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handoutMasterIdLst>
    <p:handoutMasterId r:id="rId109"/>
  </p:handoutMasterIdLst>
  <p:sldIdLst>
    <p:sldId id="256" r:id="rId2"/>
    <p:sldId id="325" r:id="rId3"/>
    <p:sldId id="327" r:id="rId4"/>
    <p:sldId id="746" r:id="rId5"/>
    <p:sldId id="763" r:id="rId6"/>
    <p:sldId id="762" r:id="rId7"/>
    <p:sldId id="761" r:id="rId8"/>
    <p:sldId id="1088" r:id="rId9"/>
    <p:sldId id="328" r:id="rId10"/>
    <p:sldId id="331" r:id="rId11"/>
    <p:sldId id="764" r:id="rId12"/>
    <p:sldId id="765" r:id="rId13"/>
    <p:sldId id="1036" r:id="rId14"/>
    <p:sldId id="766" r:id="rId15"/>
    <p:sldId id="737" r:id="rId16"/>
    <p:sldId id="326" r:id="rId17"/>
    <p:sldId id="788" r:id="rId18"/>
    <p:sldId id="790" r:id="rId19"/>
    <p:sldId id="322" r:id="rId20"/>
    <p:sldId id="787" r:id="rId21"/>
    <p:sldId id="801" r:id="rId22"/>
    <p:sldId id="791" r:id="rId23"/>
    <p:sldId id="1089" r:id="rId24"/>
    <p:sldId id="792" r:id="rId25"/>
    <p:sldId id="793" r:id="rId26"/>
    <p:sldId id="794" r:id="rId27"/>
    <p:sldId id="795" r:id="rId28"/>
    <p:sldId id="286" r:id="rId29"/>
    <p:sldId id="783" r:id="rId30"/>
    <p:sldId id="303" r:id="rId31"/>
    <p:sldId id="976" r:id="rId32"/>
    <p:sldId id="977" r:id="rId33"/>
    <p:sldId id="975" r:id="rId34"/>
    <p:sldId id="332" r:id="rId35"/>
    <p:sldId id="1122" r:id="rId36"/>
    <p:sldId id="771" r:id="rId37"/>
    <p:sldId id="772" r:id="rId38"/>
    <p:sldId id="978" r:id="rId39"/>
    <p:sldId id="773" r:id="rId40"/>
    <p:sldId id="304" r:id="rId41"/>
    <p:sldId id="300" r:id="rId42"/>
    <p:sldId id="289" r:id="rId43"/>
    <p:sldId id="308" r:id="rId44"/>
    <p:sldId id="774" r:id="rId45"/>
    <p:sldId id="775" r:id="rId46"/>
    <p:sldId id="986" r:id="rId47"/>
    <p:sldId id="776" r:id="rId48"/>
    <p:sldId id="305" r:id="rId49"/>
    <p:sldId id="323" r:id="rId50"/>
    <p:sldId id="999" r:id="rId51"/>
    <p:sldId id="1000" r:id="rId52"/>
    <p:sldId id="1007" r:id="rId53"/>
    <p:sldId id="1090" r:id="rId54"/>
    <p:sldId id="1091" r:id="rId55"/>
    <p:sldId id="981" r:id="rId56"/>
    <p:sldId id="984" r:id="rId57"/>
    <p:sldId id="982" r:id="rId58"/>
    <p:sldId id="722" r:id="rId59"/>
    <p:sldId id="749" r:id="rId60"/>
    <p:sldId id="1123" r:id="rId61"/>
    <p:sldId id="750" r:id="rId62"/>
    <p:sldId id="752" r:id="rId63"/>
    <p:sldId id="745" r:id="rId64"/>
    <p:sldId id="1060" r:id="rId65"/>
    <p:sldId id="1068" r:id="rId66"/>
    <p:sldId id="758" r:id="rId67"/>
    <p:sldId id="1081" r:id="rId68"/>
    <p:sldId id="1082" r:id="rId69"/>
    <p:sldId id="278" r:id="rId70"/>
    <p:sldId id="1010" r:id="rId71"/>
    <p:sldId id="1011" r:id="rId72"/>
    <p:sldId id="1006" r:id="rId73"/>
    <p:sldId id="779" r:id="rId74"/>
    <p:sldId id="1013" r:id="rId75"/>
    <p:sldId id="1009" r:id="rId76"/>
    <p:sldId id="760" r:id="rId77"/>
    <p:sldId id="307" r:id="rId78"/>
    <p:sldId id="306" r:id="rId79"/>
    <p:sldId id="309" r:id="rId80"/>
    <p:sldId id="796" r:id="rId81"/>
    <p:sldId id="299" r:id="rId82"/>
    <p:sldId id="994" r:id="rId83"/>
    <p:sldId id="292" r:id="rId84"/>
    <p:sldId id="780" r:id="rId85"/>
    <p:sldId id="797" r:id="rId86"/>
    <p:sldId id="285" r:id="rId87"/>
    <p:sldId id="311" r:id="rId88"/>
    <p:sldId id="287" r:id="rId89"/>
    <p:sldId id="989" r:id="rId90"/>
    <p:sldId id="995" r:id="rId91"/>
    <p:sldId id="781" r:id="rId92"/>
    <p:sldId id="990" r:id="rId93"/>
    <p:sldId id="293" r:id="rId94"/>
    <p:sldId id="295" r:id="rId95"/>
    <p:sldId id="301" r:id="rId96"/>
    <p:sldId id="288" r:id="rId97"/>
    <p:sldId id="296" r:id="rId98"/>
    <p:sldId id="732" r:id="rId99"/>
    <p:sldId id="714" r:id="rId100"/>
    <p:sldId id="1124" r:id="rId101"/>
    <p:sldId id="1125" r:id="rId102"/>
    <p:sldId id="1126" r:id="rId103"/>
    <p:sldId id="965" r:id="rId104"/>
    <p:sldId id="1127" r:id="rId105"/>
    <p:sldId id="691" r:id="rId106"/>
    <p:sldId id="717"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5473"/>
  </p:normalViewPr>
  <p:slideViewPr>
    <p:cSldViewPr snapToGrid="0" snapToObjects="1">
      <p:cViewPr>
        <p:scale>
          <a:sx n="119" d="100"/>
          <a:sy n="119" d="100"/>
        </p:scale>
        <p:origin x="872" y="456"/>
      </p:cViewPr>
      <p:guideLst/>
    </p:cSldViewPr>
  </p:slideViewPr>
  <p:outlineViewPr>
    <p:cViewPr>
      <p:scale>
        <a:sx n="33" d="100"/>
        <a:sy n="33" d="100"/>
      </p:scale>
      <p:origin x="0" y="-59848"/>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p:scale>
          <a:sx n="99" d="100"/>
          <a:sy n="99" d="100"/>
        </p:scale>
        <p:origin x="3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6DAC03-848B-C048-B058-BE44CE315D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30DF20-C3C7-5B43-9A90-89B8698A4F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F46478-05F9-F045-89EA-038EDD9F390D}" type="datetimeFigureOut">
              <a:rPr lang="en-US" smtClean="0"/>
              <a:t>7/3/25</a:t>
            </a:fld>
            <a:endParaRPr lang="en-US"/>
          </a:p>
        </p:txBody>
      </p:sp>
      <p:sp>
        <p:nvSpPr>
          <p:cNvPr id="4" name="Footer Placeholder 3">
            <a:extLst>
              <a:ext uri="{FF2B5EF4-FFF2-40B4-BE49-F238E27FC236}">
                <a16:creationId xmlns:a16="http://schemas.microsoft.com/office/drawing/2014/main" id="{85E84752-9B06-564A-9290-D834D14064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1AEECB-04B3-9D4D-81B9-E06B3B8598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A940F-E61F-1946-B7F3-342BEA0865EB}" type="slidenum">
              <a:rPr lang="en-US" smtClean="0"/>
              <a:t>‹#›</a:t>
            </a:fld>
            <a:endParaRPr lang="en-US"/>
          </a:p>
        </p:txBody>
      </p:sp>
    </p:spTree>
    <p:extLst>
      <p:ext uri="{BB962C8B-B14F-4D97-AF65-F5344CB8AC3E}">
        <p14:creationId xmlns:p14="http://schemas.microsoft.com/office/powerpoint/2010/main" val="189125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20ECC-4507-1945-9DD6-ECA7311228A6}" type="datetimeFigureOut">
              <a:rPr lang="en-US" smtClean="0"/>
              <a:t>7/3/25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431D-8240-CE4C-A11D-7A9955F8093E}" type="slidenum">
              <a:rPr lang="en-US" smtClean="0"/>
              <a:t>‹#›</a:t>
            </a:fld>
            <a:endParaRPr lang="en-US"/>
          </a:p>
        </p:txBody>
      </p:sp>
    </p:spTree>
    <p:extLst>
      <p:ext uri="{BB962C8B-B14F-4D97-AF65-F5344CB8AC3E}">
        <p14:creationId xmlns:p14="http://schemas.microsoft.com/office/powerpoint/2010/main" val="324525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CC431D-8240-CE4C-A11D-7A9955F8093E}" type="slidenum">
              <a:rPr lang="en-US" smtClean="0"/>
              <a:t>1</a:t>
            </a:fld>
            <a:endParaRPr lang="en-US"/>
          </a:p>
        </p:txBody>
      </p:sp>
    </p:spTree>
    <p:extLst>
      <p:ext uri="{BB962C8B-B14F-4D97-AF65-F5344CB8AC3E}">
        <p14:creationId xmlns:p14="http://schemas.microsoft.com/office/powerpoint/2010/main" val="28545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56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3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738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440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38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3A34-2271-82F3-31ED-6639BFAB7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7A63E-2DFE-1702-D416-DECBE7E55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9D868-4326-FEB0-BF38-FBB1812276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8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29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113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68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1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060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5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4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31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68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027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904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534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8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89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273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1735048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080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640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5267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550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976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55</a:t>
            </a:fld>
            <a:endParaRPr lang="en-US"/>
          </a:p>
        </p:txBody>
      </p:sp>
    </p:spTree>
    <p:extLst>
      <p:ext uri="{BB962C8B-B14F-4D97-AF65-F5344CB8AC3E}">
        <p14:creationId xmlns:p14="http://schemas.microsoft.com/office/powerpoint/2010/main" val="818901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3665241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111720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72080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2503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249F-B7CC-457E-84E9-112BB0675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D2A17-3FE9-A4B2-CD64-E2B4811B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0B966-B76C-2CA8-8CB1-9E986EDACC36}"/>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905ABE4E-25C6-0A1D-A5E6-F19F3789DBC2}"/>
              </a:ext>
            </a:extLst>
          </p:cNvPr>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4143495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2917579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1144301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672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7559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9885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288007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540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4271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484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6076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58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267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5168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82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69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78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5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93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84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68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075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9264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3793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095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129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985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1140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5575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0292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070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923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0856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8700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803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5810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481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2369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1682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5164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2136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921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570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466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28710046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119743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361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7976-1DD8-7B43-93E4-007CFF010D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499FA-B9F7-E145-B7E9-EFFA32AED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40152-452B-8B4D-9934-71962313D8CE}"/>
              </a:ext>
            </a:extLst>
          </p:cNvPr>
          <p:cNvSpPr>
            <a:spLocks noGrp="1"/>
          </p:cNvSpPr>
          <p:nvPr>
            <p:ph type="dt" sz="half" idx="10"/>
          </p:nvPr>
        </p:nvSpPr>
        <p:spPr/>
        <p:txBody>
          <a:bodyPr/>
          <a:lstStyle/>
          <a:p>
            <a:fld id="{3F1B8D97-2CF1-2843-A93A-FA70B47820D7}" type="datetime1">
              <a:rPr lang="en-US" smtClean="0"/>
              <a:t>7/3/25</a:t>
            </a:fld>
            <a:endParaRPr lang="en-US"/>
          </a:p>
        </p:txBody>
      </p:sp>
      <p:sp>
        <p:nvSpPr>
          <p:cNvPr id="5" name="Footer Placeholder 4">
            <a:extLst>
              <a:ext uri="{FF2B5EF4-FFF2-40B4-BE49-F238E27FC236}">
                <a16:creationId xmlns:a16="http://schemas.microsoft.com/office/drawing/2014/main" id="{2D2C5C5D-628B-2F44-B0CA-E818B90ACA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0EF5B4-AD1F-2540-9264-F62EB618730B}"/>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1496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ADC4-A7A9-D340-BF9E-2FD42B55E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380C-C36D-C645-9AC2-C6329CD7F8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B8E9-F8BB-8542-BD94-E6C8B0B793C2}"/>
              </a:ext>
            </a:extLst>
          </p:cNvPr>
          <p:cNvSpPr>
            <a:spLocks noGrp="1"/>
          </p:cNvSpPr>
          <p:nvPr>
            <p:ph type="dt" sz="half" idx="10"/>
          </p:nvPr>
        </p:nvSpPr>
        <p:spPr/>
        <p:txBody>
          <a:bodyPr/>
          <a:lstStyle/>
          <a:p>
            <a:fld id="{5191583D-FA0F-5F4A-AB1B-E07A2D92C65B}" type="datetime1">
              <a:rPr lang="en-US" smtClean="0"/>
              <a:t>7/3/25</a:t>
            </a:fld>
            <a:endParaRPr lang="en-US"/>
          </a:p>
        </p:txBody>
      </p:sp>
      <p:sp>
        <p:nvSpPr>
          <p:cNvPr id="5" name="Footer Placeholder 4">
            <a:extLst>
              <a:ext uri="{FF2B5EF4-FFF2-40B4-BE49-F238E27FC236}">
                <a16:creationId xmlns:a16="http://schemas.microsoft.com/office/drawing/2014/main" id="{2290AE8B-D4C6-154D-830B-2BEFD087E1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1B384F-515F-A947-8AF7-81D9CCB6622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469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C3A03-F36C-AB4D-B2C4-1C9D0EDDC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BCBB80-0BC6-0145-8EC0-641630000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CA1F9-1417-B146-8F2A-3220264AEC68}"/>
              </a:ext>
            </a:extLst>
          </p:cNvPr>
          <p:cNvSpPr>
            <a:spLocks noGrp="1"/>
          </p:cNvSpPr>
          <p:nvPr>
            <p:ph type="dt" sz="half" idx="10"/>
          </p:nvPr>
        </p:nvSpPr>
        <p:spPr/>
        <p:txBody>
          <a:bodyPr/>
          <a:lstStyle/>
          <a:p>
            <a:fld id="{2FDDC09D-AD0E-3E48-A609-693E720C3CF7}" type="datetime1">
              <a:rPr lang="en-US" smtClean="0"/>
              <a:t>7/3/25</a:t>
            </a:fld>
            <a:endParaRPr lang="en-US"/>
          </a:p>
        </p:txBody>
      </p:sp>
      <p:sp>
        <p:nvSpPr>
          <p:cNvPr id="5" name="Footer Placeholder 4">
            <a:extLst>
              <a:ext uri="{FF2B5EF4-FFF2-40B4-BE49-F238E27FC236}">
                <a16:creationId xmlns:a16="http://schemas.microsoft.com/office/drawing/2014/main" id="{60722F49-AAA6-BD42-9B3F-612E5F91E1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89FBE8-98BF-9B4C-A12C-BF8054DC0BA3}"/>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2952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52BD-AAF1-C04B-B46C-FE8DE264F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C720A-4094-F143-A684-08D62DBD3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5891-1F60-3A47-9BAA-943AF31FFCD2}"/>
              </a:ext>
            </a:extLst>
          </p:cNvPr>
          <p:cNvSpPr>
            <a:spLocks noGrp="1"/>
          </p:cNvSpPr>
          <p:nvPr>
            <p:ph type="dt" sz="half" idx="10"/>
          </p:nvPr>
        </p:nvSpPr>
        <p:spPr/>
        <p:txBody>
          <a:bodyPr/>
          <a:lstStyle/>
          <a:p>
            <a:fld id="{44DEDD7F-80F0-3941-B0FC-ED47EDA8FFB0}" type="datetime1">
              <a:rPr lang="en-US" smtClean="0"/>
              <a:t>7/3/25</a:t>
            </a:fld>
            <a:endParaRPr lang="en-US"/>
          </a:p>
        </p:txBody>
      </p:sp>
      <p:sp>
        <p:nvSpPr>
          <p:cNvPr id="5" name="Footer Placeholder 4">
            <a:extLst>
              <a:ext uri="{FF2B5EF4-FFF2-40B4-BE49-F238E27FC236}">
                <a16:creationId xmlns:a16="http://schemas.microsoft.com/office/drawing/2014/main" id="{53FF227D-1DE9-1942-939F-B87BF20952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6AD313-4F1A-A045-A2CC-BAD8B442B504}"/>
              </a:ext>
            </a:extLst>
          </p:cNvPr>
          <p:cNvSpPr>
            <a:spLocks noGrp="1"/>
          </p:cNvSpPr>
          <p:nvPr>
            <p:ph type="sldNum" sz="quarter" idx="12"/>
          </p:nvPr>
        </p:nvSpPr>
        <p:spPr/>
        <p:txBody>
          <a:bodyPr/>
          <a:lstStyle>
            <a:lvl1pPr>
              <a:defRPr>
                <a:solidFill>
                  <a:schemeClr val="tx1"/>
                </a:solidFill>
              </a:defRPr>
            </a:lvl1pPr>
          </a:lstStyle>
          <a:p>
            <a:fld id="{6B76BA51-8322-1A4D-B259-B74706370693}" type="slidenum">
              <a:rPr lang="en-US" smtClean="0"/>
              <a:pPr/>
              <a:t>‹#›</a:t>
            </a:fld>
            <a:endParaRPr lang="en-US" dirty="0"/>
          </a:p>
        </p:txBody>
      </p:sp>
    </p:spTree>
    <p:extLst>
      <p:ext uri="{BB962C8B-B14F-4D97-AF65-F5344CB8AC3E}">
        <p14:creationId xmlns:p14="http://schemas.microsoft.com/office/powerpoint/2010/main" val="237533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2FD6-09C2-5649-83B7-CD2DC4F0D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E4BDC-2896-2E44-AAEA-56637DEF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B81DF-CAA6-C040-8791-3D20760F7E01}"/>
              </a:ext>
            </a:extLst>
          </p:cNvPr>
          <p:cNvSpPr>
            <a:spLocks noGrp="1"/>
          </p:cNvSpPr>
          <p:nvPr>
            <p:ph type="dt" sz="half" idx="10"/>
          </p:nvPr>
        </p:nvSpPr>
        <p:spPr/>
        <p:txBody>
          <a:bodyPr/>
          <a:lstStyle/>
          <a:p>
            <a:fld id="{50671D74-80A3-0B45-82A6-BD1B155E5BD0}" type="datetime1">
              <a:rPr lang="en-US" smtClean="0"/>
              <a:t>7/3/25</a:t>
            </a:fld>
            <a:endParaRPr lang="en-US"/>
          </a:p>
        </p:txBody>
      </p:sp>
      <p:sp>
        <p:nvSpPr>
          <p:cNvPr id="5" name="Footer Placeholder 4">
            <a:extLst>
              <a:ext uri="{FF2B5EF4-FFF2-40B4-BE49-F238E27FC236}">
                <a16:creationId xmlns:a16="http://schemas.microsoft.com/office/drawing/2014/main" id="{0FADF040-95FC-4E43-A737-DC12380204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E1BA2A-54CF-834E-8EA8-BCBAC6A0FAD9}"/>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84629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4A2E-C50B-7045-8086-BB6786890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15942-60AC-0543-8233-D55A0E438C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622487-455A-5344-999B-96B23C1C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9F9C3-5602-2B49-ADBD-5AD2E8F0DD31}"/>
              </a:ext>
            </a:extLst>
          </p:cNvPr>
          <p:cNvSpPr>
            <a:spLocks noGrp="1"/>
          </p:cNvSpPr>
          <p:nvPr>
            <p:ph type="dt" sz="half" idx="10"/>
          </p:nvPr>
        </p:nvSpPr>
        <p:spPr/>
        <p:txBody>
          <a:bodyPr/>
          <a:lstStyle/>
          <a:p>
            <a:fld id="{74C833ED-5242-E14D-BA60-8624882653CD}" type="datetime1">
              <a:rPr lang="en-US" smtClean="0"/>
              <a:t>7/3/25</a:t>
            </a:fld>
            <a:endParaRPr lang="en-US"/>
          </a:p>
        </p:txBody>
      </p:sp>
      <p:sp>
        <p:nvSpPr>
          <p:cNvPr id="6" name="Footer Placeholder 5">
            <a:extLst>
              <a:ext uri="{FF2B5EF4-FFF2-40B4-BE49-F238E27FC236}">
                <a16:creationId xmlns:a16="http://schemas.microsoft.com/office/drawing/2014/main" id="{63E77CF5-D657-3E42-BBFE-20C10FCBF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0C0C0F-3E34-3E4F-BCD8-B00F80CF4482}"/>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4996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1F8F-B30B-9342-900B-700010EF0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C845E-8FB4-374E-ADBE-1E6675F49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11BD3-6D1B-8A49-B66C-E557F6B9F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FD6360-2A16-CA41-91C8-53A7FF3C8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4D9B07-2C64-D444-AB47-985242AE9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13373-464E-0B4C-AF2F-5BC061B43641}"/>
              </a:ext>
            </a:extLst>
          </p:cNvPr>
          <p:cNvSpPr>
            <a:spLocks noGrp="1"/>
          </p:cNvSpPr>
          <p:nvPr>
            <p:ph type="dt" sz="half" idx="10"/>
          </p:nvPr>
        </p:nvSpPr>
        <p:spPr/>
        <p:txBody>
          <a:bodyPr/>
          <a:lstStyle/>
          <a:p>
            <a:fld id="{A611C7C2-57B9-0748-8767-6C52B68F8363}" type="datetime1">
              <a:rPr lang="en-US" smtClean="0"/>
              <a:t>7/3/25</a:t>
            </a:fld>
            <a:endParaRPr lang="en-US"/>
          </a:p>
        </p:txBody>
      </p:sp>
      <p:sp>
        <p:nvSpPr>
          <p:cNvPr id="8" name="Footer Placeholder 7">
            <a:extLst>
              <a:ext uri="{FF2B5EF4-FFF2-40B4-BE49-F238E27FC236}">
                <a16:creationId xmlns:a16="http://schemas.microsoft.com/office/drawing/2014/main" id="{72AD2E67-C5A9-8E45-B693-20D4DCA1BB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0470A3A-8015-4340-8B15-D8DC5F0FF3E1}"/>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48141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2CB2-9894-104A-829B-A10E002E7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279683-E681-2A4E-952D-CB1EA3E2F099}"/>
              </a:ext>
            </a:extLst>
          </p:cNvPr>
          <p:cNvSpPr>
            <a:spLocks noGrp="1"/>
          </p:cNvSpPr>
          <p:nvPr>
            <p:ph type="dt" sz="half" idx="10"/>
          </p:nvPr>
        </p:nvSpPr>
        <p:spPr/>
        <p:txBody>
          <a:bodyPr/>
          <a:lstStyle/>
          <a:p>
            <a:fld id="{4931262B-B4F6-9E41-8DDD-BA420FD6B0A6}" type="datetime1">
              <a:rPr lang="en-US" smtClean="0"/>
              <a:t>7/3/25</a:t>
            </a:fld>
            <a:endParaRPr lang="en-US"/>
          </a:p>
        </p:txBody>
      </p:sp>
      <p:sp>
        <p:nvSpPr>
          <p:cNvPr id="4" name="Footer Placeholder 3">
            <a:extLst>
              <a:ext uri="{FF2B5EF4-FFF2-40B4-BE49-F238E27FC236}">
                <a16:creationId xmlns:a16="http://schemas.microsoft.com/office/drawing/2014/main" id="{1D645855-9A1C-0C43-B050-9B84638FAD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8C7FF2-2AC8-F44B-9F74-0A006CF347CD}"/>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315647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C8544-DA5F-344F-BC94-FE604B331280}"/>
              </a:ext>
            </a:extLst>
          </p:cNvPr>
          <p:cNvSpPr>
            <a:spLocks noGrp="1"/>
          </p:cNvSpPr>
          <p:nvPr>
            <p:ph type="dt" sz="half" idx="10"/>
          </p:nvPr>
        </p:nvSpPr>
        <p:spPr/>
        <p:txBody>
          <a:bodyPr/>
          <a:lstStyle/>
          <a:p>
            <a:fld id="{8907FEBE-53FC-164F-A441-895CAD833D53}" type="datetime1">
              <a:rPr lang="en-US" smtClean="0"/>
              <a:t>7/3/25</a:t>
            </a:fld>
            <a:endParaRPr lang="en-US"/>
          </a:p>
        </p:txBody>
      </p:sp>
      <p:sp>
        <p:nvSpPr>
          <p:cNvPr id="3" name="Footer Placeholder 2">
            <a:extLst>
              <a:ext uri="{FF2B5EF4-FFF2-40B4-BE49-F238E27FC236}">
                <a16:creationId xmlns:a16="http://schemas.microsoft.com/office/drawing/2014/main" id="{CA6F7124-CF18-2746-B0AB-EDB442B94B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270EDB-A1A7-2F41-89C6-7774D7D18384}"/>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72436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901-A85B-064A-AC18-08E30EE60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4E8632-8AD0-4141-A1E5-9C0091042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8581E-7CC0-E542-80F0-D981609D0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68BD4-B5D5-1844-B425-0B16C5660C5F}"/>
              </a:ext>
            </a:extLst>
          </p:cNvPr>
          <p:cNvSpPr>
            <a:spLocks noGrp="1"/>
          </p:cNvSpPr>
          <p:nvPr>
            <p:ph type="dt" sz="half" idx="10"/>
          </p:nvPr>
        </p:nvSpPr>
        <p:spPr/>
        <p:txBody>
          <a:bodyPr/>
          <a:lstStyle/>
          <a:p>
            <a:fld id="{02C1CB25-27CA-1448-BC28-6E4321DE018B}" type="datetime1">
              <a:rPr lang="en-US" smtClean="0"/>
              <a:t>7/3/25</a:t>
            </a:fld>
            <a:endParaRPr lang="en-US"/>
          </a:p>
        </p:txBody>
      </p:sp>
      <p:sp>
        <p:nvSpPr>
          <p:cNvPr id="6" name="Footer Placeholder 5">
            <a:extLst>
              <a:ext uri="{FF2B5EF4-FFF2-40B4-BE49-F238E27FC236}">
                <a16:creationId xmlns:a16="http://schemas.microsoft.com/office/drawing/2014/main" id="{B0D3EA7B-1D57-1844-BFD8-2B0D6BA98B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3D6DCD-F7AF-6740-B616-F40574CB8367}"/>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10708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FA82-25B7-9A46-B897-89627F71C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AF288C-1426-9246-9C6E-86DEA293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23443-EC3A-0946-84D0-4C05B0865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4C9E-31F7-A640-929A-511221AFBBE1}"/>
              </a:ext>
            </a:extLst>
          </p:cNvPr>
          <p:cNvSpPr>
            <a:spLocks noGrp="1"/>
          </p:cNvSpPr>
          <p:nvPr>
            <p:ph type="dt" sz="half" idx="10"/>
          </p:nvPr>
        </p:nvSpPr>
        <p:spPr/>
        <p:txBody>
          <a:bodyPr/>
          <a:lstStyle/>
          <a:p>
            <a:fld id="{3DCCD2CD-E0E1-1146-A61F-5D818F988B78}" type="datetime1">
              <a:rPr lang="en-US" smtClean="0"/>
              <a:t>7/3/25</a:t>
            </a:fld>
            <a:endParaRPr lang="en-US"/>
          </a:p>
        </p:txBody>
      </p:sp>
      <p:sp>
        <p:nvSpPr>
          <p:cNvPr id="6" name="Footer Placeholder 5">
            <a:extLst>
              <a:ext uri="{FF2B5EF4-FFF2-40B4-BE49-F238E27FC236}">
                <a16:creationId xmlns:a16="http://schemas.microsoft.com/office/drawing/2014/main" id="{D10A65A6-2828-4542-B7BE-39DA3838F5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8264853-B697-E84A-AC7F-F10B53FA6BEB}"/>
              </a:ext>
            </a:extLst>
          </p:cNvPr>
          <p:cNvSpPr>
            <a:spLocks noGrp="1"/>
          </p:cNvSpPr>
          <p:nvPr>
            <p:ph type="sldNum" sz="quarter" idx="12"/>
          </p:nvPr>
        </p:nvSpPr>
        <p:spPr/>
        <p:txBody>
          <a:bodyPr/>
          <a:lstStyle/>
          <a:p>
            <a:fld id="{6B76BA51-8322-1A4D-B259-B74706370693}" type="slidenum">
              <a:rPr lang="en-US" smtClean="0"/>
              <a:t>‹#›</a:t>
            </a:fld>
            <a:endParaRPr lang="en-US"/>
          </a:p>
        </p:txBody>
      </p:sp>
    </p:spTree>
    <p:extLst>
      <p:ext uri="{BB962C8B-B14F-4D97-AF65-F5344CB8AC3E}">
        <p14:creationId xmlns:p14="http://schemas.microsoft.com/office/powerpoint/2010/main" val="21452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576EF-9A70-E64F-9448-96FB69DFFE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BCDD9-1DBD-2442-B9E3-4A259D12C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B323C-C2F6-4C40-AA99-E769B0C78F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DA28B-AB05-F24F-B6B3-60730936FBDB}" type="datetime1">
              <a:rPr lang="en-US" smtClean="0"/>
              <a:t>7/3/25</a:t>
            </a:fld>
            <a:endParaRPr lang="en-US"/>
          </a:p>
        </p:txBody>
      </p:sp>
      <p:sp>
        <p:nvSpPr>
          <p:cNvPr id="6" name="Slide Number Placeholder 5">
            <a:extLst>
              <a:ext uri="{FF2B5EF4-FFF2-40B4-BE49-F238E27FC236}">
                <a16:creationId xmlns:a16="http://schemas.microsoft.com/office/drawing/2014/main" id="{76D58749-A8D7-CA4B-B8A0-B828A494E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BA51-8322-1A4D-B259-B74706370693}" type="slidenum">
              <a:rPr lang="en-US" smtClean="0"/>
              <a:t>‹#›</a:t>
            </a:fld>
            <a:endParaRPr lang="en-US"/>
          </a:p>
        </p:txBody>
      </p:sp>
    </p:spTree>
    <p:extLst>
      <p:ext uri="{BB962C8B-B14F-4D97-AF65-F5344CB8AC3E}">
        <p14:creationId xmlns:p14="http://schemas.microsoft.com/office/powerpoint/2010/main" val="156560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9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3.jpe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0.png"/></Relationships>
</file>

<file path=ppt/slides/_rels/slide2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0.png"/></Relationships>
</file>

<file path=ppt/slides/_rels/slide29.xml.rels><?xml version="1.0" encoding="UTF-8" standalone="yes"?>
<Relationships xmlns="http://schemas.openxmlformats.org/package/2006/relationships"><Relationship Id="rId3" Type="http://schemas.openxmlformats.org/officeDocument/2006/relationships/image" Target="../media/image119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02.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10.png"/></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40.png"/><Relationship Id="rId2" Type="http://schemas.openxmlformats.org/officeDocument/2006/relationships/notesSlide" Target="../notesSlides/notesSlide14.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0.png"/><Relationship Id="rId5" Type="http://schemas.openxmlformats.org/officeDocument/2006/relationships/image" Target="../media/image420.png"/><Relationship Id="rId15"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3" Type="http://schemas.openxmlformats.org/officeDocument/2006/relationships/image" Target="../media/image540.png"/><Relationship Id="rId18" Type="http://schemas.openxmlformats.org/officeDocument/2006/relationships/image" Target="../media/image56.png"/><Relationship Id="rId3" Type="http://schemas.openxmlformats.org/officeDocument/2006/relationships/image" Target="../media/image470.png"/><Relationship Id="rId12" Type="http://schemas.openxmlformats.org/officeDocument/2006/relationships/image" Target="../media/image531.png"/><Relationship Id="rId17" Type="http://schemas.openxmlformats.org/officeDocument/2006/relationships/image" Target="../media/image55.png"/><Relationship Id="rId2" Type="http://schemas.openxmlformats.org/officeDocument/2006/relationships/notesSlide" Target="../notesSlides/notesSlide16.xml"/><Relationship Id="rId16" Type="http://schemas.openxmlformats.org/officeDocument/2006/relationships/image" Target="../media/image501.png"/><Relationship Id="rId1" Type="http://schemas.openxmlformats.org/officeDocument/2006/relationships/slideLayout" Target="../slideLayouts/slideLayout1.xml"/><Relationship Id="rId11" Type="http://schemas.openxmlformats.org/officeDocument/2006/relationships/image" Target="../media/image521.png"/><Relationship Id="rId15" Type="http://schemas.openxmlformats.org/officeDocument/2006/relationships/image" Target="../media/image492.png"/><Relationship Id="rId10" Type="http://schemas.openxmlformats.org/officeDocument/2006/relationships/image" Target="../media/image510.png"/><Relationship Id="rId19" Type="http://schemas.openxmlformats.org/officeDocument/2006/relationships/image" Target="../media/image57.png"/><Relationship Id="rId14" Type="http://schemas.openxmlformats.org/officeDocument/2006/relationships/image" Target="../media/image481.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01.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1.png"/><Relationship Id="rId7" Type="http://schemas.openxmlformats.org/officeDocument/2006/relationships/image" Target="../media/image76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52.png"/><Relationship Id="rId5" Type="http://schemas.openxmlformats.org/officeDocument/2006/relationships/image" Target="../media/image742.png"/><Relationship Id="rId4" Type="http://schemas.openxmlformats.org/officeDocument/2006/relationships/image" Target="../media/image730.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2.png"/><Relationship Id="rId4" Type="http://schemas.openxmlformats.org/officeDocument/2006/relationships/image" Target="../media/image781.png"/></Relationships>
</file>

<file path=ppt/slides/_rels/slide48.xml.rels><?xml version="1.0" encoding="UTF-8" standalone="yes"?>
<Relationships xmlns="http://schemas.openxmlformats.org/package/2006/relationships"><Relationship Id="rId3" Type="http://schemas.openxmlformats.org/officeDocument/2006/relationships/image" Target="../media/image65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581.png"/><Relationship Id="rId7" Type="http://schemas.openxmlformats.org/officeDocument/2006/relationships/image" Target="../media/image7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75.png"/><Relationship Id="rId11" Type="http://schemas.openxmlformats.org/officeDocument/2006/relationships/image" Target="../media/image76.png"/><Relationship Id="rId5" Type="http://schemas.openxmlformats.org/officeDocument/2006/relationships/image" Target="../media/image720.png"/><Relationship Id="rId10" Type="http://schemas.openxmlformats.org/officeDocument/2006/relationships/image" Target="../media/image750.png"/><Relationship Id="rId4" Type="http://schemas.openxmlformats.org/officeDocument/2006/relationships/image" Target="../media/image66.jpeg"/><Relationship Id="rId9"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1.png"/></Relationships>
</file>

<file path=ppt/slides/_rels/slide52.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971.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650.png"/><Relationship Id="rId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1.png"/></Relationships>
</file>

<file path=ppt/slides/_rels/slide6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840.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3.png"/><Relationship Id="rId9" Type="http://schemas.openxmlformats.org/officeDocument/2006/relationships/image" Target="../media/image102.png"/></Relationships>
</file>

<file path=ppt/slides/_rels/slide6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3.png"/><Relationship Id="rId3" Type="http://schemas.openxmlformats.org/officeDocument/2006/relationships/image" Target="../media/image88.png"/><Relationship Id="rId21" Type="http://schemas.openxmlformats.org/officeDocument/2006/relationships/image" Target="../media/image126.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2.png"/><Relationship Id="rId2" Type="http://schemas.openxmlformats.org/officeDocument/2006/relationships/notesSlide" Target="../notesSlides/notesSlide45.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19" Type="http://schemas.openxmlformats.org/officeDocument/2006/relationships/image" Target="../media/image12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70.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71.xml.rels><?xml version="1.0" encoding="UTF-8" standalone="yes"?>
<Relationships xmlns="http://schemas.openxmlformats.org/package/2006/relationships"><Relationship Id="rId3" Type="http://schemas.openxmlformats.org/officeDocument/2006/relationships/image" Target="../media/image102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9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20.png"/><Relationship Id="rId4" Type="http://schemas.openxmlformats.org/officeDocument/2006/relationships/image" Target="../media/image1010.png"/></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312.png"/></Relationships>
</file>

<file path=ppt/slides/_rels/slide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93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1.png"/><Relationship Id="rId5" Type="http://schemas.openxmlformats.org/officeDocument/2006/relationships/image" Target="../media/image891.png"/><Relationship Id="rId4" Type="http://schemas.openxmlformats.org/officeDocument/2006/relationships/image" Target="../media/image882.pn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6.gif"/><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590.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72.png"/></Relationships>
</file>

<file path=ppt/slides/_rels/slide81.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150.png"/><Relationship Id="rId4" Type="http://schemas.openxmlformats.org/officeDocument/2006/relationships/image" Target="../media/image1140.png"/></Relationships>
</file>

<file path=ppt/slides/_rels/slide82.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5800.png"/></Relationships>
</file>

<file path=ppt/slides/_rels/slide84.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360.png"/></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F47-AC32-3447-B9A5-A02F15A9C4F2}"/>
              </a:ext>
            </a:extLst>
          </p:cNvPr>
          <p:cNvSpPr>
            <a:spLocks noGrp="1"/>
          </p:cNvSpPr>
          <p:nvPr>
            <p:ph type="ctrTitle"/>
          </p:nvPr>
        </p:nvSpPr>
        <p:spPr>
          <a:xfrm>
            <a:off x="1524000" y="1397001"/>
            <a:ext cx="9144000" cy="1655762"/>
          </a:xfrm>
        </p:spPr>
        <p:txBody>
          <a:bodyPr>
            <a:normAutofit/>
          </a:bodyPr>
          <a:lstStyle/>
          <a:p>
            <a:r>
              <a:rPr lang="en-US" dirty="0"/>
              <a:t>Electronics of Radio, Part 1</a:t>
            </a:r>
            <a:br>
              <a:rPr lang="en-US" dirty="0"/>
            </a:br>
            <a:r>
              <a:rPr lang="en-US" sz="2800" dirty="0"/>
              <a:t>Notes on David Rutledge’s book</a:t>
            </a:r>
            <a:endParaRPr lang="en-US" dirty="0"/>
          </a:p>
        </p:txBody>
      </p:sp>
      <p:sp>
        <p:nvSpPr>
          <p:cNvPr id="3" name="Subtitle 2">
            <a:extLst>
              <a:ext uri="{FF2B5EF4-FFF2-40B4-BE49-F238E27FC236}">
                <a16:creationId xmlns:a16="http://schemas.microsoft.com/office/drawing/2014/main" id="{081611E0-A9DA-7242-8AF3-6C9814B72F3D}"/>
              </a:ext>
            </a:extLst>
          </p:cNvPr>
          <p:cNvSpPr>
            <a:spLocks noGrp="1"/>
          </p:cNvSpPr>
          <p:nvPr>
            <p:ph type="subTitle" idx="1"/>
          </p:nvPr>
        </p:nvSpPr>
        <p:spPr>
          <a:xfrm>
            <a:off x="436606" y="4059238"/>
            <a:ext cx="11318788" cy="1655762"/>
          </a:xfrm>
        </p:spPr>
        <p:txBody>
          <a:bodyPr>
            <a:noAutofit/>
          </a:bodyPr>
          <a:lstStyle/>
          <a:p>
            <a:endParaRPr lang="en-US" dirty="0"/>
          </a:p>
          <a:p>
            <a:pPr algn="r"/>
            <a:r>
              <a:rPr lang="en-US" sz="2800" dirty="0"/>
              <a:t>John </a:t>
            </a:r>
            <a:r>
              <a:rPr lang="en-US" sz="2800" dirty="0" err="1"/>
              <a:t>Manferdelli</a:t>
            </a:r>
            <a:endParaRPr lang="en-US" sz="2800" dirty="0"/>
          </a:p>
          <a:p>
            <a:pPr algn="r"/>
            <a:r>
              <a:rPr lang="en-US" sz="2800" dirty="0" err="1"/>
              <a:t>johnmanferdelli@hotmail.com</a:t>
            </a:r>
            <a:endParaRPr lang="en-US" sz="2800" dirty="0"/>
          </a:p>
          <a:p>
            <a:pPr algn="r"/>
            <a:endParaRPr lang="en-US" dirty="0"/>
          </a:p>
        </p:txBody>
      </p:sp>
      <p:sp>
        <p:nvSpPr>
          <p:cNvPr id="5" name="Slide Number Placeholder 4">
            <a:extLst>
              <a:ext uri="{FF2B5EF4-FFF2-40B4-BE49-F238E27FC236}">
                <a16:creationId xmlns:a16="http://schemas.microsoft.com/office/drawing/2014/main" id="{A1F8F6FF-2CC8-BE4A-913C-116A24183195}"/>
              </a:ext>
            </a:extLst>
          </p:cNvPr>
          <p:cNvSpPr>
            <a:spLocks noGrp="1"/>
          </p:cNvSpPr>
          <p:nvPr>
            <p:ph type="sldNum" sz="quarter" idx="12"/>
          </p:nvPr>
        </p:nvSpPr>
        <p:spPr/>
        <p:txBody>
          <a:bodyPr/>
          <a:lstStyle/>
          <a:p>
            <a:fld id="{6B76BA51-8322-1A4D-B259-B74706370693}" type="slidenum">
              <a:rPr lang="en-US" smtClean="0"/>
              <a:t>1</a:t>
            </a:fld>
            <a:endParaRPr lang="en-US" dirty="0"/>
          </a:p>
        </p:txBody>
      </p:sp>
      <p:sp>
        <p:nvSpPr>
          <p:cNvPr id="4" name="TextBox 3">
            <a:extLst>
              <a:ext uri="{FF2B5EF4-FFF2-40B4-BE49-F238E27FC236}">
                <a16:creationId xmlns:a16="http://schemas.microsoft.com/office/drawing/2014/main" id="{71B195EE-7A0E-2A41-9874-9E9FF1DD6C96}"/>
              </a:ext>
            </a:extLst>
          </p:cNvPr>
          <p:cNvSpPr txBox="1"/>
          <p:nvPr/>
        </p:nvSpPr>
        <p:spPr>
          <a:xfrm>
            <a:off x="691978" y="5894173"/>
            <a:ext cx="2767914" cy="369332"/>
          </a:xfrm>
          <a:prstGeom prst="rect">
            <a:avLst/>
          </a:prstGeom>
          <a:noFill/>
        </p:spPr>
        <p:txBody>
          <a:bodyPr wrap="square" rtlCol="0">
            <a:spAutoFit/>
          </a:bodyPr>
          <a:lstStyle/>
          <a:p>
            <a:r>
              <a:rPr lang="en-US" dirty="0"/>
              <a:t>11052024 12:12</a:t>
            </a:r>
          </a:p>
        </p:txBody>
      </p:sp>
    </p:spTree>
    <p:extLst>
      <p:ext uri="{BB962C8B-B14F-4D97-AF65-F5344CB8AC3E}">
        <p14:creationId xmlns:p14="http://schemas.microsoft.com/office/powerpoint/2010/main" val="33193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Circuit analysis and impedance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p:txBody>
              <a:bodyPr/>
              <a:lstStyle/>
              <a:p>
                <a:r>
                  <a:rPr lang="en-US" sz="2000" dirty="0"/>
                  <a:t>Impedance unifies the “simple” ohms law with capacitance and inductance.</a:t>
                </a:r>
              </a:p>
              <a:p>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for resistors,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𝐿</m:t>
                    </m:r>
                  </m:oMath>
                </a14:m>
                <a:r>
                  <a:rPr lang="en-US" sz="2000" dirty="0"/>
                  <a:t>, for inductors and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r>
                  <a:rPr lang="en-US" sz="2000" dirty="0"/>
                  <a:t>, for capacitors.</a:t>
                </a:r>
              </a:p>
              <a:p>
                <a:r>
                  <a:rPr lang="en-US" sz="2000" dirty="0"/>
                  <a:t>In general,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𝑗𝑋</m:t>
                    </m:r>
                  </m:oMath>
                </a14:m>
                <a:r>
                  <a:rPr lang="en-US" sz="2000" dirty="0"/>
                  <a:t> and all the ohm like laws hold for resistors, capacitors and inductors .</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𝑒𝑞</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for two components with impedance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oMath>
                </a14:m>
                <a:r>
                  <a:rPr lang="en-US" sz="2000" dirty="0"/>
                  <a:t> connected in series</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𝑒𝑞</m:t>
                        </m:r>
                      </m:sub>
                    </m:sSub>
                    <m:r>
                      <a:rPr lang="en-US" sz="2000" i="1">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2</m:t>
                            </m:r>
                          </m:sub>
                        </m:sSub>
                      </m:den>
                    </m:f>
                  </m:oMath>
                </a14:m>
                <a:r>
                  <a:rPr lang="en-US" sz="2000" dirty="0"/>
                  <a:t> for two components with impedance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2</m:t>
                        </m:r>
                      </m:sub>
                    </m:sSub>
                  </m:oMath>
                </a14:m>
                <a:r>
                  <a:rPr lang="en-US" sz="2000" dirty="0"/>
                  <a:t> connected in parallel</a:t>
                </a:r>
              </a:p>
              <a:p>
                <a:r>
                  <a:rPr lang="en-US" sz="2000" dirty="0"/>
                  <a:t>For example, for a resistor and capacitor in series has impedance </a:t>
                </a:r>
                <a14:m>
                  <m:oMath xmlns:m="http://schemas.openxmlformats.org/officeDocument/2006/math">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oMath>
                </a14:m>
                <a:endParaRPr lang="en-US" sz="2000" dirty="0"/>
              </a:p>
              <a:p>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blipFill>
                <a:blip r:embed="rId2"/>
                <a:stretch>
                  <a:fillRect l="-603" t="-145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10</a:t>
            </a:fld>
            <a:endParaRPr lang="en-US"/>
          </a:p>
        </p:txBody>
      </p:sp>
    </p:spTree>
    <p:extLst>
      <p:ext uri="{BB962C8B-B14F-4D97-AF65-F5344CB8AC3E}">
        <p14:creationId xmlns:p14="http://schemas.microsoft.com/office/powerpoint/2010/main" val="1649220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555 Equivalent</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100</a:t>
            </a:fld>
            <a:endParaRPr lang="en-US"/>
          </a:p>
        </p:txBody>
      </p:sp>
      <p:grpSp>
        <p:nvGrpSpPr>
          <p:cNvPr id="16" name="Group 15">
            <a:extLst>
              <a:ext uri="{FF2B5EF4-FFF2-40B4-BE49-F238E27FC236}">
                <a16:creationId xmlns:a16="http://schemas.microsoft.com/office/drawing/2014/main" id="{02F96AE0-5999-00CF-095F-390BB354FDEE}"/>
              </a:ext>
            </a:extLst>
          </p:cNvPr>
          <p:cNvGrpSpPr/>
          <p:nvPr/>
        </p:nvGrpSpPr>
        <p:grpSpPr>
          <a:xfrm>
            <a:off x="1335973" y="2089067"/>
            <a:ext cx="1676400" cy="1371600"/>
            <a:chOff x="1295400" y="1447800"/>
            <a:chExt cx="1676400" cy="1371600"/>
          </a:xfrm>
        </p:grpSpPr>
        <p:grpSp>
          <p:nvGrpSpPr>
            <p:cNvPr id="4" name="Group 39">
              <a:extLst>
                <a:ext uri="{FF2B5EF4-FFF2-40B4-BE49-F238E27FC236}">
                  <a16:creationId xmlns:a16="http://schemas.microsoft.com/office/drawing/2014/main" id="{51D7A567-827A-DAD0-2571-AF8D982EC5E3}"/>
                </a:ext>
              </a:extLst>
            </p:cNvPr>
            <p:cNvGrpSpPr>
              <a:grpSpLocks/>
            </p:cNvGrpSpPr>
            <p:nvPr/>
          </p:nvGrpSpPr>
          <p:grpSpPr bwMode="auto">
            <a:xfrm>
              <a:off x="1295400" y="1447800"/>
              <a:ext cx="1676400" cy="1371600"/>
              <a:chOff x="2496" y="1968"/>
              <a:chExt cx="1056" cy="864"/>
            </a:xfrm>
          </p:grpSpPr>
          <p:sp>
            <p:nvSpPr>
              <p:cNvPr id="8" name="Line 40">
                <a:extLst>
                  <a:ext uri="{FF2B5EF4-FFF2-40B4-BE49-F238E27FC236}">
                    <a16:creationId xmlns:a16="http://schemas.microsoft.com/office/drawing/2014/main" id="{EA6D8E87-4F88-8BEF-A2A0-C62597F30C3F}"/>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41">
                <a:extLst>
                  <a:ext uri="{FF2B5EF4-FFF2-40B4-BE49-F238E27FC236}">
                    <a16:creationId xmlns:a16="http://schemas.microsoft.com/office/drawing/2014/main" id="{C91D2F47-64B7-4A73-0CF7-E82951C4185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42">
                <a:extLst>
                  <a:ext uri="{FF2B5EF4-FFF2-40B4-BE49-F238E27FC236}">
                    <a16:creationId xmlns:a16="http://schemas.microsoft.com/office/drawing/2014/main" id="{171F2E66-946E-A069-4386-DFFF02317973}"/>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43">
                <a:extLst>
                  <a:ext uri="{FF2B5EF4-FFF2-40B4-BE49-F238E27FC236}">
                    <a16:creationId xmlns:a16="http://schemas.microsoft.com/office/drawing/2014/main" id="{8BF77D44-1922-36F5-92F4-652C4C7F9CAD}"/>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 name="TextBox 11">
              <a:extLst>
                <a:ext uri="{FF2B5EF4-FFF2-40B4-BE49-F238E27FC236}">
                  <a16:creationId xmlns:a16="http://schemas.microsoft.com/office/drawing/2014/main" id="{386A2D8C-0E6A-3A22-90E8-65A2A7E7F184}"/>
                </a:ext>
              </a:extLst>
            </p:cNvPr>
            <p:cNvSpPr txBox="1"/>
            <p:nvPr/>
          </p:nvSpPr>
          <p:spPr>
            <a:xfrm>
              <a:off x="1549400" y="1524000"/>
              <a:ext cx="355600" cy="369332"/>
            </a:xfrm>
            <a:prstGeom prst="rect">
              <a:avLst/>
            </a:prstGeom>
            <a:noFill/>
          </p:spPr>
          <p:txBody>
            <a:bodyPr wrap="square" rtlCol="0">
              <a:spAutoFit/>
            </a:bodyPr>
            <a:lstStyle/>
            <a:p>
              <a:r>
                <a:rPr lang="en-US" dirty="0"/>
                <a:t>a</a:t>
              </a:r>
            </a:p>
          </p:txBody>
        </p:sp>
        <p:sp>
          <p:nvSpPr>
            <p:cNvPr id="13" name="TextBox 12">
              <a:extLst>
                <a:ext uri="{FF2B5EF4-FFF2-40B4-BE49-F238E27FC236}">
                  <a16:creationId xmlns:a16="http://schemas.microsoft.com/office/drawing/2014/main" id="{68B3DB8C-9579-71E6-8295-E868FE54F67C}"/>
                </a:ext>
              </a:extLst>
            </p:cNvPr>
            <p:cNvSpPr txBox="1"/>
            <p:nvPr/>
          </p:nvSpPr>
          <p:spPr>
            <a:xfrm>
              <a:off x="1549400" y="2273300"/>
              <a:ext cx="355600" cy="369332"/>
            </a:xfrm>
            <a:prstGeom prst="rect">
              <a:avLst/>
            </a:prstGeom>
            <a:noFill/>
          </p:spPr>
          <p:txBody>
            <a:bodyPr wrap="square" rtlCol="0">
              <a:spAutoFit/>
            </a:bodyPr>
            <a:lstStyle/>
            <a:p>
              <a:r>
                <a:rPr lang="en-US" dirty="0"/>
                <a:t>b</a:t>
              </a:r>
            </a:p>
          </p:txBody>
        </p:sp>
        <p:sp>
          <p:nvSpPr>
            <p:cNvPr id="14" name="TextBox 13">
              <a:extLst>
                <a:ext uri="{FF2B5EF4-FFF2-40B4-BE49-F238E27FC236}">
                  <a16:creationId xmlns:a16="http://schemas.microsoft.com/office/drawing/2014/main" id="{4A2F254C-C4C5-5C65-09AA-CAA7222E37E7}"/>
                </a:ext>
              </a:extLst>
            </p:cNvPr>
            <p:cNvSpPr txBox="1"/>
            <p:nvPr/>
          </p:nvSpPr>
          <p:spPr>
            <a:xfrm>
              <a:off x="2273300" y="1930400"/>
              <a:ext cx="35560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88E89458-10B9-451B-41E2-78C12F7140F1}"/>
                </a:ext>
              </a:extLst>
            </p:cNvPr>
            <p:cNvSpPr txBox="1"/>
            <p:nvPr/>
          </p:nvSpPr>
          <p:spPr>
            <a:xfrm>
              <a:off x="1562100" y="1911866"/>
              <a:ext cx="1054100" cy="369332"/>
            </a:xfrm>
            <a:prstGeom prst="rect">
              <a:avLst/>
            </a:prstGeom>
            <a:noFill/>
          </p:spPr>
          <p:txBody>
            <a:bodyPr wrap="square" rtlCol="0">
              <a:spAutoFit/>
            </a:bodyPr>
            <a:lstStyle/>
            <a:p>
              <a:r>
                <a:rPr lang="en-US" dirty="0"/>
                <a:t>COMP</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C23B09-CEF0-D496-1720-F7FF8886B051}"/>
                  </a:ext>
                </a:extLst>
              </p:cNvPr>
              <p:cNvSpPr txBox="1"/>
              <p:nvPr/>
            </p:nvSpPr>
            <p:spPr>
              <a:xfrm>
                <a:off x="1099904" y="3676553"/>
                <a:ext cx="2641600" cy="1371587"/>
              </a:xfrm>
              <a:prstGeom prst="rect">
                <a:avLst/>
              </a:prstGeom>
              <a:noFill/>
            </p:spPr>
            <p:txBody>
              <a:bodyPr wrap="square" rtlCol="0">
                <a:noAutofit/>
              </a:bodyPr>
              <a:lstStyle/>
              <a:p>
                <a:r>
                  <a:rPr lang="en-US" dirty="0"/>
                  <a:t>For comparator, </a:t>
                </a:r>
              </a:p>
              <a:p>
                <a:pPr marL="285750" indent="-285750">
                  <a:buFont typeface="Arial" panose="020B0604020202020204" pitchFamily="34" charset="0"/>
                  <a:buChar char="•"/>
                </a:pPr>
                <a:r>
                  <a:rPr lang="en-US" dirty="0"/>
                  <a:t>A=1,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dirty="0">
                  <a:ea typeface="Cambria Math" panose="02040503050406030204" pitchFamily="18" charset="0"/>
                </a:endParaRPr>
              </a:p>
              <a:p>
                <a:pPr marL="285750" indent="-285750">
                  <a:buFont typeface="Arial" panose="020B0604020202020204" pitchFamily="34" charset="0"/>
                  <a:buChar char="•"/>
                </a:pPr>
                <a:r>
                  <a:rPr lang="en-US" dirty="0"/>
                  <a:t>A=0,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oMath>
                </a14:m>
                <a:endParaRPr lang="en-US" dirty="0"/>
              </a:p>
            </p:txBody>
          </p:sp>
        </mc:Choice>
        <mc:Fallback xmlns="">
          <p:sp>
            <p:nvSpPr>
              <p:cNvPr id="18" name="TextBox 17">
                <a:extLst>
                  <a:ext uri="{FF2B5EF4-FFF2-40B4-BE49-F238E27FC236}">
                    <a16:creationId xmlns:a16="http://schemas.microsoft.com/office/drawing/2014/main" id="{FFC23B09-CEF0-D496-1720-F7FF8886B051}"/>
                  </a:ext>
                </a:extLst>
              </p:cNvPr>
              <p:cNvSpPr txBox="1">
                <a:spLocks noRot="1" noChangeAspect="1" noMove="1" noResize="1" noEditPoints="1" noAdjustHandles="1" noChangeArrowheads="1" noChangeShapeType="1" noTextEdit="1"/>
              </p:cNvSpPr>
              <p:nvPr/>
            </p:nvSpPr>
            <p:spPr>
              <a:xfrm>
                <a:off x="1099904" y="3676553"/>
                <a:ext cx="2641600" cy="1371587"/>
              </a:xfrm>
              <a:prstGeom prst="rect">
                <a:avLst/>
              </a:prstGeom>
              <a:blipFill>
                <a:blip r:embed="rId3"/>
                <a:stretch>
                  <a:fillRect l="-1914" t="-1835"/>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59DDBD16-FF83-21B0-2761-245FE08A40C9}"/>
              </a:ext>
            </a:extLst>
          </p:cNvPr>
          <p:cNvGrpSpPr/>
          <p:nvPr/>
        </p:nvGrpSpPr>
        <p:grpSpPr>
          <a:xfrm>
            <a:off x="5082901" y="1031861"/>
            <a:ext cx="6130214" cy="5306162"/>
            <a:chOff x="3788490" y="1031861"/>
            <a:chExt cx="6130214" cy="5306162"/>
          </a:xfrm>
        </p:grpSpPr>
        <p:sp>
          <p:nvSpPr>
            <p:cNvPr id="29" name="TextBox 28">
              <a:extLst>
                <a:ext uri="{FF2B5EF4-FFF2-40B4-BE49-F238E27FC236}">
                  <a16:creationId xmlns:a16="http://schemas.microsoft.com/office/drawing/2014/main" id="{EAE87B8D-9C90-3A50-A3D8-EDEAEB1E0481}"/>
                </a:ext>
              </a:extLst>
            </p:cNvPr>
            <p:cNvSpPr txBox="1"/>
            <p:nvPr/>
          </p:nvSpPr>
          <p:spPr>
            <a:xfrm>
              <a:off x="63245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54639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9153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51412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69610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61677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84581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77193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90633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69969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70014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67504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70328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67490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69342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69386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66876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66863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70612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69342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69969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76155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75124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75841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67961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78710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44652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55409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55965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45504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76028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70480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71474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39519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4BACC4-C8EB-F0BC-717A-59037D157259}"/>
                </a:ext>
              </a:extLst>
            </p:cNvPr>
            <p:cNvCxnSpPr>
              <a:cxnSpLocks/>
            </p:cNvCxnSpPr>
            <p:nvPr/>
          </p:nvCxnSpPr>
          <p:spPr>
            <a:xfrm>
              <a:off x="3939093" y="4160520"/>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87038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87083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58958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73660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3788490" y="4164111"/>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3890668"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39541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3839290" y="4837211"/>
              <a:ext cx="554914" cy="369332"/>
            </a:xfrm>
            <a:prstGeom prst="rect">
              <a:avLst/>
            </a:prstGeom>
            <a:noFill/>
          </p:spPr>
          <p:txBody>
            <a:bodyPr wrap="square" rtlCol="0">
              <a:spAutoFit/>
            </a:bodyPr>
            <a:lstStyle/>
            <a:p>
              <a:r>
                <a:rPr lang="en-US" dirty="0"/>
                <a:t>3</a:t>
              </a:r>
            </a:p>
          </p:txBody>
        </p:sp>
        <p:sp>
          <p:nvSpPr>
            <p:cNvPr id="6" name="TextBox 5">
              <a:extLst>
                <a:ext uri="{FF2B5EF4-FFF2-40B4-BE49-F238E27FC236}">
                  <a16:creationId xmlns:a16="http://schemas.microsoft.com/office/drawing/2014/main" id="{3971FB09-DC93-DB55-A49D-E8EA3D6F3F85}"/>
                </a:ext>
              </a:extLst>
            </p:cNvPr>
            <p:cNvSpPr txBox="1"/>
            <p:nvPr/>
          </p:nvSpPr>
          <p:spPr>
            <a:xfrm>
              <a:off x="50885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68009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83249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6784093" y="24620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08A3138-60E9-E1B4-50F8-E0BA5CA024B2}"/>
                </a:ext>
              </a:extLst>
            </p:cNvPr>
            <p:cNvSpPr/>
            <p:nvPr/>
          </p:nvSpPr>
          <p:spPr>
            <a:xfrm>
              <a:off x="9465968" y="24243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4947C2-9E86-7370-4600-B30D72C2ABDD}"/>
                </a:ext>
              </a:extLst>
            </p:cNvPr>
            <p:cNvSpPr txBox="1"/>
            <p:nvPr/>
          </p:nvSpPr>
          <p:spPr>
            <a:xfrm>
              <a:off x="9363790" y="2487711"/>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91947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92328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9122490" y="5027711"/>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91224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77671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77462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87632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87121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62177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44652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44696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6464835" y="3642370"/>
              <a:ext cx="1104900" cy="369332"/>
            </a:xfrm>
            <a:prstGeom prst="rect">
              <a:avLst/>
            </a:prstGeom>
            <a:noFill/>
          </p:spPr>
          <p:txBody>
            <a:bodyPr wrap="square" rtlCol="0">
              <a:spAutoFit/>
            </a:bodyPr>
            <a:lstStyle/>
            <a:p>
              <a:r>
                <a:rPr lang="en-US" dirty="0">
                  <a:solidFill>
                    <a:schemeClr val="accent1"/>
                  </a:solidFill>
                </a:rPr>
                <a:t>Flip-flop</a:t>
              </a:r>
            </a:p>
          </p:txBody>
        </p:sp>
      </p:grpSp>
    </p:spTree>
    <p:extLst>
      <p:ext uri="{BB962C8B-B14F-4D97-AF65-F5344CB8AC3E}">
        <p14:creationId xmlns:p14="http://schemas.microsoft.com/office/powerpoint/2010/main" val="13099825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6428" y="168644"/>
            <a:ext cx="11529391" cy="769441"/>
          </a:xfrm>
          <a:prstGeom prst="rect">
            <a:avLst/>
          </a:prstGeom>
          <a:noFill/>
        </p:spPr>
        <p:txBody>
          <a:bodyPr wrap="square" rtlCol="0">
            <a:spAutoFit/>
          </a:bodyPr>
          <a:lstStyle/>
          <a:p>
            <a:pPr algn="ctr"/>
            <a:r>
              <a:rPr lang="en-US" sz="4400" dirty="0">
                <a:latin typeface="+mj-lt"/>
              </a:rPr>
              <a:t>555 Astable</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101</a:t>
            </a:fld>
            <a:endParaRPr lang="en-US"/>
          </a:p>
        </p:txBody>
      </p:sp>
      <p:sp>
        <p:nvSpPr>
          <p:cNvPr id="29" name="TextBox 28">
            <a:extLst>
              <a:ext uri="{FF2B5EF4-FFF2-40B4-BE49-F238E27FC236}">
                <a16:creationId xmlns:a16="http://schemas.microsoft.com/office/drawing/2014/main" id="{EAE87B8D-9C90-3A50-A3D8-EDEAEB1E0481}"/>
              </a:ext>
            </a:extLst>
          </p:cNvPr>
          <p:cNvSpPr txBox="1"/>
          <p:nvPr/>
        </p:nvSpPr>
        <p:spPr>
          <a:xfrm>
            <a:off x="4483095" y="2552095"/>
            <a:ext cx="1203072" cy="2743200"/>
          </a:xfrm>
          <a:prstGeom prst="rect">
            <a:avLst/>
          </a:prstGeom>
          <a:noFill/>
          <a:ln w="25400">
            <a:solidFill>
              <a:schemeClr val="accent1"/>
            </a:solidFill>
          </a:ln>
        </p:spPr>
        <p:txBody>
          <a:bodyPr wrap="square" rtlCol="0">
            <a:spAutoFit/>
          </a:bodyPr>
          <a:lstStyle/>
          <a:p>
            <a:endParaRPr lang="en-US" dirty="0"/>
          </a:p>
        </p:txBody>
      </p:sp>
      <p:sp>
        <p:nvSpPr>
          <p:cNvPr id="30" name="Freeform 12">
            <a:extLst>
              <a:ext uri="{FF2B5EF4-FFF2-40B4-BE49-F238E27FC236}">
                <a16:creationId xmlns:a16="http://schemas.microsoft.com/office/drawing/2014/main" id="{C485D51B-94B9-8373-7B65-92F55AA8D990}"/>
              </a:ext>
            </a:extLst>
          </p:cNvPr>
          <p:cNvSpPr>
            <a:spLocks noChangeAspect="1"/>
          </p:cNvSpPr>
          <p:nvPr/>
        </p:nvSpPr>
        <p:spPr bwMode="auto">
          <a:xfrm rot="5400000">
            <a:off x="3622487" y="11609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Oval 30">
            <a:extLst>
              <a:ext uri="{FF2B5EF4-FFF2-40B4-BE49-F238E27FC236}">
                <a16:creationId xmlns:a16="http://schemas.microsoft.com/office/drawing/2014/main" id="{F6B1AF8D-40DD-F03A-C236-11096D6F5AA7}"/>
              </a:ext>
            </a:extLst>
          </p:cNvPr>
          <p:cNvSpPr/>
          <p:nvPr/>
        </p:nvSpPr>
        <p:spPr>
          <a:xfrm>
            <a:off x="8013697"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8E6E5F-6C7F-3996-E513-92808E22DED9}"/>
              </a:ext>
            </a:extLst>
          </p:cNvPr>
          <p:cNvSpPr/>
          <p:nvPr/>
        </p:nvSpPr>
        <p:spPr>
          <a:xfrm>
            <a:off x="3299758" y="149128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2">
            <a:extLst>
              <a:ext uri="{FF2B5EF4-FFF2-40B4-BE49-F238E27FC236}">
                <a16:creationId xmlns:a16="http://schemas.microsoft.com/office/drawing/2014/main" id="{3E0E944E-02E2-47AA-A528-0431D345FC0F}"/>
              </a:ext>
            </a:extLst>
          </p:cNvPr>
          <p:cNvSpPr>
            <a:spLocks noChangeAspect="1"/>
          </p:cNvSpPr>
          <p:nvPr/>
        </p:nvSpPr>
        <p:spPr bwMode="auto">
          <a:xfrm rot="5400000">
            <a:off x="5119587" y="116541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33">
            <a:extLst>
              <a:ext uri="{FF2B5EF4-FFF2-40B4-BE49-F238E27FC236}">
                <a16:creationId xmlns:a16="http://schemas.microsoft.com/office/drawing/2014/main" id="{C73C095F-EFC2-4A29-424D-5CBAE542B99C}"/>
              </a:ext>
            </a:extLst>
          </p:cNvPr>
          <p:cNvSpPr/>
          <p:nvPr/>
        </p:nvSpPr>
        <p:spPr>
          <a:xfrm>
            <a:off x="4326213" y="150921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520129FA-C977-FC51-0AEC-31DF499E8A5B}"/>
              </a:ext>
            </a:extLst>
          </p:cNvPr>
          <p:cNvSpPr>
            <a:spLocks noChangeAspect="1"/>
          </p:cNvSpPr>
          <p:nvPr/>
        </p:nvSpPr>
        <p:spPr bwMode="auto">
          <a:xfrm rot="5400000">
            <a:off x="6616687" y="11699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36">
            <a:extLst>
              <a:ext uri="{FF2B5EF4-FFF2-40B4-BE49-F238E27FC236}">
                <a16:creationId xmlns:a16="http://schemas.microsoft.com/office/drawing/2014/main" id="{BA098260-93BA-981C-B5E7-9D2CAE5C9EDE}"/>
              </a:ext>
            </a:extLst>
          </p:cNvPr>
          <p:cNvSpPr/>
          <p:nvPr/>
        </p:nvSpPr>
        <p:spPr>
          <a:xfrm>
            <a:off x="5877848" y="150025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B56E31-1B63-70AA-1B6D-05424561B9E8}"/>
              </a:ext>
            </a:extLst>
          </p:cNvPr>
          <p:cNvSpPr txBox="1"/>
          <p:nvPr/>
        </p:nvSpPr>
        <p:spPr>
          <a:xfrm>
            <a:off x="8212424" y="1371605"/>
            <a:ext cx="685879" cy="369332"/>
          </a:xfrm>
          <a:prstGeom prst="rect">
            <a:avLst/>
          </a:prstGeom>
          <a:noFill/>
        </p:spPr>
        <p:txBody>
          <a:bodyPr wrap="square" rtlCol="0">
            <a:spAutoFit/>
          </a:bodyPr>
          <a:lstStyle/>
          <a:p>
            <a:r>
              <a:rPr lang="en-US" dirty="0"/>
              <a:t>8, +</a:t>
            </a:r>
          </a:p>
        </p:txBody>
      </p:sp>
      <p:sp>
        <p:nvSpPr>
          <p:cNvPr id="39" name="Oval 38">
            <a:extLst>
              <a:ext uri="{FF2B5EF4-FFF2-40B4-BE49-F238E27FC236}">
                <a16:creationId xmlns:a16="http://schemas.microsoft.com/office/drawing/2014/main" id="{E5AEA80C-367B-AEA2-3243-FEBECE1447AA}"/>
              </a:ext>
            </a:extLst>
          </p:cNvPr>
          <p:cNvSpPr/>
          <p:nvPr/>
        </p:nvSpPr>
        <p:spPr>
          <a:xfrm>
            <a:off x="5155459" y="286287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53FC9C-94DA-C2B4-F9D8-D301EE164F7A}"/>
              </a:ext>
            </a:extLst>
          </p:cNvPr>
          <p:cNvSpPr/>
          <p:nvPr/>
        </p:nvSpPr>
        <p:spPr>
          <a:xfrm>
            <a:off x="5159942" y="331111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F22D907-FCBD-750D-4EB7-941A7F59E70A}"/>
              </a:ext>
            </a:extLst>
          </p:cNvPr>
          <p:cNvSpPr/>
          <p:nvPr/>
        </p:nvSpPr>
        <p:spPr>
          <a:xfrm>
            <a:off x="4908932" y="3181126"/>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04FF54-EAB7-F367-227A-5571102FEFF5}"/>
              </a:ext>
            </a:extLst>
          </p:cNvPr>
          <p:cNvCxnSpPr>
            <a:cxnSpLocks/>
          </p:cNvCxnSpPr>
          <p:nvPr/>
        </p:nvCxnSpPr>
        <p:spPr>
          <a:xfrm>
            <a:off x="5191317" y="576072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D115C9-2722-75DB-E646-E89FD047C06F}"/>
              </a:ext>
            </a:extLst>
          </p:cNvPr>
          <p:cNvCxnSpPr>
            <a:cxnSpLocks/>
          </p:cNvCxnSpPr>
          <p:nvPr/>
        </p:nvCxnSpPr>
        <p:spPr>
          <a:xfrm rot="8100000">
            <a:off x="4907573" y="3110975"/>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709C0F0-3FD1-EB2E-7C50-605D0292D28D}"/>
              </a:ext>
            </a:extLst>
          </p:cNvPr>
          <p:cNvSpPr/>
          <p:nvPr/>
        </p:nvSpPr>
        <p:spPr>
          <a:xfrm>
            <a:off x="5092707" y="4440661"/>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D58A85-CD4D-6A9D-823E-D355B703B17D}"/>
              </a:ext>
            </a:extLst>
          </p:cNvPr>
          <p:cNvSpPr/>
          <p:nvPr/>
        </p:nvSpPr>
        <p:spPr>
          <a:xfrm>
            <a:off x="5097190" y="4888895"/>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029CCC-A1B0-9BFC-1D03-3982C379DF15}"/>
              </a:ext>
            </a:extLst>
          </p:cNvPr>
          <p:cNvSpPr/>
          <p:nvPr/>
        </p:nvSpPr>
        <p:spPr>
          <a:xfrm>
            <a:off x="4846180" y="4758908"/>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0555F74-F1D2-810B-6428-153AE896DDCF}"/>
              </a:ext>
            </a:extLst>
          </p:cNvPr>
          <p:cNvCxnSpPr>
            <a:cxnSpLocks/>
          </p:cNvCxnSpPr>
          <p:nvPr/>
        </p:nvCxnSpPr>
        <p:spPr>
          <a:xfrm rot="8100000">
            <a:off x="4844821" y="4688757"/>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0C5285-74B4-F84F-C941-FB4A5B6595EB}"/>
              </a:ext>
            </a:extLst>
          </p:cNvPr>
          <p:cNvCxnSpPr>
            <a:cxnSpLocks/>
          </p:cNvCxnSpPr>
          <p:nvPr/>
        </p:nvCxnSpPr>
        <p:spPr>
          <a:xfrm>
            <a:off x="5219769" y="2901264"/>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058AC6-FBB6-6DC3-AAA4-98987C186E24}"/>
              </a:ext>
            </a:extLst>
          </p:cNvPr>
          <p:cNvCxnSpPr>
            <a:cxnSpLocks/>
          </p:cNvCxnSpPr>
          <p:nvPr/>
        </p:nvCxnSpPr>
        <p:spPr>
          <a:xfrm>
            <a:off x="5092707" y="4482183"/>
            <a:ext cx="945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6A0A7A-BD17-743E-A260-9A5366348744}"/>
              </a:ext>
            </a:extLst>
          </p:cNvPr>
          <p:cNvCxnSpPr>
            <a:cxnSpLocks/>
          </p:cNvCxnSpPr>
          <p:nvPr/>
        </p:nvCxnSpPr>
        <p:spPr>
          <a:xfrm>
            <a:off x="5155459" y="4940727"/>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099E3E-093E-887A-9F4E-15304FBB2E31}"/>
              </a:ext>
            </a:extLst>
          </p:cNvPr>
          <p:cNvSpPr txBox="1"/>
          <p:nvPr/>
        </p:nvSpPr>
        <p:spPr>
          <a:xfrm>
            <a:off x="5774013" y="2545977"/>
            <a:ext cx="367553" cy="461665"/>
          </a:xfrm>
          <a:prstGeom prst="rect">
            <a:avLst/>
          </a:prstGeom>
          <a:noFill/>
        </p:spPr>
        <p:txBody>
          <a:bodyPr wrap="square" rtlCol="0">
            <a:spAutoFit/>
          </a:bodyPr>
          <a:lstStyle/>
          <a:p>
            <a:r>
              <a:rPr lang="en-US" sz="2400" dirty="0"/>
              <a:t>-</a:t>
            </a:r>
          </a:p>
        </p:txBody>
      </p:sp>
      <p:sp>
        <p:nvSpPr>
          <p:cNvPr id="59" name="TextBox 58">
            <a:extLst>
              <a:ext uri="{FF2B5EF4-FFF2-40B4-BE49-F238E27FC236}">
                <a16:creationId xmlns:a16="http://schemas.microsoft.com/office/drawing/2014/main" id="{4BCBE99D-B0E0-949C-5E2E-EA887AB8D74B}"/>
              </a:ext>
            </a:extLst>
          </p:cNvPr>
          <p:cNvSpPr txBox="1"/>
          <p:nvPr/>
        </p:nvSpPr>
        <p:spPr>
          <a:xfrm>
            <a:off x="5670920" y="4096865"/>
            <a:ext cx="367553" cy="461665"/>
          </a:xfrm>
          <a:prstGeom prst="rect">
            <a:avLst/>
          </a:prstGeom>
          <a:noFill/>
        </p:spPr>
        <p:txBody>
          <a:bodyPr wrap="square" rtlCol="0">
            <a:spAutoFit/>
          </a:bodyPr>
          <a:lstStyle/>
          <a:p>
            <a:r>
              <a:rPr lang="en-US" sz="2400" dirty="0"/>
              <a:t>-</a:t>
            </a:r>
          </a:p>
        </p:txBody>
      </p:sp>
      <p:sp>
        <p:nvSpPr>
          <p:cNvPr id="60" name="TextBox 59">
            <a:extLst>
              <a:ext uri="{FF2B5EF4-FFF2-40B4-BE49-F238E27FC236}">
                <a16:creationId xmlns:a16="http://schemas.microsoft.com/office/drawing/2014/main" id="{84BA0F88-9EAD-5A34-B87F-CFBADE2C36CF}"/>
              </a:ext>
            </a:extLst>
          </p:cNvPr>
          <p:cNvSpPr txBox="1"/>
          <p:nvPr/>
        </p:nvSpPr>
        <p:spPr>
          <a:xfrm>
            <a:off x="5742638" y="4827486"/>
            <a:ext cx="367553" cy="461665"/>
          </a:xfrm>
          <a:prstGeom prst="rect">
            <a:avLst/>
          </a:prstGeom>
          <a:noFill/>
        </p:spPr>
        <p:txBody>
          <a:bodyPr wrap="square" rtlCol="0">
            <a:spAutoFit/>
          </a:bodyPr>
          <a:lstStyle/>
          <a:p>
            <a:r>
              <a:rPr lang="en-US" sz="2400" dirty="0"/>
              <a:t>+</a:t>
            </a:r>
          </a:p>
        </p:txBody>
      </p:sp>
      <p:cxnSp>
        <p:nvCxnSpPr>
          <p:cNvPr id="61" name="Straight Connector 60">
            <a:extLst>
              <a:ext uri="{FF2B5EF4-FFF2-40B4-BE49-F238E27FC236}">
                <a16:creationId xmlns:a16="http://schemas.microsoft.com/office/drawing/2014/main" id="{EB153F04-EBEC-D632-0A32-72A1FBDAD5AF}"/>
              </a:ext>
            </a:extLst>
          </p:cNvPr>
          <p:cNvCxnSpPr>
            <a:cxnSpLocks/>
          </p:cNvCxnSpPr>
          <p:nvPr/>
        </p:nvCxnSpPr>
        <p:spPr>
          <a:xfrm>
            <a:off x="4954652" y="2457966"/>
            <a:ext cx="0" cy="771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C91690-9ED0-3521-DFE9-FF7A7AF3762B}"/>
              </a:ext>
            </a:extLst>
          </p:cNvPr>
          <p:cNvCxnSpPr>
            <a:cxnSpLocks/>
          </p:cNvCxnSpPr>
          <p:nvPr/>
        </p:nvCxnSpPr>
        <p:spPr>
          <a:xfrm>
            <a:off x="6029508" y="2897379"/>
            <a:ext cx="0" cy="1600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39">
            <a:extLst>
              <a:ext uri="{FF2B5EF4-FFF2-40B4-BE49-F238E27FC236}">
                <a16:creationId xmlns:a16="http://schemas.microsoft.com/office/drawing/2014/main" id="{F21B5082-86DC-3499-358D-69787EB51111}"/>
              </a:ext>
            </a:extLst>
          </p:cNvPr>
          <p:cNvGrpSpPr>
            <a:grpSpLocks/>
          </p:cNvGrpSpPr>
          <p:nvPr/>
        </p:nvGrpSpPr>
        <p:grpSpPr bwMode="auto">
          <a:xfrm>
            <a:off x="2623723" y="3261364"/>
            <a:ext cx="1125309" cy="1149252"/>
            <a:chOff x="2496" y="1968"/>
            <a:chExt cx="1056" cy="864"/>
          </a:xfrm>
        </p:grpSpPr>
        <p:sp>
          <p:nvSpPr>
            <p:cNvPr id="73" name="Line 40">
              <a:extLst>
                <a:ext uri="{FF2B5EF4-FFF2-40B4-BE49-F238E27FC236}">
                  <a16:creationId xmlns:a16="http://schemas.microsoft.com/office/drawing/2014/main" id="{98E8770B-D435-273D-2D2A-158FB43C57C5}"/>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1">
              <a:extLst>
                <a:ext uri="{FF2B5EF4-FFF2-40B4-BE49-F238E27FC236}">
                  <a16:creationId xmlns:a16="http://schemas.microsoft.com/office/drawing/2014/main" id="{478DD380-BB67-40AF-FD0A-E04300F7826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42">
              <a:extLst>
                <a:ext uri="{FF2B5EF4-FFF2-40B4-BE49-F238E27FC236}">
                  <a16:creationId xmlns:a16="http://schemas.microsoft.com/office/drawing/2014/main" id="{98EB0191-7A38-FBE8-7D30-5AC9FA09ECEB}"/>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43">
              <a:extLst>
                <a:ext uri="{FF2B5EF4-FFF2-40B4-BE49-F238E27FC236}">
                  <a16:creationId xmlns:a16="http://schemas.microsoft.com/office/drawing/2014/main" id="{DC207CDA-7C08-B939-7371-7AEC9730BA9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AEF4DA17-57E5-B634-56F2-B6A411FA34E7}"/>
              </a:ext>
            </a:extLst>
          </p:cNvPr>
          <p:cNvCxnSpPr>
            <a:cxnSpLocks/>
          </p:cNvCxnSpPr>
          <p:nvPr/>
        </p:nvCxnSpPr>
        <p:spPr>
          <a:xfrm>
            <a:off x="3699489" y="3839588"/>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831F73-B8A6-A1F1-1D21-47A210C8B315}"/>
              </a:ext>
            </a:extLst>
          </p:cNvPr>
          <p:cNvSpPr txBox="1"/>
          <p:nvPr/>
        </p:nvSpPr>
        <p:spPr>
          <a:xfrm>
            <a:off x="3755065" y="3458588"/>
            <a:ext cx="971864" cy="369332"/>
          </a:xfrm>
          <a:prstGeom prst="rect">
            <a:avLst/>
          </a:prstGeom>
          <a:noFill/>
        </p:spPr>
        <p:txBody>
          <a:bodyPr wrap="square" rtlCol="0">
            <a:spAutoFit/>
          </a:bodyPr>
          <a:lstStyle/>
          <a:p>
            <a:r>
              <a:rPr lang="en-US" dirty="0"/>
              <a:t>Down</a:t>
            </a:r>
          </a:p>
        </p:txBody>
      </p:sp>
      <p:sp>
        <p:nvSpPr>
          <p:cNvPr id="79" name="TextBox 78">
            <a:extLst>
              <a:ext uri="{FF2B5EF4-FFF2-40B4-BE49-F238E27FC236}">
                <a16:creationId xmlns:a16="http://schemas.microsoft.com/office/drawing/2014/main" id="{7643D243-4EEA-3705-5B95-96DACEDE22A5}"/>
              </a:ext>
            </a:extLst>
          </p:cNvPr>
          <p:cNvSpPr txBox="1"/>
          <p:nvPr/>
        </p:nvSpPr>
        <p:spPr>
          <a:xfrm>
            <a:off x="2708986" y="1349194"/>
            <a:ext cx="554914" cy="369332"/>
          </a:xfrm>
          <a:prstGeom prst="rect">
            <a:avLst/>
          </a:prstGeom>
          <a:noFill/>
        </p:spPr>
        <p:txBody>
          <a:bodyPr wrap="square" rtlCol="0">
            <a:spAutoFit/>
          </a:bodyPr>
          <a:lstStyle/>
          <a:p>
            <a:r>
              <a:rPr lang="en-US" dirty="0"/>
              <a:t>1,-</a:t>
            </a:r>
          </a:p>
        </p:txBody>
      </p:sp>
      <p:grpSp>
        <p:nvGrpSpPr>
          <p:cNvPr id="80" name="Group 39">
            <a:extLst>
              <a:ext uri="{FF2B5EF4-FFF2-40B4-BE49-F238E27FC236}">
                <a16:creationId xmlns:a16="http://schemas.microsoft.com/office/drawing/2014/main" id="{3D382BA2-8ED5-3F44-300C-EF3974D1FC4F}"/>
              </a:ext>
            </a:extLst>
          </p:cNvPr>
          <p:cNvGrpSpPr>
            <a:grpSpLocks/>
          </p:cNvGrpSpPr>
          <p:nvPr/>
        </p:nvGrpSpPr>
        <p:grpSpPr bwMode="auto">
          <a:xfrm rot="10800000">
            <a:off x="5761379" y="5188771"/>
            <a:ext cx="1125309" cy="1149252"/>
            <a:chOff x="2496" y="1968"/>
            <a:chExt cx="1056" cy="864"/>
          </a:xfrm>
        </p:grpSpPr>
        <p:sp>
          <p:nvSpPr>
            <p:cNvPr id="81" name="Line 40">
              <a:extLst>
                <a:ext uri="{FF2B5EF4-FFF2-40B4-BE49-F238E27FC236}">
                  <a16:creationId xmlns:a16="http://schemas.microsoft.com/office/drawing/2014/main" id="{A8E2D82A-C98F-B90D-805C-4C9232FE5197}"/>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41">
              <a:extLst>
                <a:ext uri="{FF2B5EF4-FFF2-40B4-BE49-F238E27FC236}">
                  <a16:creationId xmlns:a16="http://schemas.microsoft.com/office/drawing/2014/main" id="{103B575F-FDAA-721E-5848-70B97517634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42">
              <a:extLst>
                <a:ext uri="{FF2B5EF4-FFF2-40B4-BE49-F238E27FC236}">
                  <a16:creationId xmlns:a16="http://schemas.microsoft.com/office/drawing/2014/main" id="{83CFCE6E-E181-6BFB-16DE-DFB8091A33B5}"/>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43">
              <a:extLst>
                <a:ext uri="{FF2B5EF4-FFF2-40B4-BE49-F238E27FC236}">
                  <a16:creationId xmlns:a16="http://schemas.microsoft.com/office/drawing/2014/main" id="{1A9AF88E-8E5B-31BB-9AF4-5A53089293C4}"/>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85" name="Straight Connector 84">
            <a:extLst>
              <a:ext uri="{FF2B5EF4-FFF2-40B4-BE49-F238E27FC236}">
                <a16:creationId xmlns:a16="http://schemas.microsoft.com/office/drawing/2014/main" id="{5ABC8DD3-2BB6-560C-AAA0-ADCFC1CC2A3E}"/>
              </a:ext>
            </a:extLst>
          </p:cNvPr>
          <p:cNvCxnSpPr>
            <a:cxnSpLocks/>
          </p:cNvCxnSpPr>
          <p:nvPr/>
        </p:nvCxnSpPr>
        <p:spPr>
          <a:xfrm>
            <a:off x="5206559" y="5316967"/>
            <a:ext cx="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F2D4D8-4DB5-B922-351D-7F4C242412F3}"/>
              </a:ext>
            </a:extLst>
          </p:cNvPr>
          <p:cNvSpPr txBox="1"/>
          <p:nvPr/>
        </p:nvSpPr>
        <p:spPr>
          <a:xfrm>
            <a:off x="5305954" y="5359098"/>
            <a:ext cx="971864" cy="369332"/>
          </a:xfrm>
          <a:prstGeom prst="rect">
            <a:avLst/>
          </a:prstGeom>
          <a:noFill/>
        </p:spPr>
        <p:txBody>
          <a:bodyPr wrap="square" rtlCol="0">
            <a:spAutoFit/>
          </a:bodyPr>
          <a:lstStyle/>
          <a:p>
            <a:r>
              <a:rPr lang="en-US" dirty="0"/>
              <a:t>Up</a:t>
            </a:r>
          </a:p>
        </p:txBody>
      </p:sp>
      <p:cxnSp>
        <p:nvCxnSpPr>
          <p:cNvPr id="87" name="Straight Connector 86">
            <a:extLst>
              <a:ext uri="{FF2B5EF4-FFF2-40B4-BE49-F238E27FC236}">
                <a16:creationId xmlns:a16="http://schemas.microsoft.com/office/drawing/2014/main" id="{E0B416BC-0989-2545-6C78-84CA080B3C79}"/>
              </a:ext>
            </a:extLst>
          </p:cNvPr>
          <p:cNvCxnSpPr>
            <a:cxnSpLocks/>
          </p:cNvCxnSpPr>
          <p:nvPr/>
        </p:nvCxnSpPr>
        <p:spPr>
          <a:xfrm>
            <a:off x="2110493" y="4798808"/>
            <a:ext cx="2743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A5B2F57-2DF6-1689-EF01-3AC9E4E55B50}"/>
              </a:ext>
            </a:extLst>
          </p:cNvPr>
          <p:cNvCxnSpPr>
            <a:cxnSpLocks/>
          </p:cNvCxnSpPr>
          <p:nvPr/>
        </p:nvCxnSpPr>
        <p:spPr>
          <a:xfrm>
            <a:off x="6862341" y="5444263"/>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AB928D-F2AB-C2E7-EF85-1E51C6481B57}"/>
              </a:ext>
            </a:extLst>
          </p:cNvPr>
          <p:cNvCxnSpPr>
            <a:cxnSpLocks/>
          </p:cNvCxnSpPr>
          <p:nvPr/>
        </p:nvCxnSpPr>
        <p:spPr>
          <a:xfrm>
            <a:off x="6866824" y="6080755"/>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F2169D-9BB9-1F0F-464D-1CEE0D4722E4}"/>
              </a:ext>
            </a:extLst>
          </p:cNvPr>
          <p:cNvCxnSpPr>
            <a:cxnSpLocks/>
          </p:cNvCxnSpPr>
          <p:nvPr/>
        </p:nvCxnSpPr>
        <p:spPr>
          <a:xfrm>
            <a:off x="4054363" y="1547599"/>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F3A8EA0-A800-9AA7-AE34-8FA9868C38C2}"/>
              </a:ext>
            </a:extLst>
          </p:cNvPr>
          <p:cNvCxnSpPr>
            <a:cxnSpLocks/>
          </p:cNvCxnSpPr>
          <p:nvPr/>
        </p:nvCxnSpPr>
        <p:spPr>
          <a:xfrm>
            <a:off x="5524569" y="1552082"/>
            <a:ext cx="820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D7022D9-9503-03A8-FE50-D10EB6DFD6F5}"/>
              </a:ext>
            </a:extLst>
          </p:cNvPr>
          <p:cNvSpPr txBox="1"/>
          <p:nvPr/>
        </p:nvSpPr>
        <p:spPr>
          <a:xfrm>
            <a:off x="2287405" y="3812062"/>
            <a:ext cx="554914" cy="369332"/>
          </a:xfrm>
          <a:prstGeom prst="rect">
            <a:avLst/>
          </a:prstGeom>
          <a:noFill/>
        </p:spPr>
        <p:txBody>
          <a:bodyPr wrap="square" rtlCol="0">
            <a:spAutoFit/>
          </a:bodyPr>
          <a:lstStyle/>
          <a:p>
            <a:r>
              <a:rPr lang="en-US" dirty="0"/>
              <a:t>2</a:t>
            </a:r>
          </a:p>
        </p:txBody>
      </p:sp>
      <p:sp>
        <p:nvSpPr>
          <p:cNvPr id="95" name="Oval 94">
            <a:extLst>
              <a:ext uri="{FF2B5EF4-FFF2-40B4-BE49-F238E27FC236}">
                <a16:creationId xmlns:a16="http://schemas.microsoft.com/office/drawing/2014/main" id="{48B57354-D2DF-7F62-6717-574252B5C94D}"/>
              </a:ext>
            </a:extLst>
          </p:cNvPr>
          <p:cNvSpPr/>
          <p:nvPr/>
        </p:nvSpPr>
        <p:spPr>
          <a:xfrm>
            <a:off x="2585616" y="4113454"/>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BBFCEC4-EC5A-D8DC-D701-70AED300C29C}"/>
              </a:ext>
            </a:extLst>
          </p:cNvPr>
          <p:cNvSpPr/>
          <p:nvPr/>
        </p:nvSpPr>
        <p:spPr>
          <a:xfrm>
            <a:off x="2112668" y="47484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909B42-297D-7A8E-80F1-75E6FD4B38B9}"/>
              </a:ext>
            </a:extLst>
          </p:cNvPr>
          <p:cNvSpPr txBox="1"/>
          <p:nvPr/>
        </p:nvSpPr>
        <p:spPr>
          <a:xfrm>
            <a:off x="1688592" y="4837211"/>
            <a:ext cx="794613" cy="369332"/>
          </a:xfrm>
          <a:prstGeom prst="rect">
            <a:avLst/>
          </a:prstGeom>
          <a:noFill/>
        </p:spPr>
        <p:txBody>
          <a:bodyPr wrap="square" rtlCol="0">
            <a:spAutoFit/>
          </a:bodyPr>
          <a:lstStyle/>
          <a:p>
            <a:r>
              <a:rPr lang="en-US" dirty="0"/>
              <a:t>3, out</a:t>
            </a:r>
          </a:p>
        </p:txBody>
      </p:sp>
      <p:sp>
        <p:nvSpPr>
          <p:cNvPr id="6" name="TextBox 5">
            <a:extLst>
              <a:ext uri="{FF2B5EF4-FFF2-40B4-BE49-F238E27FC236}">
                <a16:creationId xmlns:a16="http://schemas.microsoft.com/office/drawing/2014/main" id="{3971FB09-DC93-DB55-A49D-E8EA3D6F3F85}"/>
              </a:ext>
            </a:extLst>
          </p:cNvPr>
          <p:cNvSpPr txBox="1"/>
          <p:nvPr/>
        </p:nvSpPr>
        <p:spPr>
          <a:xfrm>
            <a:off x="3247065" y="1045588"/>
            <a:ext cx="716104" cy="369332"/>
          </a:xfrm>
          <a:prstGeom prst="rect">
            <a:avLst/>
          </a:prstGeom>
          <a:noFill/>
        </p:spPr>
        <p:txBody>
          <a:bodyPr wrap="square" rtlCol="0">
            <a:spAutoFit/>
          </a:bodyPr>
          <a:lstStyle/>
          <a:p>
            <a:r>
              <a:rPr lang="en-US" dirty="0"/>
              <a:t>5K</a:t>
            </a:r>
          </a:p>
        </p:txBody>
      </p:sp>
      <p:sp>
        <p:nvSpPr>
          <p:cNvPr id="7" name="TextBox 6">
            <a:extLst>
              <a:ext uri="{FF2B5EF4-FFF2-40B4-BE49-F238E27FC236}">
                <a16:creationId xmlns:a16="http://schemas.microsoft.com/office/drawing/2014/main" id="{FFE1F72A-7145-9681-96A7-8EF6A0465E41}"/>
              </a:ext>
            </a:extLst>
          </p:cNvPr>
          <p:cNvSpPr txBox="1"/>
          <p:nvPr/>
        </p:nvSpPr>
        <p:spPr>
          <a:xfrm>
            <a:off x="4959400" y="1044561"/>
            <a:ext cx="716104" cy="369332"/>
          </a:xfrm>
          <a:prstGeom prst="rect">
            <a:avLst/>
          </a:prstGeom>
          <a:noFill/>
        </p:spPr>
        <p:txBody>
          <a:bodyPr wrap="square" rtlCol="0">
            <a:spAutoFit/>
          </a:bodyPr>
          <a:lstStyle/>
          <a:p>
            <a:r>
              <a:rPr lang="en-US" dirty="0"/>
              <a:t>5K</a:t>
            </a:r>
          </a:p>
        </p:txBody>
      </p:sp>
      <p:sp>
        <p:nvSpPr>
          <p:cNvPr id="17" name="TextBox 16">
            <a:extLst>
              <a:ext uri="{FF2B5EF4-FFF2-40B4-BE49-F238E27FC236}">
                <a16:creationId xmlns:a16="http://schemas.microsoft.com/office/drawing/2014/main" id="{22789D97-D153-283C-8F04-4E5228B52307}"/>
              </a:ext>
            </a:extLst>
          </p:cNvPr>
          <p:cNvSpPr txBox="1"/>
          <p:nvPr/>
        </p:nvSpPr>
        <p:spPr>
          <a:xfrm>
            <a:off x="6483400" y="1031861"/>
            <a:ext cx="716104" cy="369332"/>
          </a:xfrm>
          <a:prstGeom prst="rect">
            <a:avLst/>
          </a:prstGeom>
          <a:noFill/>
        </p:spPr>
        <p:txBody>
          <a:bodyPr wrap="square" rtlCol="0">
            <a:spAutoFit/>
          </a:bodyPr>
          <a:lstStyle/>
          <a:p>
            <a:r>
              <a:rPr lang="en-US" dirty="0"/>
              <a:t>5K</a:t>
            </a:r>
          </a:p>
        </p:txBody>
      </p:sp>
      <p:cxnSp>
        <p:nvCxnSpPr>
          <p:cNvPr id="20" name="Straight Connector 19">
            <a:extLst>
              <a:ext uri="{FF2B5EF4-FFF2-40B4-BE49-F238E27FC236}">
                <a16:creationId xmlns:a16="http://schemas.microsoft.com/office/drawing/2014/main" id="{00917185-64DD-B04D-8C45-3BB894F1B368}"/>
              </a:ext>
            </a:extLst>
          </p:cNvPr>
          <p:cNvCxnSpPr>
            <a:cxnSpLocks/>
          </p:cNvCxnSpPr>
          <p:nvPr/>
        </p:nvCxnSpPr>
        <p:spPr>
          <a:xfrm>
            <a:off x="4954785" y="2462008"/>
            <a:ext cx="2411395" cy="27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4947C2-9E86-7370-4600-B30D72C2ABDD}"/>
              </a:ext>
            </a:extLst>
          </p:cNvPr>
          <p:cNvSpPr txBox="1"/>
          <p:nvPr/>
        </p:nvSpPr>
        <p:spPr>
          <a:xfrm>
            <a:off x="7033853" y="2489440"/>
            <a:ext cx="554914" cy="369332"/>
          </a:xfrm>
          <a:prstGeom prst="rect">
            <a:avLst/>
          </a:prstGeom>
          <a:noFill/>
        </p:spPr>
        <p:txBody>
          <a:bodyPr wrap="square" rtlCol="0">
            <a:spAutoFit/>
          </a:bodyPr>
          <a:lstStyle/>
          <a:p>
            <a:r>
              <a:rPr lang="en-US" dirty="0"/>
              <a:t>7</a:t>
            </a:r>
          </a:p>
        </p:txBody>
      </p:sp>
      <p:sp>
        <p:nvSpPr>
          <p:cNvPr id="19" name="Oval 18">
            <a:extLst>
              <a:ext uri="{FF2B5EF4-FFF2-40B4-BE49-F238E27FC236}">
                <a16:creationId xmlns:a16="http://schemas.microsoft.com/office/drawing/2014/main" id="{C277DCFB-61D1-E012-6E42-9C9057154916}"/>
              </a:ext>
            </a:extLst>
          </p:cNvPr>
          <p:cNvSpPr/>
          <p:nvPr/>
        </p:nvSpPr>
        <p:spPr>
          <a:xfrm>
            <a:off x="7353297" y="5399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68C7D69-9FB7-7BF0-F2A2-CAA972C5046F}"/>
              </a:ext>
            </a:extLst>
          </p:cNvPr>
          <p:cNvSpPr/>
          <p:nvPr/>
        </p:nvSpPr>
        <p:spPr>
          <a:xfrm>
            <a:off x="7391397" y="60341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36EB554-2C21-FC7A-9BE1-11623B88E7B3}"/>
              </a:ext>
            </a:extLst>
          </p:cNvPr>
          <p:cNvSpPr txBox="1"/>
          <p:nvPr/>
        </p:nvSpPr>
        <p:spPr>
          <a:xfrm>
            <a:off x="7033853" y="4880188"/>
            <a:ext cx="554914"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B813FE23-3E61-C846-B01B-1C66ECDBFA86}"/>
              </a:ext>
            </a:extLst>
          </p:cNvPr>
          <p:cNvSpPr txBox="1"/>
          <p:nvPr/>
        </p:nvSpPr>
        <p:spPr>
          <a:xfrm>
            <a:off x="7280990" y="5662711"/>
            <a:ext cx="554914" cy="369332"/>
          </a:xfrm>
          <a:prstGeom prst="rect">
            <a:avLst/>
          </a:prstGeom>
          <a:noFill/>
        </p:spPr>
        <p:txBody>
          <a:bodyPr wrap="square" rtlCol="0">
            <a:spAutoFit/>
          </a:bodyPr>
          <a:lstStyle/>
          <a:p>
            <a:r>
              <a:rPr lang="en-US" dirty="0"/>
              <a:t>5</a:t>
            </a:r>
          </a:p>
        </p:txBody>
      </p:sp>
      <p:cxnSp>
        <p:nvCxnSpPr>
          <p:cNvPr id="26" name="Straight Connector 25">
            <a:extLst>
              <a:ext uri="{FF2B5EF4-FFF2-40B4-BE49-F238E27FC236}">
                <a16:creationId xmlns:a16="http://schemas.microsoft.com/office/drawing/2014/main" id="{26669366-D8C0-A658-4CAB-2607F50A9C1E}"/>
              </a:ext>
            </a:extLst>
          </p:cNvPr>
          <p:cNvCxnSpPr>
            <a:cxnSpLocks/>
          </p:cNvCxnSpPr>
          <p:nvPr/>
        </p:nvCxnSpPr>
        <p:spPr>
          <a:xfrm>
            <a:off x="5925656" y="15602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BA88C8-09BF-C963-0657-2C8725F6E745}"/>
              </a:ext>
            </a:extLst>
          </p:cNvPr>
          <p:cNvCxnSpPr>
            <a:cxnSpLocks/>
          </p:cNvCxnSpPr>
          <p:nvPr/>
        </p:nvCxnSpPr>
        <p:spPr>
          <a:xfrm>
            <a:off x="5904758" y="20959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67B46F-9F48-FA3B-3B09-477951C763BD}"/>
              </a:ext>
            </a:extLst>
          </p:cNvPr>
          <p:cNvCxnSpPr>
            <a:cxnSpLocks/>
          </p:cNvCxnSpPr>
          <p:nvPr/>
        </p:nvCxnSpPr>
        <p:spPr>
          <a:xfrm>
            <a:off x="6921796" y="2084579"/>
            <a:ext cx="0" cy="40283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AEBB2ED-4602-4411-00F4-07F2CDDB2D22}"/>
              </a:ext>
            </a:extLst>
          </p:cNvPr>
          <p:cNvSpPr/>
          <p:nvPr/>
        </p:nvSpPr>
        <p:spPr>
          <a:xfrm>
            <a:off x="6870697" y="60468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93608C-6ADB-D724-9712-4019F744BE13}"/>
              </a:ext>
            </a:extLst>
          </p:cNvPr>
          <p:cNvCxnSpPr>
            <a:cxnSpLocks/>
          </p:cNvCxnSpPr>
          <p:nvPr/>
        </p:nvCxnSpPr>
        <p:spPr>
          <a:xfrm>
            <a:off x="4376256" y="1547599"/>
            <a:ext cx="0" cy="540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8DB15D-FF47-FAFA-4256-1275F41A21C9}"/>
              </a:ext>
            </a:extLst>
          </p:cNvPr>
          <p:cNvCxnSpPr>
            <a:cxnSpLocks/>
          </p:cNvCxnSpPr>
          <p:nvPr/>
        </p:nvCxnSpPr>
        <p:spPr>
          <a:xfrm>
            <a:off x="2623723" y="2059179"/>
            <a:ext cx="22510" cy="14576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CAAF26-C67A-BEF0-532A-FAB89F58045D}"/>
              </a:ext>
            </a:extLst>
          </p:cNvPr>
          <p:cNvCxnSpPr>
            <a:cxnSpLocks/>
          </p:cNvCxnSpPr>
          <p:nvPr/>
        </p:nvCxnSpPr>
        <p:spPr>
          <a:xfrm>
            <a:off x="2628158" y="2070527"/>
            <a:ext cx="17373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7751FDA-6D2C-3C9D-DA48-5F5A0827F69F}"/>
              </a:ext>
            </a:extLst>
          </p:cNvPr>
          <p:cNvSpPr txBox="1"/>
          <p:nvPr/>
        </p:nvSpPr>
        <p:spPr>
          <a:xfrm>
            <a:off x="4623335" y="3642370"/>
            <a:ext cx="1104900" cy="369332"/>
          </a:xfrm>
          <a:prstGeom prst="rect">
            <a:avLst/>
          </a:prstGeom>
          <a:noFill/>
        </p:spPr>
        <p:txBody>
          <a:bodyPr wrap="square" rtlCol="0">
            <a:spAutoFit/>
          </a:bodyPr>
          <a:lstStyle/>
          <a:p>
            <a:r>
              <a:rPr lang="en-US" dirty="0">
                <a:solidFill>
                  <a:schemeClr val="accent1"/>
                </a:solidFill>
              </a:rPr>
              <a:t>Flip-flop</a:t>
            </a:r>
          </a:p>
        </p:txBody>
      </p:sp>
      <p:grpSp>
        <p:nvGrpSpPr>
          <p:cNvPr id="99" name="Group 98">
            <a:extLst>
              <a:ext uri="{FF2B5EF4-FFF2-40B4-BE49-F238E27FC236}">
                <a16:creationId xmlns:a16="http://schemas.microsoft.com/office/drawing/2014/main" id="{17FAAB36-96C7-736F-C190-FAFA5EF502D9}"/>
              </a:ext>
            </a:extLst>
          </p:cNvPr>
          <p:cNvGrpSpPr/>
          <p:nvPr/>
        </p:nvGrpSpPr>
        <p:grpSpPr>
          <a:xfrm rot="5400000">
            <a:off x="7613800" y="5071778"/>
            <a:ext cx="304800" cy="762000"/>
            <a:chOff x="10820400" y="3175000"/>
            <a:chExt cx="304800" cy="762000"/>
          </a:xfrm>
        </p:grpSpPr>
        <p:sp>
          <p:nvSpPr>
            <p:cNvPr id="42" name="Line 8">
              <a:extLst>
                <a:ext uri="{FF2B5EF4-FFF2-40B4-BE49-F238E27FC236}">
                  <a16:creationId xmlns:a16="http://schemas.microsoft.com/office/drawing/2014/main" id="{1D48FCBD-1165-4F2D-24EF-BC0B1DEADD08}"/>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7" name="Line 9">
              <a:extLst>
                <a:ext uri="{FF2B5EF4-FFF2-40B4-BE49-F238E27FC236}">
                  <a16:creationId xmlns:a16="http://schemas.microsoft.com/office/drawing/2014/main" id="{AC8EFF37-2589-A8B9-1D91-83840341C2D4}"/>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49" name="Line 10">
              <a:extLst>
                <a:ext uri="{FF2B5EF4-FFF2-40B4-BE49-F238E27FC236}">
                  <a16:creationId xmlns:a16="http://schemas.microsoft.com/office/drawing/2014/main" id="{EA6F9F88-1EBB-17D7-6AB8-BCCF5487679A}"/>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67" name="Line 11">
              <a:extLst>
                <a:ext uri="{FF2B5EF4-FFF2-40B4-BE49-F238E27FC236}">
                  <a16:creationId xmlns:a16="http://schemas.microsoft.com/office/drawing/2014/main" id="{1AA8B461-08E2-9EDB-C4D1-E8DB5DE19F43}"/>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grpSp>
        <p:nvGrpSpPr>
          <p:cNvPr id="69" name="Group 222">
            <a:extLst>
              <a:ext uri="{FF2B5EF4-FFF2-40B4-BE49-F238E27FC236}">
                <a16:creationId xmlns:a16="http://schemas.microsoft.com/office/drawing/2014/main" id="{FEE19CC5-329D-DAB4-96CF-67DBD73D55C3}"/>
              </a:ext>
            </a:extLst>
          </p:cNvPr>
          <p:cNvGrpSpPr>
            <a:grpSpLocks/>
          </p:cNvGrpSpPr>
          <p:nvPr/>
        </p:nvGrpSpPr>
        <p:grpSpPr bwMode="auto">
          <a:xfrm>
            <a:off x="7988304" y="5447248"/>
            <a:ext cx="304800" cy="381000"/>
            <a:chOff x="4272" y="3072"/>
            <a:chExt cx="192" cy="240"/>
          </a:xfrm>
        </p:grpSpPr>
        <p:sp>
          <p:nvSpPr>
            <p:cNvPr id="70" name="Line 99">
              <a:extLst>
                <a:ext uri="{FF2B5EF4-FFF2-40B4-BE49-F238E27FC236}">
                  <a16:creationId xmlns:a16="http://schemas.microsoft.com/office/drawing/2014/main" id="{87C10C15-CDFA-8799-CCA6-2AA4C3F4FBF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1" name="Line 100">
              <a:extLst>
                <a:ext uri="{FF2B5EF4-FFF2-40B4-BE49-F238E27FC236}">
                  <a16:creationId xmlns:a16="http://schemas.microsoft.com/office/drawing/2014/main" id="{61FF55C6-2114-39DF-FC2E-2685D26777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72" name="Line 101">
              <a:extLst>
                <a:ext uri="{FF2B5EF4-FFF2-40B4-BE49-F238E27FC236}">
                  <a16:creationId xmlns:a16="http://schemas.microsoft.com/office/drawing/2014/main" id="{8BE01CB8-AF00-6689-868B-FF06A8E025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88" name="Line 102">
              <a:extLst>
                <a:ext uri="{FF2B5EF4-FFF2-40B4-BE49-F238E27FC236}">
                  <a16:creationId xmlns:a16="http://schemas.microsoft.com/office/drawing/2014/main" id="{3A5C2CD4-79E3-F7E1-5A39-12367CF6342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7" name="Line 103">
              <a:extLst>
                <a:ext uri="{FF2B5EF4-FFF2-40B4-BE49-F238E27FC236}">
                  <a16:creationId xmlns:a16="http://schemas.microsoft.com/office/drawing/2014/main" id="{7F933F96-5707-F820-FA8B-6619F79C2D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98" name="Line 104">
              <a:extLst>
                <a:ext uri="{FF2B5EF4-FFF2-40B4-BE49-F238E27FC236}">
                  <a16:creationId xmlns:a16="http://schemas.microsoft.com/office/drawing/2014/main" id="{E8DC5FC4-52A4-F716-9E9E-1EF5A49D9B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00" name="Straight Connector 99">
            <a:extLst>
              <a:ext uri="{FF2B5EF4-FFF2-40B4-BE49-F238E27FC236}">
                <a16:creationId xmlns:a16="http://schemas.microsoft.com/office/drawing/2014/main" id="{6B9DCA29-3060-415E-D596-1A06E4076567}"/>
              </a:ext>
            </a:extLst>
          </p:cNvPr>
          <p:cNvCxnSpPr>
            <a:cxnSpLocks/>
          </p:cNvCxnSpPr>
          <p:nvPr/>
        </p:nvCxnSpPr>
        <p:spPr>
          <a:xfrm>
            <a:off x="7022358" y="1549827"/>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E10A0D3-EE80-7266-89E9-C7D5EF1DE343}"/>
              </a:ext>
            </a:extLst>
          </p:cNvPr>
          <p:cNvSpPr/>
          <p:nvPr/>
        </p:nvSpPr>
        <p:spPr>
          <a:xfrm>
            <a:off x="7352789" y="15002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E2B7D72-6E31-133E-C2A6-6427E70E807B}"/>
              </a:ext>
            </a:extLst>
          </p:cNvPr>
          <p:cNvSpPr/>
          <p:nvPr/>
        </p:nvSpPr>
        <p:spPr>
          <a:xfrm>
            <a:off x="7340597" y="243903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4592484A-CD7A-1BE4-282F-C55816373660}"/>
              </a:ext>
            </a:extLst>
          </p:cNvPr>
          <p:cNvSpPr txBox="1"/>
          <p:nvPr/>
        </p:nvSpPr>
        <p:spPr>
          <a:xfrm>
            <a:off x="7577004" y="1827695"/>
            <a:ext cx="716104" cy="369332"/>
          </a:xfrm>
          <a:prstGeom prst="rect">
            <a:avLst/>
          </a:prstGeom>
          <a:noFill/>
        </p:spPr>
        <p:txBody>
          <a:bodyPr wrap="square" rtlCol="0">
            <a:spAutoFit/>
          </a:bodyPr>
          <a:lstStyle/>
          <a:p>
            <a:r>
              <a:rPr lang="en-US" dirty="0"/>
              <a:t>R1</a:t>
            </a:r>
          </a:p>
        </p:txBody>
      </p:sp>
      <p:sp>
        <p:nvSpPr>
          <p:cNvPr id="110" name="Freeform 12">
            <a:extLst>
              <a:ext uri="{FF2B5EF4-FFF2-40B4-BE49-F238E27FC236}">
                <a16:creationId xmlns:a16="http://schemas.microsoft.com/office/drawing/2014/main" id="{B55C1711-D6E8-ED1A-46C3-216D400289AB}"/>
              </a:ext>
            </a:extLst>
          </p:cNvPr>
          <p:cNvSpPr>
            <a:spLocks noChangeAspect="1"/>
          </p:cNvSpPr>
          <p:nvPr/>
        </p:nvSpPr>
        <p:spPr bwMode="auto">
          <a:xfrm>
            <a:off x="7315200" y="16891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cxnSp>
        <p:nvCxnSpPr>
          <p:cNvPr id="111" name="Straight Connector 110">
            <a:extLst>
              <a:ext uri="{FF2B5EF4-FFF2-40B4-BE49-F238E27FC236}">
                <a16:creationId xmlns:a16="http://schemas.microsoft.com/office/drawing/2014/main" id="{77465B83-EA5D-88C0-ED9F-73A7ACC75D4B}"/>
              </a:ext>
            </a:extLst>
          </p:cNvPr>
          <p:cNvCxnSpPr>
            <a:cxnSpLocks/>
          </p:cNvCxnSpPr>
          <p:nvPr/>
        </p:nvCxnSpPr>
        <p:spPr>
          <a:xfrm>
            <a:off x="7397392" y="1509954"/>
            <a:ext cx="0" cy="2818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A7CC169-7607-C062-E369-4CE698240493}"/>
              </a:ext>
            </a:extLst>
          </p:cNvPr>
          <p:cNvSpPr txBox="1"/>
          <p:nvPr/>
        </p:nvSpPr>
        <p:spPr>
          <a:xfrm>
            <a:off x="7616558" y="4888895"/>
            <a:ext cx="716104" cy="369332"/>
          </a:xfrm>
          <a:prstGeom prst="rect">
            <a:avLst/>
          </a:prstGeom>
          <a:noFill/>
        </p:spPr>
        <p:txBody>
          <a:bodyPr wrap="square" rtlCol="0">
            <a:spAutoFit/>
          </a:bodyPr>
          <a:lstStyle/>
          <a:p>
            <a:r>
              <a:rPr lang="en-US" dirty="0"/>
              <a:t>C1</a:t>
            </a:r>
          </a:p>
        </p:txBody>
      </p:sp>
      <p:cxnSp>
        <p:nvCxnSpPr>
          <p:cNvPr id="115" name="Straight Connector 114">
            <a:extLst>
              <a:ext uri="{FF2B5EF4-FFF2-40B4-BE49-F238E27FC236}">
                <a16:creationId xmlns:a16="http://schemas.microsoft.com/office/drawing/2014/main" id="{126936A1-A0B5-8C1C-6C9E-9210F75A6D6B}"/>
              </a:ext>
            </a:extLst>
          </p:cNvPr>
          <p:cNvCxnSpPr>
            <a:cxnSpLocks/>
          </p:cNvCxnSpPr>
          <p:nvPr/>
        </p:nvCxnSpPr>
        <p:spPr>
          <a:xfrm>
            <a:off x="7400437" y="3274386"/>
            <a:ext cx="0" cy="2148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222">
            <a:extLst>
              <a:ext uri="{FF2B5EF4-FFF2-40B4-BE49-F238E27FC236}">
                <a16:creationId xmlns:a16="http://schemas.microsoft.com/office/drawing/2014/main" id="{8C7049AB-6284-BE6C-2FAB-DF4668DECE82}"/>
              </a:ext>
            </a:extLst>
          </p:cNvPr>
          <p:cNvGrpSpPr>
            <a:grpSpLocks/>
          </p:cNvGrpSpPr>
          <p:nvPr/>
        </p:nvGrpSpPr>
        <p:grpSpPr bwMode="auto">
          <a:xfrm>
            <a:off x="8051804" y="6082248"/>
            <a:ext cx="304800" cy="381000"/>
            <a:chOff x="4272" y="3072"/>
            <a:chExt cx="192" cy="240"/>
          </a:xfrm>
        </p:grpSpPr>
        <p:sp>
          <p:nvSpPr>
            <p:cNvPr id="119" name="Line 99">
              <a:extLst>
                <a:ext uri="{FF2B5EF4-FFF2-40B4-BE49-F238E27FC236}">
                  <a16:creationId xmlns:a16="http://schemas.microsoft.com/office/drawing/2014/main" id="{FB14AA21-5AAF-124A-BA55-A8ECAEC71A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0" name="Line 100">
              <a:extLst>
                <a:ext uri="{FF2B5EF4-FFF2-40B4-BE49-F238E27FC236}">
                  <a16:creationId xmlns:a16="http://schemas.microsoft.com/office/drawing/2014/main" id="{6E715FA2-AF47-B798-C846-D6E47606511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1" name="Line 101">
              <a:extLst>
                <a:ext uri="{FF2B5EF4-FFF2-40B4-BE49-F238E27FC236}">
                  <a16:creationId xmlns:a16="http://schemas.microsoft.com/office/drawing/2014/main" id="{C2786C2B-F9AE-953F-3DAD-3612E98595B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2" name="Line 102">
              <a:extLst>
                <a:ext uri="{FF2B5EF4-FFF2-40B4-BE49-F238E27FC236}">
                  <a16:creationId xmlns:a16="http://schemas.microsoft.com/office/drawing/2014/main" id="{04D6522E-019B-0BC2-4B56-8ECC0541AD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3" name="Line 103">
              <a:extLst>
                <a:ext uri="{FF2B5EF4-FFF2-40B4-BE49-F238E27FC236}">
                  <a16:creationId xmlns:a16="http://schemas.microsoft.com/office/drawing/2014/main" id="{CD45D20D-4F62-B6D9-C7DB-CD4D24DBDCB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4" name="Line 104">
              <a:extLst>
                <a:ext uri="{FF2B5EF4-FFF2-40B4-BE49-F238E27FC236}">
                  <a16:creationId xmlns:a16="http://schemas.microsoft.com/office/drawing/2014/main" id="{E5BC107C-DD6E-43FE-D261-E6DCCE11A02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sp>
        <p:nvSpPr>
          <p:cNvPr id="125" name="TextBox 124">
            <a:extLst>
              <a:ext uri="{FF2B5EF4-FFF2-40B4-BE49-F238E27FC236}">
                <a16:creationId xmlns:a16="http://schemas.microsoft.com/office/drawing/2014/main" id="{0C756E98-87F9-9DC7-9C5F-289D4BE2AFCC}"/>
              </a:ext>
            </a:extLst>
          </p:cNvPr>
          <p:cNvSpPr txBox="1"/>
          <p:nvPr/>
        </p:nvSpPr>
        <p:spPr>
          <a:xfrm>
            <a:off x="7500800" y="6287908"/>
            <a:ext cx="716104" cy="369332"/>
          </a:xfrm>
          <a:prstGeom prst="rect">
            <a:avLst/>
          </a:prstGeom>
          <a:noFill/>
        </p:spPr>
        <p:txBody>
          <a:bodyPr wrap="square" rtlCol="0">
            <a:spAutoFit/>
          </a:bodyPr>
          <a:lstStyle/>
          <a:p>
            <a:r>
              <a:rPr lang="en-US" dirty="0"/>
              <a:t>C2</a:t>
            </a:r>
          </a:p>
        </p:txBody>
      </p:sp>
      <p:grpSp>
        <p:nvGrpSpPr>
          <p:cNvPr id="126" name="Group 125">
            <a:extLst>
              <a:ext uri="{FF2B5EF4-FFF2-40B4-BE49-F238E27FC236}">
                <a16:creationId xmlns:a16="http://schemas.microsoft.com/office/drawing/2014/main" id="{F2853490-39A0-5955-B4A5-9EC7093B6E93}"/>
              </a:ext>
            </a:extLst>
          </p:cNvPr>
          <p:cNvGrpSpPr/>
          <p:nvPr/>
        </p:nvGrpSpPr>
        <p:grpSpPr>
          <a:xfrm rot="5400000">
            <a:off x="7664600" y="5706778"/>
            <a:ext cx="304800" cy="762000"/>
            <a:chOff x="10820400" y="3175000"/>
            <a:chExt cx="304800" cy="762000"/>
          </a:xfrm>
        </p:grpSpPr>
        <p:sp>
          <p:nvSpPr>
            <p:cNvPr id="127" name="Line 8">
              <a:extLst>
                <a:ext uri="{FF2B5EF4-FFF2-40B4-BE49-F238E27FC236}">
                  <a16:creationId xmlns:a16="http://schemas.microsoft.com/office/drawing/2014/main" id="{C6A0A922-72D2-C566-9510-45AC77E6E601}"/>
                </a:ext>
              </a:extLst>
            </p:cNvPr>
            <p:cNvSpPr>
              <a:spLocks noChangeAspect="1" noChangeShapeType="1"/>
            </p:cNvSpPr>
            <p:nvPr/>
          </p:nvSpPr>
          <p:spPr bwMode="auto">
            <a:xfrm>
              <a:off x="10972800" y="31750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8" name="Line 9">
              <a:extLst>
                <a:ext uri="{FF2B5EF4-FFF2-40B4-BE49-F238E27FC236}">
                  <a16:creationId xmlns:a16="http://schemas.microsoft.com/office/drawing/2014/main" id="{91F7BFAF-DC6A-2C63-971F-2C17B7F702BF}"/>
                </a:ext>
              </a:extLst>
            </p:cNvPr>
            <p:cNvSpPr>
              <a:spLocks noChangeAspect="1" noChangeShapeType="1"/>
            </p:cNvSpPr>
            <p:nvPr/>
          </p:nvSpPr>
          <p:spPr bwMode="auto">
            <a:xfrm>
              <a:off x="10972800" y="3594100"/>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29" name="Line 10">
              <a:extLst>
                <a:ext uri="{FF2B5EF4-FFF2-40B4-BE49-F238E27FC236}">
                  <a16:creationId xmlns:a16="http://schemas.microsoft.com/office/drawing/2014/main" id="{F5831EC4-3006-04DE-3BA7-0D8622221428}"/>
                </a:ext>
              </a:extLst>
            </p:cNvPr>
            <p:cNvSpPr>
              <a:spLocks noChangeAspect="1" noChangeShapeType="1"/>
            </p:cNvSpPr>
            <p:nvPr/>
          </p:nvSpPr>
          <p:spPr bwMode="auto">
            <a:xfrm>
              <a:off x="10820400" y="35179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sp>
          <p:nvSpPr>
            <p:cNvPr id="130" name="Line 11">
              <a:extLst>
                <a:ext uri="{FF2B5EF4-FFF2-40B4-BE49-F238E27FC236}">
                  <a16:creationId xmlns:a16="http://schemas.microsoft.com/office/drawing/2014/main" id="{576F82C6-3673-8713-F475-3F0363C56B32}"/>
                </a:ext>
              </a:extLst>
            </p:cNvPr>
            <p:cNvSpPr>
              <a:spLocks noChangeAspect="1" noChangeShapeType="1"/>
            </p:cNvSpPr>
            <p:nvPr/>
          </p:nvSpPr>
          <p:spPr bwMode="auto">
            <a:xfrm>
              <a:off x="10820400" y="3594100"/>
              <a:ext cx="30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70C0"/>
                </a:solidFill>
              </a:endParaRPr>
            </a:p>
          </p:txBody>
        </p:sp>
      </p:grpSp>
      <p:cxnSp>
        <p:nvCxnSpPr>
          <p:cNvPr id="131" name="Straight Connector 130">
            <a:extLst>
              <a:ext uri="{FF2B5EF4-FFF2-40B4-BE49-F238E27FC236}">
                <a16:creationId xmlns:a16="http://schemas.microsoft.com/office/drawing/2014/main" id="{58FF9A99-69F6-65ED-BFAA-8F9D820D826E}"/>
              </a:ext>
            </a:extLst>
          </p:cNvPr>
          <p:cNvCxnSpPr>
            <a:cxnSpLocks/>
          </p:cNvCxnSpPr>
          <p:nvPr/>
        </p:nvCxnSpPr>
        <p:spPr>
          <a:xfrm>
            <a:off x="2049168" y="5277075"/>
            <a:ext cx="2451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87420390-D33A-6FBB-4F1F-8BE734DFBC5A}"/>
              </a:ext>
            </a:extLst>
          </p:cNvPr>
          <p:cNvSpPr txBox="1"/>
          <p:nvPr/>
        </p:nvSpPr>
        <p:spPr>
          <a:xfrm>
            <a:off x="1997790" y="5281711"/>
            <a:ext cx="554914" cy="369332"/>
          </a:xfrm>
          <a:prstGeom prst="rect">
            <a:avLst/>
          </a:prstGeom>
          <a:noFill/>
        </p:spPr>
        <p:txBody>
          <a:bodyPr wrap="square" rtlCol="0">
            <a:spAutoFit/>
          </a:bodyPr>
          <a:lstStyle/>
          <a:p>
            <a:r>
              <a:rPr lang="en-US" dirty="0"/>
              <a:t>4, +</a:t>
            </a:r>
          </a:p>
        </p:txBody>
      </p:sp>
      <p:sp>
        <p:nvSpPr>
          <p:cNvPr id="135" name="Oval 134">
            <a:extLst>
              <a:ext uri="{FF2B5EF4-FFF2-40B4-BE49-F238E27FC236}">
                <a16:creationId xmlns:a16="http://schemas.microsoft.com/office/drawing/2014/main" id="{098B8D4D-0CA9-B129-FD59-FC274823BB58}"/>
              </a:ext>
            </a:extLst>
          </p:cNvPr>
          <p:cNvSpPr/>
          <p:nvPr/>
        </p:nvSpPr>
        <p:spPr>
          <a:xfrm>
            <a:off x="2023768" y="5231049"/>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2">
            <a:extLst>
              <a:ext uri="{FF2B5EF4-FFF2-40B4-BE49-F238E27FC236}">
                <a16:creationId xmlns:a16="http://schemas.microsoft.com/office/drawing/2014/main" id="{EA06333B-AB37-85CB-AA4D-70D299166100}"/>
              </a:ext>
            </a:extLst>
          </p:cNvPr>
          <p:cNvSpPr>
            <a:spLocks noChangeAspect="1"/>
          </p:cNvSpPr>
          <p:nvPr/>
        </p:nvSpPr>
        <p:spPr bwMode="auto">
          <a:xfrm>
            <a:off x="7321296" y="25242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solidFill>
            <a:schemeClr val="bg1"/>
          </a:solidFill>
          <a:ln w="25400">
            <a:solidFill>
              <a:schemeClr val="tx1"/>
            </a:solidFill>
            <a:round/>
            <a:headEnd/>
            <a:tailEnd/>
          </a:ln>
        </p:spPr>
        <p:txBody>
          <a:bodyPr/>
          <a:lstStyle/>
          <a:p>
            <a:endParaRPr lang="en-US">
              <a:solidFill>
                <a:srgbClr val="0070C0"/>
              </a:solidFill>
            </a:endParaRPr>
          </a:p>
        </p:txBody>
      </p:sp>
      <p:sp>
        <p:nvSpPr>
          <p:cNvPr id="139" name="TextBox 138">
            <a:extLst>
              <a:ext uri="{FF2B5EF4-FFF2-40B4-BE49-F238E27FC236}">
                <a16:creationId xmlns:a16="http://schemas.microsoft.com/office/drawing/2014/main" id="{5B9AD491-406C-1E52-B154-9A043E1D4E75}"/>
              </a:ext>
            </a:extLst>
          </p:cNvPr>
          <p:cNvSpPr txBox="1"/>
          <p:nvPr/>
        </p:nvSpPr>
        <p:spPr>
          <a:xfrm>
            <a:off x="7579548" y="2674255"/>
            <a:ext cx="716104" cy="369332"/>
          </a:xfrm>
          <a:prstGeom prst="rect">
            <a:avLst/>
          </a:prstGeom>
          <a:noFill/>
        </p:spPr>
        <p:txBody>
          <a:bodyPr wrap="square" rtlCol="0">
            <a:spAutoFit/>
          </a:bodyPr>
          <a:lstStyle/>
          <a:p>
            <a:r>
              <a:rPr lang="en-US" dirty="0"/>
              <a:t>R2</a:t>
            </a:r>
          </a:p>
        </p:txBody>
      </p:sp>
      <p:cxnSp>
        <p:nvCxnSpPr>
          <p:cNvPr id="140" name="Straight Connector 139">
            <a:extLst>
              <a:ext uri="{FF2B5EF4-FFF2-40B4-BE49-F238E27FC236}">
                <a16:creationId xmlns:a16="http://schemas.microsoft.com/office/drawing/2014/main" id="{109D07B2-37BA-C544-F180-897BA47FC150}"/>
              </a:ext>
            </a:extLst>
          </p:cNvPr>
          <p:cNvCxnSpPr>
            <a:cxnSpLocks/>
          </p:cNvCxnSpPr>
          <p:nvPr/>
        </p:nvCxnSpPr>
        <p:spPr>
          <a:xfrm>
            <a:off x="2638048" y="5172362"/>
            <a:ext cx="4754880" cy="29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D7B476-EB81-59AD-B4B2-34999094DFA4}"/>
              </a:ext>
            </a:extLst>
          </p:cNvPr>
          <p:cNvCxnSpPr>
            <a:cxnSpLocks/>
          </p:cNvCxnSpPr>
          <p:nvPr/>
        </p:nvCxnSpPr>
        <p:spPr>
          <a:xfrm>
            <a:off x="2628637" y="4160058"/>
            <a:ext cx="5877" cy="10244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686AD087-FF5E-DD30-202D-DA02B6A578F4}"/>
              </a:ext>
            </a:extLst>
          </p:cNvPr>
          <p:cNvSpPr/>
          <p:nvPr/>
        </p:nvSpPr>
        <p:spPr>
          <a:xfrm>
            <a:off x="7349233" y="5151753"/>
            <a:ext cx="91440" cy="914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67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593186" y="1764050"/>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593186" y="1764050"/>
                <a:ext cx="6859584" cy="3705310"/>
              </a:xfrm>
              <a:prstGeom prst="rect">
                <a:avLst/>
              </a:prstGeom>
              <a:blipFill>
                <a:blip r:embed="rId3"/>
                <a:stretch>
                  <a:fillRect l="-738" t="-68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0D94387-4696-2949-B7D3-F3E4D0A29F46}"/>
              </a:ext>
            </a:extLst>
          </p:cNvPr>
          <p:cNvGrpSpPr/>
          <p:nvPr/>
        </p:nvGrpSpPr>
        <p:grpSpPr>
          <a:xfrm>
            <a:off x="7430438" y="1755148"/>
            <a:ext cx="4472093" cy="4157119"/>
            <a:chOff x="7430438" y="1755148"/>
            <a:chExt cx="4472093" cy="4157119"/>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422987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616042" y="1386105"/>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616042" y="1386105"/>
                <a:ext cx="5479958" cy="1015663"/>
              </a:xfrm>
              <a:prstGeom prst="rect">
                <a:avLst/>
              </a:prstGeom>
              <a:blipFill>
                <a:blip r:embed="rId3"/>
                <a:stretch>
                  <a:fillRect l="-924" t="-2439" b="-6098"/>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CAFE33-31EE-8343-9C98-C36D05BAA033}"/>
              </a:ext>
            </a:extLst>
          </p:cNvPr>
          <p:cNvGrpSpPr/>
          <p:nvPr/>
        </p:nvGrpSpPr>
        <p:grpSpPr>
          <a:xfrm>
            <a:off x="1672607" y="1846777"/>
            <a:ext cx="9598117" cy="4598482"/>
            <a:chOff x="1059138" y="1800477"/>
            <a:chExt cx="9598117" cy="4598482"/>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81303"/>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5590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151"/>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09597"/>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8100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515369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dirty="0">
                <a:latin typeface="Arial" panose="020B0604020202020204" pitchFamily="34" charset="0"/>
                <a:cs typeface="Arial" panose="020B0604020202020204" pitchFamily="34" charset="0"/>
              </a:rPr>
              <a:t>Using the 555 to generate a pulse</a:t>
            </a:r>
          </a:p>
        </p:txBody>
      </p:sp>
      <p:sp>
        <p:nvSpPr>
          <p:cNvPr id="5" name="Slide Number Placeholder 4"/>
          <p:cNvSpPr>
            <a:spLocks noGrp="1"/>
          </p:cNvSpPr>
          <p:nvPr>
            <p:ph type="sldNum" sz="quarter" idx="12"/>
          </p:nvPr>
        </p:nvSpPr>
        <p:spPr>
          <a:xfrm>
            <a:off x="9461091" y="6340568"/>
            <a:ext cx="2133600" cy="365125"/>
          </a:xfrm>
        </p:spPr>
        <p:txBody>
          <a:bodyPr/>
          <a:lstStyle/>
          <a:p>
            <a:fld id="{FA32F8ED-EEB4-4D51-9E8E-3B145D9B9811}" type="slidenum">
              <a:rPr lang="en-US" smtClean="0"/>
              <a:pPr/>
              <a:t>104</a:t>
            </a:fld>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F0DBC8A-1F3F-464D-B7BD-8FE4BDCBC040}"/>
                  </a:ext>
                </a:extLst>
              </p:cNvPr>
              <p:cNvSpPr txBox="1"/>
              <p:nvPr/>
            </p:nvSpPr>
            <p:spPr>
              <a:xfrm>
                <a:off x="522007" y="1644386"/>
                <a:ext cx="6237944" cy="4154984"/>
              </a:xfrm>
              <a:prstGeom prst="rect">
                <a:avLst/>
              </a:prstGeom>
              <a:noFill/>
            </p:spPr>
            <p:txBody>
              <a:bodyPr wrap="square" rtlCol="0">
                <a:spAutoFit/>
              </a:bodyPr>
              <a:lstStyle/>
              <a:p>
                <a:pPr lvl="0"/>
                <a:endParaRPr lang="en-US" sz="20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Try</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R</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 R</a:t>
                </a:r>
                <a:r>
                  <a:rPr lang="en-US" sz="2000" baseline="-25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 10K</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100𝜇F</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Calibri" panose="020F0502020204030204" pitchFamily="34" charset="0"/>
                    <a:cs typeface="Calibri" panose="020F0502020204030204" pitchFamily="34" charset="0"/>
                  </a:rPr>
                  <a:t> secs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522007" y="1644386"/>
                <a:ext cx="6237944" cy="4154984"/>
              </a:xfrm>
              <a:prstGeom prst="rect">
                <a:avLst/>
              </a:prstGeom>
              <a:blipFill>
                <a:blip r:embed="rId3"/>
                <a:stretch>
                  <a:fillRect l="-1016" r="-81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CDB797BD-4046-EDA0-6814-968DBCB16F21}"/>
              </a:ext>
            </a:extLst>
          </p:cNvPr>
          <p:cNvGrpSpPr/>
          <p:nvPr/>
        </p:nvGrpSpPr>
        <p:grpSpPr>
          <a:xfrm>
            <a:off x="7154577" y="1684533"/>
            <a:ext cx="4740849" cy="4146361"/>
            <a:chOff x="6565601" y="1953474"/>
            <a:chExt cx="4740849" cy="4146361"/>
          </a:xfrm>
        </p:grpSpPr>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2720" y="432393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dirty="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29188" y="3581248"/>
              <a:ext cx="562708" cy="307777"/>
            </a:xfrm>
            <a:prstGeom prst="rect">
              <a:avLst/>
            </a:prstGeom>
            <a:noFill/>
          </p:spPr>
          <p:txBody>
            <a:bodyPr wrap="square" rtlCol="0">
              <a:spAutoFit/>
            </a:bodyPr>
            <a:lstStyle/>
            <a:p>
              <a:r>
                <a:rPr lang="en-US" sz="1400" dirty="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87208"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6" name="TextBox 265">
              <a:extLst>
                <a:ext uri="{FF2B5EF4-FFF2-40B4-BE49-F238E27FC236}">
                  <a16:creationId xmlns:a16="http://schemas.microsoft.com/office/drawing/2014/main" id="{62E11A25-91A5-F943-AAF1-8E5A134C3217}"/>
                </a:ext>
              </a:extLst>
            </p:cNvPr>
            <p:cNvSpPr txBox="1"/>
            <p:nvPr/>
          </p:nvSpPr>
          <p:spPr>
            <a:xfrm>
              <a:off x="9809066" y="3374883"/>
              <a:ext cx="562708" cy="307777"/>
            </a:xfrm>
            <a:prstGeom prst="rect">
              <a:avLst/>
            </a:prstGeom>
            <a:noFill/>
          </p:spPr>
          <p:txBody>
            <a:bodyPr wrap="square" rtlCol="0">
              <a:spAutoFit/>
            </a:bodyPr>
            <a:lstStyle/>
            <a:p>
              <a:r>
                <a:rPr lang="en-US" sz="1400" dirty="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867626" y="3652069"/>
              <a:ext cx="49377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53474"/>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67626" y="3149089"/>
              <a:ext cx="51206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37226" y="260804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345989" cy="307777"/>
            </a:xfrm>
            <a:prstGeom prst="rect">
              <a:avLst/>
            </a:prstGeom>
            <a:noFill/>
          </p:spPr>
          <p:txBody>
            <a:bodyPr wrap="square" rtlCol="0">
              <a:spAutoFit/>
            </a:bodyPr>
            <a:lstStyle/>
            <a:p>
              <a:r>
                <a:rPr lang="en-US" sz="1400" dirty="0"/>
                <a:t>R</a:t>
              </a:r>
              <a:r>
                <a:rPr lang="en-US" sz="1400" baseline="-25000" dirty="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77549"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F96CB6B0-A5CA-8140-86E1-3C5FBB04C1BA}"/>
                </a:ext>
              </a:extLst>
            </p:cNvPr>
            <p:cNvSpPr txBox="1"/>
            <p:nvPr/>
          </p:nvSpPr>
          <p:spPr>
            <a:xfrm>
              <a:off x="10743742" y="3400705"/>
              <a:ext cx="562708" cy="307777"/>
            </a:xfrm>
            <a:prstGeom prst="rect">
              <a:avLst/>
            </a:prstGeom>
            <a:noFill/>
          </p:spPr>
          <p:txBody>
            <a:bodyPr wrap="square" rtlCol="0">
              <a:spAutoFit/>
            </a:bodyPr>
            <a:lstStyle/>
            <a:p>
              <a:r>
                <a:rPr lang="en-US" sz="1400" dirty="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3" name="Oval 112">
              <a:extLst>
                <a:ext uri="{FF2B5EF4-FFF2-40B4-BE49-F238E27FC236}">
                  <a16:creationId xmlns:a16="http://schemas.microsoft.com/office/drawing/2014/main" id="{C107F18A-AD7E-9141-937F-81DFACF681AA}"/>
                </a:ext>
              </a:extLst>
            </p:cNvPr>
            <p:cNvSpPr/>
            <p:nvPr/>
          </p:nvSpPr>
          <p:spPr>
            <a:xfrm>
              <a:off x="9803233" y="2454322"/>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44267" y="1959523"/>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05795" y="2750040"/>
              <a:ext cx="288486" cy="382287"/>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sp>
          <p:nvSpPr>
            <p:cNvPr id="6" name="Freeform 12">
              <a:extLst>
                <a:ext uri="{FF2B5EF4-FFF2-40B4-BE49-F238E27FC236}">
                  <a16:creationId xmlns:a16="http://schemas.microsoft.com/office/drawing/2014/main" id="{4D822130-51ED-8C82-A888-AEAD90014819}"/>
                </a:ext>
              </a:extLst>
            </p:cNvPr>
            <p:cNvSpPr>
              <a:spLocks noChangeAspect="1"/>
            </p:cNvSpPr>
            <p:nvPr/>
          </p:nvSpPr>
          <p:spPr bwMode="auto">
            <a:xfrm>
              <a:off x="7828767" y="358572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 name="Oval 8">
              <a:extLst>
                <a:ext uri="{FF2B5EF4-FFF2-40B4-BE49-F238E27FC236}">
                  <a16:creationId xmlns:a16="http://schemas.microsoft.com/office/drawing/2014/main" id="{F1CC5D03-6021-1120-9CFC-3B59365D6606}"/>
                </a:ext>
              </a:extLst>
            </p:cNvPr>
            <p:cNvSpPr/>
            <p:nvPr/>
          </p:nvSpPr>
          <p:spPr>
            <a:xfrm>
              <a:off x="9805025" y="270354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D6DE774E-C17F-ECF6-CDD1-6E33FDBB068A}"/>
                </a:ext>
              </a:extLst>
            </p:cNvPr>
            <p:cNvSpPr/>
            <p:nvPr/>
          </p:nvSpPr>
          <p:spPr>
            <a:xfrm>
              <a:off x="9892879" y="331852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40AF9610-114C-9DEF-FD42-7CC6C8CFD2D1}"/>
                </a:ext>
              </a:extLst>
            </p:cNvPr>
            <p:cNvSpPr/>
            <p:nvPr/>
          </p:nvSpPr>
          <p:spPr>
            <a:xfrm>
              <a:off x="10529376" y="3847445"/>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BF33EAC9-7B6B-F834-8421-B2BB2E3FB328}"/>
                </a:ext>
              </a:extLst>
            </p:cNvPr>
            <p:cNvSpPr/>
            <p:nvPr/>
          </p:nvSpPr>
          <p:spPr>
            <a:xfrm>
              <a:off x="10541924" y="362332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3947269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1051315" y="1572984"/>
            <a:ext cx="1965778" cy="420051"/>
          </a:xfrm>
        </p:spPr>
        <p:txBody>
          <a:bodyPr>
            <a:noAutofit/>
          </a:bodyPr>
          <a:lstStyle/>
          <a:p>
            <a:pPr algn="l"/>
            <a:r>
              <a:rPr lang="en-US" sz="1800" dirty="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077200"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1177729" y="2280228"/>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1113183" y="4946462"/>
            <a:ext cx="2659702" cy="338554"/>
          </a:xfrm>
          <a:prstGeom prst="rect">
            <a:avLst/>
          </a:prstGeom>
          <a:noFill/>
        </p:spPr>
        <p:txBody>
          <a:bodyPr wrap="none" rtlCol="0">
            <a:spAutoFit/>
          </a:bodyPr>
          <a:lstStyle/>
          <a:p>
            <a:r>
              <a:rPr lang="en-US" sz="1600" dirty="0"/>
              <a:t>Diagram credit: </a:t>
            </a:r>
            <a:r>
              <a:rPr lang="en-US" sz="1600" dirty="0" err="1"/>
              <a:t>Sparkfun</a:t>
            </a:r>
            <a:endParaRPr lang="en-US" sz="1600" dirty="0"/>
          </a:p>
        </p:txBody>
      </p:sp>
    </p:spTree>
    <p:extLst>
      <p:ext uri="{BB962C8B-B14F-4D97-AF65-F5344CB8AC3E}">
        <p14:creationId xmlns:p14="http://schemas.microsoft.com/office/powerpoint/2010/main" val="36482418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160656"/>
            <a:ext cx="9748411" cy="868362"/>
          </a:xfrm>
        </p:spPr>
        <p:txBody>
          <a:bodyPr anchor="ctr">
            <a:normAutofit/>
          </a:bodyPr>
          <a:lstStyle/>
          <a:p>
            <a:pPr algn="ctr"/>
            <a:r>
              <a:rPr lang="en-US" sz="4400" dirty="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1252377" y="2054848"/>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Debounce</a:t>
            </a:r>
          </a:p>
        </p:txBody>
      </p:sp>
      <p:grpSp>
        <p:nvGrpSpPr>
          <p:cNvPr id="72" name="Group 71">
            <a:extLst>
              <a:ext uri="{FF2B5EF4-FFF2-40B4-BE49-F238E27FC236}">
                <a16:creationId xmlns:a16="http://schemas.microsoft.com/office/drawing/2014/main" id="{CEB7A071-79F4-76BA-0BC2-F3BC3027236A}"/>
              </a:ext>
            </a:extLst>
          </p:cNvPr>
          <p:cNvGrpSpPr/>
          <p:nvPr/>
        </p:nvGrpSpPr>
        <p:grpSpPr>
          <a:xfrm>
            <a:off x="783925" y="2512867"/>
            <a:ext cx="4142197" cy="2784157"/>
            <a:chOff x="380380" y="2315408"/>
            <a:chExt cx="4142197" cy="2784157"/>
          </a:xfrm>
        </p:grpSpPr>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684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38792"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545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grpSp>
        <p:nvGrpSpPr>
          <p:cNvPr id="4" name="Group 3">
            <a:extLst>
              <a:ext uri="{FF2B5EF4-FFF2-40B4-BE49-F238E27FC236}">
                <a16:creationId xmlns:a16="http://schemas.microsoft.com/office/drawing/2014/main" id="{33E8897E-AB17-CC42-8CB9-61F896D36AE0}"/>
              </a:ext>
            </a:extLst>
          </p:cNvPr>
          <p:cNvGrpSpPr/>
          <p:nvPr/>
        </p:nvGrpSpPr>
        <p:grpSpPr>
          <a:xfrm>
            <a:off x="4665433" y="2494532"/>
            <a:ext cx="3930308" cy="1970582"/>
            <a:chOff x="4665433" y="2494532"/>
            <a:chExt cx="3930308" cy="1970582"/>
          </a:xfrm>
        </p:grpSpPr>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249453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Power supply</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65327" y="43563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6" name="Group 5">
            <a:extLst>
              <a:ext uri="{FF2B5EF4-FFF2-40B4-BE49-F238E27FC236}">
                <a16:creationId xmlns:a16="http://schemas.microsoft.com/office/drawing/2014/main" id="{C82FAF0C-F558-FA49-B23B-DD326046AA76}"/>
              </a:ext>
            </a:extLst>
          </p:cNvPr>
          <p:cNvGrpSpPr/>
          <p:nvPr/>
        </p:nvGrpSpPr>
        <p:grpSpPr>
          <a:xfrm>
            <a:off x="9349304" y="2209041"/>
            <a:ext cx="1965778" cy="3601558"/>
            <a:chOff x="9681512" y="2209041"/>
            <a:chExt cx="1965778" cy="3601558"/>
          </a:xfrm>
        </p:grpSpPr>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718191" y="4171678"/>
              <a:ext cx="693278"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pPr lvl="0">
                <a:defRPr sz="1800"/>
              </a:pPr>
              <a:r>
                <a:rPr sz="1400" dirty="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dirty="0"/>
                <a:t>.</a:t>
              </a:r>
              <a:r>
                <a:rPr sz="1200" dirty="0"/>
                <a:t>33</a:t>
              </a:r>
              <a:r>
                <a:rPr dirty="0"/>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 </a:t>
              </a:r>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2209041"/>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dirty="0">
                  <a:latin typeface="Arial" charset="0"/>
                  <a:ea typeface="Arial" charset="0"/>
                  <a:cs typeface="Arial" charset="0"/>
                </a:rPr>
                <a:t>Voltage regulator</a:t>
              </a: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8025F3C-B9D1-EEF7-1056-A7C697227D8E}"/>
              </a:ext>
            </a:extLst>
          </p:cNvPr>
          <p:cNvSpPr txBox="1"/>
          <p:nvPr/>
        </p:nvSpPr>
        <p:spPr>
          <a:xfrm>
            <a:off x="12486290" y="51816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54088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12961" y="1625212"/>
                <a:ext cx="9032336" cy="4770194"/>
              </a:xfrm>
            </p:spPr>
            <p:txBody>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pPr>
                  <a:spcBef>
                    <a:spcPts val="400"/>
                  </a:spcBef>
                </a:pPr>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r>
                  <a:rPr lang="en-US" sz="2000" dirty="0"/>
                  <a:t>The average power is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b="0" i="1" smtClean="0">
                        <a:latin typeface="Cambria Math" panose="02040503050406030204" pitchFamily="18" charset="0"/>
                      </a:rPr>
                      <m:t>=</m:t>
                    </m:r>
                    <m:r>
                      <a:rPr lang="en-US" sz="2000" b="0" i="1" smtClean="0">
                        <a:latin typeface="Cambria Math" panose="02040503050406030204" pitchFamily="18" charset="0"/>
                      </a:rPr>
                      <m:t>𝑅𝑒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𝑃</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b="0" i="1" smtClean="0">
                        <a:latin typeface="Cambria Math" panose="02040503050406030204" pitchFamily="18" charset="0"/>
                      </a:rPr>
                      <m:t>)</m:t>
                    </m:r>
                  </m:oMath>
                </a14:m>
                <a:r>
                  <a:rPr lang="en-US" sz="2000" dirty="0"/>
                  <a:t>.  We define the reactive power as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oMath>
                </a14:m>
                <a:r>
                  <a:rPr lang="en-US" sz="2000" dirty="0"/>
                  <a:t>.</a:t>
                </a:r>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𝐶</m:t>
                        </m:r>
                      </m:sub>
                    </m:sSub>
                  </m:oMath>
                </a14:m>
                <a:r>
                  <a:rPr lang="en-US" sz="2000" dirty="0"/>
                  <a:t> are respectively, the energy stored in the inductor and capacitor respectively.</a:t>
                </a:r>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12961" y="1625212"/>
                <a:ext cx="9032336" cy="4770194"/>
              </a:xfrm>
              <a:blipFill>
                <a:blip r:embed="rId2"/>
                <a:stretch>
                  <a:fillRect l="-421" t="-266" r="-2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11</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9812136" y="1386672"/>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09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Q and 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57316" y="1165225"/>
                <a:ext cx="9675964" cy="5191125"/>
              </a:xfrm>
            </p:spPr>
            <p:txBody>
              <a:bodyPr>
                <a:normAutofit/>
              </a:bodyPr>
              <a:lstStyle/>
              <a:p>
                <a:pPr>
                  <a:spcBef>
                    <a:spcPts val="400"/>
                  </a:spcBef>
                </a:pPr>
                <a:r>
                  <a:rPr lang="en-US" sz="1800" dirty="0"/>
                  <a:t>Consider the series resonance on the right.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𝐿𝐶𝑅</m:t>
                        </m:r>
                      </m:sub>
                    </m:sSub>
                    <m:r>
                      <a:rPr lang="en-US" sz="1800" i="1">
                        <a:latin typeface="Cambria Math" panose="02040503050406030204" pitchFamily="18" charset="0"/>
                      </a:rPr>
                      <m:t>=</m:t>
                    </m:r>
                    <m:r>
                      <a:rPr lang="en-US" sz="1800" i="1">
                        <a:latin typeface="Cambria Math" panose="02040503050406030204" pitchFamily="18" charset="0"/>
                      </a:rPr>
                      <m:t>𝑅</m:t>
                    </m:r>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𝐿</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𝐶</m:t>
                            </m:r>
                          </m:den>
                        </m:f>
                      </m:e>
                    </m:d>
                    <m:r>
                      <a:rPr lang="en-US" sz="1800">
                        <a:latin typeface="Cambria Math" panose="02040503050406030204" pitchFamily="18" charset="0"/>
                        <a:ea typeface="Cambria Math" panose="02040503050406030204" pitchFamily="18" charset="0"/>
                      </a:rPr>
                      <m:t> </m:t>
                    </m:r>
                  </m:oMath>
                </a14:m>
                <a:endParaRPr lang="en-US" sz="1800" dirty="0"/>
              </a:p>
              <a:p>
                <a:pPr>
                  <a:spcBef>
                    <a:spcPts val="400"/>
                  </a:spcBef>
                </a:pPr>
                <a:r>
                  <a:rPr lang="en-US" sz="1800" dirty="0"/>
                  <a:t>The phasor, </a:t>
                </a:r>
                <a14:m>
                  <m:oMath xmlns:m="http://schemas.openxmlformats.org/officeDocument/2006/math">
                    <m:r>
                      <a:rPr lang="en-US" sz="1800" b="0" i="1" smtClean="0">
                        <a:latin typeface="Cambria Math" panose="02040503050406030204" pitchFamily="18" charset="0"/>
                      </a:rPr>
                      <m:t>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r>
                      <a:rPr lang="en-US" sz="1800" b="0" i="1" smtClean="0">
                        <a:latin typeface="Cambria Math" panose="02040503050406030204" pitchFamily="18" charset="0"/>
                      </a:rPr>
                      <m:t> </m:t>
                    </m:r>
                  </m:oMath>
                </a14:m>
                <a:r>
                  <a:rPr lang="en-US" sz="1800" dirty="0"/>
                  <a:t>, and the phasor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𝐿𝐶𝑅</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oMath>
                </a14:m>
                <a:r>
                  <a:rPr lang="en-US" sz="1800" dirty="0"/>
                  <a:t>, where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a:t>
                </a:r>
              </a:p>
              <a:p>
                <a:pPr>
                  <a:spcBef>
                    <a:spcPts val="400"/>
                  </a:spcBef>
                </a:pPr>
                <a:r>
                  <a:rPr lang="en-US" sz="1800" dirty="0"/>
                  <a:t>So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𝜔</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num>
                      <m:den>
                        <m:r>
                          <a:rPr lang="en-US" sz="1800" i="1">
                            <a:latin typeface="Cambria Math" panose="02040503050406030204" pitchFamily="18" charset="0"/>
                          </a:rPr>
                          <m:t>𝑅𝐶</m:t>
                        </m:r>
                        <m:r>
                          <a:rPr lang="en-US" sz="1800" i="1">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𝐿𝐶</m:t>
                            </m:r>
                            <m:r>
                              <a:rPr lang="en-US" sz="180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−1)</m:t>
                        </m:r>
                      </m:den>
                    </m:f>
                  </m:oMath>
                </a14:m>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m:t>
                    </m:r>
                  </m:oMath>
                </a14:m>
                <a:r>
                  <a:rPr lang="en-US" sz="1800" dirty="0"/>
                  <a:t> is maximum when</a:t>
                </a:r>
                <a14:m>
                  <m:oMath xmlns:m="http://schemas.openxmlformats.org/officeDocument/2006/math">
                    <m:r>
                      <a:rPr lang="en-US" sz="1800" b="0" i="0"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𝜔</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𝐿𝐶</m:t>
                    </m:r>
                    <m:r>
                      <a:rPr lang="en-US" sz="1800" b="0" i="1" smtClean="0">
                        <a:latin typeface="Cambria Math" panose="02040503050406030204" pitchFamily="18" charset="0"/>
                      </a:rPr>
                      <m:t>=1</m:t>
                    </m:r>
                  </m:oMath>
                </a14:m>
                <a:r>
                  <a:rPr lang="en-US" sz="1800" dirty="0"/>
                  <a:t>.  Put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𝐿𝐶</m:t>
                            </m:r>
                          </m:e>
                        </m:rad>
                      </m:den>
                    </m:f>
                  </m:oMath>
                </a14:m>
                <a:r>
                  <a:rPr lang="en-US" sz="1800" dirty="0"/>
                  <a:t>.  When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e>
                    </m:d>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𝑅</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0</m:t>
                        </m:r>
                      </m:sub>
                    </m:sSub>
                  </m:oMath>
                </a14:m>
                <a:r>
                  <a:rPr lang="en-US" sz="1800" dirty="0"/>
                  <a:t>.</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rPr>
                          <m:t>𝑉</m:t>
                        </m:r>
                      </m:e>
                      <m:sub>
                        <m:r>
                          <a:rPr lang="en-US" sz="1800" i="1">
                            <a:latin typeface="Cambria Math" panose="02040503050406030204" pitchFamily="18" charset="0"/>
                          </a:rPr>
                          <m:t>𝑅</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Note that the power through R when </a:t>
                </a:r>
                <a14:m>
                  <m:oMath xmlns:m="http://schemas.openxmlformats.org/officeDocument/2006/math">
                    <m:r>
                      <a:rPr lang="en-US" sz="1800" i="1">
                        <a:latin typeface="Cambria Math" panose="02040503050406030204" pitchFamily="18" charset="0"/>
                      </a:rPr>
                      <m:t>𝑋</m:t>
                    </m:r>
                    <m:r>
                      <a:rPr lang="en-US" sz="1800" i="1">
                        <a:latin typeface="Cambria Math" panose="02040503050406030204" pitchFamily="18" charset="0"/>
                      </a:rPr>
                      <m:t>=</m:t>
                    </m:r>
                    <m:r>
                      <a:rPr lang="en-US" sz="1800" i="1">
                        <a:latin typeface="Cambria Math" panose="02040503050406030204" pitchFamily="18" charset="0"/>
                      </a:rPr>
                      <m:t>𝑅</m:t>
                    </m:r>
                  </m:oMath>
                </a14:m>
                <a:r>
                  <a:rPr lang="en-US" sz="1800" dirty="0"/>
                  <a:t> is half the power through R when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=0</m:t>
                    </m:r>
                  </m:oMath>
                </a14:m>
                <a:r>
                  <a:rPr lang="en-US" sz="1800" dirty="0"/>
                  <a:t> or </a:t>
                </a:r>
                <a14:m>
                  <m:oMath xmlns:m="http://schemas.openxmlformats.org/officeDocument/2006/math">
                    <m:r>
                      <a:rPr lang="en-US" sz="1800" i="1">
                        <a:latin typeface="Cambria Math" panose="02040503050406030204" pitchFamily="18" charset="0"/>
                        <a:ea typeface="Cambria Math" panose="02040503050406030204" pitchFamily="18" charset="0"/>
                      </a:rPr>
                      <m:t>𝜔</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oMath>
                </a14:m>
                <a:r>
                  <a:rPr lang="en-US" sz="1800" dirty="0"/>
                  <a:t>.</a:t>
                </a:r>
              </a:p>
              <a:p>
                <a:pPr>
                  <a:spcBef>
                    <a:spcPts val="400"/>
                  </a:spcBef>
                </a:pPr>
                <a:r>
                  <a:rPr lang="en-US" sz="1800" dirty="0"/>
                  <a:t>Let the frequencies where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𝑋</m:t>
                    </m:r>
                  </m:oMath>
                </a14:m>
                <a:r>
                  <a:rPr lang="en-US" sz="1800" dirty="0"/>
                  <a:t> be denoted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 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r>
                      <a:rPr lang="en-US" sz="1800" b="0" i="1" smtClean="0">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oMath>
                </a14:m>
                <a:r>
                  <a:rPr lang="en-US" sz="1800" dirty="0"/>
                  <a:t>.</a:t>
                </a:r>
              </a:p>
              <a:p>
                <a:pPr>
                  <a:spcBef>
                    <a:spcPts val="400"/>
                  </a:spcBef>
                </a:pPr>
                <a:r>
                  <a:rPr lang="en-US" sz="1800" dirty="0"/>
                  <a:t>We define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𝑋</m:t>
                        </m:r>
                      </m:num>
                      <m:den>
                        <m:r>
                          <a:rPr lang="en-US" sz="1800" b="0" i="1" smtClean="0">
                            <a:latin typeface="Cambria Math" panose="02040503050406030204" pitchFamily="18" charset="0"/>
                          </a:rPr>
                          <m:t>𝑅</m:t>
                        </m:r>
                      </m:den>
                    </m:f>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𝐶𝑅</m:t>
                        </m:r>
                      </m:den>
                    </m:f>
                  </m:oMath>
                </a14:m>
                <a:r>
                  <a:rPr lang="en-US" sz="1800" dirty="0"/>
                  <a:t>.</a:t>
                </a:r>
              </a:p>
              <a:p>
                <a:pPr>
                  <a:spcBef>
                    <a:spcPts val="400"/>
                  </a:spcBef>
                </a:pPr>
                <a:r>
                  <a:rPr lang="en-US" sz="1800" dirty="0"/>
                  <a:t>Solving for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oMath>
                </a14:m>
                <a:r>
                  <a:rPr lang="en-US" sz="1800" dirty="0"/>
                  <a:t>,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r>
                              <a:rPr lang="en-US" sz="180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𝑅</m:t>
                    </m:r>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𝐿</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𝑅</m:t>
                    </m:r>
                  </m:oMath>
                </a14:m>
                <a:r>
                  <a:rPr lang="en-US" sz="1800" dirty="0"/>
                  <a:t> , or, in terms of </a:t>
                </a:r>
                <a14:m>
                  <m:oMath xmlns:m="http://schemas.openxmlformats.org/officeDocument/2006/math">
                    <m:r>
                      <a:rPr lang="en-US" sz="1800" i="1">
                        <a:latin typeface="Cambria Math" panose="02040503050406030204" pitchFamily="18" charset="0"/>
                      </a:rPr>
                      <m:t>𝑄</m:t>
                    </m:r>
                  </m:oMath>
                </a14:m>
                <a:r>
                  <a:rPr lang="en-US" sz="1800" dirty="0"/>
                  <a: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𝑄</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In fact,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e>
                    </m:rad>
                  </m:oMath>
                </a14:m>
                <a:r>
                  <a:rPr lang="en-US" sz="1800" dirty="0"/>
                  <a:t>, and so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𝑄</m:t>
                        </m:r>
                      </m:den>
                    </m:f>
                  </m:oMath>
                </a14:m>
                <a:r>
                  <a:rPr lang="en-US" sz="1800" dirty="0"/>
                  <a:t> .</a:t>
                </a:r>
              </a:p>
              <a:p>
                <a:pPr>
                  <a:spcBef>
                    <a:spcPts val="400"/>
                  </a:spcBef>
                </a:pPr>
                <a:r>
                  <a:rPr lang="en-US" sz="1800" dirty="0"/>
                  <a:t>Thus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𝑢</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𝑙</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num>
                      <m:den>
                        <m:r>
                          <m:rPr>
                            <m:sty m:val="p"/>
                          </m:rPr>
                          <a:rPr lang="el-GR" sz="1800" b="0" i="1" smtClean="0">
                            <a:latin typeface="Cambria Math" panose="02040503050406030204" pitchFamily="18" charset="0"/>
                            <a:ea typeface="Cambria Math" panose="02040503050406030204" pitchFamily="18" charset="0"/>
                          </a:rPr>
                          <m:t>Δ</m:t>
                        </m:r>
                        <m:r>
                          <a:rPr lang="el-GR" sz="1800" b="0" i="1" smtClean="0">
                            <a:latin typeface="Cambria Math" panose="02040503050406030204" pitchFamily="18" charset="0"/>
                            <a:ea typeface="Cambria Math" panose="02040503050406030204" pitchFamily="18" charset="0"/>
                          </a:rPr>
                          <m:t>𝜔</m:t>
                        </m:r>
                      </m:den>
                    </m:f>
                  </m:oMath>
                </a14:m>
                <a:endParaRPr lang="en-US" sz="1800" dirty="0"/>
              </a:p>
              <a:p>
                <a:pPr>
                  <a:spcBef>
                    <a:spcPts val="400"/>
                  </a:spcBef>
                </a:pPr>
                <a:r>
                  <a:rPr lang="en-US" sz="1800" dirty="0"/>
                  <a:t>From the definition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oMath>
                </a14:m>
                <a:r>
                  <a:rPr lang="en-US" sz="1800" dirty="0"/>
                  <a:t>, earlier,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0</m:t>
                        </m:r>
                      </m:sub>
                    </m:sSub>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𝐸</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oMath>
                </a14:m>
                <a:r>
                  <a:rPr lang="en-US" sz="1800" dirty="0"/>
                  <a:t> where </a:t>
                </a:r>
                <a14:m>
                  <m:oMath xmlns:m="http://schemas.openxmlformats.org/officeDocument/2006/math">
                    <m:r>
                      <a:rPr lang="en-US" sz="1800" b="0" i="1" smtClean="0">
                        <a:latin typeface="Cambria Math" panose="02040503050406030204" pitchFamily="18" charset="0"/>
                      </a:rPr>
                      <m:t>𝐸</m:t>
                    </m:r>
                  </m:oMath>
                </a14:m>
                <a:r>
                  <a:rPr lang="en-US" sz="1800" dirty="0"/>
                  <a:t> is the total energy stored in </a:t>
                </a:r>
                <a:r>
                  <a:rPr lang="en-US" sz="1800" i="1" dirty="0"/>
                  <a:t>L</a:t>
                </a:r>
                <a:r>
                  <a:rPr lang="en-US" sz="1800" dirty="0"/>
                  <a:t> and </a:t>
                </a:r>
                <a:r>
                  <a:rPr lang="en-US" sz="1800" i="1" dirty="0"/>
                  <a:t>C</a:t>
                </a:r>
                <a:r>
                  <a:rPr lang="en-US" sz="1800" dirty="0"/>
                  <a:t>, which is in turn the peak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𝐿</m:t>
                        </m:r>
                      </m:sub>
                    </m:sSub>
                  </m:oMath>
                </a14:m>
                <a:r>
                  <a:rPr lang="en-US" sz="1800" dirty="0"/>
                  <a:t> and peak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b="0" i="1" smtClean="0">
                            <a:latin typeface="Cambria Math" panose="02040503050406030204" pitchFamily="18" charset="0"/>
                          </a:rPr>
                          <m:t>𝐶</m:t>
                        </m:r>
                      </m:sub>
                    </m:sSub>
                  </m:oMath>
                </a14:m>
                <a:r>
                  <a:rPr lang="en-US" sz="1800" dirty="0"/>
                  <a:t> at resonance.</a:t>
                </a:r>
              </a:p>
              <a:p>
                <a:pPr>
                  <a:spcBef>
                    <a:spcPts val="400"/>
                  </a:spcBef>
                </a:pPr>
                <a:endParaRPr lang="en-US" sz="18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57316" y="1165225"/>
                <a:ext cx="9675964" cy="5191125"/>
              </a:xfrm>
              <a:blipFill>
                <a:blip r:embed="rId2"/>
                <a:stretch>
                  <a:fillRect l="-524" r="-65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12</a:t>
            </a:fld>
            <a:endParaRPr lang="en-US"/>
          </a:p>
        </p:txBody>
      </p:sp>
      <p:sp>
        <p:nvSpPr>
          <p:cNvPr id="4" name="Oval 14">
            <a:extLst>
              <a:ext uri="{FF2B5EF4-FFF2-40B4-BE49-F238E27FC236}">
                <a16:creationId xmlns:a16="http://schemas.microsoft.com/office/drawing/2014/main" id="{362D29C8-8F5C-516F-A4B9-D761F0D2B676}"/>
              </a:ext>
            </a:extLst>
          </p:cNvPr>
          <p:cNvSpPr>
            <a:spLocks noChangeAspect="1" noChangeArrowheads="1"/>
          </p:cNvSpPr>
          <p:nvPr/>
        </p:nvSpPr>
        <p:spPr bwMode="auto">
          <a:xfrm>
            <a:off x="884392" y="4141809"/>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9" name="Group 18">
            <a:extLst>
              <a:ext uri="{FF2B5EF4-FFF2-40B4-BE49-F238E27FC236}">
                <a16:creationId xmlns:a16="http://schemas.microsoft.com/office/drawing/2014/main" id="{54204073-27B8-1203-CF95-B6C2BB057B0A}"/>
              </a:ext>
            </a:extLst>
          </p:cNvPr>
          <p:cNvGrpSpPr/>
          <p:nvPr/>
        </p:nvGrpSpPr>
        <p:grpSpPr>
          <a:xfrm>
            <a:off x="9511308" y="965741"/>
            <a:ext cx="2170807" cy="1935123"/>
            <a:chOff x="9511308" y="965741"/>
            <a:chExt cx="2170807" cy="1935123"/>
          </a:xfrm>
        </p:grpSpPr>
        <p:sp>
          <p:nvSpPr>
            <p:cNvPr id="23" name="TextBox 22">
              <a:extLst>
                <a:ext uri="{FF2B5EF4-FFF2-40B4-BE49-F238E27FC236}">
                  <a16:creationId xmlns:a16="http://schemas.microsoft.com/office/drawing/2014/main" id="{4B9020A4-39B9-1D42-93D9-8FA04790213A}"/>
                </a:ext>
              </a:extLst>
            </p:cNvPr>
            <p:cNvSpPr txBox="1"/>
            <p:nvPr/>
          </p:nvSpPr>
          <p:spPr>
            <a:xfrm>
              <a:off x="9511308" y="2242600"/>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0695191" y="1418709"/>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55" name="Oval 54">
              <a:extLst>
                <a:ext uri="{FF2B5EF4-FFF2-40B4-BE49-F238E27FC236}">
                  <a16:creationId xmlns:a16="http://schemas.microsoft.com/office/drawing/2014/main" id="{45043902-D26B-EB48-901E-68745D4B28C8}"/>
                </a:ext>
              </a:extLst>
            </p:cNvPr>
            <p:cNvSpPr>
              <a:spLocks noChangeArrowheads="1"/>
            </p:cNvSpPr>
            <p:nvPr/>
          </p:nvSpPr>
          <p:spPr bwMode="auto">
            <a:xfrm>
              <a:off x="10752426" y="2758658"/>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rrowheads="1"/>
            </p:cNvSpPr>
            <p:nvPr/>
          </p:nvSpPr>
          <p:spPr bwMode="auto">
            <a:xfrm>
              <a:off x="10712491" y="2711256"/>
              <a:ext cx="159740" cy="18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TextBox 9">
              <a:extLst>
                <a:ext uri="{FF2B5EF4-FFF2-40B4-BE49-F238E27FC236}">
                  <a16:creationId xmlns:a16="http://schemas.microsoft.com/office/drawing/2014/main" id="{60E995E0-3102-BE40-BA3A-0FD14FDDD9FA}"/>
                </a:ext>
              </a:extLst>
            </p:cNvPr>
            <p:cNvSpPr txBox="1"/>
            <p:nvPr/>
          </p:nvSpPr>
          <p:spPr>
            <a:xfrm>
              <a:off x="10418075" y="1587794"/>
              <a:ext cx="331711"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244786" y="2333168"/>
              <a:ext cx="437329" cy="307777"/>
            </a:xfrm>
            <a:prstGeom prst="rect">
              <a:avLst/>
            </a:prstGeom>
            <a:noFill/>
          </p:spPr>
          <p:txBody>
            <a:bodyPr wrap="square" rtlCol="0">
              <a:spAutoFit/>
            </a:bodyPr>
            <a:lstStyle/>
            <a:p>
              <a:r>
                <a:rPr lang="en-US" sz="1400" dirty="0"/>
                <a:t>V</a:t>
              </a:r>
              <a:r>
                <a:rPr lang="en-US" sz="1400" baseline="-25000" dirty="0"/>
                <a:t>R</a:t>
              </a:r>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0718143" y="2147645"/>
              <a:ext cx="153102"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410538" y="2375441"/>
              <a:ext cx="379163" cy="382920"/>
            </a:xfrm>
            <a:prstGeom prst="rect">
              <a:avLst/>
            </a:prstGeom>
            <a:noFill/>
          </p:spPr>
          <p:txBody>
            <a:bodyPr wrap="square" rtlCol="0">
              <a:spAutoFit/>
            </a:bodyPr>
            <a:lstStyle/>
            <a:p>
              <a:r>
                <a:rPr lang="en-US" sz="1400" dirty="0"/>
                <a:t>R</a:t>
              </a:r>
              <a:endParaRPr lang="en-US" sz="1400" baseline="-25000" dirty="0"/>
            </a:p>
          </p:txBody>
        </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034315" y="2812512"/>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a:off x="10832296" y="2130480"/>
              <a:ext cx="4124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057063" y="1415674"/>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9903171" y="2063816"/>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604168" y="1417616"/>
              <a:ext cx="1981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288690" y="2147636"/>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288690" y="2642936"/>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43" name="Group 338">
              <a:extLst>
                <a:ext uri="{FF2B5EF4-FFF2-40B4-BE49-F238E27FC236}">
                  <a16:creationId xmlns:a16="http://schemas.microsoft.com/office/drawing/2014/main" id="{F8D2F9F4-67AB-B04B-9468-A948444309CF}"/>
                </a:ext>
              </a:extLst>
            </p:cNvPr>
            <p:cNvGrpSpPr>
              <a:grpSpLocks/>
            </p:cNvGrpSpPr>
            <p:nvPr/>
          </p:nvGrpSpPr>
          <p:grpSpPr bwMode="auto">
            <a:xfrm rot="16200000">
              <a:off x="10296981" y="1087083"/>
              <a:ext cx="182880" cy="640080"/>
              <a:chOff x="3398" y="1757"/>
              <a:chExt cx="128" cy="528"/>
            </a:xfrm>
          </p:grpSpPr>
          <p:grpSp>
            <p:nvGrpSpPr>
              <p:cNvPr id="44" name="Group 43">
                <a:extLst>
                  <a:ext uri="{FF2B5EF4-FFF2-40B4-BE49-F238E27FC236}">
                    <a16:creationId xmlns:a16="http://schemas.microsoft.com/office/drawing/2014/main" id="{BFACA237-717F-C042-95C1-15D268B6245E}"/>
                  </a:ext>
                </a:extLst>
              </p:cNvPr>
              <p:cNvGrpSpPr>
                <a:grpSpLocks/>
              </p:cNvGrpSpPr>
              <p:nvPr/>
            </p:nvGrpSpPr>
            <p:grpSpPr bwMode="auto">
              <a:xfrm>
                <a:off x="3398" y="1757"/>
                <a:ext cx="128" cy="528"/>
                <a:chOff x="451" y="2160"/>
                <a:chExt cx="298" cy="1233"/>
              </a:xfrm>
            </p:grpSpPr>
            <p:grpSp>
              <p:nvGrpSpPr>
                <p:cNvPr id="46" name="Group 55">
                  <a:extLst>
                    <a:ext uri="{FF2B5EF4-FFF2-40B4-BE49-F238E27FC236}">
                      <a16:creationId xmlns:a16="http://schemas.microsoft.com/office/drawing/2014/main" id="{C3204023-FCEC-CD49-8173-B70827B745C0}"/>
                    </a:ext>
                  </a:extLst>
                </p:cNvPr>
                <p:cNvGrpSpPr>
                  <a:grpSpLocks/>
                </p:cNvGrpSpPr>
                <p:nvPr/>
              </p:nvGrpSpPr>
              <p:grpSpPr bwMode="auto">
                <a:xfrm>
                  <a:off x="451" y="2621"/>
                  <a:ext cx="230" cy="115"/>
                  <a:chOff x="576" y="2218"/>
                  <a:chExt cx="230" cy="230"/>
                </a:xfrm>
              </p:grpSpPr>
              <p:sp>
                <p:nvSpPr>
                  <p:cNvPr id="93" name="Freeform 56">
                    <a:extLst>
                      <a:ext uri="{FF2B5EF4-FFF2-40B4-BE49-F238E27FC236}">
                        <a16:creationId xmlns:a16="http://schemas.microsoft.com/office/drawing/2014/main" id="{5E0835E0-D382-7541-85E3-740C0F957D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Freeform 57">
                    <a:extLst>
                      <a:ext uri="{FF2B5EF4-FFF2-40B4-BE49-F238E27FC236}">
                        <a16:creationId xmlns:a16="http://schemas.microsoft.com/office/drawing/2014/main" id="{D5A9A593-2BC2-6A46-B603-ADE1F440190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7" name="Group 58">
                  <a:extLst>
                    <a:ext uri="{FF2B5EF4-FFF2-40B4-BE49-F238E27FC236}">
                      <a16:creationId xmlns:a16="http://schemas.microsoft.com/office/drawing/2014/main" id="{5206410A-AC39-8C40-BBCE-DE165B1C97AE}"/>
                    </a:ext>
                  </a:extLst>
                </p:cNvPr>
                <p:cNvGrpSpPr>
                  <a:grpSpLocks/>
                </p:cNvGrpSpPr>
                <p:nvPr/>
              </p:nvGrpSpPr>
              <p:grpSpPr bwMode="auto">
                <a:xfrm>
                  <a:off x="451" y="2448"/>
                  <a:ext cx="230" cy="115"/>
                  <a:chOff x="576" y="2218"/>
                  <a:chExt cx="230" cy="230"/>
                </a:xfrm>
              </p:grpSpPr>
              <p:sp>
                <p:nvSpPr>
                  <p:cNvPr id="91" name="Freeform 59">
                    <a:extLst>
                      <a:ext uri="{FF2B5EF4-FFF2-40B4-BE49-F238E27FC236}">
                        <a16:creationId xmlns:a16="http://schemas.microsoft.com/office/drawing/2014/main" id="{6B9BF08F-7498-4045-B430-F9BF00C2439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0">
                    <a:extLst>
                      <a:ext uri="{FF2B5EF4-FFF2-40B4-BE49-F238E27FC236}">
                        <a16:creationId xmlns:a16="http://schemas.microsoft.com/office/drawing/2014/main" id="{94FC9626-895E-CC4E-8D25-82D71E33F80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8" name="Freeform 61">
                  <a:extLst>
                    <a:ext uri="{FF2B5EF4-FFF2-40B4-BE49-F238E27FC236}">
                      <a16:creationId xmlns:a16="http://schemas.microsoft.com/office/drawing/2014/main" id="{5619F4A6-8B44-D449-BB16-A88C5F602407}"/>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62">
                  <a:extLst>
                    <a:ext uri="{FF2B5EF4-FFF2-40B4-BE49-F238E27FC236}">
                      <a16:creationId xmlns:a16="http://schemas.microsoft.com/office/drawing/2014/main" id="{742502AC-0653-8646-8311-FE6D7F9B071A}"/>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 name="Group 63">
                  <a:extLst>
                    <a:ext uri="{FF2B5EF4-FFF2-40B4-BE49-F238E27FC236}">
                      <a16:creationId xmlns:a16="http://schemas.microsoft.com/office/drawing/2014/main" id="{8AFF00E2-FDC5-2141-A42B-7FC9590451F0}"/>
                    </a:ext>
                  </a:extLst>
                </p:cNvPr>
                <p:cNvGrpSpPr>
                  <a:grpSpLocks/>
                </p:cNvGrpSpPr>
                <p:nvPr/>
              </p:nvGrpSpPr>
              <p:grpSpPr bwMode="auto">
                <a:xfrm>
                  <a:off x="451" y="2794"/>
                  <a:ext cx="230" cy="115"/>
                  <a:chOff x="576" y="2218"/>
                  <a:chExt cx="230" cy="230"/>
                </a:xfrm>
              </p:grpSpPr>
              <p:sp>
                <p:nvSpPr>
                  <p:cNvPr id="86" name="Freeform 64">
                    <a:extLst>
                      <a:ext uri="{FF2B5EF4-FFF2-40B4-BE49-F238E27FC236}">
                        <a16:creationId xmlns:a16="http://schemas.microsoft.com/office/drawing/2014/main" id="{B8E3A785-1F99-674C-B05B-1C828B821E6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Freeform 65">
                    <a:extLst>
                      <a:ext uri="{FF2B5EF4-FFF2-40B4-BE49-F238E27FC236}">
                        <a16:creationId xmlns:a16="http://schemas.microsoft.com/office/drawing/2014/main" id="{C66329AD-52D3-C942-8D84-FA07A735A27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1" name="Group 66">
                  <a:extLst>
                    <a:ext uri="{FF2B5EF4-FFF2-40B4-BE49-F238E27FC236}">
                      <a16:creationId xmlns:a16="http://schemas.microsoft.com/office/drawing/2014/main" id="{185A3310-F667-474A-9484-216F0A2A0B25}"/>
                    </a:ext>
                  </a:extLst>
                </p:cNvPr>
                <p:cNvGrpSpPr>
                  <a:grpSpLocks/>
                </p:cNvGrpSpPr>
                <p:nvPr/>
              </p:nvGrpSpPr>
              <p:grpSpPr bwMode="auto">
                <a:xfrm>
                  <a:off x="451" y="2967"/>
                  <a:ext cx="230" cy="115"/>
                  <a:chOff x="576" y="2218"/>
                  <a:chExt cx="230" cy="230"/>
                </a:xfrm>
              </p:grpSpPr>
              <p:sp>
                <p:nvSpPr>
                  <p:cNvPr id="82" name="Freeform 67">
                    <a:extLst>
                      <a:ext uri="{FF2B5EF4-FFF2-40B4-BE49-F238E27FC236}">
                        <a16:creationId xmlns:a16="http://schemas.microsoft.com/office/drawing/2014/main" id="{64F3199C-2AA7-8448-8169-1935A2DE9AD2}"/>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4" name="Freeform 68">
                    <a:extLst>
                      <a:ext uri="{FF2B5EF4-FFF2-40B4-BE49-F238E27FC236}">
                        <a16:creationId xmlns:a16="http://schemas.microsoft.com/office/drawing/2014/main" id="{C33553A1-BDD4-F343-8AF2-6EE5B839FCD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2" name="Freeform 69">
                  <a:extLst>
                    <a:ext uri="{FF2B5EF4-FFF2-40B4-BE49-F238E27FC236}">
                      <a16:creationId xmlns:a16="http://schemas.microsoft.com/office/drawing/2014/main" id="{87072226-0A9F-8549-8352-255CF70B6E67}"/>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 name="Group 70">
                  <a:extLst>
                    <a:ext uri="{FF2B5EF4-FFF2-40B4-BE49-F238E27FC236}">
                      <a16:creationId xmlns:a16="http://schemas.microsoft.com/office/drawing/2014/main" id="{156F7466-6B85-1841-B3FB-E005B29CB70B}"/>
                    </a:ext>
                  </a:extLst>
                </p:cNvPr>
                <p:cNvGrpSpPr>
                  <a:grpSpLocks/>
                </p:cNvGrpSpPr>
                <p:nvPr/>
              </p:nvGrpSpPr>
              <p:grpSpPr bwMode="auto">
                <a:xfrm>
                  <a:off x="576" y="2160"/>
                  <a:ext cx="135" cy="345"/>
                  <a:chOff x="576" y="2160"/>
                  <a:chExt cx="135" cy="345"/>
                </a:xfrm>
              </p:grpSpPr>
              <p:sp>
                <p:nvSpPr>
                  <p:cNvPr id="79" name="Freeform 71">
                    <a:extLst>
                      <a:ext uri="{FF2B5EF4-FFF2-40B4-BE49-F238E27FC236}">
                        <a16:creationId xmlns:a16="http://schemas.microsoft.com/office/drawing/2014/main" id="{74516893-5E95-4F4B-A7DD-EF40B900167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Line 72">
                    <a:extLst>
                      <a:ext uri="{FF2B5EF4-FFF2-40B4-BE49-F238E27FC236}">
                        <a16:creationId xmlns:a16="http://schemas.microsoft.com/office/drawing/2014/main" id="{079F66A7-5E87-8A47-8A28-757473FDC5A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7" name="Group 73">
                  <a:extLst>
                    <a:ext uri="{FF2B5EF4-FFF2-40B4-BE49-F238E27FC236}">
                      <a16:creationId xmlns:a16="http://schemas.microsoft.com/office/drawing/2014/main" id="{FF8AE401-DD1E-564E-A613-E506DFD20744}"/>
                    </a:ext>
                  </a:extLst>
                </p:cNvPr>
                <p:cNvGrpSpPr>
                  <a:grpSpLocks/>
                </p:cNvGrpSpPr>
                <p:nvPr/>
              </p:nvGrpSpPr>
              <p:grpSpPr bwMode="auto">
                <a:xfrm flipV="1">
                  <a:off x="576" y="3024"/>
                  <a:ext cx="135" cy="369"/>
                  <a:chOff x="576" y="2136"/>
                  <a:chExt cx="135" cy="369"/>
                </a:xfrm>
              </p:grpSpPr>
              <p:sp>
                <p:nvSpPr>
                  <p:cNvPr id="77" name="Freeform 74">
                    <a:extLst>
                      <a:ext uri="{FF2B5EF4-FFF2-40B4-BE49-F238E27FC236}">
                        <a16:creationId xmlns:a16="http://schemas.microsoft.com/office/drawing/2014/main" id="{7B658654-1325-0F42-9943-4BF2AE1B33D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8" name="Line 75">
                    <a:extLst>
                      <a:ext uri="{FF2B5EF4-FFF2-40B4-BE49-F238E27FC236}">
                        <a16:creationId xmlns:a16="http://schemas.microsoft.com/office/drawing/2014/main" id="{40E19817-582D-8B4F-9897-82B832175199}"/>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5" name="Freeform 337">
                <a:extLst>
                  <a:ext uri="{FF2B5EF4-FFF2-40B4-BE49-F238E27FC236}">
                    <a16:creationId xmlns:a16="http://schemas.microsoft.com/office/drawing/2014/main" id="{3650145F-98B6-4C4C-8C63-C9770B775713}"/>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95" name="TextBox 94">
              <a:extLst>
                <a:ext uri="{FF2B5EF4-FFF2-40B4-BE49-F238E27FC236}">
                  <a16:creationId xmlns:a16="http://schemas.microsoft.com/office/drawing/2014/main" id="{54D68177-B12D-CF4B-A958-648C4E6584C1}"/>
                </a:ext>
              </a:extLst>
            </p:cNvPr>
            <p:cNvSpPr txBox="1"/>
            <p:nvPr/>
          </p:nvSpPr>
          <p:spPr>
            <a:xfrm>
              <a:off x="10220038" y="965741"/>
              <a:ext cx="379163" cy="307777"/>
            </a:xfrm>
            <a:prstGeom prst="rect">
              <a:avLst/>
            </a:prstGeom>
            <a:noFill/>
          </p:spPr>
          <p:txBody>
            <a:bodyPr wrap="square" rtlCol="0">
              <a:spAutoFit/>
            </a:bodyPr>
            <a:lstStyle/>
            <a:p>
              <a:r>
                <a:rPr lang="en-US" sz="1400" dirty="0"/>
                <a:t>L</a:t>
              </a:r>
              <a:endParaRPr lang="en-US" sz="1400" baseline="-25000" dirty="0"/>
            </a:p>
          </p:txBody>
        </p:sp>
        <p:sp>
          <p:nvSpPr>
            <p:cNvPr id="12" name="Oval 11">
              <a:extLst>
                <a:ext uri="{FF2B5EF4-FFF2-40B4-BE49-F238E27FC236}">
                  <a16:creationId xmlns:a16="http://schemas.microsoft.com/office/drawing/2014/main" id="{7FDCC7FD-99A5-353B-DFB1-C1B0ADFC53CA}"/>
                </a:ext>
              </a:extLst>
            </p:cNvPr>
            <p:cNvSpPr>
              <a:spLocks noChangeArrowheads="1"/>
            </p:cNvSpPr>
            <p:nvPr/>
          </p:nvSpPr>
          <p:spPr bwMode="auto">
            <a:xfrm>
              <a:off x="10743460" y="2082715"/>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Oval 12">
              <a:extLst>
                <a:ext uri="{FF2B5EF4-FFF2-40B4-BE49-F238E27FC236}">
                  <a16:creationId xmlns:a16="http://schemas.microsoft.com/office/drawing/2014/main" id="{E990F399-3553-49E6-DCE2-787B5D678273}"/>
                </a:ext>
              </a:extLst>
            </p:cNvPr>
            <p:cNvSpPr>
              <a:spLocks noChangeArrowheads="1"/>
            </p:cNvSpPr>
            <p:nvPr/>
          </p:nvSpPr>
          <p:spPr bwMode="auto">
            <a:xfrm>
              <a:off x="10745248" y="1374500"/>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 name="Oval 13">
              <a:extLst>
                <a:ext uri="{FF2B5EF4-FFF2-40B4-BE49-F238E27FC236}">
                  <a16:creationId xmlns:a16="http://schemas.microsoft.com/office/drawing/2014/main" id="{7274DAA7-EB06-0EC3-4736-AF734DA8780F}"/>
                </a:ext>
              </a:extLst>
            </p:cNvPr>
            <p:cNvSpPr>
              <a:spLocks noChangeArrowheads="1"/>
            </p:cNvSpPr>
            <p:nvPr/>
          </p:nvSpPr>
          <p:spPr bwMode="auto">
            <a:xfrm>
              <a:off x="10015517" y="1354775"/>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8" name="Straight Arrow Connector 17">
              <a:extLst>
                <a:ext uri="{FF2B5EF4-FFF2-40B4-BE49-F238E27FC236}">
                  <a16:creationId xmlns:a16="http://schemas.microsoft.com/office/drawing/2014/main" id="{1F489788-8768-B6DA-CFE7-6D03CDFDE6D9}"/>
                </a:ext>
              </a:extLst>
            </p:cNvPr>
            <p:cNvCxnSpPr>
              <a:cxnSpLocks/>
            </p:cNvCxnSpPr>
            <p:nvPr/>
          </p:nvCxnSpPr>
          <p:spPr>
            <a:xfrm flipH="1">
              <a:off x="10855602" y="2810007"/>
              <a:ext cx="41249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681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Resonance and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63826" y="1245704"/>
                <a:ext cx="11304103" cy="5215467"/>
              </a:xfrm>
            </p:spPr>
            <p:txBody>
              <a:bodyPr>
                <a:normAutofit/>
              </a:bodyPr>
              <a:lstStyle/>
              <a:p>
                <a:r>
                  <a:rPr lang="en-US" sz="2000" dirty="0"/>
                  <a:t>Series Resonance</a:t>
                </a:r>
              </a:p>
              <a:p>
                <a:pPr lvl="1"/>
                <a:r>
                  <a:rPr lang="en-US" sz="2000" dirty="0"/>
                  <a:t>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oMath>
                </a14:m>
                <a:r>
                  <a:rPr lang="en-US" sz="2000" dirty="0"/>
                  <a:t>, </a:t>
                </a:r>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oMath>
                </a14:m>
                <a:r>
                  <a:rPr lang="en-US" sz="2000" b="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oMath>
                </a14:m>
                <a:r>
                  <a:rPr lang="en-US" sz="2000" b="0" dirty="0">
                    <a:ea typeface="Cambria Math" panose="02040503050406030204" pitchFamily="18" charset="0"/>
                  </a:rPr>
                  <a:t> is upper 3dB cutoff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oMath>
                </a14:m>
                <a:r>
                  <a:rPr lang="en-US" sz="2000" b="0" dirty="0">
                    <a:ea typeface="Cambria Math" panose="02040503050406030204" pitchFamily="18" charset="0"/>
                  </a:rPr>
                  <a:t> is lower 3dB cutoff]</a:t>
                </a:r>
              </a:p>
              <a:p>
                <a:pPr lvl="1"/>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𝐿</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𝐶</m:t>
                        </m:r>
                      </m:den>
                    </m:f>
                    <m:r>
                      <a:rPr lang="en-US" sz="2000" b="0" i="1" smtClean="0">
                        <a:latin typeface="Cambria Math" panose="02040503050406030204" pitchFamily="18" charset="0"/>
                      </a:rPr>
                      <m:t>=</m:t>
                    </m:r>
                    <m:r>
                      <a:rPr lang="en-US" sz="2000" b="0" i="1" smtClean="0">
                        <a:latin typeface="Cambria Math" panose="02040503050406030204" pitchFamily="18" charset="0"/>
                      </a:rPr>
                      <m:t>𝑅</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r>
                          <a:rPr lang="en-US" sz="2000" i="1">
                            <a:latin typeface="Cambria Math" panose="02040503050406030204" pitchFamily="18" charset="0"/>
                          </a:rPr>
                          <m:t>𝐶</m:t>
                        </m:r>
                      </m:den>
                    </m:f>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𝑅</m:t>
                    </m:r>
                  </m:oMath>
                </a14:m>
                <a:endParaRPr lang="en-US" sz="2000" dirty="0"/>
              </a:p>
              <a:p>
                <a:pPr lvl="1"/>
                <a:r>
                  <a:rPr lang="en-US" sz="2000" dirty="0"/>
                  <a:t>Define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num>
                      <m:den>
                        <m:r>
                          <a:rPr lang="en-US" sz="2000" b="0" i="1" smtClean="0">
                            <a:latin typeface="Cambria Math" panose="02040503050406030204" pitchFamily="18" charset="0"/>
                          </a:rPr>
                          <m:t>𝑅</m:t>
                        </m:r>
                      </m:den>
                    </m:f>
                  </m:oMath>
                </a14:m>
                <a:endParaRPr lang="en-US" sz="2000" dirty="0"/>
              </a:p>
              <a:p>
                <a:pPr lvl="1"/>
                <a14:m>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𝐿</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𝑄</m:t>
                        </m:r>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ea typeface="Cambria Math" panose="02040503050406030204" pitchFamily="18" charset="0"/>
                              </a:rPr>
                              <m:t>𝑙</m:t>
                            </m:r>
                          </m:sub>
                        </m:sSub>
                      </m:den>
                    </m:f>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𝑅</m:t>
                        </m:r>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𝐿</m:t>
                        </m:r>
                      </m:den>
                    </m:f>
                  </m:oMath>
                </a14:m>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𝑄</m:t>
                        </m:r>
                      </m:den>
                    </m:f>
                  </m:oMath>
                </a14:m>
                <a:r>
                  <a:rPr lang="en-US" sz="2000" dirty="0"/>
                  <a:t> </a:t>
                </a:r>
              </a:p>
              <a:p>
                <a:pPr lvl="1"/>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𝑢</m:t>
                            </m:r>
                          </m:sub>
                        </m:sSub>
                      </m:den>
                    </m:f>
                    <m:r>
                      <a:rPr lang="en-US" sz="2000" b="0" i="0"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0</m:t>
                            </m:r>
                          </m:sub>
                        </m:sSub>
                      </m:den>
                    </m:f>
                    <m:r>
                      <a:rPr lang="en-US" sz="2000" b="0" i="1" smtClean="0">
                        <a:latin typeface="Cambria Math" panose="02040503050406030204" pitchFamily="18" charset="0"/>
                        <a:ea typeface="Cambria Math" panose="02040503050406030204" pitchFamily="18" charset="0"/>
                      </a:rPr>
                      <m:t> </m:t>
                    </m:r>
                  </m:oMath>
                </a14:m>
                <a:r>
                  <a:rPr lang="en-US" sz="2000" dirty="0"/>
                  <a:t>, so </a:t>
                </a:r>
                <a14:m>
                  <m:oMath xmlns:m="http://schemas.openxmlformats.org/officeDocument/2006/math">
                    <m:sSup>
                      <m:sSupPr>
                        <m:ctrlPr>
                          <a:rPr lang="en-US" sz="2000" i="1" smtClean="0">
                            <a:latin typeface="Cambria Math" panose="02040503050406030204" pitchFamily="18" charset="0"/>
                          </a:rPr>
                        </m:ctrlPr>
                      </m:sSup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0</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𝑢</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𝑙</m:t>
                        </m:r>
                      </m:sub>
                    </m:sSub>
                  </m:oMath>
                </a14:m>
                <a:r>
                  <a:rPr lang="en-US" sz="2000" dirty="0"/>
                  <a:t> and </a:t>
                </a:r>
                <a14:m>
                  <m:oMath xmlns:m="http://schemas.openxmlformats.org/officeDocument/2006/math">
                    <m:f>
                      <m:fPr>
                        <m:ctrlPr>
                          <a:rPr lang="en-US" sz="2000" i="1" dirty="0" smtClean="0">
                            <a:latin typeface="Cambria Math" panose="02040503050406030204" pitchFamily="18" charset="0"/>
                          </a:rPr>
                        </m:ctrlPr>
                      </m:fPr>
                      <m:num>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𝑢</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𝑙</m:t>
                            </m:r>
                          </m:sub>
                        </m:sSub>
                      </m:num>
                      <m:den>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0</m:t>
                            </m:r>
                          </m:sub>
                        </m:sSub>
                      </m:den>
                    </m:f>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𝑄</m:t>
                        </m:r>
                      </m:den>
                    </m:f>
                  </m:oMath>
                </a14:m>
                <a:endParaRPr lang="en-US" sz="2000" dirty="0"/>
              </a:p>
              <a:p>
                <a:r>
                  <a:rPr lang="en-US" sz="2000" dirty="0"/>
                  <a:t>Parallel Resonance</a:t>
                </a:r>
              </a:p>
              <a:p>
                <a:pPr lvl="1"/>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𝑢</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r>
                      <m:rPr>
                        <m:nor/>
                      </m:rPr>
                      <a:rPr lang="en-US" sz="1800" dirty="0"/>
                      <m:t>and</m:t>
                    </m:r>
                    <m:r>
                      <m:rPr>
                        <m:nor/>
                      </m:rPr>
                      <a:rPr lang="en-US" sz="1800" dirty="0"/>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0</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ea typeface="Cambria Math" panose="02040503050406030204" pitchFamily="18" charset="0"/>
                              </a:rPr>
                              <m:t>𝑙</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𝐺</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0</m:t>
                            </m:r>
                          </m:sub>
                        </m:sSub>
                        <m:r>
                          <a:rPr lang="en-US" sz="1800" i="1">
                            <a:latin typeface="Cambria Math" panose="02040503050406030204" pitchFamily="18" charset="0"/>
                          </a:rPr>
                          <m:t>𝐶</m:t>
                        </m:r>
                      </m:den>
                    </m:f>
                    <m:r>
                      <m:rPr>
                        <m:nor/>
                      </m:rPr>
                      <a:rPr lang="en-US" sz="1800" dirty="0"/>
                      <m:t> </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𝑝</m:t>
                            </m:r>
                          </m:sub>
                        </m:sSub>
                      </m:den>
                    </m:f>
                    <m:r>
                      <m:rPr>
                        <m:nor/>
                      </m:rPr>
                      <a:rPr lang="en-US" sz="1800" dirty="0"/>
                      <m:t> </m:t>
                    </m:r>
                  </m:oMath>
                </a14:m>
                <a:endParaRPr lang="en-US" sz="1800" dirty="0"/>
              </a:p>
              <a:p>
                <a:pPr lvl="1"/>
                <a:endParaRPr lang="en-US" sz="16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63826" y="1245704"/>
                <a:ext cx="11304103" cy="5215467"/>
              </a:xfrm>
              <a:blipFill>
                <a:blip r:embed="rId2"/>
                <a:stretch>
                  <a:fillRect l="-449" t="-12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13</a:t>
            </a:fld>
            <a:endParaRPr lang="en-US"/>
          </a:p>
        </p:txBody>
      </p:sp>
    </p:spTree>
    <p:extLst>
      <p:ext uri="{BB962C8B-B14F-4D97-AF65-F5344CB8AC3E}">
        <p14:creationId xmlns:p14="http://schemas.microsoft.com/office/powerpoint/2010/main" val="130939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1213218" y="95832"/>
            <a:ext cx="10515600" cy="869909"/>
          </a:xfrm>
        </p:spPr>
        <p:txBody>
          <a:bodyPr/>
          <a:lstStyle/>
          <a:p>
            <a:pPr algn="ctr"/>
            <a:r>
              <a:rPr lang="en-US" dirty="0"/>
              <a:t>Phasors, impedance and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88888" y="1519192"/>
                <a:ext cx="10913429" cy="4770194"/>
              </a:xfrm>
            </p:spPr>
            <p:txBody>
              <a:bodyPr>
                <a:normAutofit lnSpcReduction="10000"/>
              </a:bodyPr>
              <a:lstStyle/>
              <a:p>
                <a:pPr>
                  <a:spcBef>
                    <a:spcPts val="400"/>
                  </a:spcBef>
                </a:pPr>
                <a:r>
                  <a:rPr lang="en-US" sz="2000" dirty="0"/>
                  <a:t>For the circuit on the right,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den>
                    </m:f>
                  </m:oMath>
                </a14:m>
                <a:r>
                  <a:rPr lang="en-US" sz="2000" dirty="0"/>
                  <a:t> is the impedance for the resistor and capacitor in series.</a:t>
                </a:r>
              </a:p>
              <a:p>
                <a:pPr>
                  <a:spcBef>
                    <a:spcPts val="400"/>
                  </a:spcBef>
                </a:pPr>
                <a:r>
                  <a:rPr lang="en-US" sz="2000" dirty="0"/>
                  <a:t>The phasor </a:t>
                </a:r>
                <a14:m>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𝑍</m:t>
                        </m:r>
                      </m:den>
                    </m:f>
                  </m:oMath>
                </a14:m>
                <a:r>
                  <a:rPr lang="en-US" sz="2000" dirty="0"/>
                  <a:t> and the phasor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num>
                      <m:den>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𝐶</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1+</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 </a:t>
                </a:r>
              </a:p>
              <a:p>
                <a:pPr>
                  <a:spcBef>
                    <a:spcPts val="400"/>
                  </a:spcBef>
                </a:pPr>
                <a:r>
                  <a:rPr lang="en-US" sz="2000" dirty="0"/>
                  <a:t>Further,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b="0" i="1" smtClean="0">
                            <a:latin typeface="Cambria Math" panose="02040503050406030204" pitchFamily="18" charset="0"/>
                          </a:rPr>
                          <m:t>|</m:t>
                        </m:r>
                        <m:r>
                          <a:rPr lang="en-US" sz="2000" i="1">
                            <a:latin typeface="Cambria Math" panose="02040503050406030204" pitchFamily="18" charset="0"/>
                          </a:rPr>
                          <m:t>𝑍</m:t>
                        </m:r>
                        <m:r>
                          <a:rPr lang="en-US" sz="2000" b="0" i="1" smtClean="0">
                            <a:latin typeface="Cambria Math" panose="02040503050406030204" pitchFamily="18" charset="0"/>
                          </a:rPr>
                          <m:t>|</m:t>
                        </m:r>
                      </m:den>
                    </m:f>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0</m:t>
                            </m:r>
                          </m:sub>
                        </m:sSub>
                      </m:num>
                      <m:den>
                        <m:r>
                          <a:rPr lang="en-US" sz="2000" i="1">
                            <a:latin typeface="Cambria Math" panose="02040503050406030204" pitchFamily="18" charset="0"/>
                          </a:rPr>
                          <m:t>|</m:t>
                        </m:r>
                        <m:r>
                          <a:rPr lang="en-US" sz="2000" i="1">
                            <a:latin typeface="Cambria Math" panose="02040503050406030204" pitchFamily="18" charset="0"/>
                          </a:rPr>
                          <m:t>𝑍</m:t>
                        </m:r>
                        <m:r>
                          <a:rPr lang="en-US" sz="2000" i="1">
                            <a:latin typeface="Cambria Math" panose="02040503050406030204" pitchFamily="18" charset="0"/>
                          </a:rPr>
                          <m:t>|</m:t>
                        </m:r>
                      </m:den>
                    </m:f>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𝑅𝐶</m:t>
                        </m:r>
                      </m:den>
                    </m:f>
                  </m:oMath>
                </a14:m>
                <a:r>
                  <a:rPr lang="en-US" sz="2000" dirty="0"/>
                  <a:t>|</a:t>
                </a:r>
              </a:p>
              <a:p>
                <a:r>
                  <a:rPr lang="en-US" sz="2000" dirty="0"/>
                  <a:t>Complex power: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𝑉</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num>
                      <m:den>
                        <m:r>
                          <a:rPr lang="en-US" sz="2000" i="1">
                            <a:latin typeface="Cambria Math" panose="02040503050406030204" pitchFamily="18" charset="0"/>
                          </a:rPr>
                          <m:t>2</m:t>
                        </m:r>
                      </m:den>
                    </m:f>
                    <m:r>
                      <a:rPr lang="en-US" sz="2000" i="1">
                        <a:latin typeface="Cambria Math" panose="02040503050406030204" pitchFamily="18" charset="0"/>
                      </a:rPr>
                      <m:t>=</m:t>
                    </m:r>
                    <m:r>
                      <a:rPr lang="en-US" sz="2000" i="1">
                        <a:latin typeface="Cambria Math" panose="02040503050406030204" pitchFamily="18" charset="0"/>
                      </a:rPr>
                      <m:t>𝑍</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r>
                      <a:rPr lang="en-US" sz="2000" i="1">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𝑅</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a:latin typeface="Cambria Math" panose="02040503050406030204" pitchFamily="18" charset="0"/>
                      </a:rPr>
                      <m:t>+</m:t>
                    </m:r>
                    <m:r>
                      <m:rPr>
                        <m:sty m:val="p"/>
                      </m:rPr>
                      <a:rPr lang="en-US" sz="2000">
                        <a:latin typeface="Cambria Math" panose="02040503050406030204" pitchFamily="18" charset="0"/>
                      </a:rPr>
                      <m:t>j</m:t>
                    </m:r>
                    <m:r>
                      <a:rPr lang="en-US" sz="2000" i="1">
                        <a:latin typeface="Cambria Math" panose="02040503050406030204" pitchFamily="18" charset="0"/>
                      </a:rPr>
                      <m:t>𝑋</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endParaRPr lang="en-US" sz="2000"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𝑎</m:t>
                        </m:r>
                      </m:sub>
                    </m:sSub>
                  </m:oMath>
                </a14:m>
                <a:r>
                  <a:rPr lang="en-US" sz="2000" dirty="0"/>
                  <a:t> is power delivered to resistor,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oMath>
                </a14:m>
                <a:r>
                  <a:rPr lang="en-US" sz="2000" dirty="0"/>
                  <a:t> is power stored in inductor </a:t>
                </a:r>
              </a:p>
              <a:p>
                <a:pPr lvl="1"/>
                <a:r>
                  <a:rPr lang="en-US" sz="2000" dirty="0"/>
                  <a:t>For phasors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𝐼</m:t>
                    </m:r>
                  </m:oMath>
                </a14:m>
                <a:r>
                  <a:rPr lang="en-US" sz="2000" dirty="0"/>
                  <a:t>, define the complex power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𝑍</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𝐼</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num>
                      <m:den>
                        <m:r>
                          <a:rPr lang="en-US" sz="2000" b="0" i="1" smtClean="0">
                            <a:latin typeface="Cambria Math" panose="02040503050406030204" pitchFamily="18" charset="0"/>
                          </a:rPr>
                          <m:t>2</m:t>
                        </m:r>
                      </m:den>
                    </m:f>
                    <m:r>
                      <a:rPr lang="en-US" sz="2000" b="0" i="0" smtClean="0">
                        <a:latin typeface="Cambria Math" panose="02040503050406030204" pitchFamily="18" charset="0"/>
                      </a:rPr>
                      <m:t>=</m:t>
                    </m:r>
                    <m:r>
                      <m:rPr>
                        <m:sty m:val="p"/>
                      </m:rPr>
                      <a:rPr lang="en-US" sz="2000" b="0" i="0" smtClean="0">
                        <a:latin typeface="Cambria Math" panose="02040503050406030204" pitchFamily="18" charset="0"/>
                      </a:rPr>
                      <m:t>R</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𝐼</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𝑗</m:t>
                    </m:r>
                    <m:r>
                      <m:rPr>
                        <m:sty m:val="p"/>
                      </m:rPr>
                      <a:rPr lang="en-US" sz="2000" b="0" i="0" smtClean="0">
                        <a:latin typeface="Cambria Math" panose="02040503050406030204" pitchFamily="18" charset="0"/>
                      </a:rPr>
                      <m:t>X</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oMath>
                </a14:m>
                <a:r>
                  <a:rPr lang="en-US" sz="2000" dirty="0"/>
                  <a:t>; the first term is the real power, the second is called the </a:t>
                </a:r>
                <a:r>
                  <a:rPr lang="en-US" sz="2000" i="1" dirty="0"/>
                  <a:t>reactive</a:t>
                </a:r>
                <a:r>
                  <a:rPr lang="en-US" sz="2000" dirty="0"/>
                  <a:t> power.</a:t>
                </a:r>
              </a:p>
              <a:p>
                <a:pPr>
                  <a:spcBef>
                    <a:spcPts val="400"/>
                  </a:spcBef>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𝐶</m:t>
                        </m:r>
                      </m:sub>
                    </m:sSub>
                    <m:r>
                      <a:rPr lang="en-US" sz="2000" b="0" i="1" smtClean="0">
                        <a:latin typeface="Cambria Math" panose="02040503050406030204" pitchFamily="18" charset="0"/>
                        <a:ea typeface="Cambria Math" panose="02040503050406030204" pitchFamily="18" charset="0"/>
                      </a:rPr>
                      <m:t>)</m:t>
                    </m:r>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𝐿</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𝐶</m:t>
                        </m:r>
                      </m:sub>
                    </m:sSub>
                  </m:oMath>
                </a14:m>
                <a:r>
                  <a:rPr lang="en-US" sz="2000" dirty="0"/>
                  <a:t> are respectively, the energy stored in the inductor and capacitor respectively.</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𝑟</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𝐶</m:t>
                        </m:r>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𝑐</m:t>
                                    </m:r>
                                  </m:sub>
                                </m:sSub>
                              </m:e>
                            </m:d>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𝐶</m:t>
                        </m:r>
                      </m:sub>
                    </m:sSub>
                    <m:r>
                      <a:rPr lang="en-US" sz="2000" i="1">
                        <a:latin typeface="Cambria Math" panose="02040503050406030204" pitchFamily="18" charset="0"/>
                        <a:ea typeface="Cambria Math" panose="02040503050406030204" pitchFamily="18" charset="0"/>
                      </a:rPr>
                      <m:t>)</m:t>
                    </m:r>
                  </m:oMath>
                </a14:m>
                <a:endParaRPr lang="en-US" sz="2000" dirty="0"/>
              </a:p>
              <a:p>
                <a14:m>
                  <m:oMath xmlns:m="http://schemas.openxmlformats.org/officeDocument/2006/math">
                    <m:r>
                      <a:rPr lang="en-US" sz="2000" i="1">
                        <a:latin typeface="Cambria Math" panose="02040503050406030204" pitchFamily="18" charset="0"/>
                      </a:rPr>
                      <m:t>𝑄</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𝑅</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𝑅</m:t>
                        </m:r>
                      </m:den>
                    </m:f>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𝐿</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𝑎</m:t>
                            </m:r>
                          </m:sub>
                        </m:sSub>
                      </m:den>
                    </m:f>
                  </m:oMath>
                </a14:m>
                <a:endParaRPr lang="en-US" sz="2000" dirty="0"/>
              </a:p>
              <a:p>
                <a:pPr>
                  <a:spcBef>
                    <a:spcPts val="400"/>
                  </a:spcBef>
                </a:pPr>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88888" y="1519192"/>
                <a:ext cx="10913429" cy="4770194"/>
              </a:xfrm>
              <a:blipFill>
                <a:blip r:embed="rId2"/>
                <a:stretch>
                  <a:fillRect l="-465" t="-79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14</a:t>
            </a:fld>
            <a:endParaRPr lang="en-US"/>
          </a:p>
        </p:txBody>
      </p:sp>
      <p:grpSp>
        <p:nvGrpSpPr>
          <p:cNvPr id="90" name="Group 89">
            <a:extLst>
              <a:ext uri="{FF2B5EF4-FFF2-40B4-BE49-F238E27FC236}">
                <a16:creationId xmlns:a16="http://schemas.microsoft.com/office/drawing/2014/main" id="{459611D9-3E00-7B48-A4AD-D799CD0DE1D5}"/>
              </a:ext>
            </a:extLst>
          </p:cNvPr>
          <p:cNvGrpSpPr/>
          <p:nvPr/>
        </p:nvGrpSpPr>
        <p:grpSpPr>
          <a:xfrm>
            <a:off x="8367816" y="4791967"/>
            <a:ext cx="2125341" cy="1564383"/>
            <a:chOff x="10037420" y="1386672"/>
            <a:chExt cx="2125341" cy="1564383"/>
          </a:xfrm>
        </p:grpSpPr>
        <p:sp>
          <p:nvSpPr>
            <p:cNvPr id="23" name="TextBox 22">
              <a:extLst>
                <a:ext uri="{FF2B5EF4-FFF2-40B4-BE49-F238E27FC236}">
                  <a16:creationId xmlns:a16="http://schemas.microsoft.com/office/drawing/2014/main" id="{4B9020A4-39B9-1D42-93D9-8FA04790213A}"/>
                </a:ext>
              </a:extLst>
            </p:cNvPr>
            <p:cNvSpPr txBox="1"/>
            <p:nvPr/>
          </p:nvSpPr>
          <p:spPr>
            <a:xfrm>
              <a:off x="10037420" y="2292791"/>
              <a:ext cx="379163" cy="382920"/>
            </a:xfrm>
            <a:prstGeom prst="rect">
              <a:avLst/>
            </a:prstGeom>
            <a:noFill/>
          </p:spPr>
          <p:txBody>
            <a:bodyPr wrap="square" rtlCol="0">
              <a:spAutoFit/>
            </a:bodyPr>
            <a:lstStyle/>
            <a:p>
              <a:r>
                <a:rPr lang="en-US" sz="1400" dirty="0"/>
                <a:t>V</a:t>
              </a:r>
              <a:r>
                <a:rPr lang="en-US" sz="1400" baseline="-25000" dirty="0"/>
                <a:t>0</a:t>
              </a:r>
            </a:p>
          </p:txBody>
        </p:sp>
        <p:grpSp>
          <p:nvGrpSpPr>
            <p:cNvPr id="7" name="Group 346">
              <a:extLst>
                <a:ext uri="{FF2B5EF4-FFF2-40B4-BE49-F238E27FC236}">
                  <a16:creationId xmlns:a16="http://schemas.microsoft.com/office/drawing/2014/main" id="{F4B4D33F-2824-824D-87BB-2B333F0146C6}"/>
                </a:ext>
              </a:extLst>
            </p:cNvPr>
            <p:cNvGrpSpPr>
              <a:grpSpLocks/>
            </p:cNvGrpSpPr>
            <p:nvPr/>
          </p:nvGrpSpPr>
          <p:grpSpPr bwMode="auto">
            <a:xfrm>
              <a:off x="11208603" y="2154700"/>
              <a:ext cx="191688" cy="682589"/>
              <a:chOff x="5012" y="1930"/>
              <a:chExt cx="346" cy="576"/>
            </a:xfrm>
          </p:grpSpPr>
          <p:grpSp>
            <p:nvGrpSpPr>
              <p:cNvPr id="59" name="Group 135">
                <a:extLst>
                  <a:ext uri="{FF2B5EF4-FFF2-40B4-BE49-F238E27FC236}">
                    <a16:creationId xmlns:a16="http://schemas.microsoft.com/office/drawing/2014/main" id="{A8E926D2-C85F-2A48-9192-5F010734362C}"/>
                  </a:ext>
                </a:extLst>
              </p:cNvPr>
              <p:cNvGrpSpPr>
                <a:grpSpLocks/>
              </p:cNvGrpSpPr>
              <p:nvPr/>
            </p:nvGrpSpPr>
            <p:grpSpPr bwMode="auto">
              <a:xfrm>
                <a:off x="5012" y="1930"/>
                <a:ext cx="346" cy="576"/>
                <a:chOff x="2707" y="2736"/>
                <a:chExt cx="346" cy="576"/>
              </a:xfrm>
            </p:grpSpPr>
            <p:sp>
              <p:nvSpPr>
                <p:cNvPr id="61" name="Line 136">
                  <a:extLst>
                    <a:ext uri="{FF2B5EF4-FFF2-40B4-BE49-F238E27FC236}">
                      <a16:creationId xmlns:a16="http://schemas.microsoft.com/office/drawing/2014/main" id="{F89BEC5E-B3D8-F548-B4A6-498F4F4054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37">
                  <a:extLst>
                    <a:ext uri="{FF2B5EF4-FFF2-40B4-BE49-F238E27FC236}">
                      <a16:creationId xmlns:a16="http://schemas.microsoft.com/office/drawing/2014/main" id="{024B9C6D-5595-194E-A519-05E551BA6569}"/>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38">
                  <a:extLst>
                    <a:ext uri="{FF2B5EF4-FFF2-40B4-BE49-F238E27FC236}">
                      <a16:creationId xmlns:a16="http://schemas.microsoft.com/office/drawing/2014/main" id="{B7C8657E-65F4-164D-83D5-E0AD6469E7F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39">
                  <a:extLst>
                    <a:ext uri="{FF2B5EF4-FFF2-40B4-BE49-F238E27FC236}">
                      <a16:creationId xmlns:a16="http://schemas.microsoft.com/office/drawing/2014/main" id="{46527821-0DD2-5F4F-A9A7-A0DBC68D7EDC}"/>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345">
                <a:extLst>
                  <a:ext uri="{FF2B5EF4-FFF2-40B4-BE49-F238E27FC236}">
                    <a16:creationId xmlns:a16="http://schemas.microsoft.com/office/drawing/2014/main" id="{35C92B65-3056-3E4E-B6C1-0E890CE9A401}"/>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 name="Group 13">
              <a:extLst>
                <a:ext uri="{FF2B5EF4-FFF2-40B4-BE49-F238E27FC236}">
                  <a16:creationId xmlns:a16="http://schemas.microsoft.com/office/drawing/2014/main" id="{A11111BA-26FA-8B42-B8E5-2B383622D9BE}"/>
                </a:ext>
              </a:extLst>
            </p:cNvPr>
            <p:cNvGrpSpPr>
              <a:grpSpLocks noChangeAspect="1"/>
            </p:cNvGrpSpPr>
            <p:nvPr/>
          </p:nvGrpSpPr>
          <p:grpSpPr bwMode="auto">
            <a:xfrm>
              <a:off x="11225903" y="2100322"/>
              <a:ext cx="159740" cy="189608"/>
              <a:chOff x="1344" y="2064"/>
              <a:chExt cx="192" cy="192"/>
            </a:xfrm>
          </p:grpSpPr>
          <p:sp>
            <p:nvSpPr>
              <p:cNvPr id="57" name="Oval 14">
                <a:extLst>
                  <a:ext uri="{FF2B5EF4-FFF2-40B4-BE49-F238E27FC236}">
                    <a16:creationId xmlns:a16="http://schemas.microsoft.com/office/drawing/2014/main" id="{061D7D15-C57F-054D-BBC2-28C383F131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352D38A-7CBB-EF48-850B-012F5FD91A8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 name="Group 8">
              <a:extLst>
                <a:ext uri="{FF2B5EF4-FFF2-40B4-BE49-F238E27FC236}">
                  <a16:creationId xmlns:a16="http://schemas.microsoft.com/office/drawing/2014/main" id="{EAABE881-2975-1E44-8975-D6C5324DB79B}"/>
                </a:ext>
              </a:extLst>
            </p:cNvPr>
            <p:cNvGrpSpPr>
              <a:grpSpLocks noChangeAspect="1"/>
            </p:cNvGrpSpPr>
            <p:nvPr/>
          </p:nvGrpSpPr>
          <p:grpSpPr bwMode="auto">
            <a:xfrm>
              <a:off x="11225903" y="2761447"/>
              <a:ext cx="159740" cy="189608"/>
              <a:chOff x="1344" y="2064"/>
              <a:chExt cx="192" cy="192"/>
            </a:xfrm>
          </p:grpSpPr>
          <p:sp>
            <p:nvSpPr>
              <p:cNvPr id="55" name="Oval 54">
                <a:extLst>
                  <a:ext uri="{FF2B5EF4-FFF2-40B4-BE49-F238E27FC236}">
                    <a16:creationId xmlns:a16="http://schemas.microsoft.com/office/drawing/2014/main" id="{45043902-D26B-EB48-901E-68745D4B28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6" name="Rectangle 55">
                <a:extLst>
                  <a:ext uri="{FF2B5EF4-FFF2-40B4-BE49-F238E27FC236}">
                    <a16:creationId xmlns:a16="http://schemas.microsoft.com/office/drawing/2014/main" id="{3E3E5E6F-9FD7-1F4D-96D0-1CABC63391C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0" name="TextBox 9">
              <a:extLst>
                <a:ext uri="{FF2B5EF4-FFF2-40B4-BE49-F238E27FC236}">
                  <a16:creationId xmlns:a16="http://schemas.microsoft.com/office/drawing/2014/main" id="{60E995E0-3102-BE40-BA3A-0FD14FDDD9FA}"/>
                </a:ext>
              </a:extLst>
            </p:cNvPr>
            <p:cNvSpPr txBox="1"/>
            <p:nvPr/>
          </p:nvSpPr>
          <p:spPr>
            <a:xfrm>
              <a:off x="10977905" y="2335563"/>
              <a:ext cx="379163" cy="382920"/>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68CE1D5D-AC1A-C64A-A9F9-505C224714DD}"/>
                </a:ext>
              </a:extLst>
            </p:cNvPr>
            <p:cNvSpPr txBox="1"/>
            <p:nvPr/>
          </p:nvSpPr>
          <p:spPr>
            <a:xfrm>
              <a:off x="11783598" y="2383359"/>
              <a:ext cx="379163" cy="307777"/>
            </a:xfrm>
            <a:prstGeom prst="rect">
              <a:avLst/>
            </a:prstGeom>
            <a:noFill/>
          </p:spPr>
          <p:txBody>
            <a:bodyPr wrap="square" rtlCol="0">
              <a:spAutoFit/>
            </a:bodyPr>
            <a:lstStyle/>
            <a:p>
              <a:r>
                <a:rPr lang="en-US" sz="1400" dirty="0"/>
                <a:t>V</a:t>
              </a:r>
              <a:endParaRPr lang="en-US" sz="1400" baseline="-25000" dirty="0"/>
            </a:p>
          </p:txBody>
        </p:sp>
        <p:sp>
          <p:nvSpPr>
            <p:cNvPr id="16" name="Freeform 12">
              <a:extLst>
                <a:ext uri="{FF2B5EF4-FFF2-40B4-BE49-F238E27FC236}">
                  <a16:creationId xmlns:a16="http://schemas.microsoft.com/office/drawing/2014/main" id="{B270F908-B245-2140-A3CB-91929EA26DFE}"/>
                </a:ext>
              </a:extLst>
            </p:cNvPr>
            <p:cNvSpPr>
              <a:spLocks noChangeAspect="1"/>
            </p:cNvSpPr>
            <p:nvPr/>
          </p:nvSpPr>
          <p:spPr bwMode="auto">
            <a:xfrm>
              <a:off x="11244255" y="1510094"/>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C2CC69-501B-8049-A262-02ADDE85D7D3}"/>
                </a:ext>
              </a:extLst>
            </p:cNvPr>
            <p:cNvSpPr txBox="1"/>
            <p:nvPr/>
          </p:nvSpPr>
          <p:spPr>
            <a:xfrm>
              <a:off x="10936650" y="1676332"/>
              <a:ext cx="379163" cy="382920"/>
            </a:xfrm>
            <a:prstGeom prst="rect">
              <a:avLst/>
            </a:prstGeom>
            <a:noFill/>
          </p:spPr>
          <p:txBody>
            <a:bodyPr wrap="square" rtlCol="0">
              <a:spAutoFit/>
            </a:bodyPr>
            <a:lstStyle/>
            <a:p>
              <a:r>
                <a:rPr lang="en-US" sz="1400" dirty="0"/>
                <a:t>R</a:t>
              </a:r>
              <a:endParaRPr lang="en-US" sz="1400" baseline="-25000" dirty="0"/>
            </a:p>
          </p:txBody>
        </p:sp>
        <p:grpSp>
          <p:nvGrpSpPr>
            <p:cNvPr id="18" name="Group 17">
              <a:extLst>
                <a:ext uri="{FF2B5EF4-FFF2-40B4-BE49-F238E27FC236}">
                  <a16:creationId xmlns:a16="http://schemas.microsoft.com/office/drawing/2014/main" id="{543A7B44-AAAC-FF43-BABF-E9A2CB739EA6}"/>
                </a:ext>
              </a:extLst>
            </p:cNvPr>
            <p:cNvGrpSpPr>
              <a:grpSpLocks noChangeAspect="1"/>
            </p:cNvGrpSpPr>
            <p:nvPr/>
          </p:nvGrpSpPr>
          <p:grpSpPr bwMode="auto">
            <a:xfrm>
              <a:off x="11229520" y="1386672"/>
              <a:ext cx="159740" cy="189608"/>
              <a:chOff x="1344" y="2064"/>
              <a:chExt cx="192" cy="192"/>
            </a:xfrm>
          </p:grpSpPr>
          <p:sp>
            <p:nvSpPr>
              <p:cNvPr id="53" name="Oval 52">
                <a:extLst>
                  <a:ext uri="{FF2B5EF4-FFF2-40B4-BE49-F238E27FC236}">
                    <a16:creationId xmlns:a16="http://schemas.microsoft.com/office/drawing/2014/main" id="{0267D809-97D3-BE45-BA21-39DB95409F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A65715B7-8E8E-B04B-B5FA-A3F965F06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5" name="Straight Connector 24">
              <a:extLst>
                <a:ext uri="{FF2B5EF4-FFF2-40B4-BE49-F238E27FC236}">
                  <a16:creationId xmlns:a16="http://schemas.microsoft.com/office/drawing/2014/main" id="{F5DE9A25-23AF-4141-88C0-42CC83C46D8C}"/>
                </a:ext>
              </a:extLst>
            </p:cNvPr>
            <p:cNvCxnSpPr>
              <a:cxnSpLocks/>
            </p:cNvCxnSpPr>
            <p:nvPr/>
          </p:nvCxnSpPr>
          <p:spPr>
            <a:xfrm>
              <a:off x="10560427" y="28627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58DE0F-1540-2241-8627-DABF1825A2D2}"/>
                </a:ext>
              </a:extLst>
            </p:cNvPr>
            <p:cNvCxnSpPr>
              <a:cxnSpLocks/>
            </p:cNvCxnSpPr>
            <p:nvPr/>
          </p:nvCxnSpPr>
          <p:spPr>
            <a:xfrm flipH="1" flipV="1">
              <a:off x="11385644" y="2195126"/>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1DB69-049E-AB46-9414-072CC7B19EFD}"/>
                </a:ext>
              </a:extLst>
            </p:cNvPr>
            <p:cNvCxnSpPr>
              <a:cxnSpLocks/>
            </p:cNvCxnSpPr>
            <p:nvPr/>
          </p:nvCxnSpPr>
          <p:spPr>
            <a:xfrm>
              <a:off x="10570475" y="1465865"/>
              <a:ext cx="0" cy="776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06">
              <a:extLst>
                <a:ext uri="{FF2B5EF4-FFF2-40B4-BE49-F238E27FC236}">
                  <a16:creationId xmlns:a16="http://schemas.microsoft.com/office/drawing/2014/main" id="{7FAB6643-F001-794A-9548-B2F68F8593BA}"/>
                </a:ext>
              </a:extLst>
            </p:cNvPr>
            <p:cNvGrpSpPr>
              <a:grpSpLocks/>
            </p:cNvGrpSpPr>
            <p:nvPr/>
          </p:nvGrpSpPr>
          <p:grpSpPr bwMode="auto">
            <a:xfrm>
              <a:off x="10416583" y="2114007"/>
              <a:ext cx="304800" cy="762000"/>
              <a:chOff x="4224" y="2400"/>
              <a:chExt cx="192" cy="480"/>
            </a:xfrm>
          </p:grpSpPr>
          <p:sp>
            <p:nvSpPr>
              <p:cNvPr id="70" name="Oval 20">
                <a:extLst>
                  <a:ext uri="{FF2B5EF4-FFF2-40B4-BE49-F238E27FC236}">
                    <a16:creationId xmlns:a16="http://schemas.microsoft.com/office/drawing/2014/main" id="{51B9554C-117C-CF41-A1DE-23B5BBF3F82F}"/>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71" name="Line 21">
                <a:extLst>
                  <a:ext uri="{FF2B5EF4-FFF2-40B4-BE49-F238E27FC236}">
                    <a16:creationId xmlns:a16="http://schemas.microsoft.com/office/drawing/2014/main" id="{7DE7FC2E-E38D-EA4F-8D6A-4629A8A61FA2}"/>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
                <a:extLst>
                  <a:ext uri="{FF2B5EF4-FFF2-40B4-BE49-F238E27FC236}">
                    <a16:creationId xmlns:a16="http://schemas.microsoft.com/office/drawing/2014/main" id="{72EED7B9-A7DC-1745-B6C4-5D8DFDF9FEA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3">
                <a:extLst>
                  <a:ext uri="{FF2B5EF4-FFF2-40B4-BE49-F238E27FC236}">
                    <a16:creationId xmlns:a16="http://schemas.microsoft.com/office/drawing/2014/main" id="{8DC7E749-3EF3-C241-AF74-7460F54636B4}"/>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4">
                <a:extLst>
                  <a:ext uri="{FF2B5EF4-FFF2-40B4-BE49-F238E27FC236}">
                    <a16:creationId xmlns:a16="http://schemas.microsoft.com/office/drawing/2014/main" id="{5E4E2FA2-8558-F444-9EAC-AE8DC7CAB0BD}"/>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5">
                <a:extLst>
                  <a:ext uri="{FF2B5EF4-FFF2-40B4-BE49-F238E27FC236}">
                    <a16:creationId xmlns:a16="http://schemas.microsoft.com/office/drawing/2014/main" id="{D6049A1E-8BF5-964A-B1F8-C0B2891797A1}"/>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6" name="Straight Connector 75">
              <a:extLst>
                <a:ext uri="{FF2B5EF4-FFF2-40B4-BE49-F238E27FC236}">
                  <a16:creationId xmlns:a16="http://schemas.microsoft.com/office/drawing/2014/main" id="{0FD73F0F-E12E-904A-98FB-8C97D72643DC}"/>
                </a:ext>
              </a:extLst>
            </p:cNvPr>
            <p:cNvCxnSpPr>
              <a:cxnSpLocks/>
            </p:cNvCxnSpPr>
            <p:nvPr/>
          </p:nvCxnSpPr>
          <p:spPr>
            <a:xfrm>
              <a:off x="10559283" y="1473140"/>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E09E5F9-83A9-A748-8322-FDB84BBA51F6}"/>
                </a:ext>
              </a:extLst>
            </p:cNvPr>
            <p:cNvCxnSpPr>
              <a:cxnSpLocks/>
            </p:cNvCxnSpPr>
            <p:nvPr/>
          </p:nvCxnSpPr>
          <p:spPr>
            <a:xfrm flipH="1">
              <a:off x="11478835" y="2259942"/>
              <a:ext cx="1" cy="4473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50B8626-D8BE-A14F-A172-88674E17672A}"/>
                </a:ext>
              </a:extLst>
            </p:cNvPr>
            <p:cNvSpPr txBox="1"/>
            <p:nvPr/>
          </p:nvSpPr>
          <p:spPr>
            <a:xfrm>
              <a:off x="11486138" y="2324335"/>
              <a:ext cx="379163" cy="307777"/>
            </a:xfrm>
            <a:prstGeom prst="rect">
              <a:avLst/>
            </a:prstGeom>
            <a:noFill/>
          </p:spPr>
          <p:txBody>
            <a:bodyPr wrap="square" rtlCol="0">
              <a:spAutoFit/>
            </a:bodyPr>
            <a:lstStyle/>
            <a:p>
              <a:r>
                <a:rPr lang="en-US" sz="1400" dirty="0"/>
                <a:t>I</a:t>
              </a:r>
              <a:endParaRPr lang="en-US" sz="1400" baseline="-25000" dirty="0"/>
            </a:p>
          </p:txBody>
        </p:sp>
        <p:cxnSp>
          <p:nvCxnSpPr>
            <p:cNvPr id="85" name="Straight Arrow Connector 84">
              <a:extLst>
                <a:ext uri="{FF2B5EF4-FFF2-40B4-BE49-F238E27FC236}">
                  <a16:creationId xmlns:a16="http://schemas.microsoft.com/office/drawing/2014/main" id="{D47E7B84-B624-4443-B94B-0FDB29F5A53B}"/>
                </a:ext>
              </a:extLst>
            </p:cNvPr>
            <p:cNvCxnSpPr>
              <a:cxnSpLocks/>
            </p:cNvCxnSpPr>
            <p:nvPr/>
          </p:nvCxnSpPr>
          <p:spPr>
            <a:xfrm flipH="1" flipV="1">
              <a:off x="11375921" y="2849158"/>
              <a:ext cx="669239" cy="10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2C7B0E0-339C-8644-89B6-114784FA0BBD}"/>
                </a:ext>
              </a:extLst>
            </p:cNvPr>
            <p:cNvCxnSpPr/>
            <p:nvPr/>
          </p:nvCxnSpPr>
          <p:spPr>
            <a:xfrm>
              <a:off x="11922379" y="22359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99824A0-96FE-1B4C-AD84-929420ACF19C}"/>
                </a:ext>
              </a:extLst>
            </p:cNvPr>
            <p:cNvCxnSpPr/>
            <p:nvPr/>
          </p:nvCxnSpPr>
          <p:spPr>
            <a:xfrm>
              <a:off x="11922379" y="2629627"/>
              <a:ext cx="0" cy="18288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547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dirty="0">
                <a:cs typeface="Calibri" panose="020F0502020204030204" pitchFamily="34" charset="0"/>
              </a:rPr>
              <a:t>Thevenin and Norton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666" y="1312133"/>
                <a:ext cx="11345333" cy="4918371"/>
              </a:xfrm>
            </p:spPr>
            <p:txBody>
              <a:bodyPr>
                <a:noAutofit/>
              </a:bodyPr>
              <a:lstStyle/>
              <a:p>
                <a:pPr marL="342900" indent="-342900" algn="l">
                  <a:buFont typeface="Arial" panose="020B0604020202020204" pitchFamily="34" charset="0"/>
                  <a:buChar char="•"/>
                </a:pPr>
                <a:r>
                  <a:rPr lang="en-US" sz="2000" b="1" dirty="0">
                    <a:ea typeface="Arial" charset="0"/>
                    <a:cs typeface="Arial" charset="0"/>
                  </a:rPr>
                  <a:t>Thevenin: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voltage source in series with an impedance</a:t>
                </a:r>
              </a:p>
              <a:p>
                <a:pPr algn="l"/>
                <a:endParaRPr lang="en-US" sz="2000" dirty="0">
                  <a:ea typeface="Arial" charset="0"/>
                  <a:cs typeface="Arial" charset="0"/>
                </a:endParaRPr>
              </a:p>
              <a:p>
                <a:pPr algn="l"/>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b="1" dirty="0">
                    <a:ea typeface="Arial" charset="0"/>
                    <a:cs typeface="Arial" charset="0"/>
                  </a:rPr>
                  <a:t>Norton: </a:t>
                </a:r>
                <a:r>
                  <a:rPr lang="en-US" sz="2000" dirty="0">
                    <a:ea typeface="Arial" charset="0"/>
                    <a:cs typeface="Arial" charset="0"/>
                  </a:rPr>
                  <a:t>Any combination of </a:t>
                </a:r>
                <a:r>
                  <a:rPr lang="en-US" sz="2000" i="1" dirty="0">
                    <a:ea typeface="Arial" charset="0"/>
                    <a:cs typeface="Arial" charset="0"/>
                  </a:rPr>
                  <a:t>linear</a:t>
                </a:r>
                <a:r>
                  <a:rPr lang="en-US" sz="2000" dirty="0">
                    <a:ea typeface="Arial" charset="0"/>
                    <a:cs typeface="Arial" charset="0"/>
                  </a:rPr>
                  <a:t> sources and passive elements terminating in two terminals is equivalent to a pure current source in parallel with a conductance</a:t>
                </a:r>
              </a:p>
              <a:p>
                <a:pPr marL="342900" indent="-342900" algn="l">
                  <a:buFont typeface="Arial" panose="020B0604020202020204" pitchFamily="34" charset="0"/>
                  <a:buChar char="•"/>
                </a:pPr>
                <a:endParaRPr lang="en-US" sz="2000" dirty="0">
                  <a:ea typeface="Arial" charset="0"/>
                  <a:cs typeface="Arial" charset="0"/>
                </a:endParaRPr>
              </a:p>
              <a:p>
                <a:pPr marL="0" indent="0" algn="l">
                  <a:buNone/>
                </a:pPr>
                <a:endParaRPr lang="en-US" sz="2000" dirty="0">
                  <a:ea typeface="Arial" charset="0"/>
                  <a:cs typeface="Arial" charset="0"/>
                </a:endParaRPr>
              </a:p>
              <a:p>
                <a:pPr marL="0" indent="0" algn="l">
                  <a:buNone/>
                </a:pPr>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Above,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𝐺</m:t>
                        </m:r>
                      </m:e>
                      <m:sub>
                        <m:r>
                          <a:rPr lang="en-US" sz="2000" b="0" i="1" smtClean="0">
                            <a:latin typeface="Cambria Math" panose="02040503050406030204" pitchFamily="18" charset="0"/>
                            <a:cs typeface="Arial" charset="0"/>
                          </a:rPr>
                          <m:t>𝑁</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𝑇h</m:t>
                            </m:r>
                          </m:sub>
                        </m:sSub>
                      </m:den>
                    </m:f>
                  </m:oMath>
                </a14:m>
                <a:endParaRPr lang="en-US" sz="2000" dirty="0">
                  <a:ea typeface="Arial" charset="0"/>
                  <a:cs typeface="Arial" charset="0"/>
                </a:endParaRPr>
              </a:p>
              <a:p>
                <a:pPr marL="342900" indent="-342900" algn="l">
                  <a:buFont typeface="Arial" panose="020B0604020202020204" pitchFamily="34" charset="0"/>
                  <a:buChar char="•"/>
                </a:pPr>
                <a:r>
                  <a:rPr lang="en-US" sz="2000" dirty="0">
                    <a:ea typeface="Arial" charset="0"/>
                    <a:cs typeface="Arial" charset="0"/>
                  </a:rPr>
                  <a:t>Similar theorems for </a:t>
                </a:r>
                <a:r>
                  <a:rPr lang="en-US" sz="2000" i="1" dirty="0">
                    <a:ea typeface="Arial" charset="0"/>
                    <a:cs typeface="Arial" charset="0"/>
                  </a:rPr>
                  <a:t>linear</a:t>
                </a:r>
                <a:r>
                  <a:rPr lang="en-US" sz="2000" dirty="0">
                    <a:ea typeface="Arial" charset="0"/>
                    <a:cs typeface="Arial" charset="0"/>
                  </a:rPr>
                  <a:t> two terminal input and output devices (with transfer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666" y="1312133"/>
                <a:ext cx="11345333" cy="4918371"/>
              </a:xfrm>
              <a:blipFill>
                <a:blip r:embed="rId3"/>
                <a:stretch>
                  <a:fillRect l="-447" t="-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grpSp>
        <p:nvGrpSpPr>
          <p:cNvPr id="24" name="Group 23">
            <a:extLst>
              <a:ext uri="{FF2B5EF4-FFF2-40B4-BE49-F238E27FC236}">
                <a16:creationId xmlns:a16="http://schemas.microsoft.com/office/drawing/2014/main" id="{C5E4D058-E032-D645-842A-BF191632CA71}"/>
              </a:ext>
            </a:extLst>
          </p:cNvPr>
          <p:cNvGrpSpPr/>
          <p:nvPr/>
        </p:nvGrpSpPr>
        <p:grpSpPr>
          <a:xfrm>
            <a:off x="7582535" y="4069358"/>
            <a:ext cx="3002354" cy="1241041"/>
            <a:chOff x="1252224" y="4411667"/>
            <a:chExt cx="3002354" cy="1241041"/>
          </a:xfrm>
        </p:grpSpPr>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128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43027"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139136" y="441166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3383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5" name="TextBox 44">
              <a:extLst>
                <a:ext uri="{FF2B5EF4-FFF2-40B4-BE49-F238E27FC236}">
                  <a16:creationId xmlns:a16="http://schemas.microsoft.com/office/drawing/2014/main" id="{B9C029E0-B60E-5E4E-82A0-27F7653D8FE9}"/>
                </a:ext>
              </a:extLst>
            </p:cNvPr>
            <p:cNvSpPr txBox="1"/>
            <p:nvPr/>
          </p:nvSpPr>
          <p:spPr>
            <a:xfrm>
              <a:off x="2507061" y="4825230"/>
              <a:ext cx="482400" cy="369332"/>
            </a:xfrm>
            <a:prstGeom prst="rect">
              <a:avLst/>
            </a:prstGeom>
            <a:noFill/>
          </p:spPr>
          <p:txBody>
            <a:bodyPr wrap="square" rtlCol="0">
              <a:spAutoFit/>
            </a:bodyPr>
            <a:lstStyle/>
            <a:p>
              <a:r>
                <a:rPr lang="en-US" dirty="0"/>
                <a:t>G</a:t>
              </a:r>
              <a:r>
                <a:rPr lang="en-US" baseline="-25000" dirty="0"/>
                <a:t>N</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75325"/>
              <a:ext cx="0" cy="9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3CC7494-7499-9E40-8DFC-3B76BEFAD2C5}"/>
              </a:ext>
            </a:extLst>
          </p:cNvPr>
          <p:cNvGrpSpPr/>
          <p:nvPr/>
        </p:nvGrpSpPr>
        <p:grpSpPr>
          <a:xfrm>
            <a:off x="7414583" y="1762982"/>
            <a:ext cx="3193918" cy="1447748"/>
            <a:chOff x="1252224" y="2100362"/>
            <a:chExt cx="3193918" cy="1447748"/>
          </a:xfrm>
        </p:grpSpPr>
        <p:sp>
          <p:nvSpPr>
            <p:cNvPr id="6" name="Rectangle 5">
              <a:extLst>
                <a:ext uri="{FF2B5EF4-FFF2-40B4-BE49-F238E27FC236}">
                  <a16:creationId xmlns:a16="http://schemas.microsoft.com/office/drawing/2014/main" id="{CC150E1C-3064-F547-BAF7-521E5241C22B}"/>
                </a:ext>
              </a:extLst>
            </p:cNvPr>
            <p:cNvSpPr/>
            <p:nvPr/>
          </p:nvSpPr>
          <p:spPr>
            <a:xfrm rot="5400000">
              <a:off x="2959679" y="1899801"/>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860938" y="2303550"/>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048972" y="2320487"/>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flipV="1">
              <a:off x="2048975" y="3490968"/>
              <a:ext cx="23257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674568" y="2354354"/>
              <a:ext cx="6583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07088" y="229804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873977" y="2181684"/>
              <a:ext cx="999067" cy="369332"/>
            </a:xfrm>
            <a:prstGeom prst="rect">
              <a:avLst/>
            </a:prstGeom>
            <a:noFill/>
          </p:spPr>
          <p:txBody>
            <a:bodyPr wrap="square" rtlCol="0">
              <a:spAutoFit/>
            </a:bodyPr>
            <a:lstStyle/>
            <a:p>
              <a:r>
                <a:rPr lang="en-US" dirty="0" err="1"/>
                <a:t>Z</a:t>
              </a:r>
              <a:r>
                <a:rPr lang="en-US" baseline="-25000" dirty="0" err="1"/>
                <a:t>Th</a:t>
              </a:r>
              <a:endParaRPr lang="en-US" baseline="-25000" dirty="0"/>
            </a:p>
          </p:txBody>
        </p:sp>
        <p:sp>
          <p:nvSpPr>
            <p:cNvPr id="28" name="TextBox 27">
              <a:extLst>
                <a:ext uri="{FF2B5EF4-FFF2-40B4-BE49-F238E27FC236}">
                  <a16:creationId xmlns:a16="http://schemas.microsoft.com/office/drawing/2014/main" id="{24518189-008F-E249-89F9-F88EF1956082}"/>
                </a:ext>
              </a:extLst>
            </p:cNvPr>
            <p:cNvSpPr txBox="1"/>
            <p:nvPr/>
          </p:nvSpPr>
          <p:spPr>
            <a:xfrm>
              <a:off x="1252224" y="2658725"/>
              <a:ext cx="999067" cy="369332"/>
            </a:xfrm>
            <a:prstGeom prst="rect">
              <a:avLst/>
            </a:prstGeom>
            <a:noFill/>
          </p:spPr>
          <p:txBody>
            <a:bodyPr wrap="square" rtlCol="0">
              <a:spAutoFit/>
            </a:bodyPr>
            <a:lstStyle/>
            <a:p>
              <a:r>
                <a:rPr lang="en-US"/>
                <a:t>V</a:t>
              </a:r>
              <a:r>
                <a:rPr lang="en-US" baseline="-25000"/>
                <a:t>Th</a:t>
              </a:r>
            </a:p>
          </p:txBody>
        </p:sp>
        <p:sp>
          <p:nvSpPr>
            <p:cNvPr id="42" name="Oval 41">
              <a:extLst>
                <a:ext uri="{FF2B5EF4-FFF2-40B4-BE49-F238E27FC236}">
                  <a16:creationId xmlns:a16="http://schemas.microsoft.com/office/drawing/2014/main" id="{642F0533-D5A1-694C-AC4C-8BBAB9C030DF}"/>
                </a:ext>
              </a:extLst>
            </p:cNvPr>
            <p:cNvSpPr/>
            <p:nvPr/>
          </p:nvSpPr>
          <p:spPr>
            <a:xfrm>
              <a:off x="4330700" y="34292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3709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Thevenin and Norton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70769" y="1938388"/>
                <a:ext cx="8883821" cy="3655442"/>
              </a:xfrm>
            </p:spPr>
            <p:txBody>
              <a:bodyPr/>
              <a:lstStyle/>
              <a:p>
                <a:r>
                  <a:rPr lang="en-US" sz="2000" dirty="0"/>
                  <a:t>We can use lookback resistance to calculate the Thevenin equivalent resistance and ideal source.</a:t>
                </a:r>
              </a:p>
              <a:p>
                <a:r>
                  <a:rPr lang="en-US" sz="2000" dirty="0"/>
                  <a:t>To find the lookback resistance, short the source and apply the usual laws.</a:t>
                </a:r>
              </a:p>
              <a:p>
                <a:pPr lvl="1"/>
                <a:r>
                  <a:rPr lang="en-US" sz="2000" dirty="0"/>
                  <a:t>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endParaRPr lang="en-US" sz="2000" dirty="0"/>
              </a:p>
              <a:p>
                <a:r>
                  <a:rPr lang="en-US" sz="2000" dirty="0"/>
                  <a:t>To find the new ideal source, notice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form a voltage divider.</a:t>
                </a:r>
              </a:p>
              <a:p>
                <a:pPr lvl="1"/>
                <a:r>
                  <a:rPr lang="en-US" sz="2000" dirty="0"/>
                  <a:t>The new source voltage is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dirty="0"/>
              </a:p>
              <a:p>
                <a:r>
                  <a:rPr lang="en-US" sz="2000" dirty="0"/>
                  <a:t>In general, a Norton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oMath>
                </a14:m>
                <a:r>
                  <a:rPr lang="en-US" sz="2000" dirty="0"/>
                  <a:t> is the same as a Thevenin equivalent with parameters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oMath>
                </a14:m>
                <a:r>
                  <a:rPr lang="en-US" sz="2000" dirty="0"/>
                  <a:t> with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𝑁</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𝑁</m:t>
                        </m:r>
                      </m:sub>
                    </m:sSub>
                  </m:oMath>
                </a14:m>
                <a:endParaRPr lang="en-US" sz="2000" dirty="0"/>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70769" y="1938388"/>
                <a:ext cx="8883821" cy="3655442"/>
              </a:xfrm>
              <a:blipFill>
                <a:blip r:embed="rId2"/>
                <a:stretch>
                  <a:fillRect l="-571" t="-20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9054590" y="6343120"/>
            <a:ext cx="2743200" cy="365125"/>
          </a:xfrm>
        </p:spPr>
        <p:txBody>
          <a:bodyPr/>
          <a:lstStyle/>
          <a:p>
            <a:fld id="{6B76BA51-8322-1A4D-B259-B74706370693}" type="slidenum">
              <a:rPr lang="en-US" smtClean="0"/>
              <a:t>16</a:t>
            </a:fld>
            <a:endParaRPr lang="en-US"/>
          </a:p>
        </p:txBody>
      </p:sp>
      <p:grpSp>
        <p:nvGrpSpPr>
          <p:cNvPr id="4" name="Group 3">
            <a:extLst>
              <a:ext uri="{FF2B5EF4-FFF2-40B4-BE49-F238E27FC236}">
                <a16:creationId xmlns:a16="http://schemas.microsoft.com/office/drawing/2014/main" id="{47D30666-EF84-7094-981B-2E699E080AAB}"/>
              </a:ext>
            </a:extLst>
          </p:cNvPr>
          <p:cNvGrpSpPr/>
          <p:nvPr/>
        </p:nvGrpSpPr>
        <p:grpSpPr>
          <a:xfrm>
            <a:off x="9300812" y="1545980"/>
            <a:ext cx="2158592" cy="1328182"/>
            <a:chOff x="9784909" y="222786"/>
            <a:chExt cx="2158592" cy="1328182"/>
          </a:xfrm>
        </p:grpSpPr>
        <p:grpSp>
          <p:nvGrpSpPr>
            <p:cNvPr id="8" name="Group 13">
              <a:extLst>
                <a:ext uri="{FF2B5EF4-FFF2-40B4-BE49-F238E27FC236}">
                  <a16:creationId xmlns:a16="http://schemas.microsoft.com/office/drawing/2014/main" id="{0C9D8315-6549-B749-AF86-E316EAA31306}"/>
                </a:ext>
              </a:extLst>
            </p:cNvPr>
            <p:cNvGrpSpPr>
              <a:grpSpLocks noChangeAspect="1"/>
            </p:cNvGrpSpPr>
            <p:nvPr/>
          </p:nvGrpSpPr>
          <p:grpSpPr bwMode="auto">
            <a:xfrm>
              <a:off x="11204920" y="1361360"/>
              <a:ext cx="159740" cy="189608"/>
              <a:chOff x="1344" y="2064"/>
              <a:chExt cx="192" cy="192"/>
            </a:xfrm>
          </p:grpSpPr>
          <p:sp>
            <p:nvSpPr>
              <p:cNvPr id="57" name="Oval 14">
                <a:extLst>
                  <a:ext uri="{FF2B5EF4-FFF2-40B4-BE49-F238E27FC236}">
                    <a16:creationId xmlns:a16="http://schemas.microsoft.com/office/drawing/2014/main" id="{C5102757-C29A-6E46-8D93-60DCBE3A066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8" name="Rectangle 15">
                <a:extLst>
                  <a:ext uri="{FF2B5EF4-FFF2-40B4-BE49-F238E27FC236}">
                    <a16:creationId xmlns:a16="http://schemas.microsoft.com/office/drawing/2014/main" id="{66E1DB7D-AA03-9742-9A02-D3BE468F6B5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 name="Freeform 12">
              <a:extLst>
                <a:ext uri="{FF2B5EF4-FFF2-40B4-BE49-F238E27FC236}">
                  <a16:creationId xmlns:a16="http://schemas.microsoft.com/office/drawing/2014/main" id="{7F905D87-1318-9B45-85DE-E92C147081D2}"/>
                </a:ext>
              </a:extLst>
            </p:cNvPr>
            <p:cNvSpPr>
              <a:spLocks noChangeAspect="1"/>
            </p:cNvSpPr>
            <p:nvPr/>
          </p:nvSpPr>
          <p:spPr bwMode="auto">
            <a:xfrm>
              <a:off x="11236335" y="77113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A518638-A55E-F645-973C-6405D365216A}"/>
                </a:ext>
              </a:extLst>
            </p:cNvPr>
            <p:cNvSpPr txBox="1"/>
            <p:nvPr/>
          </p:nvSpPr>
          <p:spPr>
            <a:xfrm>
              <a:off x="10838476" y="971536"/>
              <a:ext cx="475444" cy="369332"/>
            </a:xfrm>
            <a:prstGeom prst="rect">
              <a:avLst/>
            </a:prstGeom>
            <a:noFill/>
          </p:spPr>
          <p:txBody>
            <a:bodyPr wrap="square" rtlCol="0">
              <a:spAutoFit/>
            </a:bodyPr>
            <a:lstStyle/>
            <a:p>
              <a:r>
                <a:rPr lang="en-US" dirty="0"/>
                <a:t>R</a:t>
              </a:r>
              <a:r>
                <a:rPr lang="en-US" baseline="-25000" dirty="0"/>
                <a:t>2</a:t>
              </a:r>
              <a:endParaRPr lang="en-US" sz="1600" baseline="-25000" dirty="0"/>
            </a:p>
          </p:txBody>
        </p:sp>
        <p:grpSp>
          <p:nvGrpSpPr>
            <p:cNvPr id="18" name="Group 17">
              <a:extLst>
                <a:ext uri="{FF2B5EF4-FFF2-40B4-BE49-F238E27FC236}">
                  <a16:creationId xmlns:a16="http://schemas.microsoft.com/office/drawing/2014/main" id="{B9A21513-DCD4-2440-B5A6-88DA0D04686D}"/>
                </a:ext>
              </a:extLst>
            </p:cNvPr>
            <p:cNvGrpSpPr>
              <a:grpSpLocks noChangeAspect="1"/>
            </p:cNvGrpSpPr>
            <p:nvPr/>
          </p:nvGrpSpPr>
          <p:grpSpPr bwMode="auto">
            <a:xfrm>
              <a:off x="11798666" y="1358284"/>
              <a:ext cx="130621" cy="155044"/>
              <a:chOff x="1344" y="2064"/>
              <a:chExt cx="157" cy="157"/>
            </a:xfrm>
          </p:grpSpPr>
          <p:sp>
            <p:nvSpPr>
              <p:cNvPr id="53" name="Oval 52">
                <a:extLst>
                  <a:ext uri="{FF2B5EF4-FFF2-40B4-BE49-F238E27FC236}">
                    <a16:creationId xmlns:a16="http://schemas.microsoft.com/office/drawing/2014/main" id="{9B25BC9B-0A17-6A4C-9360-B7EC39AC55A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2EF208D3-20AB-C54E-8D3D-012E871AFD6E}"/>
                  </a:ext>
                </a:extLst>
              </p:cNvPr>
              <p:cNvSpPr>
                <a:spLocks noChangeAspect="1" noChangeArrowheads="1"/>
              </p:cNvSpPr>
              <p:nvPr/>
            </p:nvSpPr>
            <p:spPr bwMode="auto">
              <a:xfrm>
                <a:off x="1344" y="2064"/>
                <a:ext cx="15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 name="Straight Connector 21">
              <a:extLst>
                <a:ext uri="{FF2B5EF4-FFF2-40B4-BE49-F238E27FC236}">
                  <a16:creationId xmlns:a16="http://schemas.microsoft.com/office/drawing/2014/main" id="{9D008AA5-4594-FF41-B4C7-5D33EA5E2F5B}"/>
                </a:ext>
              </a:extLst>
            </p:cNvPr>
            <p:cNvCxnSpPr>
              <a:cxnSpLocks/>
            </p:cNvCxnSpPr>
            <p:nvPr/>
          </p:nvCxnSpPr>
          <p:spPr>
            <a:xfrm>
              <a:off x="11294895" y="675622"/>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4B10DA-2EB5-4B43-9EA4-32566B40597C}"/>
                    </a:ext>
                  </a:extLst>
                </p:cNvPr>
                <p:cNvSpPr txBox="1"/>
                <p:nvPr/>
              </p:nvSpPr>
              <p:spPr>
                <a:xfrm>
                  <a:off x="9784909" y="871743"/>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i="1" baseline="-25000" dirty="0">
                            <a:latin typeface="Cambria Math" panose="02040503050406030204" pitchFamily="18" charset="0"/>
                          </a:rPr>
                          <m:t>0</m:t>
                        </m:r>
                      </m:oMath>
                    </m:oMathPara>
                  </a14:m>
                  <a:endParaRPr lang="en-US" sz="1600" baseline="-25000" dirty="0"/>
                </a:p>
              </p:txBody>
            </p:sp>
          </mc:Choice>
          <mc:Fallback xmlns="">
            <p:sp>
              <p:nvSpPr>
                <p:cNvPr id="23" name="TextBox 22">
                  <a:extLst>
                    <a:ext uri="{FF2B5EF4-FFF2-40B4-BE49-F238E27FC236}">
                      <a16:creationId xmlns:a16="http://schemas.microsoft.com/office/drawing/2014/main" id="{E04B10DA-2EB5-4B43-9EA4-32566B40597C}"/>
                    </a:ext>
                  </a:extLst>
                </p:cNvPr>
                <p:cNvSpPr txBox="1">
                  <a:spLocks noRot="1" noChangeAspect="1" noMove="1" noResize="1" noEditPoints="1" noAdjustHandles="1" noChangeArrowheads="1" noChangeShapeType="1" noTextEdit="1"/>
                </p:cNvSpPr>
                <p:nvPr/>
              </p:nvSpPr>
              <p:spPr>
                <a:xfrm>
                  <a:off x="9784909" y="871743"/>
                  <a:ext cx="552547" cy="362984"/>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9C52A61-104B-E946-9FF7-7B859BD817EB}"/>
                </a:ext>
              </a:extLst>
            </p:cNvPr>
            <p:cNvCxnSpPr>
              <a:cxnSpLocks/>
            </p:cNvCxnSpPr>
            <p:nvPr/>
          </p:nvCxnSpPr>
          <p:spPr>
            <a:xfrm>
              <a:off x="10399550" y="1453089"/>
              <a:ext cx="146129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1266BE-25C8-904E-A537-0254B8C70D49}"/>
                </a:ext>
              </a:extLst>
            </p:cNvPr>
            <p:cNvCxnSpPr>
              <a:cxnSpLocks/>
            </p:cNvCxnSpPr>
            <p:nvPr/>
          </p:nvCxnSpPr>
          <p:spPr>
            <a:xfrm>
              <a:off x="11037884" y="682935"/>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207">
              <a:extLst>
                <a:ext uri="{FF2B5EF4-FFF2-40B4-BE49-F238E27FC236}">
                  <a16:creationId xmlns:a16="http://schemas.microsoft.com/office/drawing/2014/main" id="{06B9E3E9-F895-4142-B982-2B82393049AD}"/>
                </a:ext>
              </a:extLst>
            </p:cNvPr>
            <p:cNvGrpSpPr>
              <a:grpSpLocks/>
            </p:cNvGrpSpPr>
            <p:nvPr/>
          </p:nvGrpSpPr>
          <p:grpSpPr bwMode="auto">
            <a:xfrm>
              <a:off x="10258441" y="675622"/>
              <a:ext cx="304800" cy="762000"/>
              <a:chOff x="4560" y="2400"/>
              <a:chExt cx="192" cy="480"/>
            </a:xfrm>
          </p:grpSpPr>
          <p:sp>
            <p:nvSpPr>
              <p:cNvPr id="66" name="Oval 111">
                <a:extLst>
                  <a:ext uri="{FF2B5EF4-FFF2-40B4-BE49-F238E27FC236}">
                    <a16:creationId xmlns:a16="http://schemas.microsoft.com/office/drawing/2014/main" id="{E0F0864C-1E27-544D-8A04-9FD41A725201}"/>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7" name="Line 112">
                <a:extLst>
                  <a:ext uri="{FF2B5EF4-FFF2-40B4-BE49-F238E27FC236}">
                    <a16:creationId xmlns:a16="http://schemas.microsoft.com/office/drawing/2014/main" id="{55F73BAA-AD57-F44B-B31D-72B855411BB8}"/>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3">
                <a:extLst>
                  <a:ext uri="{FF2B5EF4-FFF2-40B4-BE49-F238E27FC236}">
                    <a16:creationId xmlns:a16="http://schemas.microsoft.com/office/drawing/2014/main" id="{EA955B9B-3A72-DD4A-933C-04A02A569CC6}"/>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4">
                <a:extLst>
                  <a:ext uri="{FF2B5EF4-FFF2-40B4-BE49-F238E27FC236}">
                    <a16:creationId xmlns:a16="http://schemas.microsoft.com/office/drawing/2014/main" id="{E127E57C-FD7F-1F4E-933D-4A02CA039AB1}"/>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5">
                <a:extLst>
                  <a:ext uri="{FF2B5EF4-FFF2-40B4-BE49-F238E27FC236}">
                    <a16:creationId xmlns:a16="http://schemas.microsoft.com/office/drawing/2014/main" id="{4BAD00A7-4206-794E-A8A2-4AF0A0E31E3D}"/>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6">
                <a:extLst>
                  <a:ext uri="{FF2B5EF4-FFF2-40B4-BE49-F238E27FC236}">
                    <a16:creationId xmlns:a16="http://schemas.microsoft.com/office/drawing/2014/main" id="{24C4A1CA-FBEE-BE4C-95C5-6D0A0813FCA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 name="Group 117">
                <a:extLst>
                  <a:ext uri="{FF2B5EF4-FFF2-40B4-BE49-F238E27FC236}">
                    <a16:creationId xmlns:a16="http://schemas.microsoft.com/office/drawing/2014/main" id="{89F22A1A-5AD0-8649-AC1B-B746C63699CB}"/>
                  </a:ext>
                </a:extLst>
              </p:cNvPr>
              <p:cNvGrpSpPr>
                <a:grpSpLocks noChangeAspect="1"/>
              </p:cNvGrpSpPr>
              <p:nvPr/>
            </p:nvGrpSpPr>
            <p:grpSpPr bwMode="auto">
              <a:xfrm>
                <a:off x="4608" y="2592"/>
                <a:ext cx="96" cy="96"/>
                <a:chOff x="2929" y="3217"/>
                <a:chExt cx="383" cy="191"/>
              </a:xfrm>
            </p:grpSpPr>
            <p:sp>
              <p:nvSpPr>
                <p:cNvPr id="73" name="Arc 118">
                  <a:extLst>
                    <a:ext uri="{FF2B5EF4-FFF2-40B4-BE49-F238E27FC236}">
                      <a16:creationId xmlns:a16="http://schemas.microsoft.com/office/drawing/2014/main" id="{343AA26E-F6B6-7D45-810A-1B14FEFC15F6}"/>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119">
                  <a:extLst>
                    <a:ext uri="{FF2B5EF4-FFF2-40B4-BE49-F238E27FC236}">
                      <a16:creationId xmlns:a16="http://schemas.microsoft.com/office/drawing/2014/main" id="{6C8151CC-0116-CB41-8997-A7FF8DDEDDF1}"/>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75" name="Freeform 12">
              <a:extLst>
                <a:ext uri="{FF2B5EF4-FFF2-40B4-BE49-F238E27FC236}">
                  <a16:creationId xmlns:a16="http://schemas.microsoft.com/office/drawing/2014/main" id="{FFC37543-2353-EC46-B296-E062BBCB44B0}"/>
                </a:ext>
              </a:extLst>
            </p:cNvPr>
            <p:cNvSpPr>
              <a:spLocks noChangeAspect="1"/>
            </p:cNvSpPr>
            <p:nvPr/>
          </p:nvSpPr>
          <p:spPr bwMode="auto">
            <a:xfrm rot="5400000">
              <a:off x="10688536" y="335389"/>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1972293E-D23D-8544-B7AD-A8DA324A4A5B}"/>
                </a:ext>
              </a:extLst>
            </p:cNvPr>
            <p:cNvGrpSpPr>
              <a:grpSpLocks noChangeAspect="1"/>
            </p:cNvGrpSpPr>
            <p:nvPr/>
          </p:nvGrpSpPr>
          <p:grpSpPr bwMode="auto">
            <a:xfrm>
              <a:off x="11751314" y="593171"/>
              <a:ext cx="192187" cy="228122"/>
              <a:chOff x="1344" y="2064"/>
              <a:chExt cx="231" cy="231"/>
            </a:xfrm>
          </p:grpSpPr>
          <p:sp>
            <p:nvSpPr>
              <p:cNvPr id="78" name="Oval 77">
                <a:extLst>
                  <a:ext uri="{FF2B5EF4-FFF2-40B4-BE49-F238E27FC236}">
                    <a16:creationId xmlns:a16="http://schemas.microsoft.com/office/drawing/2014/main" id="{8DDF32D1-7FFB-DE4C-A585-FC1834FE8231}"/>
                  </a:ext>
                </a:extLst>
              </p:cNvPr>
              <p:cNvSpPr>
                <a:spLocks noChangeAspect="1" noChangeArrowheads="1"/>
              </p:cNvSpPr>
              <p:nvPr/>
            </p:nvSpPr>
            <p:spPr bwMode="auto">
              <a:xfrm>
                <a:off x="1392" y="2112"/>
                <a:ext cx="99" cy="9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14042B6B-7788-8047-BEB2-FA5C66B0DC7B}"/>
                  </a:ext>
                </a:extLst>
              </p:cNvPr>
              <p:cNvSpPr>
                <a:spLocks noChangeAspect="1" noChangeArrowheads="1"/>
              </p:cNvSpPr>
              <p:nvPr/>
            </p:nvSpPr>
            <p:spPr bwMode="auto">
              <a:xfrm>
                <a:off x="1344" y="2064"/>
                <a:ext cx="2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0" name="Group 79">
              <a:extLst>
                <a:ext uri="{FF2B5EF4-FFF2-40B4-BE49-F238E27FC236}">
                  <a16:creationId xmlns:a16="http://schemas.microsoft.com/office/drawing/2014/main" id="{CF9643A0-6751-FD4C-A70E-B6EEF66F8282}"/>
                </a:ext>
              </a:extLst>
            </p:cNvPr>
            <p:cNvGrpSpPr>
              <a:grpSpLocks noChangeAspect="1"/>
            </p:cNvGrpSpPr>
            <p:nvPr/>
          </p:nvGrpSpPr>
          <p:grpSpPr bwMode="auto">
            <a:xfrm>
              <a:off x="11214848" y="594710"/>
              <a:ext cx="159740" cy="189608"/>
              <a:chOff x="1344" y="2064"/>
              <a:chExt cx="192" cy="192"/>
            </a:xfrm>
          </p:grpSpPr>
          <p:sp>
            <p:nvSpPr>
              <p:cNvPr id="81" name="Oval 80">
                <a:extLst>
                  <a:ext uri="{FF2B5EF4-FFF2-40B4-BE49-F238E27FC236}">
                    <a16:creationId xmlns:a16="http://schemas.microsoft.com/office/drawing/2014/main" id="{0BA0C4D8-EA4F-FA46-89C7-968B670EF80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2" name="Rectangle 81">
                <a:extLst>
                  <a:ext uri="{FF2B5EF4-FFF2-40B4-BE49-F238E27FC236}">
                    <a16:creationId xmlns:a16="http://schemas.microsoft.com/office/drawing/2014/main" id="{415478B2-5D27-E64C-AAE4-25D2E2245E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3" name="TextBox 82">
              <a:extLst>
                <a:ext uri="{FF2B5EF4-FFF2-40B4-BE49-F238E27FC236}">
                  <a16:creationId xmlns:a16="http://schemas.microsoft.com/office/drawing/2014/main" id="{0D955ACA-EB17-6848-BC4F-FD63B8B41FF7}"/>
                </a:ext>
              </a:extLst>
            </p:cNvPr>
            <p:cNvSpPr txBox="1"/>
            <p:nvPr/>
          </p:nvSpPr>
          <p:spPr>
            <a:xfrm>
              <a:off x="10596823" y="222786"/>
              <a:ext cx="509110" cy="369332"/>
            </a:xfrm>
            <a:prstGeom prst="rect">
              <a:avLst/>
            </a:prstGeom>
            <a:noFill/>
          </p:spPr>
          <p:txBody>
            <a:bodyPr wrap="square" rtlCol="0">
              <a:spAutoFit/>
            </a:bodyPr>
            <a:lstStyle/>
            <a:p>
              <a:r>
                <a:rPr lang="en-US" dirty="0"/>
                <a:t>R</a:t>
              </a:r>
              <a:r>
                <a:rPr lang="en-US" baseline="-25000" dirty="0"/>
                <a:t>1</a:t>
              </a:r>
              <a:endParaRPr lang="en-US" sz="1600" baseline="-25000" dirty="0"/>
            </a:p>
          </p:txBody>
        </p:sp>
      </p:grpSp>
      <p:grpSp>
        <p:nvGrpSpPr>
          <p:cNvPr id="6" name="Group 5">
            <a:extLst>
              <a:ext uri="{FF2B5EF4-FFF2-40B4-BE49-F238E27FC236}">
                <a16:creationId xmlns:a16="http://schemas.microsoft.com/office/drawing/2014/main" id="{1482946B-C337-1A2F-431E-48338EDF6B22}"/>
              </a:ext>
            </a:extLst>
          </p:cNvPr>
          <p:cNvGrpSpPr/>
          <p:nvPr/>
        </p:nvGrpSpPr>
        <p:grpSpPr>
          <a:xfrm>
            <a:off x="9538664" y="3509892"/>
            <a:ext cx="1947074" cy="1526221"/>
            <a:chOff x="10022761" y="2144658"/>
            <a:chExt cx="1947074" cy="1526221"/>
          </a:xfrm>
        </p:grpSpPr>
        <p:grpSp>
          <p:nvGrpSpPr>
            <p:cNvPr id="46" name="Group 45">
              <a:extLst>
                <a:ext uri="{FF2B5EF4-FFF2-40B4-BE49-F238E27FC236}">
                  <a16:creationId xmlns:a16="http://schemas.microsoft.com/office/drawing/2014/main" id="{F034C9D7-EC23-E845-85A6-D22FE9ACABD0}"/>
                </a:ext>
              </a:extLst>
            </p:cNvPr>
            <p:cNvGrpSpPr>
              <a:grpSpLocks noChangeAspect="1"/>
            </p:cNvGrpSpPr>
            <p:nvPr/>
          </p:nvGrpSpPr>
          <p:grpSpPr bwMode="auto">
            <a:xfrm>
              <a:off x="11810095" y="3481271"/>
              <a:ext cx="159740" cy="189608"/>
              <a:chOff x="1344" y="2064"/>
              <a:chExt cx="192" cy="192"/>
            </a:xfrm>
          </p:grpSpPr>
          <p:sp>
            <p:nvSpPr>
              <p:cNvPr id="47" name="Oval 46">
                <a:extLst>
                  <a:ext uri="{FF2B5EF4-FFF2-40B4-BE49-F238E27FC236}">
                    <a16:creationId xmlns:a16="http://schemas.microsoft.com/office/drawing/2014/main" id="{B738215B-1C6D-D142-8656-74DEDB00EC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8" name="Rectangle 47">
                <a:extLst>
                  <a:ext uri="{FF2B5EF4-FFF2-40B4-BE49-F238E27FC236}">
                    <a16:creationId xmlns:a16="http://schemas.microsoft.com/office/drawing/2014/main" id="{A26442C0-D2EA-864D-B2B4-34F3B8C1F0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1" name="Straight Connector 50">
              <a:extLst>
                <a:ext uri="{FF2B5EF4-FFF2-40B4-BE49-F238E27FC236}">
                  <a16:creationId xmlns:a16="http://schemas.microsoft.com/office/drawing/2014/main" id="{08C15CB4-F182-234B-AA21-AAA81762DFFF}"/>
                </a:ext>
              </a:extLst>
            </p:cNvPr>
            <p:cNvCxnSpPr>
              <a:cxnSpLocks/>
            </p:cNvCxnSpPr>
            <p:nvPr/>
          </p:nvCxnSpPr>
          <p:spPr>
            <a:xfrm>
              <a:off x="11068599" y="3576075"/>
              <a:ext cx="804672" cy="30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22212E-BF94-9D48-B0AA-BC3C8685E6B8}"/>
                </a:ext>
              </a:extLst>
            </p:cNvPr>
            <p:cNvCxnSpPr>
              <a:cxnSpLocks/>
            </p:cNvCxnSpPr>
            <p:nvPr/>
          </p:nvCxnSpPr>
          <p:spPr>
            <a:xfrm>
              <a:off x="11059594" y="2242838"/>
              <a:ext cx="768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207">
              <a:extLst>
                <a:ext uri="{FF2B5EF4-FFF2-40B4-BE49-F238E27FC236}">
                  <a16:creationId xmlns:a16="http://schemas.microsoft.com/office/drawing/2014/main" id="{AC36977E-414D-E04A-835F-ADA726590906}"/>
                </a:ext>
              </a:extLst>
            </p:cNvPr>
            <p:cNvGrpSpPr>
              <a:grpSpLocks/>
            </p:cNvGrpSpPr>
            <p:nvPr/>
          </p:nvGrpSpPr>
          <p:grpSpPr bwMode="auto">
            <a:xfrm>
              <a:off x="10919750" y="2811671"/>
              <a:ext cx="304800" cy="762000"/>
              <a:chOff x="4560" y="2400"/>
              <a:chExt cx="192" cy="480"/>
            </a:xfrm>
          </p:grpSpPr>
          <p:sp>
            <p:nvSpPr>
              <p:cNvPr id="56" name="Oval 111">
                <a:extLst>
                  <a:ext uri="{FF2B5EF4-FFF2-40B4-BE49-F238E27FC236}">
                    <a16:creationId xmlns:a16="http://schemas.microsoft.com/office/drawing/2014/main" id="{6FDEA321-D78C-5B42-83E3-403FBEBB921A}"/>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59" name="Line 112">
                <a:extLst>
                  <a:ext uri="{FF2B5EF4-FFF2-40B4-BE49-F238E27FC236}">
                    <a16:creationId xmlns:a16="http://schemas.microsoft.com/office/drawing/2014/main" id="{F58659AC-3261-814F-87AD-93B474BA430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3">
                <a:extLst>
                  <a:ext uri="{FF2B5EF4-FFF2-40B4-BE49-F238E27FC236}">
                    <a16:creationId xmlns:a16="http://schemas.microsoft.com/office/drawing/2014/main" id="{B83ACB10-E1EA-1647-8A2C-7EDEC670F86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4">
                <a:extLst>
                  <a:ext uri="{FF2B5EF4-FFF2-40B4-BE49-F238E27FC236}">
                    <a16:creationId xmlns:a16="http://schemas.microsoft.com/office/drawing/2014/main" id="{61271682-4546-C34B-9C41-628A0AE8F0EB}"/>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5">
                <a:extLst>
                  <a:ext uri="{FF2B5EF4-FFF2-40B4-BE49-F238E27FC236}">
                    <a16:creationId xmlns:a16="http://schemas.microsoft.com/office/drawing/2014/main" id="{8BE87C92-DE64-3146-9FC3-5FEA7D83D43F}"/>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6">
                <a:extLst>
                  <a:ext uri="{FF2B5EF4-FFF2-40B4-BE49-F238E27FC236}">
                    <a16:creationId xmlns:a16="http://schemas.microsoft.com/office/drawing/2014/main" id="{785E608A-48A7-964F-A600-3D66788B0BF1}"/>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 name="Group 117">
                <a:extLst>
                  <a:ext uri="{FF2B5EF4-FFF2-40B4-BE49-F238E27FC236}">
                    <a16:creationId xmlns:a16="http://schemas.microsoft.com/office/drawing/2014/main" id="{9400F1A2-9F82-9F43-95D8-8C361F8BF138}"/>
                  </a:ext>
                </a:extLst>
              </p:cNvPr>
              <p:cNvGrpSpPr>
                <a:grpSpLocks noChangeAspect="1"/>
              </p:cNvGrpSpPr>
              <p:nvPr/>
            </p:nvGrpSpPr>
            <p:grpSpPr bwMode="auto">
              <a:xfrm>
                <a:off x="4608" y="2592"/>
                <a:ext cx="96" cy="96"/>
                <a:chOff x="2929" y="3217"/>
                <a:chExt cx="383" cy="191"/>
              </a:xfrm>
            </p:grpSpPr>
            <p:sp>
              <p:nvSpPr>
                <p:cNvPr id="86" name="Arc 118">
                  <a:extLst>
                    <a:ext uri="{FF2B5EF4-FFF2-40B4-BE49-F238E27FC236}">
                      <a16:creationId xmlns:a16="http://schemas.microsoft.com/office/drawing/2014/main" id="{F44392B2-A6BE-1D40-9B8B-CAAD1A298CF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119">
                  <a:extLst>
                    <a:ext uri="{FF2B5EF4-FFF2-40B4-BE49-F238E27FC236}">
                      <a16:creationId xmlns:a16="http://schemas.microsoft.com/office/drawing/2014/main" id="{5F14F82A-82B0-7249-9C2E-86D31D80A243}"/>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88" name="Freeform 12">
              <a:extLst>
                <a:ext uri="{FF2B5EF4-FFF2-40B4-BE49-F238E27FC236}">
                  <a16:creationId xmlns:a16="http://schemas.microsoft.com/office/drawing/2014/main" id="{E42D02D4-1E4F-6746-BDE8-C3C9A06BCC2A}"/>
                </a:ext>
              </a:extLst>
            </p:cNvPr>
            <p:cNvSpPr>
              <a:spLocks noChangeAspect="1"/>
            </p:cNvSpPr>
            <p:nvPr/>
          </p:nvSpPr>
          <p:spPr bwMode="auto">
            <a:xfrm>
              <a:off x="11006945" y="2242838"/>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18794D1C-AA17-F443-B3CD-18A20F5D33E0}"/>
                </a:ext>
              </a:extLst>
            </p:cNvPr>
            <p:cNvGrpSpPr>
              <a:grpSpLocks noChangeAspect="1"/>
            </p:cNvGrpSpPr>
            <p:nvPr/>
          </p:nvGrpSpPr>
          <p:grpSpPr bwMode="auto">
            <a:xfrm>
              <a:off x="11790544" y="2144658"/>
              <a:ext cx="159740" cy="189608"/>
              <a:chOff x="1329" y="2064"/>
              <a:chExt cx="192" cy="192"/>
            </a:xfrm>
          </p:grpSpPr>
          <p:sp>
            <p:nvSpPr>
              <p:cNvPr id="90" name="Oval 89">
                <a:extLst>
                  <a:ext uri="{FF2B5EF4-FFF2-40B4-BE49-F238E27FC236}">
                    <a16:creationId xmlns:a16="http://schemas.microsoft.com/office/drawing/2014/main" id="{7D3539D6-5A74-3C4E-9424-9DF655B74447}"/>
                  </a:ext>
                </a:extLst>
              </p:cNvPr>
              <p:cNvSpPr>
                <a:spLocks noChangeAspect="1" noChangeArrowheads="1"/>
              </p:cNvSpPr>
              <p:nvPr/>
            </p:nvSpPr>
            <p:spPr bwMode="auto">
              <a:xfrm>
                <a:off x="136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90">
                <a:extLst>
                  <a:ext uri="{FF2B5EF4-FFF2-40B4-BE49-F238E27FC236}">
                    <a16:creationId xmlns:a16="http://schemas.microsoft.com/office/drawing/2014/main" id="{C67BC106-9FF4-F84B-A0B6-A289E2694302}"/>
                  </a:ext>
                </a:extLst>
              </p:cNvPr>
              <p:cNvSpPr>
                <a:spLocks noChangeAspect="1" noChangeArrowheads="1"/>
              </p:cNvSpPr>
              <p:nvPr/>
            </p:nvSpPr>
            <p:spPr bwMode="auto">
              <a:xfrm>
                <a:off x="1329"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6DE0B7-144A-2D41-A551-5C0E06CFFDAC}"/>
                    </a:ext>
                  </a:extLst>
                </p:cNvPr>
                <p:cNvSpPr txBox="1"/>
                <p:nvPr/>
              </p:nvSpPr>
              <p:spPr>
                <a:xfrm>
                  <a:off x="10022761" y="2885200"/>
                  <a:ext cx="1014132" cy="656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oMath>
                    </m:oMathPara>
                  </a14:m>
                  <a:endParaRPr lang="en-US" dirty="0"/>
                </a:p>
              </p:txBody>
            </p:sp>
          </mc:Choice>
          <mc:Fallback xmlns="">
            <p:sp>
              <p:nvSpPr>
                <p:cNvPr id="96" name="TextBox 95">
                  <a:extLst>
                    <a:ext uri="{FF2B5EF4-FFF2-40B4-BE49-F238E27FC236}">
                      <a16:creationId xmlns:a16="http://schemas.microsoft.com/office/drawing/2014/main" id="{816DE0B7-144A-2D41-A551-5C0E06CFFDAC}"/>
                    </a:ext>
                  </a:extLst>
                </p:cNvPr>
                <p:cNvSpPr txBox="1">
                  <a:spLocks noRot="1" noChangeAspect="1" noMove="1" noResize="1" noEditPoints="1" noAdjustHandles="1" noChangeArrowheads="1" noChangeShapeType="1" noTextEdit="1"/>
                </p:cNvSpPr>
                <p:nvPr/>
              </p:nvSpPr>
              <p:spPr>
                <a:xfrm>
                  <a:off x="10022761" y="2885200"/>
                  <a:ext cx="1014132" cy="656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F39557-7013-1E41-B918-2957385B5AF8}"/>
                    </a:ext>
                  </a:extLst>
                </p:cNvPr>
                <p:cNvSpPr txBox="1"/>
                <p:nvPr/>
              </p:nvSpPr>
              <p:spPr>
                <a:xfrm>
                  <a:off x="10172734" y="2363480"/>
                  <a:ext cx="897012"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40F39557-7013-1E41-B918-2957385B5AF8}"/>
                    </a:ext>
                  </a:extLst>
                </p:cNvPr>
                <p:cNvSpPr txBox="1">
                  <a:spLocks noRot="1" noChangeAspect="1" noMove="1" noResize="1" noEditPoints="1" noAdjustHandles="1" noChangeArrowheads="1" noChangeShapeType="1" noTextEdit="1"/>
                </p:cNvSpPr>
                <p:nvPr/>
              </p:nvSpPr>
              <p:spPr>
                <a:xfrm>
                  <a:off x="10172734" y="2363480"/>
                  <a:ext cx="897012" cy="369332"/>
                </a:xfrm>
                <a:prstGeom prst="rect">
                  <a:avLst/>
                </a:prstGeom>
                <a:blipFill>
                  <a:blip r:embed="rId5"/>
                  <a:stretch>
                    <a:fillRect b="-13333"/>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9421789-2E08-4D45-9B60-BC3BC19B329D}"/>
              </a:ext>
            </a:extLst>
          </p:cNvPr>
          <p:cNvSpPr txBox="1"/>
          <p:nvPr/>
        </p:nvSpPr>
        <p:spPr>
          <a:xfrm>
            <a:off x="9167919" y="3044213"/>
            <a:ext cx="2533129" cy="369332"/>
          </a:xfrm>
          <a:prstGeom prst="rect">
            <a:avLst/>
          </a:prstGeom>
          <a:noFill/>
        </p:spPr>
        <p:txBody>
          <a:bodyPr wrap="none" rtlCol="0">
            <a:spAutoFit/>
          </a:bodyPr>
          <a:lstStyle/>
          <a:p>
            <a:r>
              <a:rPr lang="en-US" dirty="0"/>
              <a:t>is Thevenin equivalent to</a:t>
            </a:r>
          </a:p>
        </p:txBody>
      </p:sp>
    </p:spTree>
    <p:extLst>
      <p:ext uri="{BB962C8B-B14F-4D97-AF65-F5344CB8AC3E}">
        <p14:creationId xmlns:p14="http://schemas.microsoft.com/office/powerpoint/2010/main" val="272221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5616" y="158407"/>
            <a:ext cx="10515600" cy="869909"/>
          </a:xfrm>
        </p:spPr>
        <p:txBody>
          <a:bodyPr/>
          <a:lstStyle/>
          <a:p>
            <a:pPr algn="ctr"/>
            <a:r>
              <a:rPr lang="en-US" dirty="0"/>
              <a:t>Exercise 1: Resistors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06317" y="1380770"/>
                <a:ext cx="9008109" cy="4773641"/>
              </a:xfrm>
            </p:spPr>
            <p:txBody>
              <a:bodyPr/>
              <a:lstStyle/>
              <a:p>
                <a:pPr marL="457200" indent="-457200">
                  <a:spcBef>
                    <a:spcPts val="400"/>
                  </a:spcBef>
                  <a:buFont typeface="+mj-lt"/>
                  <a:buAutoNum type="arabicPeriod"/>
                </a:pPr>
                <a:r>
                  <a:rPr lang="en-US" sz="2000" dirty="0"/>
                  <a:t>Consider (A). Find the formula for power in the load.  Find the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𝑙</m:t>
                        </m:r>
                      </m:sub>
                    </m:sSub>
                  </m:oMath>
                </a14:m>
                <a:r>
                  <a:rPr lang="en-US" sz="2000" dirty="0"/>
                  <a:t> that maximizes the power to the load.</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den>
                    </m:f>
                    <m:r>
                      <a:rPr lang="en-US" sz="1800" b="0" i="0" smtClean="0">
                        <a:latin typeface="Cambria Math" panose="02040503050406030204" pitchFamily="18" charset="0"/>
                      </a:rPr>
                      <m:t>.</m:t>
                    </m:r>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𝑙</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e>
                      <m:sup>
                        <m:r>
                          <a:rPr lang="en-US" sz="1800" b="0" i="1" smtClean="0">
                            <a:latin typeface="Cambria Math" panose="02040503050406030204" pitchFamily="18" charset="0"/>
                          </a:rPr>
                          <m:t>2</m:t>
                        </m:r>
                      </m:sup>
                    </m:sSup>
                  </m:oMath>
                </a14:m>
                <a:r>
                  <a:rPr lang="en-US" sz="1800" dirty="0"/>
                  <a:t>, which is maximum when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𝑙</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𝑠</m:t>
                        </m:r>
                      </m:sub>
                    </m:sSub>
                  </m:oMath>
                </a14:m>
                <a:endParaRPr lang="en-US" sz="1800" dirty="0"/>
              </a:p>
              <a:p>
                <a:pPr marL="457200" indent="-457200">
                  <a:spcBef>
                    <a:spcPts val="400"/>
                  </a:spcBef>
                  <a:buFont typeface="+mj-lt"/>
                  <a:buAutoNum type="arabicPeriod"/>
                </a:pPr>
                <a:r>
                  <a:rPr lang="en-US" sz="2000" dirty="0"/>
                  <a:t>Find the Thevenin and Norton parameters for (B).</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oMath>
                </a14:m>
                <a:endParaRPr lang="en-US" sz="1800" dirty="0"/>
              </a:p>
              <a:p>
                <a:pPr marL="457200" indent="-457200">
                  <a:spcBef>
                    <a:spcPts val="400"/>
                  </a:spcBef>
                  <a:buFont typeface="+mj-lt"/>
                  <a:buAutoNum type="arabicPeriod"/>
                </a:pPr>
                <a:r>
                  <a:rPr lang="en-US" sz="2000" dirty="0"/>
                  <a:t>Find the Thevenin and Norton parameters for (C).</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𝑇h</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𝑇h</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3</m:t>
                        </m:r>
                      </m:sub>
                    </m:sSub>
                  </m:oMath>
                </a14:m>
                <a:endParaRPr lang="en-US" sz="1800" dirty="0"/>
              </a:p>
              <a:p>
                <a:pPr marL="0" indent="0">
                  <a:buNone/>
                </a:pPr>
                <a:endParaRPr lang="en-US" sz="2000" dirty="0"/>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06317" y="1380770"/>
                <a:ext cx="9008109" cy="4773641"/>
              </a:xfrm>
              <a:blipFill>
                <a:blip r:embed="rId2"/>
                <a:stretch>
                  <a:fillRect l="-704" t="-1326" r="-1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17</a:t>
            </a:fld>
            <a:endParaRPr lang="en-US"/>
          </a:p>
        </p:txBody>
      </p:sp>
      <p:grpSp>
        <p:nvGrpSpPr>
          <p:cNvPr id="13" name="Group 12">
            <a:extLst>
              <a:ext uri="{FF2B5EF4-FFF2-40B4-BE49-F238E27FC236}">
                <a16:creationId xmlns:a16="http://schemas.microsoft.com/office/drawing/2014/main" id="{5B38B610-5998-6992-3B31-3D9915E9807F}"/>
              </a:ext>
            </a:extLst>
          </p:cNvPr>
          <p:cNvGrpSpPr/>
          <p:nvPr/>
        </p:nvGrpSpPr>
        <p:grpSpPr>
          <a:xfrm>
            <a:off x="9427733" y="2994188"/>
            <a:ext cx="1719385" cy="1426328"/>
            <a:chOff x="9959560" y="2668976"/>
            <a:chExt cx="1719385" cy="1426328"/>
          </a:xfrm>
        </p:grpSpPr>
        <p:sp>
          <p:nvSpPr>
            <p:cNvPr id="70" name="Freeform 12">
              <a:extLst>
                <a:ext uri="{FF2B5EF4-FFF2-40B4-BE49-F238E27FC236}">
                  <a16:creationId xmlns:a16="http://schemas.microsoft.com/office/drawing/2014/main" id="{21AC23B1-298E-0446-8C2F-EB92452E4D2F}"/>
                </a:ext>
              </a:extLst>
            </p:cNvPr>
            <p:cNvSpPr>
              <a:spLocks noChangeAspect="1"/>
            </p:cNvSpPr>
            <p:nvPr/>
          </p:nvSpPr>
          <p:spPr bwMode="auto">
            <a:xfrm rot="5400000">
              <a:off x="11247465" y="2750279"/>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71" name="Group 356">
              <a:extLst>
                <a:ext uri="{FF2B5EF4-FFF2-40B4-BE49-F238E27FC236}">
                  <a16:creationId xmlns:a16="http://schemas.microsoft.com/office/drawing/2014/main" id="{979AB74B-43B6-D742-88CC-1031A34F5B22}"/>
                </a:ext>
              </a:extLst>
            </p:cNvPr>
            <p:cNvGrpSpPr>
              <a:grpSpLocks/>
            </p:cNvGrpSpPr>
            <p:nvPr/>
          </p:nvGrpSpPr>
          <p:grpSpPr bwMode="auto">
            <a:xfrm>
              <a:off x="10150508" y="3013947"/>
              <a:ext cx="613477" cy="996758"/>
              <a:chOff x="2944" y="3306"/>
              <a:chExt cx="198" cy="524"/>
            </a:xfrm>
          </p:grpSpPr>
          <p:grpSp>
            <p:nvGrpSpPr>
              <p:cNvPr id="72" name="Group 298">
                <a:extLst>
                  <a:ext uri="{FF2B5EF4-FFF2-40B4-BE49-F238E27FC236}">
                    <a16:creationId xmlns:a16="http://schemas.microsoft.com/office/drawing/2014/main" id="{112A5E1B-EA36-C84C-9B1F-0D3291EC3CF1}"/>
                  </a:ext>
                </a:extLst>
              </p:cNvPr>
              <p:cNvGrpSpPr>
                <a:grpSpLocks/>
              </p:cNvGrpSpPr>
              <p:nvPr/>
            </p:nvGrpSpPr>
            <p:grpSpPr bwMode="auto">
              <a:xfrm>
                <a:off x="2944" y="3306"/>
                <a:ext cx="198" cy="518"/>
                <a:chOff x="3058" y="3370"/>
                <a:chExt cx="198" cy="518"/>
              </a:xfrm>
            </p:grpSpPr>
            <p:grpSp>
              <p:nvGrpSpPr>
                <p:cNvPr id="74" name="Group 294">
                  <a:extLst>
                    <a:ext uri="{FF2B5EF4-FFF2-40B4-BE49-F238E27FC236}">
                      <a16:creationId xmlns:a16="http://schemas.microsoft.com/office/drawing/2014/main" id="{5999E3C3-92A7-1B48-94D9-1FB31E2C8B4C}"/>
                    </a:ext>
                  </a:extLst>
                </p:cNvPr>
                <p:cNvGrpSpPr>
                  <a:grpSpLocks/>
                </p:cNvGrpSpPr>
                <p:nvPr/>
              </p:nvGrpSpPr>
              <p:grpSpPr bwMode="auto">
                <a:xfrm>
                  <a:off x="3083" y="3370"/>
                  <a:ext cx="173" cy="518"/>
                  <a:chOff x="3083" y="3370"/>
                  <a:chExt cx="173" cy="518"/>
                </a:xfrm>
              </p:grpSpPr>
              <p:grpSp>
                <p:nvGrpSpPr>
                  <p:cNvPr id="77" name="Group 292">
                    <a:extLst>
                      <a:ext uri="{FF2B5EF4-FFF2-40B4-BE49-F238E27FC236}">
                        <a16:creationId xmlns:a16="http://schemas.microsoft.com/office/drawing/2014/main" id="{30020D4A-D386-874F-80A9-F8CC7B601A45}"/>
                      </a:ext>
                    </a:extLst>
                  </p:cNvPr>
                  <p:cNvGrpSpPr>
                    <a:grpSpLocks/>
                  </p:cNvGrpSpPr>
                  <p:nvPr/>
                </p:nvGrpSpPr>
                <p:grpSpPr bwMode="auto">
                  <a:xfrm>
                    <a:off x="3083" y="3542"/>
                    <a:ext cx="173" cy="169"/>
                    <a:chOff x="3092" y="3427"/>
                    <a:chExt cx="173" cy="284"/>
                  </a:xfrm>
                </p:grpSpPr>
                <p:grpSp>
                  <p:nvGrpSpPr>
                    <p:cNvPr id="80" name="Group 286">
                      <a:extLst>
                        <a:ext uri="{FF2B5EF4-FFF2-40B4-BE49-F238E27FC236}">
                          <a16:creationId xmlns:a16="http://schemas.microsoft.com/office/drawing/2014/main" id="{3D2961B9-3AD1-F347-978C-3981F6CB2F78}"/>
                        </a:ext>
                      </a:extLst>
                    </p:cNvPr>
                    <p:cNvGrpSpPr>
                      <a:grpSpLocks/>
                    </p:cNvGrpSpPr>
                    <p:nvPr/>
                  </p:nvGrpSpPr>
                  <p:grpSpPr bwMode="auto">
                    <a:xfrm>
                      <a:off x="3092" y="3427"/>
                      <a:ext cx="173" cy="230"/>
                      <a:chOff x="3168" y="3485"/>
                      <a:chExt cx="173" cy="230"/>
                    </a:xfrm>
                  </p:grpSpPr>
                  <p:sp>
                    <p:nvSpPr>
                      <p:cNvPr id="85" name="Line 283">
                        <a:extLst>
                          <a:ext uri="{FF2B5EF4-FFF2-40B4-BE49-F238E27FC236}">
                            <a16:creationId xmlns:a16="http://schemas.microsoft.com/office/drawing/2014/main" id="{61305A3A-C3E4-9B4D-A451-B85296F958E9}"/>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6" name="Line 284">
                        <a:extLst>
                          <a:ext uri="{FF2B5EF4-FFF2-40B4-BE49-F238E27FC236}">
                            <a16:creationId xmlns:a16="http://schemas.microsoft.com/office/drawing/2014/main" id="{0928CECC-090E-7F4F-AEC0-D37B76EBACA1}"/>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 name="Line 285">
                        <a:extLst>
                          <a:ext uri="{FF2B5EF4-FFF2-40B4-BE49-F238E27FC236}">
                            <a16:creationId xmlns:a16="http://schemas.microsoft.com/office/drawing/2014/main" id="{84E206B4-D0CF-0E43-B6EA-8974327F0C7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1" name="Group 287">
                      <a:extLst>
                        <a:ext uri="{FF2B5EF4-FFF2-40B4-BE49-F238E27FC236}">
                          <a16:creationId xmlns:a16="http://schemas.microsoft.com/office/drawing/2014/main" id="{212F87BA-4494-274B-A325-872A52275C71}"/>
                        </a:ext>
                      </a:extLst>
                    </p:cNvPr>
                    <p:cNvGrpSpPr>
                      <a:grpSpLocks/>
                    </p:cNvGrpSpPr>
                    <p:nvPr/>
                  </p:nvGrpSpPr>
                  <p:grpSpPr bwMode="auto">
                    <a:xfrm>
                      <a:off x="3128" y="3481"/>
                      <a:ext cx="91" cy="230"/>
                      <a:chOff x="3168" y="3485"/>
                      <a:chExt cx="173" cy="230"/>
                    </a:xfrm>
                  </p:grpSpPr>
                  <p:sp>
                    <p:nvSpPr>
                      <p:cNvPr id="82" name="Line 288">
                        <a:extLst>
                          <a:ext uri="{FF2B5EF4-FFF2-40B4-BE49-F238E27FC236}">
                            <a16:creationId xmlns:a16="http://schemas.microsoft.com/office/drawing/2014/main" id="{1144D633-B8E4-6244-8DF7-8327138CB39D}"/>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 name="Line 289">
                        <a:extLst>
                          <a:ext uri="{FF2B5EF4-FFF2-40B4-BE49-F238E27FC236}">
                            <a16:creationId xmlns:a16="http://schemas.microsoft.com/office/drawing/2014/main" id="{943866AF-EF86-9E4F-88DF-7D699F35649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 name="Line 290">
                        <a:extLst>
                          <a:ext uri="{FF2B5EF4-FFF2-40B4-BE49-F238E27FC236}">
                            <a16:creationId xmlns:a16="http://schemas.microsoft.com/office/drawing/2014/main" id="{A2D9C8D7-1D26-E144-B032-0218D23B833B}"/>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78" name="Line 291">
                    <a:extLst>
                      <a:ext uri="{FF2B5EF4-FFF2-40B4-BE49-F238E27FC236}">
                        <a16:creationId xmlns:a16="http://schemas.microsoft.com/office/drawing/2014/main" id="{B1C47D4C-6986-E740-A9CA-8FA757CD58B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93">
                    <a:extLst>
                      <a:ext uri="{FF2B5EF4-FFF2-40B4-BE49-F238E27FC236}">
                        <a16:creationId xmlns:a16="http://schemas.microsoft.com/office/drawing/2014/main" id="{F1FB80B7-2402-724B-99B4-E32010B235F5}"/>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5" name="Text Box 296">
                  <a:extLst>
                    <a:ext uri="{FF2B5EF4-FFF2-40B4-BE49-F238E27FC236}">
                      <a16:creationId xmlns:a16="http://schemas.microsoft.com/office/drawing/2014/main" id="{6F5D1247-7E8D-0949-8713-9E31EB2B4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76" name="Text Box 297">
                  <a:extLst>
                    <a:ext uri="{FF2B5EF4-FFF2-40B4-BE49-F238E27FC236}">
                      <a16:creationId xmlns:a16="http://schemas.microsoft.com/office/drawing/2014/main" id="{9433A463-28D9-9A46-8AB0-B80127640A1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73" name="Freeform 355">
                <a:extLst>
                  <a:ext uri="{FF2B5EF4-FFF2-40B4-BE49-F238E27FC236}">
                    <a16:creationId xmlns:a16="http://schemas.microsoft.com/office/drawing/2014/main" id="{7226153C-2A85-944D-ADD9-87983A5A8373}"/>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88" name="Straight Connector 87">
              <a:extLst>
                <a:ext uri="{FF2B5EF4-FFF2-40B4-BE49-F238E27FC236}">
                  <a16:creationId xmlns:a16="http://schemas.microsoft.com/office/drawing/2014/main" id="{BAFC8DEC-DC75-DA47-A735-0170F723287F}"/>
                </a:ext>
              </a:extLst>
            </p:cNvPr>
            <p:cNvCxnSpPr>
              <a:cxnSpLocks/>
            </p:cNvCxnSpPr>
            <p:nvPr/>
          </p:nvCxnSpPr>
          <p:spPr>
            <a:xfrm>
              <a:off x="11032398" y="3532427"/>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32A9AFD-5068-9349-B994-6C9D210E5470}"/>
                </a:ext>
              </a:extLst>
            </p:cNvPr>
            <p:cNvSpPr txBox="1"/>
            <p:nvPr/>
          </p:nvSpPr>
          <p:spPr>
            <a:xfrm>
              <a:off x="9959560" y="3287290"/>
              <a:ext cx="379163" cy="382920"/>
            </a:xfrm>
            <a:prstGeom prst="rect">
              <a:avLst/>
            </a:prstGeom>
            <a:noFill/>
          </p:spPr>
          <p:txBody>
            <a:bodyPr wrap="square" rtlCol="0">
              <a:spAutoFit/>
            </a:bodyPr>
            <a:lstStyle/>
            <a:p>
              <a:r>
                <a:rPr lang="en-US" sz="1400" dirty="0"/>
                <a:t>V</a:t>
              </a:r>
              <a:r>
                <a:rPr lang="en-US" sz="1400" baseline="-25000" dirty="0"/>
                <a:t>0</a:t>
              </a:r>
            </a:p>
          </p:txBody>
        </p:sp>
        <p:sp>
          <p:nvSpPr>
            <p:cNvPr id="90" name="Freeform 12">
              <a:extLst>
                <a:ext uri="{FF2B5EF4-FFF2-40B4-BE49-F238E27FC236}">
                  <a16:creationId xmlns:a16="http://schemas.microsoft.com/office/drawing/2014/main" id="{106AF8FF-E8A3-CA40-9EF7-E0D61322B968}"/>
                </a:ext>
              </a:extLst>
            </p:cNvPr>
            <p:cNvSpPr>
              <a:spLocks noChangeAspect="1"/>
            </p:cNvSpPr>
            <p:nvPr/>
          </p:nvSpPr>
          <p:spPr bwMode="auto">
            <a:xfrm>
              <a:off x="10979446" y="3028811"/>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92" name="Straight Connector 91">
              <a:extLst>
                <a:ext uri="{FF2B5EF4-FFF2-40B4-BE49-F238E27FC236}">
                  <a16:creationId xmlns:a16="http://schemas.microsoft.com/office/drawing/2014/main" id="{8EA752B3-5516-0645-9491-329DA2C02E1F}"/>
                </a:ext>
              </a:extLst>
            </p:cNvPr>
            <p:cNvCxnSpPr>
              <a:cxnSpLocks/>
            </p:cNvCxnSpPr>
            <p:nvPr/>
          </p:nvCxnSpPr>
          <p:spPr>
            <a:xfrm>
              <a:off x="10491328" y="3999292"/>
              <a:ext cx="10916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3F5F3E2-8B7F-C549-BE24-C58C44F9B227}"/>
                </a:ext>
              </a:extLst>
            </p:cNvPr>
            <p:cNvSpPr txBox="1"/>
            <p:nvPr/>
          </p:nvSpPr>
          <p:spPr>
            <a:xfrm>
              <a:off x="10595209" y="2668976"/>
              <a:ext cx="379163" cy="307777"/>
            </a:xfrm>
            <a:prstGeom prst="rect">
              <a:avLst/>
            </a:prstGeom>
            <a:noFill/>
          </p:spPr>
          <p:txBody>
            <a:bodyPr wrap="square" rtlCol="0">
              <a:spAutoFit/>
            </a:bodyPr>
            <a:lstStyle/>
            <a:p>
              <a:r>
                <a:rPr lang="en-US" sz="1400" dirty="0"/>
                <a:t>R</a:t>
              </a:r>
              <a:r>
                <a:rPr lang="en-US" sz="1400" baseline="-25000" dirty="0"/>
                <a:t>1</a:t>
              </a:r>
            </a:p>
          </p:txBody>
        </p:sp>
        <p:sp>
          <p:nvSpPr>
            <p:cNvPr id="94" name="TextBox 93">
              <a:extLst>
                <a:ext uri="{FF2B5EF4-FFF2-40B4-BE49-F238E27FC236}">
                  <a16:creationId xmlns:a16="http://schemas.microsoft.com/office/drawing/2014/main" id="{18FE1110-A7A6-494B-84DA-EE63AFFA8DEF}"/>
                </a:ext>
              </a:extLst>
            </p:cNvPr>
            <p:cNvSpPr txBox="1"/>
            <p:nvPr/>
          </p:nvSpPr>
          <p:spPr>
            <a:xfrm>
              <a:off x="11065869" y="3219030"/>
              <a:ext cx="379163" cy="307777"/>
            </a:xfrm>
            <a:prstGeom prst="rect">
              <a:avLst/>
            </a:prstGeom>
            <a:noFill/>
          </p:spPr>
          <p:txBody>
            <a:bodyPr wrap="square" rtlCol="0">
              <a:spAutoFit/>
            </a:bodyPr>
            <a:lstStyle/>
            <a:p>
              <a:r>
                <a:rPr lang="en-US" sz="1400" dirty="0"/>
                <a:t>R</a:t>
              </a:r>
              <a:r>
                <a:rPr lang="en-US" sz="1400" baseline="-25000" dirty="0"/>
                <a:t>3</a:t>
              </a:r>
            </a:p>
          </p:txBody>
        </p:sp>
        <p:sp>
          <p:nvSpPr>
            <p:cNvPr id="96" name="Freeform 12">
              <a:extLst>
                <a:ext uri="{FF2B5EF4-FFF2-40B4-BE49-F238E27FC236}">
                  <a16:creationId xmlns:a16="http://schemas.microsoft.com/office/drawing/2014/main" id="{8DFF7E8E-54CA-A24C-B927-48C7A1A184D7}"/>
                </a:ext>
              </a:extLst>
            </p:cNvPr>
            <p:cNvSpPr>
              <a:spLocks noChangeAspect="1"/>
            </p:cNvSpPr>
            <p:nvPr/>
          </p:nvSpPr>
          <p:spPr bwMode="auto">
            <a:xfrm rot="5400000">
              <a:off x="10716690" y="2745028"/>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7FF597F1-D809-4041-9DDD-34C37A1C7C03}"/>
                </a:ext>
              </a:extLst>
            </p:cNvPr>
            <p:cNvGrpSpPr>
              <a:grpSpLocks/>
            </p:cNvGrpSpPr>
            <p:nvPr/>
          </p:nvGrpSpPr>
          <p:grpSpPr bwMode="auto">
            <a:xfrm>
              <a:off x="10941119" y="2928587"/>
              <a:ext cx="192024" cy="192024"/>
              <a:chOff x="1344" y="2064"/>
              <a:chExt cx="192" cy="192"/>
            </a:xfrm>
          </p:grpSpPr>
          <p:sp>
            <p:nvSpPr>
              <p:cNvPr id="98" name="Oval 97">
                <a:extLst>
                  <a:ext uri="{FF2B5EF4-FFF2-40B4-BE49-F238E27FC236}">
                    <a16:creationId xmlns:a16="http://schemas.microsoft.com/office/drawing/2014/main" id="{665AF996-84B2-654A-B23C-2A7CC4D95C9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9" name="Rectangle 98">
                <a:extLst>
                  <a:ext uri="{FF2B5EF4-FFF2-40B4-BE49-F238E27FC236}">
                    <a16:creationId xmlns:a16="http://schemas.microsoft.com/office/drawing/2014/main" id="{8F60B6A4-397D-C74F-867D-C0DA17FD878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0" name="Group 99">
              <a:extLst>
                <a:ext uri="{FF2B5EF4-FFF2-40B4-BE49-F238E27FC236}">
                  <a16:creationId xmlns:a16="http://schemas.microsoft.com/office/drawing/2014/main" id="{5EF3A114-E183-9244-B63B-59CAF3A1FB7D}"/>
                </a:ext>
              </a:extLst>
            </p:cNvPr>
            <p:cNvGrpSpPr>
              <a:grpSpLocks/>
            </p:cNvGrpSpPr>
            <p:nvPr/>
          </p:nvGrpSpPr>
          <p:grpSpPr bwMode="auto">
            <a:xfrm>
              <a:off x="11486921" y="2922529"/>
              <a:ext cx="192024" cy="192024"/>
              <a:chOff x="1344" y="2064"/>
              <a:chExt cx="192" cy="192"/>
            </a:xfrm>
          </p:grpSpPr>
          <p:sp>
            <p:nvSpPr>
              <p:cNvPr id="101" name="Oval 100">
                <a:extLst>
                  <a:ext uri="{FF2B5EF4-FFF2-40B4-BE49-F238E27FC236}">
                    <a16:creationId xmlns:a16="http://schemas.microsoft.com/office/drawing/2014/main" id="{EBF30DC0-F494-6B47-90B4-BE74850A15E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2" name="Rectangle 101">
                <a:extLst>
                  <a:ext uri="{FF2B5EF4-FFF2-40B4-BE49-F238E27FC236}">
                    <a16:creationId xmlns:a16="http://schemas.microsoft.com/office/drawing/2014/main" id="{9B389559-59A9-D143-AE33-41218D284EE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4" name="Group 103">
              <a:extLst>
                <a:ext uri="{FF2B5EF4-FFF2-40B4-BE49-F238E27FC236}">
                  <a16:creationId xmlns:a16="http://schemas.microsoft.com/office/drawing/2014/main" id="{046CEF47-7AF3-6447-8E18-CA2AE56BB799}"/>
                </a:ext>
              </a:extLst>
            </p:cNvPr>
            <p:cNvGrpSpPr>
              <a:grpSpLocks/>
            </p:cNvGrpSpPr>
            <p:nvPr/>
          </p:nvGrpSpPr>
          <p:grpSpPr bwMode="auto">
            <a:xfrm>
              <a:off x="11471995" y="3903280"/>
              <a:ext cx="192024" cy="192024"/>
              <a:chOff x="1344" y="2064"/>
              <a:chExt cx="192" cy="192"/>
            </a:xfrm>
          </p:grpSpPr>
          <p:sp>
            <p:nvSpPr>
              <p:cNvPr id="105" name="Oval 104">
                <a:extLst>
                  <a:ext uri="{FF2B5EF4-FFF2-40B4-BE49-F238E27FC236}">
                    <a16:creationId xmlns:a16="http://schemas.microsoft.com/office/drawing/2014/main" id="{1DD0BFC2-217A-5A46-A04C-652D231764C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CB1F134D-9F84-7D47-8A0B-91E30A5401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09" name="Group 108">
              <a:extLst>
                <a:ext uri="{FF2B5EF4-FFF2-40B4-BE49-F238E27FC236}">
                  <a16:creationId xmlns:a16="http://schemas.microsoft.com/office/drawing/2014/main" id="{F73A5B76-9D63-E74D-8DBA-FC1943704B17}"/>
                </a:ext>
              </a:extLst>
            </p:cNvPr>
            <p:cNvGrpSpPr>
              <a:grpSpLocks/>
            </p:cNvGrpSpPr>
            <p:nvPr/>
          </p:nvGrpSpPr>
          <p:grpSpPr bwMode="auto">
            <a:xfrm>
              <a:off x="10941224" y="3898027"/>
              <a:ext cx="192024" cy="192024"/>
              <a:chOff x="1344" y="2064"/>
              <a:chExt cx="192" cy="192"/>
            </a:xfrm>
          </p:grpSpPr>
          <p:sp>
            <p:nvSpPr>
              <p:cNvPr id="110" name="Oval 109">
                <a:extLst>
                  <a:ext uri="{FF2B5EF4-FFF2-40B4-BE49-F238E27FC236}">
                    <a16:creationId xmlns:a16="http://schemas.microsoft.com/office/drawing/2014/main" id="{1976349E-7178-2E45-A141-A454DB45AF5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10">
                <a:extLst>
                  <a:ext uri="{FF2B5EF4-FFF2-40B4-BE49-F238E27FC236}">
                    <a16:creationId xmlns:a16="http://schemas.microsoft.com/office/drawing/2014/main" id="{1CD782C7-EEC9-BC4D-97C1-BCE7AF692D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2" name="TextBox 111">
              <a:extLst>
                <a:ext uri="{FF2B5EF4-FFF2-40B4-BE49-F238E27FC236}">
                  <a16:creationId xmlns:a16="http://schemas.microsoft.com/office/drawing/2014/main" id="{A4746927-D992-5F46-A0AF-C806005547A5}"/>
                </a:ext>
              </a:extLst>
            </p:cNvPr>
            <p:cNvSpPr txBox="1"/>
            <p:nvPr/>
          </p:nvSpPr>
          <p:spPr>
            <a:xfrm>
              <a:off x="11168555" y="2694886"/>
              <a:ext cx="379163" cy="307777"/>
            </a:xfrm>
            <a:prstGeom prst="rect">
              <a:avLst/>
            </a:prstGeom>
            <a:noFill/>
          </p:spPr>
          <p:txBody>
            <a:bodyPr wrap="square" rtlCol="0">
              <a:spAutoFit/>
            </a:bodyPr>
            <a:lstStyle/>
            <a:p>
              <a:r>
                <a:rPr lang="en-US" sz="1400" dirty="0"/>
                <a:t>R</a:t>
              </a:r>
              <a:r>
                <a:rPr lang="en-US" sz="1400" baseline="-25000" dirty="0"/>
                <a:t>2</a:t>
              </a:r>
            </a:p>
          </p:txBody>
        </p:sp>
      </p:grpSp>
      <p:sp>
        <p:nvSpPr>
          <p:cNvPr id="4" name="TextBox 3">
            <a:extLst>
              <a:ext uri="{FF2B5EF4-FFF2-40B4-BE49-F238E27FC236}">
                <a16:creationId xmlns:a16="http://schemas.microsoft.com/office/drawing/2014/main" id="{C3F69FC5-75AD-2B45-AD3D-EB8B6FAB26C9}"/>
              </a:ext>
            </a:extLst>
          </p:cNvPr>
          <p:cNvSpPr txBox="1"/>
          <p:nvPr/>
        </p:nvSpPr>
        <p:spPr>
          <a:xfrm>
            <a:off x="10246660" y="2613020"/>
            <a:ext cx="453950"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CE021BCA-2312-0846-A89B-027EEB265EF6}"/>
              </a:ext>
            </a:extLst>
          </p:cNvPr>
          <p:cNvSpPr txBox="1"/>
          <p:nvPr/>
        </p:nvSpPr>
        <p:spPr>
          <a:xfrm>
            <a:off x="10204961" y="4424289"/>
            <a:ext cx="453950" cy="369332"/>
          </a:xfrm>
          <a:prstGeom prst="rect">
            <a:avLst/>
          </a:prstGeom>
          <a:noFill/>
        </p:spPr>
        <p:txBody>
          <a:bodyPr wrap="square" rtlCol="0">
            <a:spAutoFit/>
          </a:bodyPr>
          <a:lstStyle/>
          <a:p>
            <a:r>
              <a:rPr lang="en-US" dirty="0"/>
              <a:t>B</a:t>
            </a:r>
          </a:p>
        </p:txBody>
      </p:sp>
      <p:grpSp>
        <p:nvGrpSpPr>
          <p:cNvPr id="6" name="Group 5">
            <a:extLst>
              <a:ext uri="{FF2B5EF4-FFF2-40B4-BE49-F238E27FC236}">
                <a16:creationId xmlns:a16="http://schemas.microsoft.com/office/drawing/2014/main" id="{A3F4F8E0-4525-C941-AE2B-938518AD7FC7}"/>
              </a:ext>
            </a:extLst>
          </p:cNvPr>
          <p:cNvGrpSpPr/>
          <p:nvPr/>
        </p:nvGrpSpPr>
        <p:grpSpPr>
          <a:xfrm>
            <a:off x="9533898" y="1000801"/>
            <a:ext cx="1666326" cy="1534360"/>
            <a:chOff x="10016667" y="427015"/>
            <a:chExt cx="1666326" cy="1534360"/>
          </a:xfrm>
        </p:grpSpPr>
        <p:sp>
          <p:nvSpPr>
            <p:cNvPr id="16" name="Freeform 12">
              <a:extLst>
                <a:ext uri="{FF2B5EF4-FFF2-40B4-BE49-F238E27FC236}">
                  <a16:creationId xmlns:a16="http://schemas.microsoft.com/office/drawing/2014/main" id="{3263983D-6B57-7941-8293-7C485DEC2011}"/>
                </a:ext>
              </a:extLst>
            </p:cNvPr>
            <p:cNvSpPr>
              <a:spLocks noChangeAspect="1"/>
            </p:cNvSpPr>
            <p:nvPr/>
          </p:nvSpPr>
          <p:spPr bwMode="auto">
            <a:xfrm>
              <a:off x="10582902" y="427015"/>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20" name="Group 356">
              <a:extLst>
                <a:ext uri="{FF2B5EF4-FFF2-40B4-BE49-F238E27FC236}">
                  <a16:creationId xmlns:a16="http://schemas.microsoft.com/office/drawing/2014/main" id="{031B4551-3F55-D341-86D3-E2CC572F0F1C}"/>
                </a:ext>
              </a:extLst>
            </p:cNvPr>
            <p:cNvGrpSpPr>
              <a:grpSpLocks/>
            </p:cNvGrpSpPr>
            <p:nvPr/>
          </p:nvGrpSpPr>
          <p:grpSpPr bwMode="auto">
            <a:xfrm>
              <a:off x="10295240" y="963949"/>
              <a:ext cx="613477" cy="996758"/>
              <a:chOff x="2944" y="3306"/>
              <a:chExt cx="198" cy="524"/>
            </a:xfrm>
          </p:grpSpPr>
          <p:grpSp>
            <p:nvGrpSpPr>
              <p:cNvPr id="27" name="Group 298">
                <a:extLst>
                  <a:ext uri="{FF2B5EF4-FFF2-40B4-BE49-F238E27FC236}">
                    <a16:creationId xmlns:a16="http://schemas.microsoft.com/office/drawing/2014/main" id="{5F4EC2A3-A8D8-2C4B-9B16-B7D830FB0759}"/>
                  </a:ext>
                </a:extLst>
              </p:cNvPr>
              <p:cNvGrpSpPr>
                <a:grpSpLocks/>
              </p:cNvGrpSpPr>
              <p:nvPr/>
            </p:nvGrpSpPr>
            <p:grpSpPr bwMode="auto">
              <a:xfrm>
                <a:off x="2944" y="3306"/>
                <a:ext cx="198" cy="518"/>
                <a:chOff x="3058" y="3370"/>
                <a:chExt cx="198" cy="518"/>
              </a:xfrm>
            </p:grpSpPr>
            <p:grpSp>
              <p:nvGrpSpPr>
                <p:cNvPr id="29" name="Group 294">
                  <a:extLst>
                    <a:ext uri="{FF2B5EF4-FFF2-40B4-BE49-F238E27FC236}">
                      <a16:creationId xmlns:a16="http://schemas.microsoft.com/office/drawing/2014/main" id="{3B9C9614-2E27-9240-B974-E79CC855DAB9}"/>
                    </a:ext>
                  </a:extLst>
                </p:cNvPr>
                <p:cNvGrpSpPr>
                  <a:grpSpLocks/>
                </p:cNvGrpSpPr>
                <p:nvPr/>
              </p:nvGrpSpPr>
              <p:grpSpPr bwMode="auto">
                <a:xfrm>
                  <a:off x="3083" y="3370"/>
                  <a:ext cx="173" cy="518"/>
                  <a:chOff x="3083" y="3370"/>
                  <a:chExt cx="173" cy="518"/>
                </a:xfrm>
              </p:grpSpPr>
              <p:grpSp>
                <p:nvGrpSpPr>
                  <p:cNvPr id="32" name="Group 292">
                    <a:extLst>
                      <a:ext uri="{FF2B5EF4-FFF2-40B4-BE49-F238E27FC236}">
                        <a16:creationId xmlns:a16="http://schemas.microsoft.com/office/drawing/2014/main" id="{0729F801-8585-4D4C-A03B-96EAE79B4002}"/>
                      </a:ext>
                    </a:extLst>
                  </p:cNvPr>
                  <p:cNvGrpSpPr>
                    <a:grpSpLocks/>
                  </p:cNvGrpSpPr>
                  <p:nvPr/>
                </p:nvGrpSpPr>
                <p:grpSpPr bwMode="auto">
                  <a:xfrm>
                    <a:off x="3083" y="3542"/>
                    <a:ext cx="173" cy="169"/>
                    <a:chOff x="3092" y="3427"/>
                    <a:chExt cx="173" cy="284"/>
                  </a:xfrm>
                </p:grpSpPr>
                <p:grpSp>
                  <p:nvGrpSpPr>
                    <p:cNvPr id="35" name="Group 286">
                      <a:extLst>
                        <a:ext uri="{FF2B5EF4-FFF2-40B4-BE49-F238E27FC236}">
                          <a16:creationId xmlns:a16="http://schemas.microsoft.com/office/drawing/2014/main" id="{FCD195CE-391D-8641-BB7B-C7BB250E35A5}"/>
                        </a:ext>
                      </a:extLst>
                    </p:cNvPr>
                    <p:cNvGrpSpPr>
                      <a:grpSpLocks/>
                    </p:cNvGrpSpPr>
                    <p:nvPr/>
                  </p:nvGrpSpPr>
                  <p:grpSpPr bwMode="auto">
                    <a:xfrm>
                      <a:off x="3092" y="3427"/>
                      <a:ext cx="173" cy="230"/>
                      <a:chOff x="3168" y="3485"/>
                      <a:chExt cx="173" cy="230"/>
                    </a:xfrm>
                  </p:grpSpPr>
                  <p:sp>
                    <p:nvSpPr>
                      <p:cNvPr id="40" name="Line 283">
                        <a:extLst>
                          <a:ext uri="{FF2B5EF4-FFF2-40B4-BE49-F238E27FC236}">
                            <a16:creationId xmlns:a16="http://schemas.microsoft.com/office/drawing/2014/main" id="{0A90C064-D839-134E-98D1-83080FAF151E}"/>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284">
                        <a:extLst>
                          <a:ext uri="{FF2B5EF4-FFF2-40B4-BE49-F238E27FC236}">
                            <a16:creationId xmlns:a16="http://schemas.microsoft.com/office/drawing/2014/main" id="{4D517E64-6646-EC43-8130-C4BF61279A1F}"/>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285">
                        <a:extLst>
                          <a:ext uri="{FF2B5EF4-FFF2-40B4-BE49-F238E27FC236}">
                            <a16:creationId xmlns:a16="http://schemas.microsoft.com/office/drawing/2014/main" id="{420A328D-804E-D44A-A51E-E11A52952DD2}"/>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287">
                      <a:extLst>
                        <a:ext uri="{FF2B5EF4-FFF2-40B4-BE49-F238E27FC236}">
                          <a16:creationId xmlns:a16="http://schemas.microsoft.com/office/drawing/2014/main" id="{1502DF5E-2F1F-B54A-916B-386D55817E76}"/>
                        </a:ext>
                      </a:extLst>
                    </p:cNvPr>
                    <p:cNvGrpSpPr>
                      <a:grpSpLocks/>
                    </p:cNvGrpSpPr>
                    <p:nvPr/>
                  </p:nvGrpSpPr>
                  <p:grpSpPr bwMode="auto">
                    <a:xfrm>
                      <a:off x="3128" y="3481"/>
                      <a:ext cx="91" cy="230"/>
                      <a:chOff x="3168" y="3485"/>
                      <a:chExt cx="173" cy="230"/>
                    </a:xfrm>
                  </p:grpSpPr>
                  <p:sp>
                    <p:nvSpPr>
                      <p:cNvPr id="37" name="Line 288">
                        <a:extLst>
                          <a:ext uri="{FF2B5EF4-FFF2-40B4-BE49-F238E27FC236}">
                            <a16:creationId xmlns:a16="http://schemas.microsoft.com/office/drawing/2014/main" id="{7D2E7A79-8DFE-4640-A32A-74D61353393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289">
                        <a:extLst>
                          <a:ext uri="{FF2B5EF4-FFF2-40B4-BE49-F238E27FC236}">
                            <a16:creationId xmlns:a16="http://schemas.microsoft.com/office/drawing/2014/main" id="{4E0D9CD7-B15D-0943-B018-20E84AB8E70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290">
                        <a:extLst>
                          <a:ext uri="{FF2B5EF4-FFF2-40B4-BE49-F238E27FC236}">
                            <a16:creationId xmlns:a16="http://schemas.microsoft.com/office/drawing/2014/main" id="{8A70D443-9756-4B44-862C-F44D12C16E4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3" name="Line 291">
                    <a:extLst>
                      <a:ext uri="{FF2B5EF4-FFF2-40B4-BE49-F238E27FC236}">
                        <a16:creationId xmlns:a16="http://schemas.microsoft.com/office/drawing/2014/main" id="{E1D0179A-CDE0-4948-8D8B-0A16B4F2375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293">
                    <a:extLst>
                      <a:ext uri="{FF2B5EF4-FFF2-40B4-BE49-F238E27FC236}">
                        <a16:creationId xmlns:a16="http://schemas.microsoft.com/office/drawing/2014/main" id="{C66732CA-839F-BB42-8750-46997870323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296">
                  <a:extLst>
                    <a:ext uri="{FF2B5EF4-FFF2-40B4-BE49-F238E27FC236}">
                      <a16:creationId xmlns:a16="http://schemas.microsoft.com/office/drawing/2014/main" id="{2BF0EB36-8EB8-3E4B-8B68-9967DA4EA0F5}"/>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1" name="Text Box 297">
                  <a:extLst>
                    <a:ext uri="{FF2B5EF4-FFF2-40B4-BE49-F238E27FC236}">
                      <a16:creationId xmlns:a16="http://schemas.microsoft.com/office/drawing/2014/main" id="{347CC389-9045-CE48-8AE7-697EAD2643A6}"/>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28" name="Freeform 355">
                <a:extLst>
                  <a:ext uri="{FF2B5EF4-FFF2-40B4-BE49-F238E27FC236}">
                    <a16:creationId xmlns:a16="http://schemas.microsoft.com/office/drawing/2014/main" id="{052F578F-892F-9F47-8791-6B32B77FE11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6DDADA7F-3132-E244-A1A1-9AA377D13255}"/>
                </a:ext>
              </a:extLst>
            </p:cNvPr>
            <p:cNvCxnSpPr>
              <a:cxnSpLocks/>
            </p:cNvCxnSpPr>
            <p:nvPr/>
          </p:nvCxnSpPr>
          <p:spPr>
            <a:xfrm>
              <a:off x="11211124" y="427015"/>
              <a:ext cx="0" cy="914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F79D7A9-C267-2447-97D3-B33A214F01F5}"/>
                </a:ext>
              </a:extLst>
            </p:cNvPr>
            <p:cNvSpPr txBox="1"/>
            <p:nvPr/>
          </p:nvSpPr>
          <p:spPr>
            <a:xfrm>
              <a:off x="10016667" y="1237292"/>
              <a:ext cx="379163" cy="338554"/>
            </a:xfrm>
            <a:prstGeom prst="rect">
              <a:avLst/>
            </a:prstGeom>
            <a:noFill/>
          </p:spPr>
          <p:txBody>
            <a:bodyPr wrap="square" rtlCol="0">
              <a:spAutoFit/>
            </a:bodyPr>
            <a:lstStyle/>
            <a:p>
              <a:r>
                <a:rPr lang="en-US" sz="1600" dirty="0"/>
                <a:t>V</a:t>
              </a:r>
              <a:r>
                <a:rPr lang="en-US" sz="1600" baseline="-25000" dirty="0"/>
                <a:t>0</a:t>
              </a:r>
            </a:p>
          </p:txBody>
        </p:sp>
        <p:sp>
          <p:nvSpPr>
            <p:cNvPr id="65" name="Freeform 12">
              <a:extLst>
                <a:ext uri="{FF2B5EF4-FFF2-40B4-BE49-F238E27FC236}">
                  <a16:creationId xmlns:a16="http://schemas.microsoft.com/office/drawing/2014/main" id="{8483F05F-546F-DF4B-9264-4257648F9D56}"/>
                </a:ext>
              </a:extLst>
            </p:cNvPr>
            <p:cNvSpPr>
              <a:spLocks noChangeAspect="1"/>
            </p:cNvSpPr>
            <p:nvPr/>
          </p:nvSpPr>
          <p:spPr bwMode="auto">
            <a:xfrm>
              <a:off x="11155710" y="1266283"/>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4345B25A-44CF-4241-AA59-E15C6E66C284}"/>
                </a:ext>
              </a:extLst>
            </p:cNvPr>
            <p:cNvCxnSpPr>
              <a:cxnSpLocks/>
            </p:cNvCxnSpPr>
            <p:nvPr/>
          </p:nvCxnSpPr>
          <p:spPr>
            <a:xfrm>
              <a:off x="10636060" y="436898"/>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2A6757-DE20-9D4A-A740-94E659D2FA3F}"/>
                </a:ext>
              </a:extLst>
            </p:cNvPr>
            <p:cNvCxnSpPr>
              <a:cxnSpLocks/>
            </p:cNvCxnSpPr>
            <p:nvPr/>
          </p:nvCxnSpPr>
          <p:spPr>
            <a:xfrm>
              <a:off x="10636060" y="1949294"/>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E0BC420-81CF-3C45-952A-C9E1F02029FC}"/>
                </a:ext>
              </a:extLst>
            </p:cNvPr>
            <p:cNvSpPr txBox="1"/>
            <p:nvPr/>
          </p:nvSpPr>
          <p:spPr>
            <a:xfrm>
              <a:off x="10099297" y="575323"/>
              <a:ext cx="379163" cy="338554"/>
            </a:xfrm>
            <a:prstGeom prst="rect">
              <a:avLst/>
            </a:prstGeom>
            <a:noFill/>
          </p:spPr>
          <p:txBody>
            <a:bodyPr wrap="square" rtlCol="0">
              <a:spAutoFit/>
            </a:bodyPr>
            <a:lstStyle/>
            <a:p>
              <a:r>
                <a:rPr lang="en-US" sz="1600" dirty="0"/>
                <a:t>R</a:t>
              </a:r>
              <a:r>
                <a:rPr lang="en-US" sz="1600" baseline="-25000" dirty="0"/>
                <a:t>s</a:t>
              </a:r>
            </a:p>
          </p:txBody>
        </p:sp>
        <p:sp>
          <p:nvSpPr>
            <p:cNvPr id="69" name="TextBox 68">
              <a:extLst>
                <a:ext uri="{FF2B5EF4-FFF2-40B4-BE49-F238E27FC236}">
                  <a16:creationId xmlns:a16="http://schemas.microsoft.com/office/drawing/2014/main" id="{5A7D77CA-06BC-FB4F-8964-95E0FC56A9EF}"/>
                </a:ext>
              </a:extLst>
            </p:cNvPr>
            <p:cNvSpPr txBox="1"/>
            <p:nvPr/>
          </p:nvSpPr>
          <p:spPr>
            <a:xfrm>
              <a:off x="11251629" y="1444863"/>
              <a:ext cx="379163" cy="338554"/>
            </a:xfrm>
            <a:prstGeom prst="rect">
              <a:avLst/>
            </a:prstGeom>
            <a:noFill/>
          </p:spPr>
          <p:txBody>
            <a:bodyPr wrap="square" rtlCol="0">
              <a:spAutoFit/>
            </a:bodyPr>
            <a:lstStyle/>
            <a:p>
              <a:r>
                <a:rPr lang="en-US" sz="1600" dirty="0" err="1"/>
                <a:t>R</a:t>
              </a:r>
              <a:r>
                <a:rPr lang="en-US" sz="1600" baseline="-25000" dirty="0" err="1"/>
                <a:t>l</a:t>
              </a:r>
              <a:endParaRPr lang="en-US" sz="1600" baseline="-25000" dirty="0"/>
            </a:p>
          </p:txBody>
        </p:sp>
        <p:sp>
          <p:nvSpPr>
            <p:cNvPr id="153" name="Oval 152">
              <a:extLst>
                <a:ext uri="{FF2B5EF4-FFF2-40B4-BE49-F238E27FC236}">
                  <a16:creationId xmlns:a16="http://schemas.microsoft.com/office/drawing/2014/main" id="{DF85D1E3-2254-064C-9037-023B7E1F717B}"/>
                </a:ext>
              </a:extLst>
            </p:cNvPr>
            <p:cNvSpPr>
              <a:spLocks noChangeAspect="1" noChangeArrowheads="1"/>
            </p:cNvSpPr>
            <p:nvPr/>
          </p:nvSpPr>
          <p:spPr bwMode="auto">
            <a:xfrm>
              <a:off x="11159111" y="92098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4" name="TextBox 153">
              <a:extLst>
                <a:ext uri="{FF2B5EF4-FFF2-40B4-BE49-F238E27FC236}">
                  <a16:creationId xmlns:a16="http://schemas.microsoft.com/office/drawing/2014/main" id="{E4AA0208-F7E4-4A48-A4E9-E61C7A91BA79}"/>
                </a:ext>
              </a:extLst>
            </p:cNvPr>
            <p:cNvSpPr txBox="1"/>
            <p:nvPr/>
          </p:nvSpPr>
          <p:spPr>
            <a:xfrm>
              <a:off x="11303830" y="823643"/>
              <a:ext cx="379163" cy="338554"/>
            </a:xfrm>
            <a:prstGeom prst="rect">
              <a:avLst/>
            </a:prstGeom>
            <a:noFill/>
          </p:spPr>
          <p:txBody>
            <a:bodyPr wrap="square" rtlCol="0">
              <a:spAutoFit/>
            </a:bodyPr>
            <a:lstStyle/>
            <a:p>
              <a:r>
                <a:rPr lang="en-US" sz="1600" dirty="0" err="1"/>
                <a:t>V</a:t>
              </a:r>
              <a:r>
                <a:rPr lang="en-US" sz="1600" baseline="-25000" dirty="0" err="1"/>
                <a:t>l</a:t>
              </a:r>
              <a:endParaRPr lang="en-US" sz="1600" baseline="-25000" dirty="0"/>
            </a:p>
          </p:txBody>
        </p:sp>
      </p:grpSp>
      <p:sp>
        <p:nvSpPr>
          <p:cNvPr id="152" name="TextBox 151">
            <a:extLst>
              <a:ext uri="{FF2B5EF4-FFF2-40B4-BE49-F238E27FC236}">
                <a16:creationId xmlns:a16="http://schemas.microsoft.com/office/drawing/2014/main" id="{722CB698-C02A-EF40-894F-798C386BD022}"/>
              </a:ext>
            </a:extLst>
          </p:cNvPr>
          <p:cNvSpPr txBox="1"/>
          <p:nvPr/>
        </p:nvSpPr>
        <p:spPr>
          <a:xfrm>
            <a:off x="10287444" y="6156411"/>
            <a:ext cx="453950" cy="369332"/>
          </a:xfrm>
          <a:prstGeom prst="rect">
            <a:avLst/>
          </a:prstGeom>
          <a:noFill/>
        </p:spPr>
        <p:txBody>
          <a:bodyPr wrap="square" rtlCol="0">
            <a:spAutoFit/>
          </a:bodyPr>
          <a:lstStyle/>
          <a:p>
            <a:r>
              <a:rPr lang="en-US" dirty="0"/>
              <a:t>C</a:t>
            </a:r>
          </a:p>
        </p:txBody>
      </p:sp>
      <p:grpSp>
        <p:nvGrpSpPr>
          <p:cNvPr id="12" name="Group 11">
            <a:extLst>
              <a:ext uri="{FF2B5EF4-FFF2-40B4-BE49-F238E27FC236}">
                <a16:creationId xmlns:a16="http://schemas.microsoft.com/office/drawing/2014/main" id="{3408EA65-9A18-1CC0-CDD3-60D8C47E8D03}"/>
              </a:ext>
            </a:extLst>
          </p:cNvPr>
          <p:cNvGrpSpPr/>
          <p:nvPr/>
        </p:nvGrpSpPr>
        <p:grpSpPr>
          <a:xfrm>
            <a:off x="9240912" y="4744079"/>
            <a:ext cx="2024187" cy="1411291"/>
            <a:chOff x="9972434" y="4702645"/>
            <a:chExt cx="2024187" cy="1411291"/>
          </a:xfrm>
        </p:grpSpPr>
        <p:sp>
          <p:nvSpPr>
            <p:cNvPr id="150" name="TextBox 149">
              <a:extLst>
                <a:ext uri="{FF2B5EF4-FFF2-40B4-BE49-F238E27FC236}">
                  <a16:creationId xmlns:a16="http://schemas.microsoft.com/office/drawing/2014/main" id="{CCCEC56D-4275-FC4D-B88C-F2B0B1B5A6B7}"/>
                </a:ext>
              </a:extLst>
            </p:cNvPr>
            <p:cNvSpPr txBox="1"/>
            <p:nvPr/>
          </p:nvSpPr>
          <p:spPr>
            <a:xfrm>
              <a:off x="11147918" y="4702645"/>
              <a:ext cx="379163" cy="307777"/>
            </a:xfrm>
            <a:prstGeom prst="rect">
              <a:avLst/>
            </a:prstGeom>
            <a:noFill/>
          </p:spPr>
          <p:txBody>
            <a:bodyPr wrap="square" rtlCol="0">
              <a:spAutoFit/>
            </a:bodyPr>
            <a:lstStyle/>
            <a:p>
              <a:r>
                <a:rPr lang="en-US" sz="1400" dirty="0"/>
                <a:t>R</a:t>
              </a:r>
              <a:r>
                <a:rPr lang="en-US" sz="1400" baseline="-25000" dirty="0"/>
                <a:t>2</a:t>
              </a:r>
            </a:p>
          </p:txBody>
        </p:sp>
        <p:cxnSp>
          <p:nvCxnSpPr>
            <p:cNvPr id="25" name="Straight Connector 24">
              <a:extLst>
                <a:ext uri="{FF2B5EF4-FFF2-40B4-BE49-F238E27FC236}">
                  <a16:creationId xmlns:a16="http://schemas.microsoft.com/office/drawing/2014/main" id="{84638085-1E83-BD49-9119-4E4EAEB82590}"/>
                </a:ext>
              </a:extLst>
            </p:cNvPr>
            <p:cNvCxnSpPr>
              <a:cxnSpLocks/>
            </p:cNvCxnSpPr>
            <p:nvPr/>
          </p:nvCxnSpPr>
          <p:spPr>
            <a:xfrm>
              <a:off x="11578283" y="5036924"/>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8F059260-F74B-784F-979F-24FF2761F2D8}"/>
                </a:ext>
              </a:extLst>
            </p:cNvPr>
            <p:cNvSpPr>
              <a:spLocks noChangeAspect="1"/>
            </p:cNvSpPr>
            <p:nvPr/>
          </p:nvSpPr>
          <p:spPr bwMode="auto">
            <a:xfrm rot="5400000">
              <a:off x="11302384" y="4768662"/>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14" name="Group 356">
              <a:extLst>
                <a:ext uri="{FF2B5EF4-FFF2-40B4-BE49-F238E27FC236}">
                  <a16:creationId xmlns:a16="http://schemas.microsoft.com/office/drawing/2014/main" id="{8F7A11A9-3A6D-4743-9327-67186F8F4E40}"/>
                </a:ext>
              </a:extLst>
            </p:cNvPr>
            <p:cNvGrpSpPr>
              <a:grpSpLocks/>
            </p:cNvGrpSpPr>
            <p:nvPr/>
          </p:nvGrpSpPr>
          <p:grpSpPr bwMode="auto">
            <a:xfrm>
              <a:off x="10205427" y="5032330"/>
              <a:ext cx="613477" cy="996758"/>
              <a:chOff x="2944" y="3306"/>
              <a:chExt cx="198" cy="524"/>
            </a:xfrm>
          </p:grpSpPr>
          <p:grpSp>
            <p:nvGrpSpPr>
              <p:cNvPr id="115" name="Group 298">
                <a:extLst>
                  <a:ext uri="{FF2B5EF4-FFF2-40B4-BE49-F238E27FC236}">
                    <a16:creationId xmlns:a16="http://schemas.microsoft.com/office/drawing/2014/main" id="{3A9E8376-E9E9-A84F-903B-BC3413136BB9}"/>
                  </a:ext>
                </a:extLst>
              </p:cNvPr>
              <p:cNvGrpSpPr>
                <a:grpSpLocks/>
              </p:cNvGrpSpPr>
              <p:nvPr/>
            </p:nvGrpSpPr>
            <p:grpSpPr bwMode="auto">
              <a:xfrm>
                <a:off x="2944" y="3306"/>
                <a:ext cx="198" cy="518"/>
                <a:chOff x="3058" y="3370"/>
                <a:chExt cx="198" cy="518"/>
              </a:xfrm>
            </p:grpSpPr>
            <p:grpSp>
              <p:nvGrpSpPr>
                <p:cNvPr id="117" name="Group 294">
                  <a:extLst>
                    <a:ext uri="{FF2B5EF4-FFF2-40B4-BE49-F238E27FC236}">
                      <a16:creationId xmlns:a16="http://schemas.microsoft.com/office/drawing/2014/main" id="{8C6C4E32-4B1A-6442-81C4-493A57C0C451}"/>
                    </a:ext>
                  </a:extLst>
                </p:cNvPr>
                <p:cNvGrpSpPr>
                  <a:grpSpLocks/>
                </p:cNvGrpSpPr>
                <p:nvPr/>
              </p:nvGrpSpPr>
              <p:grpSpPr bwMode="auto">
                <a:xfrm>
                  <a:off x="3083" y="3370"/>
                  <a:ext cx="173" cy="518"/>
                  <a:chOff x="3083" y="3370"/>
                  <a:chExt cx="173" cy="518"/>
                </a:xfrm>
              </p:grpSpPr>
              <p:grpSp>
                <p:nvGrpSpPr>
                  <p:cNvPr id="120" name="Group 292">
                    <a:extLst>
                      <a:ext uri="{FF2B5EF4-FFF2-40B4-BE49-F238E27FC236}">
                        <a16:creationId xmlns:a16="http://schemas.microsoft.com/office/drawing/2014/main" id="{157B852E-14B7-F14B-A7FC-F47EF42A8016}"/>
                      </a:ext>
                    </a:extLst>
                  </p:cNvPr>
                  <p:cNvGrpSpPr>
                    <a:grpSpLocks/>
                  </p:cNvGrpSpPr>
                  <p:nvPr/>
                </p:nvGrpSpPr>
                <p:grpSpPr bwMode="auto">
                  <a:xfrm>
                    <a:off x="3083" y="3542"/>
                    <a:ext cx="173" cy="169"/>
                    <a:chOff x="3092" y="3427"/>
                    <a:chExt cx="173" cy="284"/>
                  </a:xfrm>
                </p:grpSpPr>
                <p:grpSp>
                  <p:nvGrpSpPr>
                    <p:cNvPr id="123" name="Group 286">
                      <a:extLst>
                        <a:ext uri="{FF2B5EF4-FFF2-40B4-BE49-F238E27FC236}">
                          <a16:creationId xmlns:a16="http://schemas.microsoft.com/office/drawing/2014/main" id="{29360C2C-1770-B745-8672-1137D16FCCCA}"/>
                        </a:ext>
                      </a:extLst>
                    </p:cNvPr>
                    <p:cNvGrpSpPr>
                      <a:grpSpLocks/>
                    </p:cNvGrpSpPr>
                    <p:nvPr/>
                  </p:nvGrpSpPr>
                  <p:grpSpPr bwMode="auto">
                    <a:xfrm>
                      <a:off x="3092" y="3427"/>
                      <a:ext cx="173" cy="230"/>
                      <a:chOff x="3168" y="3485"/>
                      <a:chExt cx="173" cy="230"/>
                    </a:xfrm>
                  </p:grpSpPr>
                  <p:sp>
                    <p:nvSpPr>
                      <p:cNvPr id="128" name="Line 283">
                        <a:extLst>
                          <a:ext uri="{FF2B5EF4-FFF2-40B4-BE49-F238E27FC236}">
                            <a16:creationId xmlns:a16="http://schemas.microsoft.com/office/drawing/2014/main" id="{AF1DDBCE-89A0-A647-875D-A08C52BFAA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284">
                        <a:extLst>
                          <a:ext uri="{FF2B5EF4-FFF2-40B4-BE49-F238E27FC236}">
                            <a16:creationId xmlns:a16="http://schemas.microsoft.com/office/drawing/2014/main" id="{E8ECEEAE-28A6-F54B-8822-BC09364B2D9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285">
                        <a:extLst>
                          <a:ext uri="{FF2B5EF4-FFF2-40B4-BE49-F238E27FC236}">
                            <a16:creationId xmlns:a16="http://schemas.microsoft.com/office/drawing/2014/main" id="{0C1C547A-4C7D-2D4F-88C0-33B3D3E0EF3C}"/>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24" name="Group 287">
                      <a:extLst>
                        <a:ext uri="{FF2B5EF4-FFF2-40B4-BE49-F238E27FC236}">
                          <a16:creationId xmlns:a16="http://schemas.microsoft.com/office/drawing/2014/main" id="{C8A11C9E-F9BA-1E4A-A159-4102AD7B4FDE}"/>
                        </a:ext>
                      </a:extLst>
                    </p:cNvPr>
                    <p:cNvGrpSpPr>
                      <a:grpSpLocks/>
                    </p:cNvGrpSpPr>
                    <p:nvPr/>
                  </p:nvGrpSpPr>
                  <p:grpSpPr bwMode="auto">
                    <a:xfrm>
                      <a:off x="3128" y="3481"/>
                      <a:ext cx="91" cy="230"/>
                      <a:chOff x="3168" y="3485"/>
                      <a:chExt cx="173" cy="230"/>
                    </a:xfrm>
                  </p:grpSpPr>
                  <p:sp>
                    <p:nvSpPr>
                      <p:cNvPr id="125" name="Line 288">
                        <a:extLst>
                          <a:ext uri="{FF2B5EF4-FFF2-40B4-BE49-F238E27FC236}">
                            <a16:creationId xmlns:a16="http://schemas.microsoft.com/office/drawing/2014/main" id="{63A695FF-8EAD-8946-801C-8CB1F57464F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289">
                        <a:extLst>
                          <a:ext uri="{FF2B5EF4-FFF2-40B4-BE49-F238E27FC236}">
                            <a16:creationId xmlns:a16="http://schemas.microsoft.com/office/drawing/2014/main" id="{F19DB2BD-EA5C-1645-AD20-3C313C417BD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7" name="Line 290">
                        <a:extLst>
                          <a:ext uri="{FF2B5EF4-FFF2-40B4-BE49-F238E27FC236}">
                            <a16:creationId xmlns:a16="http://schemas.microsoft.com/office/drawing/2014/main" id="{0A5C9CF9-6D18-9547-BDD1-91B200029D7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21" name="Line 291">
                    <a:extLst>
                      <a:ext uri="{FF2B5EF4-FFF2-40B4-BE49-F238E27FC236}">
                        <a16:creationId xmlns:a16="http://schemas.microsoft.com/office/drawing/2014/main" id="{AE5166CC-0379-6844-9BB6-94C241AE722F}"/>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Line 293">
                    <a:extLst>
                      <a:ext uri="{FF2B5EF4-FFF2-40B4-BE49-F238E27FC236}">
                        <a16:creationId xmlns:a16="http://schemas.microsoft.com/office/drawing/2014/main" id="{2B8BB0F0-42A8-B347-AABE-1C777EB8A638}"/>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8" name="Text Box 296">
                  <a:extLst>
                    <a:ext uri="{FF2B5EF4-FFF2-40B4-BE49-F238E27FC236}">
                      <a16:creationId xmlns:a16="http://schemas.microsoft.com/office/drawing/2014/main" id="{2C87C528-3E03-D541-BDA2-D09951F9138E}"/>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9" name="Text Box 297">
                  <a:extLst>
                    <a:ext uri="{FF2B5EF4-FFF2-40B4-BE49-F238E27FC236}">
                      <a16:creationId xmlns:a16="http://schemas.microsoft.com/office/drawing/2014/main" id="{D2F66A08-86EA-3949-89D5-29E3F71B071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116" name="Freeform 355">
                <a:extLst>
                  <a:ext uri="{FF2B5EF4-FFF2-40B4-BE49-F238E27FC236}">
                    <a16:creationId xmlns:a16="http://schemas.microsoft.com/office/drawing/2014/main" id="{E969AEFA-671A-F94F-ABDC-8DABE7E8899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31" name="Straight Connector 130">
              <a:extLst>
                <a:ext uri="{FF2B5EF4-FFF2-40B4-BE49-F238E27FC236}">
                  <a16:creationId xmlns:a16="http://schemas.microsoft.com/office/drawing/2014/main" id="{0935C8D3-037A-3C48-B05F-6E0C23F916CE}"/>
                </a:ext>
              </a:extLst>
            </p:cNvPr>
            <p:cNvCxnSpPr>
              <a:cxnSpLocks/>
            </p:cNvCxnSpPr>
            <p:nvPr/>
          </p:nvCxnSpPr>
          <p:spPr>
            <a:xfrm>
              <a:off x="11087317" y="555081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290DB24-C4BF-BB4F-ADD3-B26C88438574}"/>
                </a:ext>
              </a:extLst>
            </p:cNvPr>
            <p:cNvSpPr txBox="1"/>
            <p:nvPr/>
          </p:nvSpPr>
          <p:spPr>
            <a:xfrm>
              <a:off x="9972434" y="5305673"/>
              <a:ext cx="379163" cy="382920"/>
            </a:xfrm>
            <a:prstGeom prst="rect">
              <a:avLst/>
            </a:prstGeom>
            <a:noFill/>
          </p:spPr>
          <p:txBody>
            <a:bodyPr wrap="square" rtlCol="0">
              <a:spAutoFit/>
            </a:bodyPr>
            <a:lstStyle/>
            <a:p>
              <a:r>
                <a:rPr lang="en-US" sz="1400" dirty="0"/>
                <a:t>V</a:t>
              </a:r>
              <a:r>
                <a:rPr lang="en-US" sz="1400" baseline="-25000" dirty="0"/>
                <a:t>0</a:t>
              </a:r>
            </a:p>
          </p:txBody>
        </p:sp>
        <p:sp>
          <p:nvSpPr>
            <p:cNvPr id="133" name="Freeform 12">
              <a:extLst>
                <a:ext uri="{FF2B5EF4-FFF2-40B4-BE49-F238E27FC236}">
                  <a16:creationId xmlns:a16="http://schemas.microsoft.com/office/drawing/2014/main" id="{6C517E2C-489E-1F47-98DC-974680E437F7}"/>
                </a:ext>
              </a:extLst>
            </p:cNvPr>
            <p:cNvSpPr>
              <a:spLocks noChangeAspect="1"/>
            </p:cNvSpPr>
            <p:nvPr/>
          </p:nvSpPr>
          <p:spPr bwMode="auto">
            <a:xfrm>
              <a:off x="11044875" y="504719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34" name="Straight Connector 133">
              <a:extLst>
                <a:ext uri="{FF2B5EF4-FFF2-40B4-BE49-F238E27FC236}">
                  <a16:creationId xmlns:a16="http://schemas.microsoft.com/office/drawing/2014/main" id="{935B7C11-9AE6-6F44-9236-602BAB793168}"/>
                </a:ext>
              </a:extLst>
            </p:cNvPr>
            <p:cNvCxnSpPr>
              <a:cxnSpLocks/>
              <a:endCxn id="146" idx="2"/>
            </p:cNvCxnSpPr>
            <p:nvPr/>
          </p:nvCxnSpPr>
          <p:spPr>
            <a:xfrm>
              <a:off x="10546247" y="6017675"/>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750FE33E-4FF7-C74B-BA05-432B1B63DE9A}"/>
                </a:ext>
              </a:extLst>
            </p:cNvPr>
            <p:cNvSpPr txBox="1"/>
            <p:nvPr/>
          </p:nvSpPr>
          <p:spPr>
            <a:xfrm>
              <a:off x="10739037" y="5053174"/>
              <a:ext cx="429703" cy="307777"/>
            </a:xfrm>
            <a:prstGeom prst="rect">
              <a:avLst/>
            </a:prstGeom>
            <a:noFill/>
          </p:spPr>
          <p:txBody>
            <a:bodyPr wrap="square" rtlCol="0">
              <a:spAutoFit/>
            </a:bodyPr>
            <a:lstStyle/>
            <a:p>
              <a:r>
                <a:rPr lang="en-US" sz="1400" dirty="0"/>
                <a:t>R</a:t>
              </a:r>
              <a:r>
                <a:rPr lang="en-US" sz="1400" baseline="-25000" dirty="0"/>
                <a:t>1</a:t>
              </a:r>
            </a:p>
          </p:txBody>
        </p:sp>
        <p:sp>
          <p:nvSpPr>
            <p:cNvPr id="136" name="TextBox 135">
              <a:extLst>
                <a:ext uri="{FF2B5EF4-FFF2-40B4-BE49-F238E27FC236}">
                  <a16:creationId xmlns:a16="http://schemas.microsoft.com/office/drawing/2014/main" id="{013B0EF4-7B9A-2E41-A4F9-BF48360F6C68}"/>
                </a:ext>
              </a:extLst>
            </p:cNvPr>
            <p:cNvSpPr txBox="1"/>
            <p:nvPr/>
          </p:nvSpPr>
          <p:spPr>
            <a:xfrm>
              <a:off x="11552501" y="5215211"/>
              <a:ext cx="379163" cy="307777"/>
            </a:xfrm>
            <a:prstGeom prst="rect">
              <a:avLst/>
            </a:prstGeom>
            <a:noFill/>
          </p:spPr>
          <p:txBody>
            <a:bodyPr wrap="square" rtlCol="0">
              <a:spAutoFit/>
            </a:bodyPr>
            <a:lstStyle/>
            <a:p>
              <a:r>
                <a:rPr lang="en-US" sz="1400" dirty="0"/>
                <a:t>R</a:t>
              </a:r>
              <a:r>
                <a:rPr lang="en-US" sz="1400" baseline="-25000" dirty="0"/>
                <a:t>3</a:t>
              </a:r>
            </a:p>
          </p:txBody>
        </p:sp>
        <p:grpSp>
          <p:nvGrpSpPr>
            <p:cNvPr id="138" name="Group 137">
              <a:extLst>
                <a:ext uri="{FF2B5EF4-FFF2-40B4-BE49-F238E27FC236}">
                  <a16:creationId xmlns:a16="http://schemas.microsoft.com/office/drawing/2014/main" id="{07B3E51A-90FA-0F4D-AA68-2BFC88D0ADC7}"/>
                </a:ext>
              </a:extLst>
            </p:cNvPr>
            <p:cNvGrpSpPr>
              <a:grpSpLocks/>
            </p:cNvGrpSpPr>
            <p:nvPr/>
          </p:nvGrpSpPr>
          <p:grpSpPr bwMode="auto">
            <a:xfrm>
              <a:off x="10996038" y="4946970"/>
              <a:ext cx="192024" cy="192024"/>
              <a:chOff x="1344" y="2064"/>
              <a:chExt cx="192" cy="192"/>
            </a:xfrm>
          </p:grpSpPr>
          <p:sp>
            <p:nvSpPr>
              <p:cNvPr id="139" name="Oval 138">
                <a:extLst>
                  <a:ext uri="{FF2B5EF4-FFF2-40B4-BE49-F238E27FC236}">
                    <a16:creationId xmlns:a16="http://schemas.microsoft.com/office/drawing/2014/main" id="{62994297-8A03-424C-931C-B143C93811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0" name="Rectangle 139">
                <a:extLst>
                  <a:ext uri="{FF2B5EF4-FFF2-40B4-BE49-F238E27FC236}">
                    <a16:creationId xmlns:a16="http://schemas.microsoft.com/office/drawing/2014/main" id="{776CEEC8-AF2E-D44A-B28A-C3143D6AE9D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1" name="Group 140">
              <a:extLst>
                <a:ext uri="{FF2B5EF4-FFF2-40B4-BE49-F238E27FC236}">
                  <a16:creationId xmlns:a16="http://schemas.microsoft.com/office/drawing/2014/main" id="{B6756719-5EB1-F94A-B42E-03DA98006E66}"/>
                </a:ext>
              </a:extLst>
            </p:cNvPr>
            <p:cNvGrpSpPr>
              <a:grpSpLocks/>
            </p:cNvGrpSpPr>
            <p:nvPr/>
          </p:nvGrpSpPr>
          <p:grpSpPr bwMode="auto">
            <a:xfrm>
              <a:off x="11804597" y="4940912"/>
              <a:ext cx="192024" cy="192024"/>
              <a:chOff x="1344" y="2064"/>
              <a:chExt cx="192" cy="192"/>
            </a:xfrm>
          </p:grpSpPr>
          <p:sp>
            <p:nvSpPr>
              <p:cNvPr id="142" name="Oval 141">
                <a:extLst>
                  <a:ext uri="{FF2B5EF4-FFF2-40B4-BE49-F238E27FC236}">
                    <a16:creationId xmlns:a16="http://schemas.microsoft.com/office/drawing/2014/main" id="{562AC2BF-8D54-2C4F-B48E-150B4020239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3" name="Rectangle 142">
                <a:extLst>
                  <a:ext uri="{FF2B5EF4-FFF2-40B4-BE49-F238E27FC236}">
                    <a16:creationId xmlns:a16="http://schemas.microsoft.com/office/drawing/2014/main" id="{57A4E972-A8E0-B140-B14B-33555D9836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4" name="Group 143">
              <a:extLst>
                <a:ext uri="{FF2B5EF4-FFF2-40B4-BE49-F238E27FC236}">
                  <a16:creationId xmlns:a16="http://schemas.microsoft.com/office/drawing/2014/main" id="{82F913C8-E2B6-9142-A1BF-D7C9F676E801}"/>
                </a:ext>
              </a:extLst>
            </p:cNvPr>
            <p:cNvGrpSpPr>
              <a:grpSpLocks/>
            </p:cNvGrpSpPr>
            <p:nvPr/>
          </p:nvGrpSpPr>
          <p:grpSpPr bwMode="auto">
            <a:xfrm>
              <a:off x="11789671" y="5921663"/>
              <a:ext cx="192024" cy="192024"/>
              <a:chOff x="1344" y="2064"/>
              <a:chExt cx="192" cy="192"/>
            </a:xfrm>
          </p:grpSpPr>
          <p:sp>
            <p:nvSpPr>
              <p:cNvPr id="145" name="Oval 144">
                <a:extLst>
                  <a:ext uri="{FF2B5EF4-FFF2-40B4-BE49-F238E27FC236}">
                    <a16:creationId xmlns:a16="http://schemas.microsoft.com/office/drawing/2014/main" id="{ABDB5073-A98C-9643-8807-C30FAFD0C22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6" name="Rectangle 145">
                <a:extLst>
                  <a:ext uri="{FF2B5EF4-FFF2-40B4-BE49-F238E27FC236}">
                    <a16:creationId xmlns:a16="http://schemas.microsoft.com/office/drawing/2014/main" id="{6B30C5B3-85CA-E545-98B7-B48E5B3CC73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7" name="Group 146">
              <a:extLst>
                <a:ext uri="{FF2B5EF4-FFF2-40B4-BE49-F238E27FC236}">
                  <a16:creationId xmlns:a16="http://schemas.microsoft.com/office/drawing/2014/main" id="{20F0B5DA-D1B9-9D45-AB55-8436323DDFCB}"/>
                </a:ext>
              </a:extLst>
            </p:cNvPr>
            <p:cNvGrpSpPr>
              <a:grpSpLocks/>
            </p:cNvGrpSpPr>
            <p:nvPr/>
          </p:nvGrpSpPr>
          <p:grpSpPr bwMode="auto">
            <a:xfrm>
              <a:off x="10996143" y="5916410"/>
              <a:ext cx="192024" cy="192024"/>
              <a:chOff x="1344" y="2064"/>
              <a:chExt cx="192" cy="192"/>
            </a:xfrm>
          </p:grpSpPr>
          <p:sp>
            <p:nvSpPr>
              <p:cNvPr id="148" name="Oval 147">
                <a:extLst>
                  <a:ext uri="{FF2B5EF4-FFF2-40B4-BE49-F238E27FC236}">
                    <a16:creationId xmlns:a16="http://schemas.microsoft.com/office/drawing/2014/main" id="{D8664440-CBE3-3347-BA54-E90E462CA90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9" name="Rectangle 148">
                <a:extLst>
                  <a:ext uri="{FF2B5EF4-FFF2-40B4-BE49-F238E27FC236}">
                    <a16:creationId xmlns:a16="http://schemas.microsoft.com/office/drawing/2014/main" id="{1E2DA13D-8CC7-874D-A0C5-BBD1EA7C4BB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51" name="Straight Connector 150">
              <a:extLst>
                <a:ext uri="{FF2B5EF4-FFF2-40B4-BE49-F238E27FC236}">
                  <a16:creationId xmlns:a16="http://schemas.microsoft.com/office/drawing/2014/main" id="{0D77D937-FB3A-1B40-8421-E72B368E0937}"/>
                </a:ext>
              </a:extLst>
            </p:cNvPr>
            <p:cNvCxnSpPr>
              <a:cxnSpLocks/>
              <a:endCxn id="139" idx="2"/>
            </p:cNvCxnSpPr>
            <p:nvPr/>
          </p:nvCxnSpPr>
          <p:spPr>
            <a:xfrm flipV="1">
              <a:off x="10538531" y="5042982"/>
              <a:ext cx="505513" cy="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6763CC-472B-BE45-BCA7-45C4787AF518}"/>
                </a:ext>
              </a:extLst>
            </p:cNvPr>
            <p:cNvCxnSpPr>
              <a:cxnSpLocks/>
            </p:cNvCxnSpPr>
            <p:nvPr/>
          </p:nvCxnSpPr>
          <p:spPr>
            <a:xfrm>
              <a:off x="11544514" y="5546030"/>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2">
              <a:extLst>
                <a:ext uri="{FF2B5EF4-FFF2-40B4-BE49-F238E27FC236}">
                  <a16:creationId xmlns:a16="http://schemas.microsoft.com/office/drawing/2014/main" id="{CCAF0623-07D4-1B49-9133-9FD81378ACD2}"/>
                </a:ext>
              </a:extLst>
            </p:cNvPr>
            <p:cNvSpPr>
              <a:spLocks noChangeAspect="1"/>
            </p:cNvSpPr>
            <p:nvPr/>
          </p:nvSpPr>
          <p:spPr bwMode="auto">
            <a:xfrm>
              <a:off x="11502072" y="5042414"/>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08D6707C-989C-4E4F-9447-1019E308D7BB}"/>
                </a:ext>
              </a:extLst>
            </p:cNvPr>
            <p:cNvGrpSpPr>
              <a:grpSpLocks/>
            </p:cNvGrpSpPr>
            <p:nvPr/>
          </p:nvGrpSpPr>
          <p:grpSpPr bwMode="auto">
            <a:xfrm>
              <a:off x="11463135" y="4939202"/>
              <a:ext cx="192024" cy="192024"/>
              <a:chOff x="1344" y="2064"/>
              <a:chExt cx="192" cy="192"/>
            </a:xfrm>
          </p:grpSpPr>
          <p:sp>
            <p:nvSpPr>
              <p:cNvPr id="160" name="Oval 159">
                <a:extLst>
                  <a:ext uri="{FF2B5EF4-FFF2-40B4-BE49-F238E27FC236}">
                    <a16:creationId xmlns:a16="http://schemas.microsoft.com/office/drawing/2014/main" id="{4F3AD539-AA4A-4540-A24A-EF046E535CE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1" name="Rectangle 160">
                <a:extLst>
                  <a:ext uri="{FF2B5EF4-FFF2-40B4-BE49-F238E27FC236}">
                    <a16:creationId xmlns:a16="http://schemas.microsoft.com/office/drawing/2014/main" id="{63A5C892-94BB-354A-89FB-175769483A4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 name="Group 6">
              <a:extLst>
                <a:ext uri="{FF2B5EF4-FFF2-40B4-BE49-F238E27FC236}">
                  <a16:creationId xmlns:a16="http://schemas.microsoft.com/office/drawing/2014/main" id="{6817BD69-FF8C-E81E-0B62-D9FFA2803B0C}"/>
                </a:ext>
              </a:extLst>
            </p:cNvPr>
            <p:cNvGrpSpPr>
              <a:grpSpLocks/>
            </p:cNvGrpSpPr>
            <p:nvPr/>
          </p:nvGrpSpPr>
          <p:grpSpPr bwMode="auto">
            <a:xfrm>
              <a:off x="11457881" y="5921912"/>
              <a:ext cx="192024" cy="192024"/>
              <a:chOff x="1344" y="2064"/>
              <a:chExt cx="192" cy="192"/>
            </a:xfrm>
          </p:grpSpPr>
          <p:sp>
            <p:nvSpPr>
              <p:cNvPr id="8" name="Oval 7">
                <a:extLst>
                  <a:ext uri="{FF2B5EF4-FFF2-40B4-BE49-F238E27FC236}">
                    <a16:creationId xmlns:a16="http://schemas.microsoft.com/office/drawing/2014/main" id="{D03D6467-A7BF-0C68-40D4-5356822248C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 name="Rectangle 8">
                <a:extLst>
                  <a:ext uri="{FF2B5EF4-FFF2-40B4-BE49-F238E27FC236}">
                    <a16:creationId xmlns:a16="http://schemas.microsoft.com/office/drawing/2014/main" id="{04246C00-4B02-1E96-94AE-8D14F6BB1FC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56065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3: Capacitors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97767" y="1283549"/>
                <a:ext cx="8606089" cy="5044138"/>
              </a:xfrm>
            </p:spPr>
            <p:txBody>
              <a:bodyPr>
                <a:normAutofit/>
              </a:bodyPr>
              <a:lstStyle/>
              <a:p>
                <a:pPr marL="457200" indent="-457200">
                  <a:buFont typeface="+mj-lt"/>
                  <a:buAutoNum type="arabicPeriod"/>
                </a:pPr>
                <a:r>
                  <a:rPr lang="en-US" sz="2000" dirty="0"/>
                  <a:t>In the circuit on the right,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is a 2 volt pp ideal square wave source of frequency 20Hz,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𝑆</m:t>
                        </m:r>
                      </m:sub>
                    </m:sSub>
                    <m:r>
                      <a:rPr lang="en-US" sz="2000" b="0" i="1" smtClean="0">
                        <a:latin typeface="Cambria Math" panose="02040503050406030204" pitchFamily="18" charset="0"/>
                      </a:rPr>
                      <m:t>=50</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=300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r>
                      <a:rPr lang="en-US" sz="2000" b="0" i="1" smtClean="0">
                        <a:latin typeface="Cambria Math" panose="02040503050406030204" pitchFamily="18" charset="0"/>
                      </a:rPr>
                      <m:t>.</m:t>
                    </m:r>
                  </m:oMath>
                </a14:m>
                <a:r>
                  <a:rPr lang="en-US" sz="2000" dirty="0"/>
                  <a:t>  Period is </a:t>
                </a:r>
                <a14:m>
                  <m:oMath xmlns:m="http://schemas.openxmlformats.org/officeDocument/2006/math">
                    <m:r>
                      <a:rPr lang="en-US" sz="2000" b="0" i="1" smtClean="0">
                        <a:latin typeface="Cambria Math" panose="02040503050406030204" pitchFamily="18" charset="0"/>
                      </a:rPr>
                      <m:t>50 </m:t>
                    </m:r>
                    <m:r>
                      <a:rPr lang="en-US" sz="2000" b="0" i="1" smtClean="0">
                        <a:latin typeface="Cambria Math" panose="02040503050406030204" pitchFamily="18" charset="0"/>
                      </a:rPr>
                      <m:t>𝑚𝑖𝑙𝑙𝑖𝑠𝑒𝑐</m:t>
                    </m:r>
                  </m:oMath>
                </a14:m>
                <a:endParaRPr lang="en-US" sz="2000" dirty="0"/>
              </a:p>
              <a:p>
                <a:pPr marL="457200" indent="-457200">
                  <a:buFont typeface="+mj-lt"/>
                  <a:buAutoNum type="arabicPeriod"/>
                </a:pPr>
                <a:r>
                  <a:rPr lang="en-US" sz="2000" dirty="0"/>
                  <a:t>What is the voltage, </a:t>
                </a:r>
                <a14:m>
                  <m:oMath xmlns:m="http://schemas.openxmlformats.org/officeDocument/2006/math">
                    <m:r>
                      <a:rPr lang="en-US" sz="2000" b="0" i="1" smtClean="0">
                        <a:latin typeface="Cambria Math" panose="02040503050406030204" pitchFamily="18" charset="0"/>
                      </a:rPr>
                      <m:t>𝑉</m:t>
                    </m:r>
                  </m:oMath>
                </a14:m>
                <a:r>
                  <a:rPr lang="en-US" sz="2000" dirty="0"/>
                  <a:t>, at the output? </a:t>
                </a:r>
              </a:p>
              <a:p>
                <a:pPr lvl="1"/>
                <a:r>
                  <a:rPr lang="en-US" sz="1800" dirty="0"/>
                  <a:t>About a volt at peak</a:t>
                </a:r>
              </a:p>
              <a:p>
                <a:pPr marL="457200" indent="-457200">
                  <a:buFont typeface="+mj-lt"/>
                  <a:buAutoNum type="arabicPeriod"/>
                </a:pPr>
                <a:r>
                  <a:rPr lang="en-US" sz="2000" dirty="0"/>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be the time to discharge to 0V.  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oMath>
                </a14:m>
                <a:r>
                  <a:rPr lang="en-US" sz="2000" dirty="0"/>
                  <a: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𝑅𝐶</m:t>
                    </m:r>
                    <m:r>
                      <a:rPr lang="en-US" sz="1800" b="0" i="1" smtClean="0">
                        <a:latin typeface="Cambria Math" panose="02040503050406030204" pitchFamily="18" charset="0"/>
                        <a:ea typeface="Cambria Math" panose="02040503050406030204" pitchFamily="18" charset="0"/>
                      </a:rPr>
                      <m:t>= 3×</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5</m:t>
                        </m:r>
                      </m:sup>
                    </m:sSup>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𝑠𝑒𝑐</m:t>
                    </m:r>
                    <m:r>
                      <a:rPr lang="en-US" sz="1800" b="0" i="1" smtClean="0">
                        <a:latin typeface="Cambria Math" panose="02040503050406030204" pitchFamily="18" charset="0"/>
                        <a:ea typeface="Cambria Math" panose="02040503050406030204" pitchFamily="18" charset="0"/>
                      </a:rPr>
                      <m:t>=3 </m:t>
                    </m:r>
                    <m:r>
                      <a:rPr lang="en-US" sz="1800" b="0" i="1" smtClean="0">
                        <a:latin typeface="Cambria Math" panose="02040503050406030204" pitchFamily="18" charset="0"/>
                        <a:ea typeface="Cambria Math" panose="02040503050406030204" pitchFamily="18" charset="0"/>
                      </a:rPr>
                      <m:t>𝑚𝑖𝑙𝑙𝑖𝑠𝑒𝑐</m:t>
                    </m:r>
                  </m:oMath>
                </a14:m>
                <a:endParaRPr lang="en-US" sz="1800" dirty="0"/>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𝜏</m:t>
                    </m:r>
                    <m:r>
                      <m:rPr>
                        <m:sty m:val="p"/>
                      </m:rPr>
                      <a:rPr lang="en-US" sz="1800" b="0" i="0" smtClean="0">
                        <a:latin typeface="Cambria Math" panose="02040503050406030204" pitchFamily="18" charset="0"/>
                        <a:ea typeface="Cambria Math" panose="02040503050406030204" pitchFamily="18" charset="0"/>
                      </a:rPr>
                      <m:t>ln</m:t>
                    </m:r>
                    <m:r>
                      <a:rPr lang="en-US" sz="1800" b="0" i="1" smtClean="0">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𝑚𝑠</m:t>
                    </m:r>
                    <m:r>
                      <a:rPr lang="en-US" sz="1800" b="0" i="1" smtClean="0">
                        <a:latin typeface="Cambria Math" panose="02040503050406030204" pitchFamily="18" charset="0"/>
                        <a:ea typeface="Cambria Math" panose="02040503050406030204" pitchFamily="18" charset="0"/>
                      </a:rPr>
                      <m:t> </m:t>
                    </m:r>
                  </m:oMath>
                </a14:m>
                <a:r>
                  <a:rPr lang="en-US" sz="1800" dirty="0"/>
                  <a:t>(</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𝑡</m:t>
                        </m:r>
                      </m:e>
                      <m:sub>
                        <m:r>
                          <a:rPr lang="en-US" sz="1800" b="0" i="1" dirty="0" smtClean="0">
                            <a:latin typeface="Cambria Math" panose="02040503050406030204" pitchFamily="18" charset="0"/>
                          </a:rPr>
                          <m:t>2</m:t>
                        </m:r>
                      </m:sub>
                    </m:sSub>
                  </m:oMath>
                </a14:m>
                <a:r>
                  <a:rPr lang="en-US" sz="1800" dirty="0"/>
                  <a:t> is the time to decay to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a14:m>
                <a:r>
                  <a:rPr lang="en-US" sz="1800" dirty="0"/>
                  <a:t> its value)</a:t>
                </a:r>
              </a:p>
              <a:p>
                <a:pPr marL="457200" indent="-457200">
                  <a:buFont typeface="+mj-lt"/>
                  <a:buAutoNum type="arabicPeriod"/>
                </a:pPr>
                <a:r>
                  <a:rPr lang="en-US" sz="2000" dirty="0"/>
                  <a:t>Capacitance on the scope prevents the delay from being 0.  Measure the new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2</m:t>
                        </m:r>
                      </m:sub>
                    </m:sSub>
                  </m:oMath>
                </a14:m>
                <a:r>
                  <a:rPr lang="en-US" sz="2000" dirty="0"/>
                  <a:t> with these changes.  Given</a:t>
                </a:r>
              </a:p>
              <a:p>
                <a:pPr lvl="1"/>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=100</m:t>
                    </m:r>
                    <m:r>
                      <a:rPr lang="en-US" sz="1800" b="0" i="1" smtClean="0">
                        <a:latin typeface="Cambria Math" panose="02040503050406030204" pitchFamily="18" charset="0"/>
                      </a:rPr>
                      <m:t>𝑝𝑓</m:t>
                    </m:r>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=50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=10</m:t>
                    </m:r>
                    <m:r>
                      <a:rPr lang="en-US" sz="1800" b="0" i="1" smtClean="0">
                        <a:latin typeface="Cambria Math" panose="02040503050406030204" pitchFamily="18" charset="0"/>
                      </a:rPr>
                      <m:t>𝑝𝐹</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r>
                      <m:rPr>
                        <m:sty m:val="p"/>
                      </m:rPr>
                      <a:rPr lang="el-GR" sz="1800" b="0" i="1" smtClean="0">
                        <a:latin typeface="Cambria Math" panose="02040503050406030204" pitchFamily="18" charset="0"/>
                        <a:ea typeface="Cambria Math" panose="02040503050406030204" pitchFamily="18" charset="0"/>
                      </a:rPr>
                      <m:t>Ω</m:t>
                    </m:r>
                  </m:oMath>
                </a14:m>
                <a:endParaRPr lang="en-US" sz="1800" dirty="0"/>
              </a:p>
              <a:p>
                <a:pPr marL="457200" indent="-457200">
                  <a:buFont typeface="+mj-lt"/>
                  <a:buAutoNum type="arabicPeriod"/>
                </a:pPr>
                <a:r>
                  <a:rPr lang="en-US" sz="2000" dirty="0"/>
                  <a:t>Calculate the new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2</m:t>
                        </m:r>
                      </m:sub>
                    </m:sSub>
                    <m:r>
                      <a:rPr lang="en-US" sz="2000" b="0" i="0" smtClean="0">
                        <a:latin typeface="Cambria Math" panose="02040503050406030204" pitchFamily="18" charset="0"/>
                      </a:rPr>
                      <m:t>.</m:t>
                    </m:r>
                  </m:oMath>
                </a14:m>
                <a:endParaRPr lang="en-US" sz="2000" b="0" dirty="0"/>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𝜏</m:t>
                    </m:r>
                    <m:r>
                      <a:rPr lang="en-US" sz="1800" b="0" i="1" smtClean="0">
                        <a:latin typeface="Cambria Math" panose="02040503050406030204" pitchFamily="18" charset="0"/>
                        <a:ea typeface="Cambria Math" panose="02040503050406030204" pitchFamily="18" charset="0"/>
                      </a:rPr>
                      <m:t>=6</m:t>
                    </m:r>
                    <m:r>
                      <a:rPr lang="en-US" sz="1800" b="0" i="1" smtClean="0">
                        <a:latin typeface="Cambria Math" panose="02040503050406030204" pitchFamily="18" charset="0"/>
                        <a:ea typeface="Cambria Math" panose="02040503050406030204" pitchFamily="18" charset="0"/>
                      </a:rPr>
                      <m:t>𝜇</m:t>
                    </m:r>
                  </m:oMath>
                </a14:m>
                <a:r>
                  <a:rPr lang="en-US" sz="1800" dirty="0"/>
                  <a:t>-sec</a:t>
                </a:r>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97767" y="1283549"/>
                <a:ext cx="8606089" cy="5044138"/>
              </a:xfrm>
              <a:blipFill>
                <a:blip r:embed="rId2"/>
                <a:stretch>
                  <a:fillRect l="-737" t="-150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18</a:t>
            </a:fld>
            <a:endParaRPr lang="en-US"/>
          </a:p>
        </p:txBody>
      </p:sp>
      <p:grpSp>
        <p:nvGrpSpPr>
          <p:cNvPr id="18" name="Group 17">
            <a:extLst>
              <a:ext uri="{FF2B5EF4-FFF2-40B4-BE49-F238E27FC236}">
                <a16:creationId xmlns:a16="http://schemas.microsoft.com/office/drawing/2014/main" id="{3CA1B679-CCA5-FD4A-BEE2-BD6F07F9C880}"/>
              </a:ext>
            </a:extLst>
          </p:cNvPr>
          <p:cNvGrpSpPr/>
          <p:nvPr/>
        </p:nvGrpSpPr>
        <p:grpSpPr>
          <a:xfrm>
            <a:off x="7475210" y="4428553"/>
            <a:ext cx="3663927" cy="1699197"/>
            <a:chOff x="8477167" y="3520440"/>
            <a:chExt cx="3663927" cy="1699197"/>
          </a:xfrm>
        </p:grpSpPr>
        <p:cxnSp>
          <p:nvCxnSpPr>
            <p:cNvPr id="44" name="Straight Connector 43">
              <a:extLst>
                <a:ext uri="{FF2B5EF4-FFF2-40B4-BE49-F238E27FC236}">
                  <a16:creationId xmlns:a16="http://schemas.microsoft.com/office/drawing/2014/main" id="{98D87C04-3278-D74E-B21D-9D9CBBBC4E09}"/>
                </a:ext>
              </a:extLst>
            </p:cNvPr>
            <p:cNvCxnSpPr>
              <a:cxnSpLocks/>
            </p:cNvCxnSpPr>
            <p:nvPr/>
          </p:nvCxnSpPr>
          <p:spPr>
            <a:xfrm>
              <a:off x="9545807" y="4439491"/>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27130C-9B87-CC45-BBEB-9720FB7C1A0D}"/>
                </a:ext>
              </a:extLst>
            </p:cNvPr>
            <p:cNvSpPr txBox="1"/>
            <p:nvPr/>
          </p:nvSpPr>
          <p:spPr>
            <a:xfrm>
              <a:off x="8477167" y="4601883"/>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47" name="Straight Connector 46">
              <a:extLst>
                <a:ext uri="{FF2B5EF4-FFF2-40B4-BE49-F238E27FC236}">
                  <a16:creationId xmlns:a16="http://schemas.microsoft.com/office/drawing/2014/main" id="{EB1520FC-3F42-5A4E-A010-3875A68012F3}"/>
                </a:ext>
              </a:extLst>
            </p:cNvPr>
            <p:cNvCxnSpPr>
              <a:cxnSpLocks/>
            </p:cNvCxnSpPr>
            <p:nvPr/>
          </p:nvCxnSpPr>
          <p:spPr>
            <a:xfrm>
              <a:off x="8697511" y="502381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F4CB616-A582-B942-92BD-3EBA470541BD}"/>
                </a:ext>
              </a:extLst>
            </p:cNvPr>
            <p:cNvSpPr txBox="1"/>
            <p:nvPr/>
          </p:nvSpPr>
          <p:spPr>
            <a:xfrm>
              <a:off x="9131271" y="4664331"/>
              <a:ext cx="379163" cy="338554"/>
            </a:xfrm>
            <a:prstGeom prst="rect">
              <a:avLst/>
            </a:prstGeom>
            <a:noFill/>
          </p:spPr>
          <p:txBody>
            <a:bodyPr wrap="square" rtlCol="0">
              <a:spAutoFit/>
            </a:bodyPr>
            <a:lstStyle/>
            <a:p>
              <a:r>
                <a:rPr lang="en-US" sz="1600" dirty="0"/>
                <a:t>C</a:t>
              </a:r>
              <a:r>
                <a:rPr lang="en-US" sz="1600" baseline="-25000" dirty="0"/>
                <a:t>p</a:t>
              </a:r>
              <a:endParaRPr lang="en-US" sz="1400" baseline="-25000" dirty="0"/>
            </a:p>
          </p:txBody>
        </p:sp>
        <p:grpSp>
          <p:nvGrpSpPr>
            <p:cNvPr id="49" name="Group 48">
              <a:extLst>
                <a:ext uri="{FF2B5EF4-FFF2-40B4-BE49-F238E27FC236}">
                  <a16:creationId xmlns:a16="http://schemas.microsoft.com/office/drawing/2014/main" id="{524D7182-1B88-8843-9543-91D5F1FC8588}"/>
                </a:ext>
              </a:extLst>
            </p:cNvPr>
            <p:cNvGrpSpPr>
              <a:grpSpLocks/>
            </p:cNvGrpSpPr>
            <p:nvPr/>
          </p:nvGrpSpPr>
          <p:grpSpPr bwMode="auto">
            <a:xfrm>
              <a:off x="8632722" y="4343666"/>
              <a:ext cx="192024" cy="192024"/>
              <a:chOff x="1344" y="2064"/>
              <a:chExt cx="192" cy="192"/>
            </a:xfrm>
          </p:grpSpPr>
          <p:sp>
            <p:nvSpPr>
              <p:cNvPr id="116" name="Oval 115">
                <a:extLst>
                  <a:ext uri="{FF2B5EF4-FFF2-40B4-BE49-F238E27FC236}">
                    <a16:creationId xmlns:a16="http://schemas.microsoft.com/office/drawing/2014/main" id="{61F668B6-EF31-A946-B544-C9567E073BA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8" name="Rectangle 117">
                <a:extLst>
                  <a:ext uri="{FF2B5EF4-FFF2-40B4-BE49-F238E27FC236}">
                    <a16:creationId xmlns:a16="http://schemas.microsoft.com/office/drawing/2014/main" id="{75BA2264-5CC7-E04E-A69A-E0D1675CD9B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0" name="Group 49">
              <a:extLst>
                <a:ext uri="{FF2B5EF4-FFF2-40B4-BE49-F238E27FC236}">
                  <a16:creationId xmlns:a16="http://schemas.microsoft.com/office/drawing/2014/main" id="{AB6B600D-2702-C64A-8724-D15E04483B0B}"/>
                </a:ext>
              </a:extLst>
            </p:cNvPr>
            <p:cNvGrpSpPr>
              <a:grpSpLocks/>
            </p:cNvGrpSpPr>
            <p:nvPr/>
          </p:nvGrpSpPr>
          <p:grpSpPr bwMode="auto">
            <a:xfrm>
              <a:off x="9772121" y="4343479"/>
              <a:ext cx="192024" cy="192024"/>
              <a:chOff x="1344" y="2064"/>
              <a:chExt cx="192" cy="192"/>
            </a:xfrm>
          </p:grpSpPr>
          <p:sp>
            <p:nvSpPr>
              <p:cNvPr id="111" name="Oval 110">
                <a:extLst>
                  <a:ext uri="{FF2B5EF4-FFF2-40B4-BE49-F238E27FC236}">
                    <a16:creationId xmlns:a16="http://schemas.microsoft.com/office/drawing/2014/main" id="{932AD231-FA71-4B47-B168-0DBD21C393A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5" name="Rectangle 114">
                <a:extLst>
                  <a:ext uri="{FF2B5EF4-FFF2-40B4-BE49-F238E27FC236}">
                    <a16:creationId xmlns:a16="http://schemas.microsoft.com/office/drawing/2014/main" id="{2040D9A1-7BAC-1141-A301-F43A56DCCD6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1" name="Group 50">
              <a:extLst>
                <a:ext uri="{FF2B5EF4-FFF2-40B4-BE49-F238E27FC236}">
                  <a16:creationId xmlns:a16="http://schemas.microsoft.com/office/drawing/2014/main" id="{EFD8929A-6D98-A348-B865-B23A6A302D14}"/>
                </a:ext>
              </a:extLst>
            </p:cNvPr>
            <p:cNvGrpSpPr>
              <a:grpSpLocks/>
            </p:cNvGrpSpPr>
            <p:nvPr/>
          </p:nvGrpSpPr>
          <p:grpSpPr bwMode="auto">
            <a:xfrm>
              <a:off x="9791485" y="4937284"/>
              <a:ext cx="192024" cy="192024"/>
              <a:chOff x="1344" y="2064"/>
              <a:chExt cx="192" cy="192"/>
            </a:xfrm>
          </p:grpSpPr>
          <p:sp>
            <p:nvSpPr>
              <p:cNvPr id="94" name="Oval 93">
                <a:extLst>
                  <a:ext uri="{FF2B5EF4-FFF2-40B4-BE49-F238E27FC236}">
                    <a16:creationId xmlns:a16="http://schemas.microsoft.com/office/drawing/2014/main" id="{9330C2C1-35C9-4947-96FF-8468A68615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5" name="Rectangle 94">
                <a:extLst>
                  <a:ext uri="{FF2B5EF4-FFF2-40B4-BE49-F238E27FC236}">
                    <a16:creationId xmlns:a16="http://schemas.microsoft.com/office/drawing/2014/main" id="{097EDEF8-1068-A644-97A9-EBB51E5CAF0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95BE0FE9-E4C7-AC42-9944-D9313F3BF728}"/>
                </a:ext>
              </a:extLst>
            </p:cNvPr>
            <p:cNvCxnSpPr>
              <a:cxnSpLocks/>
            </p:cNvCxnSpPr>
            <p:nvPr/>
          </p:nvCxnSpPr>
          <p:spPr>
            <a:xfrm>
              <a:off x="9013306" y="426515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210">
              <a:extLst>
                <a:ext uri="{FF2B5EF4-FFF2-40B4-BE49-F238E27FC236}">
                  <a16:creationId xmlns:a16="http://schemas.microsoft.com/office/drawing/2014/main" id="{C4DAAB26-7AAB-7648-A39C-CB68A6FF0A00}"/>
                </a:ext>
              </a:extLst>
            </p:cNvPr>
            <p:cNvGrpSpPr>
              <a:grpSpLocks/>
            </p:cNvGrpSpPr>
            <p:nvPr/>
          </p:nvGrpSpPr>
          <p:grpSpPr bwMode="auto">
            <a:xfrm rot="5400000">
              <a:off x="9171965" y="4318151"/>
              <a:ext cx="239730" cy="564222"/>
              <a:chOff x="3216" y="1728"/>
              <a:chExt cx="192" cy="480"/>
            </a:xfrm>
          </p:grpSpPr>
          <p:sp>
            <p:nvSpPr>
              <p:cNvPr id="88" name="Line 8">
                <a:extLst>
                  <a:ext uri="{FF2B5EF4-FFF2-40B4-BE49-F238E27FC236}">
                    <a16:creationId xmlns:a16="http://schemas.microsoft.com/office/drawing/2014/main" id="{D6473B1E-D2D1-8E49-98A1-58FEEE5AD03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a:extLst>
                  <a:ext uri="{FF2B5EF4-FFF2-40B4-BE49-F238E27FC236}">
                    <a16:creationId xmlns:a16="http://schemas.microsoft.com/office/drawing/2014/main" id="{FB23FFE5-2F01-714B-A1D8-767FE69B790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
                <a:extLst>
                  <a:ext uri="{FF2B5EF4-FFF2-40B4-BE49-F238E27FC236}">
                    <a16:creationId xmlns:a16="http://schemas.microsoft.com/office/drawing/2014/main" id="{3163EF0B-0B23-E04C-8F19-6F3FF6BD64E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1">
                <a:extLst>
                  <a:ext uri="{FF2B5EF4-FFF2-40B4-BE49-F238E27FC236}">
                    <a16:creationId xmlns:a16="http://schemas.microsoft.com/office/drawing/2014/main" id="{C0E5191A-7B57-7541-AD7C-585B85C04D8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TextBox 65">
              <a:extLst>
                <a:ext uri="{FF2B5EF4-FFF2-40B4-BE49-F238E27FC236}">
                  <a16:creationId xmlns:a16="http://schemas.microsoft.com/office/drawing/2014/main" id="{F44D101F-AEA0-6E41-B170-FFA958C16D59}"/>
                </a:ext>
              </a:extLst>
            </p:cNvPr>
            <p:cNvSpPr txBox="1"/>
            <p:nvPr/>
          </p:nvSpPr>
          <p:spPr>
            <a:xfrm flipH="1">
              <a:off x="9136276" y="3879269"/>
              <a:ext cx="548633" cy="307777"/>
            </a:xfrm>
            <a:prstGeom prst="rect">
              <a:avLst/>
            </a:prstGeom>
            <a:noFill/>
          </p:spPr>
          <p:txBody>
            <a:bodyPr wrap="square" rtlCol="0">
              <a:spAutoFit/>
            </a:bodyPr>
            <a:lstStyle/>
            <a:p>
              <a:r>
                <a:rPr lang="en-US" sz="1400" dirty="0"/>
                <a:t>R</a:t>
              </a:r>
              <a:r>
                <a:rPr lang="en-US" sz="1400" baseline="-25000" dirty="0"/>
                <a:t>p</a:t>
              </a:r>
            </a:p>
          </p:txBody>
        </p:sp>
        <p:sp>
          <p:nvSpPr>
            <p:cNvPr id="68" name="Freeform 12">
              <a:extLst>
                <a:ext uri="{FF2B5EF4-FFF2-40B4-BE49-F238E27FC236}">
                  <a16:creationId xmlns:a16="http://schemas.microsoft.com/office/drawing/2014/main" id="{36DDC8EB-A7DE-834F-B5E5-B54E35E39610}"/>
                </a:ext>
              </a:extLst>
            </p:cNvPr>
            <p:cNvSpPr>
              <a:spLocks noChangeAspect="1"/>
            </p:cNvSpPr>
            <p:nvPr/>
          </p:nvSpPr>
          <p:spPr bwMode="auto">
            <a:xfrm rot="5400000">
              <a:off x="9234172" y="399083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19" name="Freeform 12">
              <a:extLst>
                <a:ext uri="{FF2B5EF4-FFF2-40B4-BE49-F238E27FC236}">
                  <a16:creationId xmlns:a16="http://schemas.microsoft.com/office/drawing/2014/main" id="{6444F1F8-10C8-4349-B1F2-ABEE5A352229}"/>
                </a:ext>
              </a:extLst>
            </p:cNvPr>
            <p:cNvSpPr>
              <a:spLocks noChangeAspect="1"/>
            </p:cNvSpPr>
            <p:nvPr/>
          </p:nvSpPr>
          <p:spPr bwMode="auto">
            <a:xfrm>
              <a:off x="11878067" y="4437466"/>
              <a:ext cx="98606" cy="585216"/>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20" name="Straight Connector 119">
              <a:extLst>
                <a:ext uri="{FF2B5EF4-FFF2-40B4-BE49-F238E27FC236}">
                  <a16:creationId xmlns:a16="http://schemas.microsoft.com/office/drawing/2014/main" id="{458CA553-04FD-CD48-B318-7DE74DAFDCC0}"/>
                </a:ext>
              </a:extLst>
            </p:cNvPr>
            <p:cNvCxnSpPr>
              <a:cxnSpLocks/>
            </p:cNvCxnSpPr>
            <p:nvPr/>
          </p:nvCxnSpPr>
          <p:spPr>
            <a:xfrm>
              <a:off x="9554326" y="4257533"/>
              <a:ext cx="0" cy="3348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B59BFC3-DEA5-9041-A7F4-371C21EF406C}"/>
                </a:ext>
              </a:extLst>
            </p:cNvPr>
            <p:cNvCxnSpPr>
              <a:cxnSpLocks/>
            </p:cNvCxnSpPr>
            <p:nvPr/>
          </p:nvCxnSpPr>
          <p:spPr>
            <a:xfrm>
              <a:off x="8738986" y="4432560"/>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Can 121">
              <a:extLst>
                <a:ext uri="{FF2B5EF4-FFF2-40B4-BE49-F238E27FC236}">
                  <a16:creationId xmlns:a16="http://schemas.microsoft.com/office/drawing/2014/main" id="{DB46E09A-669B-444F-B346-8C894FA64D20}"/>
                </a:ext>
              </a:extLst>
            </p:cNvPr>
            <p:cNvSpPr/>
            <p:nvPr/>
          </p:nvSpPr>
          <p:spPr>
            <a:xfrm rot="5400000">
              <a:off x="10267438" y="4054164"/>
              <a:ext cx="382708" cy="841742"/>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138BA-091C-6244-A402-7D7FC272450C}"/>
                </a:ext>
              </a:extLst>
            </p:cNvPr>
            <p:cNvSpPr/>
            <p:nvPr/>
          </p:nvSpPr>
          <p:spPr>
            <a:xfrm>
              <a:off x="8753879" y="3890699"/>
              <a:ext cx="1139395" cy="13289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746758C-BC63-A64C-94DB-E88EB4AECF3A}"/>
                </a:ext>
              </a:extLst>
            </p:cNvPr>
            <p:cNvSpPr txBox="1"/>
            <p:nvPr/>
          </p:nvSpPr>
          <p:spPr>
            <a:xfrm>
              <a:off x="8965336" y="3520440"/>
              <a:ext cx="738792" cy="369332"/>
            </a:xfrm>
            <a:prstGeom prst="rect">
              <a:avLst/>
            </a:prstGeom>
            <a:noFill/>
          </p:spPr>
          <p:txBody>
            <a:bodyPr wrap="none" rtlCol="0">
              <a:spAutoFit/>
            </a:bodyPr>
            <a:lstStyle/>
            <a:p>
              <a:r>
                <a:rPr lang="en-US" dirty="0"/>
                <a:t>Probe</a:t>
              </a:r>
            </a:p>
          </p:txBody>
        </p:sp>
        <p:grpSp>
          <p:nvGrpSpPr>
            <p:cNvPr id="126" name="Group 125">
              <a:extLst>
                <a:ext uri="{FF2B5EF4-FFF2-40B4-BE49-F238E27FC236}">
                  <a16:creationId xmlns:a16="http://schemas.microsoft.com/office/drawing/2014/main" id="{58801543-3897-7241-8E6C-6A4274E73F1F}"/>
                </a:ext>
              </a:extLst>
            </p:cNvPr>
            <p:cNvGrpSpPr>
              <a:grpSpLocks/>
            </p:cNvGrpSpPr>
            <p:nvPr/>
          </p:nvGrpSpPr>
          <p:grpSpPr bwMode="auto">
            <a:xfrm>
              <a:off x="8609679" y="4920763"/>
              <a:ext cx="192024" cy="192024"/>
              <a:chOff x="1344" y="2064"/>
              <a:chExt cx="192" cy="192"/>
            </a:xfrm>
          </p:grpSpPr>
          <p:sp>
            <p:nvSpPr>
              <p:cNvPr id="127" name="Oval 126">
                <a:extLst>
                  <a:ext uri="{FF2B5EF4-FFF2-40B4-BE49-F238E27FC236}">
                    <a16:creationId xmlns:a16="http://schemas.microsoft.com/office/drawing/2014/main" id="{6E1F1E2F-8778-7242-9445-DE824FF1F4A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28" name="Rectangle 127">
                <a:extLst>
                  <a:ext uri="{FF2B5EF4-FFF2-40B4-BE49-F238E27FC236}">
                    <a16:creationId xmlns:a16="http://schemas.microsoft.com/office/drawing/2014/main" id="{85CE2219-0A27-4746-A8BE-A8890FE2658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29" name="Straight Connector 128">
              <a:extLst>
                <a:ext uri="{FF2B5EF4-FFF2-40B4-BE49-F238E27FC236}">
                  <a16:creationId xmlns:a16="http://schemas.microsoft.com/office/drawing/2014/main" id="{48FC9D53-44B1-064C-B9C0-EA608209F3F1}"/>
                </a:ext>
              </a:extLst>
            </p:cNvPr>
            <p:cNvCxnSpPr>
              <a:cxnSpLocks/>
            </p:cNvCxnSpPr>
            <p:nvPr/>
          </p:nvCxnSpPr>
          <p:spPr>
            <a:xfrm>
              <a:off x="9876772" y="4432560"/>
              <a:ext cx="2046452" cy="169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24B70BE-B7C7-8B43-8388-EF3650C2C02A}"/>
                </a:ext>
              </a:extLst>
            </p:cNvPr>
            <p:cNvCxnSpPr>
              <a:cxnSpLocks/>
            </p:cNvCxnSpPr>
            <p:nvPr/>
          </p:nvCxnSpPr>
          <p:spPr>
            <a:xfrm>
              <a:off x="10075950" y="4648763"/>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C8081FF-E568-854B-AF95-8A8A9C528667}"/>
                </a:ext>
              </a:extLst>
            </p:cNvPr>
            <p:cNvCxnSpPr>
              <a:cxnSpLocks/>
            </p:cNvCxnSpPr>
            <p:nvPr/>
          </p:nvCxnSpPr>
          <p:spPr>
            <a:xfrm>
              <a:off x="10822198" y="4645668"/>
              <a:ext cx="0" cy="3934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A022BA-C570-9A40-979B-9ACE04354532}"/>
                </a:ext>
              </a:extLst>
            </p:cNvPr>
            <p:cNvCxnSpPr>
              <a:cxnSpLocks/>
            </p:cNvCxnSpPr>
            <p:nvPr/>
          </p:nvCxnSpPr>
          <p:spPr>
            <a:xfrm flipH="1">
              <a:off x="9879422" y="5031441"/>
              <a:ext cx="1906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210">
              <a:extLst>
                <a:ext uri="{FF2B5EF4-FFF2-40B4-BE49-F238E27FC236}">
                  <a16:creationId xmlns:a16="http://schemas.microsoft.com/office/drawing/2014/main" id="{7F03246C-F463-C543-95D7-41F1E2D0542F}"/>
                </a:ext>
              </a:extLst>
            </p:cNvPr>
            <p:cNvGrpSpPr>
              <a:grpSpLocks/>
            </p:cNvGrpSpPr>
            <p:nvPr/>
          </p:nvGrpSpPr>
          <p:grpSpPr bwMode="auto">
            <a:xfrm>
              <a:off x="11269684" y="4460844"/>
              <a:ext cx="239730" cy="564222"/>
              <a:chOff x="3216" y="1728"/>
              <a:chExt cx="192" cy="480"/>
            </a:xfrm>
          </p:grpSpPr>
          <p:sp>
            <p:nvSpPr>
              <p:cNvPr id="134" name="Line 8">
                <a:extLst>
                  <a:ext uri="{FF2B5EF4-FFF2-40B4-BE49-F238E27FC236}">
                    <a16:creationId xmlns:a16="http://schemas.microsoft.com/office/drawing/2014/main" id="{48F77588-EF10-D149-A851-5720E622C3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9">
                <a:extLst>
                  <a:ext uri="{FF2B5EF4-FFF2-40B4-BE49-F238E27FC236}">
                    <a16:creationId xmlns:a16="http://schemas.microsoft.com/office/drawing/2014/main" id="{27E28B00-75B1-D042-B575-D6186DD9FA4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
                <a:extLst>
                  <a:ext uri="{FF2B5EF4-FFF2-40B4-BE49-F238E27FC236}">
                    <a16:creationId xmlns:a16="http://schemas.microsoft.com/office/drawing/2014/main" id="{EBE4673D-AECB-B040-86CF-283F460ED6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1">
                <a:extLst>
                  <a:ext uri="{FF2B5EF4-FFF2-40B4-BE49-F238E27FC236}">
                    <a16:creationId xmlns:a16="http://schemas.microsoft.com/office/drawing/2014/main" id="{9F3560DD-1197-AF4B-800D-4FC272F4ED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8" name="TextBox 137">
              <a:extLst>
                <a:ext uri="{FF2B5EF4-FFF2-40B4-BE49-F238E27FC236}">
                  <a16:creationId xmlns:a16="http://schemas.microsoft.com/office/drawing/2014/main" id="{67FCA242-1AC2-6045-8519-563DA905F307}"/>
                </a:ext>
              </a:extLst>
            </p:cNvPr>
            <p:cNvSpPr txBox="1"/>
            <p:nvPr/>
          </p:nvSpPr>
          <p:spPr>
            <a:xfrm>
              <a:off x="10876055" y="4449480"/>
              <a:ext cx="379163" cy="338554"/>
            </a:xfrm>
            <a:prstGeom prst="rect">
              <a:avLst/>
            </a:prstGeom>
            <a:noFill/>
          </p:spPr>
          <p:txBody>
            <a:bodyPr wrap="square" rtlCol="0">
              <a:spAutoFit/>
            </a:bodyPr>
            <a:lstStyle/>
            <a:p>
              <a:r>
                <a:rPr lang="en-US" sz="1600" dirty="0"/>
                <a:t>V</a:t>
              </a:r>
              <a:endParaRPr lang="en-US" sz="1600" baseline="-25000" dirty="0"/>
            </a:p>
          </p:txBody>
        </p:sp>
        <p:cxnSp>
          <p:nvCxnSpPr>
            <p:cNvPr id="139" name="Straight Connector 138">
              <a:extLst>
                <a:ext uri="{FF2B5EF4-FFF2-40B4-BE49-F238E27FC236}">
                  <a16:creationId xmlns:a16="http://schemas.microsoft.com/office/drawing/2014/main" id="{DAE3DBD9-E089-B841-AD43-528165FF7AEE}"/>
                </a:ext>
              </a:extLst>
            </p:cNvPr>
            <p:cNvCxnSpPr>
              <a:cxnSpLocks/>
            </p:cNvCxnSpPr>
            <p:nvPr/>
          </p:nvCxnSpPr>
          <p:spPr>
            <a:xfrm>
              <a:off x="10814245" y="5016775"/>
              <a:ext cx="110897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EBD7C39-06E7-A944-82E2-22F0D04E1745}"/>
                </a:ext>
              </a:extLst>
            </p:cNvPr>
            <p:cNvSpPr txBox="1"/>
            <p:nvPr/>
          </p:nvSpPr>
          <p:spPr>
            <a:xfrm>
              <a:off x="10306023" y="3604015"/>
              <a:ext cx="508222" cy="338554"/>
            </a:xfrm>
            <a:prstGeom prst="rect">
              <a:avLst/>
            </a:prstGeom>
            <a:noFill/>
          </p:spPr>
          <p:txBody>
            <a:bodyPr wrap="square" rtlCol="0">
              <a:spAutoFit/>
            </a:bodyPr>
            <a:lstStyle/>
            <a:p>
              <a:r>
                <a:rPr lang="en-US" sz="1600" dirty="0"/>
                <a:t>C</a:t>
              </a:r>
              <a:r>
                <a:rPr lang="en-US" sz="1600" baseline="-25000" dirty="0"/>
                <a:t>c</a:t>
              </a:r>
              <a:endParaRPr lang="en-US" sz="1400" baseline="-25000" dirty="0"/>
            </a:p>
          </p:txBody>
        </p:sp>
        <p:sp>
          <p:nvSpPr>
            <p:cNvPr id="141" name="TextBox 140">
              <a:extLst>
                <a:ext uri="{FF2B5EF4-FFF2-40B4-BE49-F238E27FC236}">
                  <a16:creationId xmlns:a16="http://schemas.microsoft.com/office/drawing/2014/main" id="{A8853F83-D8CF-5340-B9DA-FAE69D7C8E9D}"/>
                </a:ext>
              </a:extLst>
            </p:cNvPr>
            <p:cNvSpPr txBox="1"/>
            <p:nvPr/>
          </p:nvSpPr>
          <p:spPr>
            <a:xfrm>
              <a:off x="10999528" y="4624114"/>
              <a:ext cx="379163" cy="338554"/>
            </a:xfrm>
            <a:prstGeom prst="rect">
              <a:avLst/>
            </a:prstGeom>
            <a:noFill/>
          </p:spPr>
          <p:txBody>
            <a:bodyPr wrap="square" rtlCol="0">
              <a:spAutoFit/>
            </a:bodyPr>
            <a:lstStyle/>
            <a:p>
              <a:r>
                <a:rPr lang="en-US" sz="1600" dirty="0"/>
                <a:t>C</a:t>
              </a:r>
              <a:r>
                <a:rPr lang="en-US" sz="1600" baseline="-25000" dirty="0"/>
                <a:t>o</a:t>
              </a:r>
              <a:endParaRPr lang="en-US" sz="1400" baseline="-25000" dirty="0"/>
            </a:p>
          </p:txBody>
        </p:sp>
        <p:sp>
          <p:nvSpPr>
            <p:cNvPr id="142" name="TextBox 141">
              <a:extLst>
                <a:ext uri="{FF2B5EF4-FFF2-40B4-BE49-F238E27FC236}">
                  <a16:creationId xmlns:a16="http://schemas.microsoft.com/office/drawing/2014/main" id="{A8636257-AFA3-A44A-87D7-83376996A78D}"/>
                </a:ext>
              </a:extLst>
            </p:cNvPr>
            <p:cNvSpPr txBox="1"/>
            <p:nvPr/>
          </p:nvSpPr>
          <p:spPr>
            <a:xfrm flipH="1">
              <a:off x="11592461" y="4597235"/>
              <a:ext cx="548633" cy="307777"/>
            </a:xfrm>
            <a:prstGeom prst="rect">
              <a:avLst/>
            </a:prstGeom>
            <a:noFill/>
          </p:spPr>
          <p:txBody>
            <a:bodyPr wrap="square" rtlCol="0">
              <a:spAutoFit/>
            </a:bodyPr>
            <a:lstStyle/>
            <a:p>
              <a:r>
                <a:rPr lang="en-US" sz="1400" dirty="0"/>
                <a:t>R</a:t>
              </a:r>
              <a:r>
                <a:rPr lang="en-US" sz="1400" baseline="-25000" dirty="0"/>
                <a:t>0</a:t>
              </a:r>
            </a:p>
          </p:txBody>
        </p:sp>
      </p:grpSp>
      <p:grpSp>
        <p:nvGrpSpPr>
          <p:cNvPr id="4" name="Group 3">
            <a:extLst>
              <a:ext uri="{FF2B5EF4-FFF2-40B4-BE49-F238E27FC236}">
                <a16:creationId xmlns:a16="http://schemas.microsoft.com/office/drawing/2014/main" id="{0FE5A53F-8164-1EEF-BE42-C7078AAEF00A}"/>
              </a:ext>
            </a:extLst>
          </p:cNvPr>
          <p:cNvGrpSpPr/>
          <p:nvPr/>
        </p:nvGrpSpPr>
        <p:grpSpPr>
          <a:xfrm>
            <a:off x="8387858" y="2100176"/>
            <a:ext cx="2119087" cy="1455920"/>
            <a:chOff x="9439473" y="1500632"/>
            <a:chExt cx="2119087" cy="1455920"/>
          </a:xfrm>
        </p:grpSpPr>
        <p:cxnSp>
          <p:nvCxnSpPr>
            <p:cNvPr id="52" name="Straight Connector 51">
              <a:extLst>
                <a:ext uri="{FF2B5EF4-FFF2-40B4-BE49-F238E27FC236}">
                  <a16:creationId xmlns:a16="http://schemas.microsoft.com/office/drawing/2014/main" id="{9A86F175-D069-0446-A3BC-00FB15257568}"/>
                </a:ext>
              </a:extLst>
            </p:cNvPr>
            <p:cNvCxnSpPr>
              <a:cxnSpLocks/>
            </p:cNvCxnSpPr>
            <p:nvPr/>
          </p:nvCxnSpPr>
          <p:spPr>
            <a:xfrm>
              <a:off x="10999603" y="1890299"/>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1F57FF-CA97-3341-AFE0-DD17405F1082}"/>
                </a:ext>
              </a:extLst>
            </p:cNvPr>
            <p:cNvSpPr>
              <a:spLocks noChangeAspect="1"/>
            </p:cNvSpPr>
            <p:nvPr/>
          </p:nvSpPr>
          <p:spPr bwMode="auto">
            <a:xfrm rot="5400000">
              <a:off x="10723704" y="1622037"/>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B7152FF-523B-F14D-B57E-6FE94CB708E1}"/>
                </a:ext>
              </a:extLst>
            </p:cNvPr>
            <p:cNvSpPr txBox="1"/>
            <p:nvPr/>
          </p:nvSpPr>
          <p:spPr>
            <a:xfrm>
              <a:off x="9439473" y="2359479"/>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58" name="Straight Connector 57">
              <a:extLst>
                <a:ext uri="{FF2B5EF4-FFF2-40B4-BE49-F238E27FC236}">
                  <a16:creationId xmlns:a16="http://schemas.microsoft.com/office/drawing/2014/main" id="{C79FA2A4-74DE-0047-B19F-0164BB25D77E}"/>
                </a:ext>
              </a:extLst>
            </p:cNvPr>
            <p:cNvCxnSpPr>
              <a:cxnSpLocks/>
              <a:endCxn id="75" idx="2"/>
            </p:cNvCxnSpPr>
            <p:nvPr/>
          </p:nvCxnSpPr>
          <p:spPr>
            <a:xfrm>
              <a:off x="9967567" y="2860540"/>
              <a:ext cx="13394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9BA97A-483C-8949-B004-77CC3EB1C020}"/>
                </a:ext>
              </a:extLst>
            </p:cNvPr>
            <p:cNvSpPr txBox="1"/>
            <p:nvPr/>
          </p:nvSpPr>
          <p:spPr>
            <a:xfrm>
              <a:off x="10600277" y="2107965"/>
              <a:ext cx="379163" cy="307777"/>
            </a:xfrm>
            <a:prstGeom prst="rect">
              <a:avLst/>
            </a:prstGeom>
            <a:noFill/>
          </p:spPr>
          <p:txBody>
            <a:bodyPr wrap="square" rtlCol="0">
              <a:spAutoFit/>
            </a:bodyPr>
            <a:lstStyle/>
            <a:p>
              <a:r>
                <a:rPr lang="en-US" sz="1400" dirty="0"/>
                <a:t>C</a:t>
              </a:r>
              <a:endParaRPr lang="en-US" sz="1400" baseline="-25000" dirty="0"/>
            </a:p>
          </p:txBody>
        </p:sp>
        <p:grpSp>
          <p:nvGrpSpPr>
            <p:cNvPr id="61" name="Group 60">
              <a:extLst>
                <a:ext uri="{FF2B5EF4-FFF2-40B4-BE49-F238E27FC236}">
                  <a16:creationId xmlns:a16="http://schemas.microsoft.com/office/drawing/2014/main" id="{1E5FE7B5-8A35-E84F-B615-9CA93B6A39AE}"/>
                </a:ext>
              </a:extLst>
            </p:cNvPr>
            <p:cNvGrpSpPr>
              <a:grpSpLocks/>
            </p:cNvGrpSpPr>
            <p:nvPr/>
          </p:nvGrpSpPr>
          <p:grpSpPr bwMode="auto">
            <a:xfrm>
              <a:off x="10417358" y="1789835"/>
              <a:ext cx="192024" cy="192024"/>
              <a:chOff x="1344" y="2064"/>
              <a:chExt cx="192" cy="192"/>
            </a:xfrm>
          </p:grpSpPr>
          <p:sp>
            <p:nvSpPr>
              <p:cNvPr id="78" name="Oval 77">
                <a:extLst>
                  <a:ext uri="{FF2B5EF4-FFF2-40B4-BE49-F238E27FC236}">
                    <a16:creationId xmlns:a16="http://schemas.microsoft.com/office/drawing/2014/main" id="{D7C6C86C-15B7-424A-AB98-CAD07E15CDA4}"/>
                  </a:ext>
                </a:extLst>
              </p:cNvPr>
              <p:cNvSpPr>
                <a:spLocks noChangeAspect="1" noChangeArrowheads="1"/>
              </p:cNvSpPr>
              <p:nvPr/>
            </p:nvSpPr>
            <p:spPr bwMode="auto">
              <a:xfrm>
                <a:off x="1392" y="2127"/>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9" name="Rectangle 78">
                <a:extLst>
                  <a:ext uri="{FF2B5EF4-FFF2-40B4-BE49-F238E27FC236}">
                    <a16:creationId xmlns:a16="http://schemas.microsoft.com/office/drawing/2014/main" id="{EA294984-72F3-DC48-A279-8B7020F60D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2" name="Group 61">
              <a:extLst>
                <a:ext uri="{FF2B5EF4-FFF2-40B4-BE49-F238E27FC236}">
                  <a16:creationId xmlns:a16="http://schemas.microsoft.com/office/drawing/2014/main" id="{25C2B907-4BB1-7742-9FFC-72015875D244}"/>
                </a:ext>
              </a:extLst>
            </p:cNvPr>
            <p:cNvGrpSpPr>
              <a:grpSpLocks/>
            </p:cNvGrpSpPr>
            <p:nvPr/>
          </p:nvGrpSpPr>
          <p:grpSpPr bwMode="auto">
            <a:xfrm>
              <a:off x="11225917" y="1794287"/>
              <a:ext cx="192024" cy="192024"/>
              <a:chOff x="1344" y="2064"/>
              <a:chExt cx="192" cy="192"/>
            </a:xfrm>
          </p:grpSpPr>
          <p:sp>
            <p:nvSpPr>
              <p:cNvPr id="76" name="Oval 75">
                <a:extLst>
                  <a:ext uri="{FF2B5EF4-FFF2-40B4-BE49-F238E27FC236}">
                    <a16:creationId xmlns:a16="http://schemas.microsoft.com/office/drawing/2014/main" id="{2F573583-239C-FC49-A2C7-1ADC27AB82F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76">
                <a:extLst>
                  <a:ext uri="{FF2B5EF4-FFF2-40B4-BE49-F238E27FC236}">
                    <a16:creationId xmlns:a16="http://schemas.microsoft.com/office/drawing/2014/main" id="{06FEE5C2-E86C-9145-8E47-7E24839C190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3" name="Group 62">
              <a:extLst>
                <a:ext uri="{FF2B5EF4-FFF2-40B4-BE49-F238E27FC236}">
                  <a16:creationId xmlns:a16="http://schemas.microsoft.com/office/drawing/2014/main" id="{C72525CE-321E-4E47-9752-D598AB189422}"/>
                </a:ext>
              </a:extLst>
            </p:cNvPr>
            <p:cNvGrpSpPr>
              <a:grpSpLocks/>
            </p:cNvGrpSpPr>
            <p:nvPr/>
          </p:nvGrpSpPr>
          <p:grpSpPr bwMode="auto">
            <a:xfrm>
              <a:off x="11210991" y="2764528"/>
              <a:ext cx="192024" cy="192024"/>
              <a:chOff x="1344" y="2064"/>
              <a:chExt cx="192" cy="192"/>
            </a:xfrm>
          </p:grpSpPr>
          <p:sp>
            <p:nvSpPr>
              <p:cNvPr id="74" name="Oval 73">
                <a:extLst>
                  <a:ext uri="{FF2B5EF4-FFF2-40B4-BE49-F238E27FC236}">
                    <a16:creationId xmlns:a16="http://schemas.microsoft.com/office/drawing/2014/main" id="{E09CC816-72F5-9B48-8B9B-07682F66996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E8F1FE68-15D7-F546-B890-189D67B83DB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5" name="TextBox 64">
              <a:extLst>
                <a:ext uri="{FF2B5EF4-FFF2-40B4-BE49-F238E27FC236}">
                  <a16:creationId xmlns:a16="http://schemas.microsoft.com/office/drawing/2014/main" id="{62BDEE02-E19B-154E-912A-1E74EDB64EB6}"/>
                </a:ext>
              </a:extLst>
            </p:cNvPr>
            <p:cNvSpPr txBox="1"/>
            <p:nvPr/>
          </p:nvSpPr>
          <p:spPr>
            <a:xfrm>
              <a:off x="10644794" y="1510972"/>
              <a:ext cx="379163" cy="307777"/>
            </a:xfrm>
            <a:prstGeom prst="rect">
              <a:avLst/>
            </a:prstGeom>
            <a:noFill/>
          </p:spPr>
          <p:txBody>
            <a:bodyPr wrap="square" rtlCol="0">
              <a:spAutoFit/>
            </a:bodyPr>
            <a:lstStyle/>
            <a:p>
              <a:r>
                <a:rPr lang="en-US" sz="1400" dirty="0"/>
                <a:t>R</a:t>
              </a:r>
              <a:endParaRPr lang="en-US" sz="1400" baseline="-25000" dirty="0"/>
            </a:p>
          </p:txBody>
        </p:sp>
        <p:cxnSp>
          <p:nvCxnSpPr>
            <p:cNvPr id="67" name="Straight Connector 66">
              <a:extLst>
                <a:ext uri="{FF2B5EF4-FFF2-40B4-BE49-F238E27FC236}">
                  <a16:creationId xmlns:a16="http://schemas.microsoft.com/office/drawing/2014/main" id="{80F6BE5D-E813-3743-935A-08028129A742}"/>
                </a:ext>
              </a:extLst>
            </p:cNvPr>
            <p:cNvCxnSpPr>
              <a:cxnSpLocks/>
            </p:cNvCxnSpPr>
            <p:nvPr/>
          </p:nvCxnSpPr>
          <p:spPr>
            <a:xfrm>
              <a:off x="11013603" y="2374381"/>
              <a:ext cx="0" cy="4782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34AEB32E-589B-254F-AAD9-3A7C5CEDEEA9}"/>
                </a:ext>
              </a:extLst>
            </p:cNvPr>
            <p:cNvGrpSpPr>
              <a:grpSpLocks/>
            </p:cNvGrpSpPr>
            <p:nvPr/>
          </p:nvGrpSpPr>
          <p:grpSpPr bwMode="auto">
            <a:xfrm>
              <a:off x="10915985" y="1792577"/>
              <a:ext cx="192024" cy="192024"/>
              <a:chOff x="1344" y="2064"/>
              <a:chExt cx="192" cy="192"/>
            </a:xfrm>
          </p:grpSpPr>
          <p:sp>
            <p:nvSpPr>
              <p:cNvPr id="70" name="Oval 69">
                <a:extLst>
                  <a:ext uri="{FF2B5EF4-FFF2-40B4-BE49-F238E27FC236}">
                    <a16:creationId xmlns:a16="http://schemas.microsoft.com/office/drawing/2014/main" id="{E486D069-EC11-484F-931F-927B69D5C7D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1" name="Rectangle 70">
                <a:extLst>
                  <a:ext uri="{FF2B5EF4-FFF2-40B4-BE49-F238E27FC236}">
                    <a16:creationId xmlns:a16="http://schemas.microsoft.com/office/drawing/2014/main" id="{577731BB-F03A-F740-96EB-5C9EF1C95F7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96" name="Group 210">
              <a:extLst>
                <a:ext uri="{FF2B5EF4-FFF2-40B4-BE49-F238E27FC236}">
                  <a16:creationId xmlns:a16="http://schemas.microsoft.com/office/drawing/2014/main" id="{2FB9E155-D8F6-0148-A110-7304BEDFBC41}"/>
                </a:ext>
              </a:extLst>
            </p:cNvPr>
            <p:cNvGrpSpPr>
              <a:grpSpLocks/>
            </p:cNvGrpSpPr>
            <p:nvPr/>
          </p:nvGrpSpPr>
          <p:grpSpPr bwMode="auto">
            <a:xfrm>
              <a:off x="10892095" y="1874104"/>
              <a:ext cx="239730" cy="564222"/>
              <a:chOff x="3216" y="1728"/>
              <a:chExt cx="192" cy="480"/>
            </a:xfrm>
          </p:grpSpPr>
          <p:sp>
            <p:nvSpPr>
              <p:cNvPr id="97" name="Line 8">
                <a:extLst>
                  <a:ext uri="{FF2B5EF4-FFF2-40B4-BE49-F238E27FC236}">
                    <a16:creationId xmlns:a16="http://schemas.microsoft.com/office/drawing/2014/main" id="{D63AC3AD-4CFE-1348-808F-B5ED5296CA2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
                <a:extLst>
                  <a:ext uri="{FF2B5EF4-FFF2-40B4-BE49-F238E27FC236}">
                    <a16:creationId xmlns:a16="http://schemas.microsoft.com/office/drawing/2014/main" id="{BABEE6E6-C809-374D-A4AC-F3FF13B161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
                <a:extLst>
                  <a:ext uri="{FF2B5EF4-FFF2-40B4-BE49-F238E27FC236}">
                    <a16:creationId xmlns:a16="http://schemas.microsoft.com/office/drawing/2014/main" id="{3568191C-EF02-8D44-98FF-B5707BF152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1">
                <a:extLst>
                  <a:ext uri="{FF2B5EF4-FFF2-40B4-BE49-F238E27FC236}">
                    <a16:creationId xmlns:a16="http://schemas.microsoft.com/office/drawing/2014/main" id="{4BB8B0ED-8BEA-934D-83CA-73B4C3F664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1" name="Group 207">
              <a:extLst>
                <a:ext uri="{FF2B5EF4-FFF2-40B4-BE49-F238E27FC236}">
                  <a16:creationId xmlns:a16="http://schemas.microsoft.com/office/drawing/2014/main" id="{C43F0C17-0853-984F-899C-A3D620C43756}"/>
                </a:ext>
              </a:extLst>
            </p:cNvPr>
            <p:cNvGrpSpPr>
              <a:grpSpLocks/>
            </p:cNvGrpSpPr>
            <p:nvPr/>
          </p:nvGrpSpPr>
          <p:grpSpPr bwMode="auto">
            <a:xfrm>
              <a:off x="9821346" y="2103215"/>
              <a:ext cx="304800" cy="762000"/>
              <a:chOff x="4560" y="2400"/>
              <a:chExt cx="192" cy="480"/>
            </a:xfrm>
          </p:grpSpPr>
          <p:sp>
            <p:nvSpPr>
              <p:cNvPr id="102" name="Oval 111">
                <a:extLst>
                  <a:ext uri="{FF2B5EF4-FFF2-40B4-BE49-F238E27FC236}">
                    <a16:creationId xmlns:a16="http://schemas.microsoft.com/office/drawing/2014/main" id="{A0A49BB5-6D62-2547-B97B-B6EEF91D4EE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03" name="Line 112">
                <a:extLst>
                  <a:ext uri="{FF2B5EF4-FFF2-40B4-BE49-F238E27FC236}">
                    <a16:creationId xmlns:a16="http://schemas.microsoft.com/office/drawing/2014/main" id="{B9B5BDA9-EA57-014B-A384-960A5D33B6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3">
                <a:extLst>
                  <a:ext uri="{FF2B5EF4-FFF2-40B4-BE49-F238E27FC236}">
                    <a16:creationId xmlns:a16="http://schemas.microsoft.com/office/drawing/2014/main" id="{2F123869-4A97-FA42-B42E-B611230EF75B}"/>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4">
                <a:extLst>
                  <a:ext uri="{FF2B5EF4-FFF2-40B4-BE49-F238E27FC236}">
                    <a16:creationId xmlns:a16="http://schemas.microsoft.com/office/drawing/2014/main" id="{C7DB59F8-F394-9546-AAC0-C6993B736D9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5">
                <a:extLst>
                  <a:ext uri="{FF2B5EF4-FFF2-40B4-BE49-F238E27FC236}">
                    <a16:creationId xmlns:a16="http://schemas.microsoft.com/office/drawing/2014/main" id="{F6DC5735-4255-B742-A228-48502D68DF5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6">
                <a:extLst>
                  <a:ext uri="{FF2B5EF4-FFF2-40B4-BE49-F238E27FC236}">
                    <a16:creationId xmlns:a16="http://schemas.microsoft.com/office/drawing/2014/main" id="{77C4A6E4-56B1-804A-8496-0E9182EF4335}"/>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8" name="Group 117">
                <a:extLst>
                  <a:ext uri="{FF2B5EF4-FFF2-40B4-BE49-F238E27FC236}">
                    <a16:creationId xmlns:a16="http://schemas.microsoft.com/office/drawing/2014/main" id="{FD66F6CF-357F-F24C-9BBD-EAE4E55B8FA6}"/>
                  </a:ext>
                </a:extLst>
              </p:cNvPr>
              <p:cNvGrpSpPr>
                <a:grpSpLocks noChangeAspect="1"/>
              </p:cNvGrpSpPr>
              <p:nvPr/>
            </p:nvGrpSpPr>
            <p:grpSpPr bwMode="auto">
              <a:xfrm>
                <a:off x="4608" y="2592"/>
                <a:ext cx="96" cy="96"/>
                <a:chOff x="2929" y="3217"/>
                <a:chExt cx="383" cy="191"/>
              </a:xfrm>
            </p:grpSpPr>
            <p:sp>
              <p:nvSpPr>
                <p:cNvPr id="109" name="Arc 118">
                  <a:extLst>
                    <a:ext uri="{FF2B5EF4-FFF2-40B4-BE49-F238E27FC236}">
                      <a16:creationId xmlns:a16="http://schemas.microsoft.com/office/drawing/2014/main" id="{5C6AA300-9991-564A-B2FC-85F101765BC3}"/>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119">
                  <a:extLst>
                    <a:ext uri="{FF2B5EF4-FFF2-40B4-BE49-F238E27FC236}">
                      <a16:creationId xmlns:a16="http://schemas.microsoft.com/office/drawing/2014/main" id="{217C123A-ECC3-8E47-A7C5-874EF9E07CF5}"/>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12" name="TextBox 111">
              <a:extLst>
                <a:ext uri="{FF2B5EF4-FFF2-40B4-BE49-F238E27FC236}">
                  <a16:creationId xmlns:a16="http://schemas.microsoft.com/office/drawing/2014/main" id="{DDD3B260-87D1-3540-9ACF-5C7446BE9EF0}"/>
                </a:ext>
              </a:extLst>
            </p:cNvPr>
            <p:cNvSpPr txBox="1"/>
            <p:nvPr/>
          </p:nvSpPr>
          <p:spPr>
            <a:xfrm flipH="1">
              <a:off x="10132872" y="1500632"/>
              <a:ext cx="548633" cy="307777"/>
            </a:xfrm>
            <a:prstGeom prst="rect">
              <a:avLst/>
            </a:prstGeom>
            <a:noFill/>
          </p:spPr>
          <p:txBody>
            <a:bodyPr wrap="square" rtlCol="0">
              <a:spAutoFit/>
            </a:bodyPr>
            <a:lstStyle/>
            <a:p>
              <a:r>
                <a:rPr lang="en-US" sz="1400" dirty="0"/>
                <a:t>R</a:t>
              </a:r>
              <a:r>
                <a:rPr lang="en-US" sz="1400" baseline="-25000" dirty="0"/>
                <a:t>s</a:t>
              </a:r>
            </a:p>
          </p:txBody>
        </p:sp>
        <p:sp>
          <p:nvSpPr>
            <p:cNvPr id="113" name="Freeform 12">
              <a:extLst>
                <a:ext uri="{FF2B5EF4-FFF2-40B4-BE49-F238E27FC236}">
                  <a16:creationId xmlns:a16="http://schemas.microsoft.com/office/drawing/2014/main" id="{9203FB5F-8366-6748-855E-9C6318954487}"/>
                </a:ext>
              </a:extLst>
            </p:cNvPr>
            <p:cNvSpPr>
              <a:spLocks noChangeAspect="1"/>
            </p:cNvSpPr>
            <p:nvPr/>
          </p:nvSpPr>
          <p:spPr bwMode="auto">
            <a:xfrm rot="5400000">
              <a:off x="10196478" y="1615643"/>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DD1ADCF4-E69B-D24D-8215-8F68627B2F50}"/>
                </a:ext>
              </a:extLst>
            </p:cNvPr>
            <p:cNvCxnSpPr>
              <a:cxnSpLocks/>
            </p:cNvCxnSpPr>
            <p:nvPr/>
          </p:nvCxnSpPr>
          <p:spPr>
            <a:xfrm>
              <a:off x="9974854" y="1880534"/>
              <a:ext cx="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3DD7828-9BAB-974B-88D6-AEC2A3AE2855}"/>
                </a:ext>
              </a:extLst>
            </p:cNvPr>
            <p:cNvSpPr txBox="1"/>
            <p:nvPr/>
          </p:nvSpPr>
          <p:spPr>
            <a:xfrm>
              <a:off x="11179397" y="2229885"/>
              <a:ext cx="379163" cy="307777"/>
            </a:xfrm>
            <a:prstGeom prst="rect">
              <a:avLst/>
            </a:prstGeom>
            <a:noFill/>
          </p:spPr>
          <p:txBody>
            <a:bodyPr wrap="square" rtlCol="0">
              <a:spAutoFit/>
            </a:bodyPr>
            <a:lstStyle/>
            <a:p>
              <a:r>
                <a:rPr lang="en-US" sz="1400" dirty="0"/>
                <a:t>V</a:t>
              </a:r>
              <a:endParaRPr lang="en-US" sz="1400" baseline="-25000" dirty="0"/>
            </a:p>
          </p:txBody>
        </p:sp>
        <p:cxnSp>
          <p:nvCxnSpPr>
            <p:cNvPr id="6" name="Straight Connector 5">
              <a:extLst>
                <a:ext uri="{FF2B5EF4-FFF2-40B4-BE49-F238E27FC236}">
                  <a16:creationId xmlns:a16="http://schemas.microsoft.com/office/drawing/2014/main" id="{F5E117AE-D977-9A43-A97C-58FCA65256CF}"/>
                </a:ext>
              </a:extLst>
            </p:cNvPr>
            <p:cNvCxnSpPr/>
            <p:nvPr/>
          </p:nvCxnSpPr>
          <p:spPr>
            <a:xfrm>
              <a:off x="11314925" y="2471292"/>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57CFAB-1830-4A4C-AA4E-DDE81F558E98}"/>
                </a:ext>
              </a:extLst>
            </p:cNvPr>
            <p:cNvCxnSpPr/>
            <p:nvPr/>
          </p:nvCxnSpPr>
          <p:spPr>
            <a:xfrm>
              <a:off x="11320590" y="1966233"/>
              <a:ext cx="0" cy="2834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48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Signals and modulation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0266" y="1484729"/>
                <a:ext cx="11450410" cy="1882612"/>
              </a:xfrm>
            </p:spPr>
            <p:txBody>
              <a:bodyPr>
                <a:normAutofit/>
              </a:bodyPr>
              <a:lstStyle/>
              <a:p>
                <a:pPr>
                  <a:spcBef>
                    <a:spcPts val="400"/>
                  </a:spcBef>
                </a:pPr>
                <a:r>
                  <a:rPr lang="en-US" sz="2000" dirty="0"/>
                  <a:t>Gain: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den>
                    </m:f>
                  </m:oMath>
                </a14:m>
                <a:r>
                  <a:rPr lang="en-US" sz="2000" dirty="0"/>
                  <a:t>, Loss: </a:t>
                </a:r>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den>
                    </m:f>
                  </m:oMath>
                </a14:m>
                <a:r>
                  <a:rPr lang="en-US" sz="2000" dirty="0"/>
                  <a:t>, Rejection: </a:t>
                </a:r>
                <a14:m>
                  <m:oMath xmlns:m="http://schemas.openxmlformats.org/officeDocument/2006/math">
                    <m:r>
                      <m:rPr>
                        <m:sty m:val="p"/>
                      </m:rPr>
                      <a:rPr lang="en-US" sz="2000">
                        <a:latin typeface="Cambria Math" panose="02040503050406030204" pitchFamily="18" charset="0"/>
                      </a:rPr>
                      <m:t>R</m:t>
                    </m:r>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𝑚𝑎𝑥</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𝑝𝑏</m:t>
                            </m:r>
                          </m:sub>
                        </m:sSub>
                      </m:den>
                    </m:f>
                    <m:r>
                      <a:rPr lang="en-US" sz="2000">
                        <a:latin typeface="Cambria Math" panose="02040503050406030204" pitchFamily="18" charset="0"/>
                      </a:rPr>
                      <m:t>.</m:t>
                    </m:r>
                  </m:oMath>
                </a14:m>
                <a:r>
                  <a:rPr lang="en-US" sz="2000" dirty="0"/>
                  <a:t> Gain (G) expressed in decibels: </a:t>
                </a:r>
                <a14:m>
                  <m:oMath xmlns:m="http://schemas.openxmlformats.org/officeDocument/2006/math">
                    <m:r>
                      <a:rPr lang="en-US" sz="2000" i="1">
                        <a:latin typeface="Cambria Math" panose="02040503050406030204" pitchFamily="18" charset="0"/>
                      </a:rPr>
                      <m:t>𝐺</m:t>
                    </m:r>
                    <m:r>
                      <a:rPr lang="en-US" sz="2000" i="1">
                        <a:latin typeface="Cambria Math" panose="02040503050406030204" pitchFamily="18" charset="0"/>
                      </a:rPr>
                      <m:t>=10 </m:t>
                    </m:r>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10</m:t>
                        </m:r>
                      </m:sub>
                    </m:sSub>
                    <m:r>
                      <a:rPr lang="en-US" sz="2000" i="1">
                        <a:latin typeface="Cambria Math" panose="02040503050406030204" pitchFamily="18" charset="0"/>
                      </a:rPr>
                      <m:t>(</m:t>
                    </m:r>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𝑜𝑢𝑡</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𝑖𝑛</m:t>
                            </m:r>
                          </m:sub>
                        </m:sSub>
                      </m:den>
                    </m:f>
                    <m:r>
                      <a:rPr lang="en-US" sz="2000" i="1">
                        <a:latin typeface="Cambria Math" panose="02040503050406030204" pitchFamily="18" charset="0"/>
                      </a:rPr>
                      <m:t>)</m:t>
                    </m:r>
                  </m:oMath>
                </a14:m>
                <a:endParaRPr lang="en-US" sz="2000" dirty="0"/>
              </a:p>
              <a:p>
                <a:pPr>
                  <a:spcBef>
                    <a:spcPts val="4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m:t>
                        </m:r>
                      </m:sub>
                    </m:sSub>
                    <m:r>
                      <a:rPr lang="en-US" sz="2000" i="1">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𝜖</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𝜇</m:t>
                            </m:r>
                          </m:den>
                        </m:f>
                      </m:e>
                    </m:nary>
                    <m:r>
                      <a:rPr lang="en-US" sz="2000">
                        <a:latin typeface="Cambria Math" panose="02040503050406030204" pitchFamily="18" charset="0"/>
                      </a:rPr>
                      <m:t> </m:t>
                    </m:r>
                    <m:r>
                      <m:rPr>
                        <m:sty m:val="p"/>
                      </m:rPr>
                      <a:rPr lang="en-US" sz="2000">
                        <a:latin typeface="Cambria Math" panose="02040503050406030204" pitchFamily="18" charset="0"/>
                      </a:rPr>
                      <m:t>dV</m:t>
                    </m:r>
                    <m:r>
                      <a:rPr lang="en-US" sz="2000">
                        <a:latin typeface="Cambria Math" panose="02040503050406030204" pitchFamily="18" charset="0"/>
                      </a:rPr>
                      <m:t>+ </m:t>
                    </m:r>
                    <m:nary>
                      <m:naryPr>
                        <m:limLoc m:val="undOvr"/>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𝑑𝐴</m:t>
                        </m:r>
                      </m:e>
                    </m:nary>
                  </m:oMath>
                </a14:m>
                <a:endParaRPr lang="en-US" sz="2000" dirty="0"/>
              </a:p>
              <a:p>
                <a:pPr>
                  <a:spcBef>
                    <a:spcPts val="400"/>
                  </a:spcBef>
                </a:pPr>
                <a:r>
                  <a:rPr lang="en-US" sz="2000" dirty="0"/>
                  <a:t>Mixer: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𝑡</m:t>
                            </m:r>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cos</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b="0" i="1" dirty="0" smtClean="0">
                            <a:latin typeface="Cambria Math" panose="02040503050406030204" pitchFamily="18" charset="0"/>
                          </a:rPr>
                          <m:t>−</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𝜔</m:t>
                        </m:r>
                      </m:e>
                      <m:sub>
                        <m:r>
                          <a:rPr lang="en-US" sz="2000" i="1" dirty="0">
                            <a:latin typeface="Cambria Math" panose="02040503050406030204" pitchFamily="18" charset="0"/>
                          </a:rPr>
                          <m:t>2</m:t>
                        </m:r>
                      </m:sub>
                    </m:sSub>
                  </m:oMath>
                </a14:m>
                <a:endParaRPr lang="en-US" sz="2000" dirty="0"/>
              </a:p>
              <a:p>
                <a:pPr>
                  <a:spcBef>
                    <a:spcPts val="400"/>
                  </a:spcBef>
                </a:pPr>
                <a:r>
                  <a:rPr lang="en-US" sz="2000" dirty="0"/>
                  <a:t>Modulation</a:t>
                </a:r>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0266" y="1484729"/>
                <a:ext cx="11450410" cy="1882612"/>
              </a:xfrm>
              <a:blipFill>
                <a:blip r:embed="rId2"/>
                <a:stretch>
                  <a:fillRect l="-332" t="-337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19</a:t>
            </a:fld>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27937">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32492">
                    <a:tc>
                      <a:txBody>
                        <a:bodyPr/>
                        <a:lstStyle/>
                        <a:p>
                          <a:pPr algn="r"/>
                          <a:r>
                            <a:rPr lang="en-US" dirty="0"/>
                            <a:t>AM</a:t>
                          </a:r>
                        </a:p>
                      </a:txBody>
                      <a:tcPr/>
                    </a:tc>
                    <a:tc>
                      <a:txBody>
                        <a:bodyPr/>
                        <a:lstStyle/>
                        <a:p>
                          <a:pPr algn="r"/>
                          <a14:m>
                            <m:oMathPara xmlns:m="http://schemas.openxmlformats.org/officeDocument/2006/math">
                              <m:oMathParaPr>
                                <m:jc m:val="right"/>
                              </m:oMathParaPr>
                              <m:oMath xmlns:m="http://schemas.openxmlformats.org/officeDocument/2006/math">
                                <m:r>
                                  <a:rPr lang="en-US" sz="1800" b="0" i="1" smtClean="0">
                                    <a:latin typeface="Cambria Math" panose="02040503050406030204" pitchFamily="18" charset="0"/>
                                  </a:rPr>
                                  <m:t>𝑉</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=(1+</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func>
                                  <m:funcPr>
                                    <m:ctrlPr>
                                      <a:rPr lang="en-US" sz="1800" b="0" i="1" smtClean="0">
                                        <a:latin typeface="Cambria Math" panose="02040503050406030204" pitchFamily="18" charset="0"/>
                                      </a:rPr>
                                    </m:ctrlPr>
                                  </m:funcPr>
                                  <m:fName>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b="0" i="0" smtClean="0">
                                        <a:latin typeface="Cambria Math" panose="02040503050406030204" pitchFamily="18" charset="0"/>
                                      </a:rPr>
                                      <m:t>cos</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𝜔</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𝑡</m:t>
                                        </m:r>
                                      </m:e>
                                    </m:d>
                                  </m:e>
                                </m:func>
                              </m:oMath>
                            </m:oMathPara>
                          </a14:m>
                          <a:endParaRPr lang="en-US" dirty="0"/>
                        </a:p>
                      </a:txBody>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pPr/>
                          <a14:m>
                            <m:oMathPara xmlns:m="http://schemas.openxmlformats.org/officeDocument/2006/math">
                              <m:oMathParaPr>
                                <m:jc m:val="right"/>
                              </m:oMathParaPr>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r>
                                  <m:rPr>
                                    <m:sty m:val="p"/>
                                  </m:rPr>
                                  <a:rPr lang="en-US" sz="1800">
                                    <a:latin typeface="Cambria Math" panose="02040503050406030204" pitchFamily="18" charset="0"/>
                                  </a:rPr>
                                  <m:t>cos</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m:t>
                                </m:r>
                                <m:r>
                                  <a:rPr lang="en-US" sz="1800" b="0" i="1" smtClean="0">
                                    <a:latin typeface="Cambria Math" panose="02040503050406030204" pitchFamily="18" charset="0"/>
                                  </a:rPr>
                                  <m:t>𝑎𝑚</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i="1">
                                    <a:latin typeface="Cambria Math" panose="02040503050406030204" pitchFamily="18" charset="0"/>
                                  </a:rPr>
                                  <m:t>𝑡</m:t>
                                </m:r>
                                <m:r>
                                  <a:rPr lang="en-US" sz="1800" i="1">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520370260"/>
                      </a:ext>
                    </a:extLst>
                  </a:tr>
                  <a:tr h="332492">
                    <a:tc>
                      <a:txBody>
                        <a:bodyPr/>
                        <a:lstStyle/>
                        <a:p>
                          <a:pPr algn="r"/>
                          <a:r>
                            <a:rPr lang="en-US" dirty="0"/>
                            <a:t>Angle</a:t>
                          </a:r>
                        </a:p>
                      </a:txBody>
                      <a:tcPr/>
                    </a:tc>
                    <a:tc>
                      <a:txBody>
                        <a:bodyPr/>
                        <a:lstStyle/>
                        <a:p>
                          <a:pPr algn="r"/>
                          <a14:m>
                            <m:oMath xmlns:m="http://schemas.openxmlformats.org/officeDocument/2006/math">
                              <m:r>
                                <a:rPr lang="en-US" sz="1800" i="1" smtClean="0">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𝑐</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cos</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𝜔</m:t>
                                          </m:r>
                                        </m:e>
                                        <m:sub>
                                          <m:r>
                                            <a:rPr lang="en-US" sz="1800" i="1">
                                              <a:latin typeface="Cambria Math" panose="02040503050406030204" pitchFamily="18" charset="0"/>
                                            </a:rPr>
                                            <m:t>𝑐</m:t>
                                          </m:r>
                                        </m:sub>
                                      </m:sSub>
                                      <m:r>
                                        <a:rPr lang="en-US" sz="1800" b="0" i="1" smtClean="0">
                                          <a:latin typeface="Cambria Math" panose="02040503050406030204" pitchFamily="18" charset="0"/>
                                        </a:rPr>
                                        <m:t>𝑡</m:t>
                                      </m:r>
                                      <m:r>
                                        <a:rPr lang="en-US" sz="1800" i="1">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𝜙</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e>
                                  </m:d>
                                </m:e>
                              </m:func>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𝑎𝑚</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a14:m>
                          <a:r>
                            <a:rPr lang="en-US" sz="1800" dirty="0"/>
                            <a:t>.  [Like FM] </a:t>
                          </a:r>
                        </a:p>
                      </a:txBody>
                      <a:tcPr/>
                    </a:tc>
                    <a:extLst>
                      <a:ext uri="{0D108BD9-81ED-4DB2-BD59-A6C34878D82A}">
                        <a16:rowId xmlns:a16="http://schemas.microsoft.com/office/drawing/2014/main" val="2395529374"/>
                      </a:ext>
                    </a:extLst>
                  </a:tr>
                  <a:tr h="332492">
                    <a:tc>
                      <a:txBody>
                        <a:bodyPr/>
                        <a:lstStyle/>
                        <a:p>
                          <a:pPr algn="r"/>
                          <a:r>
                            <a:rPr lang="en-US" dirty="0"/>
                            <a:t>FSK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2862388236"/>
                      </a:ext>
                    </a:extLst>
                  </a:tr>
                  <a:tr h="332492">
                    <a:tc>
                      <a:txBody>
                        <a:bodyPr/>
                        <a:lstStyle/>
                        <a:p>
                          <a:pPr algn="r"/>
                          <a:r>
                            <a:rPr lang="en-US" dirty="0"/>
                            <a:t>PSK</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1</a:t>
                          </a:r>
                        </a:p>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if 0</a:t>
                          </a:r>
                        </a:p>
                      </a:txBody>
                      <a:tcPr/>
                    </a:tc>
                    <a:extLst>
                      <a:ext uri="{0D108BD9-81ED-4DB2-BD59-A6C34878D82A}">
                        <a16:rowId xmlns:a16="http://schemas.microsoft.com/office/drawing/2014/main" val="4000183123"/>
                      </a:ext>
                    </a:extLst>
                  </a:tr>
                </a:tbl>
              </a:graphicData>
            </a:graphic>
          </p:graphicFrame>
        </mc:Choice>
        <mc:Fallback xmlns="">
          <p:graphicFrame>
            <p:nvGraphicFramePr>
              <p:cNvPr id="7" name="Table 6">
                <a:extLst>
                  <a:ext uri="{FF2B5EF4-FFF2-40B4-BE49-F238E27FC236}">
                    <a16:creationId xmlns:a16="http://schemas.microsoft.com/office/drawing/2014/main" id="{C9048463-EC11-BB49-83B5-0101F55A0F3B}"/>
                  </a:ext>
                </a:extLst>
              </p:cNvPr>
              <p:cNvGraphicFramePr>
                <a:graphicFrameLocks noGrp="1"/>
              </p:cNvGraphicFramePr>
              <p:nvPr>
                <p:extLst>
                  <p:ext uri="{D42A27DB-BD31-4B8C-83A1-F6EECF244321}">
                    <p14:modId xmlns:p14="http://schemas.microsoft.com/office/powerpoint/2010/main" val="488770861"/>
                  </p:ext>
                </p:extLst>
              </p:nvPr>
            </p:nvGraphicFramePr>
            <p:xfrm>
              <a:off x="2252817" y="3465488"/>
              <a:ext cx="7008749" cy="2910456"/>
            </p:xfrm>
            <a:graphic>
              <a:graphicData uri="http://schemas.openxmlformats.org/drawingml/2006/table">
                <a:tbl>
                  <a:tblPr firstRow="1" bandRow="1">
                    <a:tableStyleId>{5C22544A-7EE6-4342-B048-85BDC9FD1C3A}</a:tableStyleId>
                  </a:tblPr>
                  <a:tblGrid>
                    <a:gridCol w="1318552">
                      <a:extLst>
                        <a:ext uri="{9D8B030D-6E8A-4147-A177-3AD203B41FA5}">
                          <a16:colId xmlns:a16="http://schemas.microsoft.com/office/drawing/2014/main" val="4020275437"/>
                        </a:ext>
                      </a:extLst>
                    </a:gridCol>
                    <a:gridCol w="5690197">
                      <a:extLst>
                        <a:ext uri="{9D8B030D-6E8A-4147-A177-3AD203B41FA5}">
                          <a16:colId xmlns:a16="http://schemas.microsoft.com/office/drawing/2014/main" val="443436203"/>
                        </a:ext>
                      </a:extLst>
                    </a:gridCol>
                  </a:tblGrid>
                  <a:tr h="365760">
                    <a:tc>
                      <a:txBody>
                        <a:bodyPr/>
                        <a:lstStyle/>
                        <a:p>
                          <a:pPr algn="r"/>
                          <a:r>
                            <a:rPr lang="en-US" dirty="0"/>
                            <a:t>Name</a:t>
                          </a:r>
                        </a:p>
                      </a:txBody>
                      <a:tcPr/>
                    </a:tc>
                    <a:tc>
                      <a:txBody>
                        <a:bodyPr/>
                        <a:lstStyle/>
                        <a:p>
                          <a:pPr algn="r"/>
                          <a:r>
                            <a:rPr lang="en-US" dirty="0"/>
                            <a:t>Equation</a:t>
                          </a:r>
                        </a:p>
                      </a:txBody>
                      <a:tcPr/>
                    </a:tc>
                    <a:extLst>
                      <a:ext uri="{0D108BD9-81ED-4DB2-BD59-A6C34878D82A}">
                        <a16:rowId xmlns:a16="http://schemas.microsoft.com/office/drawing/2014/main" val="83208170"/>
                      </a:ext>
                    </a:extLst>
                  </a:tr>
                  <a:tr h="365760">
                    <a:tc>
                      <a:txBody>
                        <a:bodyPr/>
                        <a:lstStyle/>
                        <a:p>
                          <a:pPr algn="r"/>
                          <a:r>
                            <a:rPr lang="en-US" dirty="0"/>
                            <a:t>AM</a:t>
                          </a:r>
                        </a:p>
                      </a:txBody>
                      <a:tcPr/>
                    </a:tc>
                    <a:tc>
                      <a:txBody>
                        <a:bodyPr/>
                        <a:lstStyle/>
                        <a:p>
                          <a:endParaRPr lang="en-US"/>
                        </a:p>
                      </a:txBody>
                      <a:tcPr>
                        <a:blipFill>
                          <a:blip r:embed="rId3"/>
                          <a:stretch>
                            <a:fillRect l="-23385" t="-106897" r="-445" b="-617241"/>
                          </a:stretch>
                        </a:blipFill>
                      </a:tcPr>
                    </a:tc>
                    <a:extLst>
                      <a:ext uri="{0D108BD9-81ED-4DB2-BD59-A6C34878D82A}">
                        <a16:rowId xmlns:a16="http://schemas.microsoft.com/office/drawing/2014/main" val="3071613747"/>
                      </a:ext>
                    </a:extLst>
                  </a:tr>
                  <a:tr h="455292">
                    <a:tc>
                      <a:txBody>
                        <a:bodyPr/>
                        <a:lstStyle/>
                        <a:p>
                          <a:pPr algn="r"/>
                          <a:r>
                            <a:rPr lang="en-US" dirty="0"/>
                            <a:t>FM</a:t>
                          </a:r>
                        </a:p>
                      </a:txBody>
                      <a:tcPr/>
                    </a:tc>
                    <a:tc>
                      <a:txBody>
                        <a:bodyPr/>
                        <a:lstStyle/>
                        <a:p>
                          <a:endParaRPr lang="en-US"/>
                        </a:p>
                      </a:txBody>
                      <a:tcPr>
                        <a:blipFill>
                          <a:blip r:embed="rId3"/>
                          <a:stretch>
                            <a:fillRect l="-23385" t="-166667" r="-445" b="-397222"/>
                          </a:stretch>
                        </a:blipFill>
                      </a:tcPr>
                    </a:tc>
                    <a:extLst>
                      <a:ext uri="{0D108BD9-81ED-4DB2-BD59-A6C34878D82A}">
                        <a16:rowId xmlns:a16="http://schemas.microsoft.com/office/drawing/2014/main" val="520370260"/>
                      </a:ext>
                    </a:extLst>
                  </a:tr>
                  <a:tr h="401066">
                    <a:tc>
                      <a:txBody>
                        <a:bodyPr/>
                        <a:lstStyle/>
                        <a:p>
                          <a:pPr algn="r"/>
                          <a:r>
                            <a:rPr lang="en-US" dirty="0"/>
                            <a:t>Angle</a:t>
                          </a:r>
                        </a:p>
                      </a:txBody>
                      <a:tcPr/>
                    </a:tc>
                    <a:tc>
                      <a:txBody>
                        <a:bodyPr/>
                        <a:lstStyle/>
                        <a:p>
                          <a:endParaRPr lang="en-US"/>
                        </a:p>
                      </a:txBody>
                      <a:tcPr>
                        <a:blipFill>
                          <a:blip r:embed="rId3"/>
                          <a:stretch>
                            <a:fillRect l="-23385" t="-300000" r="-445" b="-346875"/>
                          </a:stretch>
                        </a:blipFill>
                      </a:tcPr>
                    </a:tc>
                    <a:extLst>
                      <a:ext uri="{0D108BD9-81ED-4DB2-BD59-A6C34878D82A}">
                        <a16:rowId xmlns:a16="http://schemas.microsoft.com/office/drawing/2014/main" val="2395529374"/>
                      </a:ext>
                    </a:extLst>
                  </a:tr>
                  <a:tr h="640080">
                    <a:tc>
                      <a:txBody>
                        <a:bodyPr/>
                        <a:lstStyle/>
                        <a:p>
                          <a:pPr algn="r"/>
                          <a:r>
                            <a:rPr lang="en-US" dirty="0"/>
                            <a:t>FSK</a:t>
                          </a:r>
                        </a:p>
                      </a:txBody>
                      <a:tcPr/>
                    </a:tc>
                    <a:tc>
                      <a:txBody>
                        <a:bodyPr/>
                        <a:lstStyle/>
                        <a:p>
                          <a:endParaRPr lang="en-US"/>
                        </a:p>
                      </a:txBody>
                      <a:tcPr>
                        <a:blipFill>
                          <a:blip r:embed="rId3"/>
                          <a:stretch>
                            <a:fillRect l="-23385" t="-250980" r="-445" b="-117647"/>
                          </a:stretch>
                        </a:blipFill>
                      </a:tcPr>
                    </a:tc>
                    <a:extLst>
                      <a:ext uri="{0D108BD9-81ED-4DB2-BD59-A6C34878D82A}">
                        <a16:rowId xmlns:a16="http://schemas.microsoft.com/office/drawing/2014/main" val="2862388236"/>
                      </a:ext>
                    </a:extLst>
                  </a:tr>
                  <a:tr h="682498">
                    <a:tc>
                      <a:txBody>
                        <a:bodyPr/>
                        <a:lstStyle/>
                        <a:p>
                          <a:pPr algn="r"/>
                          <a:r>
                            <a:rPr lang="en-US" dirty="0"/>
                            <a:t>PSK</a:t>
                          </a:r>
                        </a:p>
                      </a:txBody>
                      <a:tcPr/>
                    </a:tc>
                    <a:tc>
                      <a:txBody>
                        <a:bodyPr/>
                        <a:lstStyle/>
                        <a:p>
                          <a:endParaRPr lang="en-US"/>
                        </a:p>
                      </a:txBody>
                      <a:tcPr>
                        <a:blipFill>
                          <a:blip r:embed="rId3"/>
                          <a:stretch>
                            <a:fillRect l="-23385" t="-331481" r="-445" b="-11111"/>
                          </a:stretch>
                        </a:blipFill>
                      </a:tcPr>
                    </a:tc>
                    <a:extLst>
                      <a:ext uri="{0D108BD9-81ED-4DB2-BD59-A6C34878D82A}">
                        <a16:rowId xmlns:a16="http://schemas.microsoft.com/office/drawing/2014/main" val="4000183123"/>
                      </a:ext>
                    </a:extLst>
                  </a:tr>
                </a:tbl>
              </a:graphicData>
            </a:graphic>
          </p:graphicFrame>
        </mc:Fallback>
      </mc:AlternateContent>
    </p:spTree>
    <p:extLst>
      <p:ext uri="{BB962C8B-B14F-4D97-AF65-F5344CB8AC3E}">
        <p14:creationId xmlns:p14="http://schemas.microsoft.com/office/powerpoint/2010/main" val="160473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478390" y="1361972"/>
                <a:ext cx="11387220" cy="2897079"/>
              </a:xfrm>
            </p:spPr>
            <p:txBody>
              <a:bodyPr>
                <a:normAutofit lnSpcReduction="10000"/>
              </a:bodyPr>
              <a:lstStyle/>
              <a:p>
                <a:r>
                  <a:rPr lang="en-US" sz="2000" dirty="0"/>
                  <a:t>Potential difference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𝑟</m:t>
                        </m:r>
                      </m:sup>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𝑑𝑠</m:t>
                        </m:r>
                      </m:e>
                    </m:nary>
                  </m:oMath>
                </a14:m>
                <a:r>
                  <a:rPr lang="en-US" sz="2000" dirty="0"/>
                  <a:t>, energy per charge, 1V = 1 J/C</a:t>
                </a:r>
              </a:p>
              <a:p>
                <a:r>
                  <a:rPr lang="en-US" sz="2000" dirty="0" err="1"/>
                  <a:t>Kirhhoff</a:t>
                </a:r>
                <a:r>
                  <a:rPr lang="en-US" sz="2000" dirty="0"/>
                  <a:t> loop: </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𝑜𝑜𝑝</m:t>
                        </m:r>
                      </m:sub>
                      <m:sup/>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e>
                    </m:nary>
                  </m:oMath>
                </a14:m>
                <a:r>
                  <a:rPr lang="en-US" sz="2000" dirty="0"/>
                  <a:t> (Conservation of energy)</a:t>
                </a:r>
              </a:p>
              <a:p>
                <a:r>
                  <a:rPr lang="en-US" sz="2000" dirty="0" err="1"/>
                  <a:t>Kirhhoff</a:t>
                </a:r>
                <a:r>
                  <a:rPr lang="en-US" sz="2000" dirty="0"/>
                  <a:t> node: </a:t>
                </a:r>
                <a14:m>
                  <m:oMath xmlns:m="http://schemas.openxmlformats.org/officeDocument/2006/math">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𝑛𝑜𝑑𝑒</m:t>
                        </m:r>
                      </m:sub>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i="1">
                            <a:latin typeface="Cambria Math" panose="02040503050406030204" pitchFamily="18" charset="0"/>
                          </a:rPr>
                          <m:t>=0</m:t>
                        </m:r>
                      </m:e>
                    </m:nary>
                  </m:oMath>
                </a14:m>
                <a:r>
                  <a:rPr lang="en-US" sz="2000" dirty="0"/>
                  <a:t> (Conservation of charge)</a:t>
                </a:r>
              </a:p>
              <a:p>
                <a14:m>
                  <m:oMath xmlns:m="http://schemas.openxmlformats.org/officeDocument/2006/math">
                    <m:r>
                      <m:rPr>
                        <m:sty m:val="p"/>
                      </m:rPr>
                      <a:rPr lang="en-US" sz="2000" b="0" i="0" smtClean="0">
                        <a:latin typeface="Cambria Math" panose="02040503050406030204" pitchFamily="18" charset="0"/>
                      </a:rPr>
                      <m:t>V</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𝑓</m:t>
                    </m:r>
                  </m:oMath>
                </a14:m>
                <a:r>
                  <a:rPr lang="en-US" sz="2000" dirty="0"/>
                  <a:t>,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𝑝</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e>
                    </m:func>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𝑓</m:t>
                    </m:r>
                  </m:oMath>
                </a14:m>
                <a:endParaRPr lang="en-US" sz="2000" dirty="0"/>
              </a:p>
              <a:p>
                <a:r>
                  <a:rPr lang="en-US" sz="2000" dirty="0"/>
                  <a:t>Instantaneous power: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𝑐𝑜𝑠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oMath>
                </a14:m>
                <a:r>
                  <a:rPr lang="en-US" sz="2000" dirty="0"/>
                  <a:t> </a:t>
                </a:r>
              </a:p>
              <a:p>
                <a:r>
                  <a:rPr lang="en-US" sz="2000" dirty="0"/>
                  <a:t>Average power: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m:t>
                        </m:r>
                      </m:sub>
                    </m:sSub>
                    <m:r>
                      <a:rPr lang="en-US" sz="2000" i="1">
                        <a:latin typeface="Cambria Math" panose="02040503050406030204" pitchFamily="18" charset="0"/>
                      </a:rPr>
                      <m:t>=</m:t>
                    </m:r>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1/</m:t>
                        </m:r>
                        <m:r>
                          <a:rPr lang="en-US" sz="2000" b="0" i="1" smtClean="0">
                            <a:latin typeface="Cambria Math" panose="02040503050406030204" pitchFamily="18" charset="0"/>
                          </a:rPr>
                          <m:t>𝑓</m:t>
                        </m:r>
                      </m:sup>
                      <m:e>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𝑑𝑡</m:t>
                        </m:r>
                        <m:r>
                          <a:rPr lang="en-US" sz="2000" b="0" i="1" smtClean="0">
                            <a:latin typeface="Cambria Math" panose="02040503050406030204" pitchFamily="18" charset="0"/>
                          </a:rPr>
                          <m:t>=</m:t>
                        </m:r>
                      </m:e>
                    </m:nary>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sup>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𝑝</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𝑐𝑜𝑠</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𝑑𝑡</m:t>
                        </m:r>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m:t>
                            </m:r>
                          </m:sub>
                        </m:sSub>
                      </m:num>
                      <m:den>
                        <m:r>
                          <a:rPr lang="en-US" sz="2000" b="0" i="1" smtClean="0">
                            <a:latin typeface="Cambria Math" panose="02040503050406030204" pitchFamily="18" charset="0"/>
                          </a:rPr>
                          <m:t>2</m:t>
                        </m:r>
                      </m:den>
                    </m:f>
                  </m:oMath>
                </a14:m>
                <a:endParaRPr lang="en-US" sz="2000" dirty="0"/>
              </a:p>
              <a:p>
                <a:r>
                  <a:rPr lang="en-US" sz="2000" dirty="0"/>
                  <a:t>Band names:</a:t>
                </a:r>
              </a:p>
              <a:p>
                <a:pPr marL="0" indent="0">
                  <a:buNone/>
                </a:pP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478390" y="1361972"/>
                <a:ext cx="11387220" cy="2897079"/>
              </a:xfrm>
              <a:blipFill>
                <a:blip r:embed="rId2"/>
                <a:stretch>
                  <a:fillRect l="-445" t="-22271" b="-1528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solidFill>
                  <a:schemeClr val="tx1"/>
                </a:solidFill>
              </a:rPr>
              <a:t>2</a:t>
            </a:fld>
            <a:endParaRPr lang="en-US" dirty="0">
              <a:solidFill>
                <a:schemeClr val="tx1"/>
              </a:solidFill>
            </a:endParaRPr>
          </a:p>
        </p:txBody>
      </p:sp>
      <p:graphicFrame>
        <p:nvGraphicFramePr>
          <p:cNvPr id="6" name="Table 6">
            <a:extLst>
              <a:ext uri="{FF2B5EF4-FFF2-40B4-BE49-F238E27FC236}">
                <a16:creationId xmlns:a16="http://schemas.microsoft.com/office/drawing/2014/main" id="{922695AD-CF76-C944-BF07-29F5439C649F}"/>
              </a:ext>
            </a:extLst>
          </p:cNvPr>
          <p:cNvGraphicFramePr>
            <a:graphicFrameLocks noGrp="1"/>
          </p:cNvGraphicFramePr>
          <p:nvPr>
            <p:extLst>
              <p:ext uri="{D42A27DB-BD31-4B8C-83A1-F6EECF244321}">
                <p14:modId xmlns:p14="http://schemas.microsoft.com/office/powerpoint/2010/main" val="34674548"/>
              </p:ext>
            </p:extLst>
          </p:nvPr>
        </p:nvGraphicFramePr>
        <p:xfrm>
          <a:off x="3742039" y="4180599"/>
          <a:ext cx="2961244" cy="221996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VLF</a:t>
                      </a:r>
                    </a:p>
                  </a:txBody>
                  <a:tcPr/>
                </a:tc>
                <a:tc>
                  <a:txBody>
                    <a:bodyPr/>
                    <a:lstStyle/>
                    <a:p>
                      <a:pPr algn="r"/>
                      <a:r>
                        <a:rPr lang="en-US" dirty="0"/>
                        <a:t>3-30kHz</a:t>
                      </a:r>
                    </a:p>
                  </a:txBody>
                  <a:tcPr/>
                </a:tc>
                <a:extLst>
                  <a:ext uri="{0D108BD9-81ED-4DB2-BD59-A6C34878D82A}">
                    <a16:rowId xmlns:a16="http://schemas.microsoft.com/office/drawing/2014/main" val="3071613747"/>
                  </a:ext>
                </a:extLst>
              </a:tr>
              <a:tr h="370840">
                <a:tc>
                  <a:txBody>
                    <a:bodyPr/>
                    <a:lstStyle/>
                    <a:p>
                      <a:pPr algn="r"/>
                      <a:r>
                        <a:rPr lang="en-US" dirty="0"/>
                        <a:t>LW</a:t>
                      </a:r>
                    </a:p>
                  </a:txBody>
                  <a:tcPr/>
                </a:tc>
                <a:tc>
                  <a:txBody>
                    <a:bodyPr/>
                    <a:lstStyle/>
                    <a:p>
                      <a:pPr algn="r"/>
                      <a:r>
                        <a:rPr lang="en-US" dirty="0"/>
                        <a:t>20-300kHz</a:t>
                      </a:r>
                    </a:p>
                  </a:txBody>
                  <a:tcPr/>
                </a:tc>
                <a:extLst>
                  <a:ext uri="{0D108BD9-81ED-4DB2-BD59-A6C34878D82A}">
                    <a16:rowId xmlns:a16="http://schemas.microsoft.com/office/drawing/2014/main" val="520370260"/>
                  </a:ext>
                </a:extLst>
              </a:tr>
              <a:tr h="370840">
                <a:tc>
                  <a:txBody>
                    <a:bodyPr/>
                    <a:lstStyle/>
                    <a:p>
                      <a:pPr algn="r"/>
                      <a:r>
                        <a:rPr lang="en-US" dirty="0"/>
                        <a:t>MW</a:t>
                      </a:r>
                    </a:p>
                  </a:txBody>
                  <a:tcPr/>
                </a:tc>
                <a:tc>
                  <a:txBody>
                    <a:bodyPr/>
                    <a:lstStyle/>
                    <a:p>
                      <a:pPr algn="r"/>
                      <a:r>
                        <a:rPr lang="en-US" dirty="0"/>
                        <a:t>300kHz-3MHz</a:t>
                      </a:r>
                    </a:p>
                  </a:txBody>
                  <a:tcPr/>
                </a:tc>
                <a:extLst>
                  <a:ext uri="{0D108BD9-81ED-4DB2-BD59-A6C34878D82A}">
                    <a16:rowId xmlns:a16="http://schemas.microsoft.com/office/drawing/2014/main" val="2945054112"/>
                  </a:ext>
                </a:extLst>
              </a:tr>
              <a:tr h="370840">
                <a:tc>
                  <a:txBody>
                    <a:bodyPr/>
                    <a:lstStyle/>
                    <a:p>
                      <a:pPr algn="r"/>
                      <a:r>
                        <a:rPr lang="en-US" dirty="0"/>
                        <a:t>HF</a:t>
                      </a:r>
                    </a:p>
                  </a:txBody>
                  <a:tcPr/>
                </a:tc>
                <a:tc>
                  <a:txBody>
                    <a:bodyPr/>
                    <a:lstStyle/>
                    <a:p>
                      <a:pPr algn="r"/>
                      <a:r>
                        <a:rPr lang="en-US" dirty="0"/>
                        <a:t>3MHz-30MHz</a:t>
                      </a:r>
                    </a:p>
                  </a:txBody>
                  <a:tcPr/>
                </a:tc>
                <a:extLst>
                  <a:ext uri="{0D108BD9-81ED-4DB2-BD59-A6C34878D82A}">
                    <a16:rowId xmlns:a16="http://schemas.microsoft.com/office/drawing/2014/main" val="2862388236"/>
                  </a:ext>
                </a:extLst>
              </a:tr>
              <a:tr h="370840">
                <a:tc>
                  <a:txBody>
                    <a:bodyPr/>
                    <a:lstStyle/>
                    <a:p>
                      <a:pPr algn="r"/>
                      <a:r>
                        <a:rPr lang="en-US" dirty="0"/>
                        <a:t>VHF</a:t>
                      </a:r>
                    </a:p>
                  </a:txBody>
                  <a:tcPr/>
                </a:tc>
                <a:tc>
                  <a:txBody>
                    <a:bodyPr/>
                    <a:lstStyle/>
                    <a:p>
                      <a:pPr algn="r"/>
                      <a:r>
                        <a:rPr lang="en-US" dirty="0"/>
                        <a:t>30-300MHz</a:t>
                      </a:r>
                    </a:p>
                  </a:txBody>
                  <a:tcPr/>
                </a:tc>
                <a:extLst>
                  <a:ext uri="{0D108BD9-81ED-4DB2-BD59-A6C34878D82A}">
                    <a16:rowId xmlns:a16="http://schemas.microsoft.com/office/drawing/2014/main" val="4000183123"/>
                  </a:ext>
                </a:extLst>
              </a:tr>
            </a:tbl>
          </a:graphicData>
        </a:graphic>
      </p:graphicFrame>
      <p:graphicFrame>
        <p:nvGraphicFramePr>
          <p:cNvPr id="8" name="Table 6">
            <a:extLst>
              <a:ext uri="{FF2B5EF4-FFF2-40B4-BE49-F238E27FC236}">
                <a16:creationId xmlns:a16="http://schemas.microsoft.com/office/drawing/2014/main" id="{06C2B85F-3A30-8B46-A509-BE68776FDC98}"/>
              </a:ext>
            </a:extLst>
          </p:cNvPr>
          <p:cNvGraphicFramePr>
            <a:graphicFrameLocks noGrp="1"/>
          </p:cNvGraphicFramePr>
          <p:nvPr>
            <p:extLst>
              <p:ext uri="{D42A27DB-BD31-4B8C-83A1-F6EECF244321}">
                <p14:modId xmlns:p14="http://schemas.microsoft.com/office/powerpoint/2010/main" val="621577034"/>
              </p:ext>
            </p:extLst>
          </p:nvPr>
        </p:nvGraphicFramePr>
        <p:xfrm>
          <a:off x="7129978" y="4551374"/>
          <a:ext cx="2961244" cy="1849120"/>
        </p:xfrm>
        <a:graphic>
          <a:graphicData uri="http://schemas.openxmlformats.org/drawingml/2006/table">
            <a:tbl>
              <a:tblPr firstRow="1" bandRow="1">
                <a:tableStyleId>{5C22544A-7EE6-4342-B048-85BDC9FD1C3A}</a:tableStyleId>
              </a:tblPr>
              <a:tblGrid>
                <a:gridCol w="1068852">
                  <a:extLst>
                    <a:ext uri="{9D8B030D-6E8A-4147-A177-3AD203B41FA5}">
                      <a16:colId xmlns:a16="http://schemas.microsoft.com/office/drawing/2014/main" val="4020275437"/>
                    </a:ext>
                  </a:extLst>
                </a:gridCol>
                <a:gridCol w="1892392">
                  <a:extLst>
                    <a:ext uri="{9D8B030D-6E8A-4147-A177-3AD203B41FA5}">
                      <a16:colId xmlns:a16="http://schemas.microsoft.com/office/drawing/2014/main" val="443436203"/>
                    </a:ext>
                  </a:extLst>
                </a:gridCol>
              </a:tblGrid>
              <a:tr h="0">
                <a:tc>
                  <a:txBody>
                    <a:bodyPr/>
                    <a:lstStyle/>
                    <a:p>
                      <a:pPr algn="r"/>
                      <a:r>
                        <a:rPr lang="en-US" dirty="0"/>
                        <a:t>Name</a:t>
                      </a:r>
                    </a:p>
                  </a:txBody>
                  <a:tcPr/>
                </a:tc>
                <a:tc>
                  <a:txBody>
                    <a:bodyPr/>
                    <a:lstStyle/>
                    <a:p>
                      <a:pPr algn="r"/>
                      <a:r>
                        <a:rPr lang="en-US" dirty="0"/>
                        <a:t>Frequency</a:t>
                      </a:r>
                    </a:p>
                  </a:txBody>
                  <a:tcPr/>
                </a:tc>
                <a:extLst>
                  <a:ext uri="{0D108BD9-81ED-4DB2-BD59-A6C34878D82A}">
                    <a16:rowId xmlns:a16="http://schemas.microsoft.com/office/drawing/2014/main" val="83208170"/>
                  </a:ext>
                </a:extLst>
              </a:tr>
              <a:tr h="370840">
                <a:tc>
                  <a:txBody>
                    <a:bodyPr/>
                    <a:lstStyle/>
                    <a:p>
                      <a:pPr algn="r"/>
                      <a:r>
                        <a:rPr lang="en-US" dirty="0"/>
                        <a:t>UHF</a:t>
                      </a:r>
                    </a:p>
                  </a:txBody>
                  <a:tcPr/>
                </a:tc>
                <a:tc>
                  <a:txBody>
                    <a:bodyPr/>
                    <a:lstStyle/>
                    <a:p>
                      <a:pPr algn="r"/>
                      <a:r>
                        <a:rPr lang="en-US" dirty="0"/>
                        <a:t>300MHz-1GHz</a:t>
                      </a:r>
                    </a:p>
                  </a:txBody>
                  <a:tcPr/>
                </a:tc>
                <a:extLst>
                  <a:ext uri="{0D108BD9-81ED-4DB2-BD59-A6C34878D82A}">
                    <a16:rowId xmlns:a16="http://schemas.microsoft.com/office/drawing/2014/main" val="3071613747"/>
                  </a:ext>
                </a:extLst>
              </a:tr>
              <a:tr h="370840">
                <a:tc>
                  <a:txBody>
                    <a:bodyPr/>
                    <a:lstStyle/>
                    <a:p>
                      <a:pPr algn="r"/>
                      <a:r>
                        <a:rPr lang="en-US" dirty="0" err="1"/>
                        <a:t>uW</a:t>
                      </a:r>
                      <a:endParaRPr lang="en-US" dirty="0"/>
                    </a:p>
                  </a:txBody>
                  <a:tcPr/>
                </a:tc>
                <a:tc>
                  <a:txBody>
                    <a:bodyPr/>
                    <a:lstStyle/>
                    <a:p>
                      <a:pPr algn="r"/>
                      <a:r>
                        <a:rPr lang="en-US" dirty="0"/>
                        <a:t>1-30GHz</a:t>
                      </a:r>
                    </a:p>
                  </a:txBody>
                  <a:tcPr/>
                </a:tc>
                <a:extLst>
                  <a:ext uri="{0D108BD9-81ED-4DB2-BD59-A6C34878D82A}">
                    <a16:rowId xmlns:a16="http://schemas.microsoft.com/office/drawing/2014/main" val="520370260"/>
                  </a:ext>
                </a:extLst>
              </a:tr>
              <a:tr h="370840">
                <a:tc>
                  <a:txBody>
                    <a:bodyPr/>
                    <a:lstStyle/>
                    <a:p>
                      <a:pPr algn="r"/>
                      <a:r>
                        <a:rPr lang="en-US" dirty="0" err="1"/>
                        <a:t>milliW</a:t>
                      </a:r>
                      <a:endParaRPr lang="en-US" dirty="0"/>
                    </a:p>
                  </a:txBody>
                  <a:tcPr/>
                </a:tc>
                <a:tc>
                  <a:txBody>
                    <a:bodyPr/>
                    <a:lstStyle/>
                    <a:p>
                      <a:pPr algn="r"/>
                      <a:r>
                        <a:rPr lang="en-US" dirty="0"/>
                        <a:t>30-300GHz</a:t>
                      </a:r>
                    </a:p>
                  </a:txBody>
                  <a:tcPr/>
                </a:tc>
                <a:extLst>
                  <a:ext uri="{0D108BD9-81ED-4DB2-BD59-A6C34878D82A}">
                    <a16:rowId xmlns:a16="http://schemas.microsoft.com/office/drawing/2014/main" val="2945054112"/>
                  </a:ext>
                </a:extLst>
              </a:tr>
              <a:tr h="370840">
                <a:tc>
                  <a:txBody>
                    <a:bodyPr/>
                    <a:lstStyle/>
                    <a:p>
                      <a:pPr algn="r"/>
                      <a:r>
                        <a:rPr lang="en-US" dirty="0" err="1"/>
                        <a:t>submilliF</a:t>
                      </a:r>
                      <a:endParaRPr lang="en-US" dirty="0"/>
                    </a:p>
                  </a:txBody>
                  <a:tcPr/>
                </a:tc>
                <a:tc>
                  <a:txBody>
                    <a:bodyPr/>
                    <a:lstStyle/>
                    <a:p>
                      <a:pPr algn="r"/>
                      <a:r>
                        <a:rPr lang="en-US" dirty="0"/>
                        <a:t>&gt;300GHz</a:t>
                      </a:r>
                    </a:p>
                  </a:txBody>
                  <a:tcPr/>
                </a:tc>
                <a:extLst>
                  <a:ext uri="{0D108BD9-81ED-4DB2-BD59-A6C34878D82A}">
                    <a16:rowId xmlns:a16="http://schemas.microsoft.com/office/drawing/2014/main" val="2862388236"/>
                  </a:ext>
                </a:extLst>
              </a:tr>
            </a:tbl>
          </a:graphicData>
        </a:graphic>
      </p:graphicFrame>
    </p:spTree>
    <p:extLst>
      <p:ext uri="{BB962C8B-B14F-4D97-AF65-F5344CB8AC3E}">
        <p14:creationId xmlns:p14="http://schemas.microsoft.com/office/powerpoint/2010/main" val="133552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4: Diode detectors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518746" y="1793995"/>
                <a:ext cx="10716301" cy="4351338"/>
              </a:xfrm>
            </p:spPr>
            <p:txBody>
              <a:bodyPr/>
              <a:lstStyle/>
              <a:p>
                <a:pPr>
                  <a:spcBef>
                    <a:spcPts val="400"/>
                  </a:spcBef>
                </a:pPr>
                <a:r>
                  <a:rPr lang="en-US" sz="2000" b="0" dirty="0"/>
                  <a:t>For AM,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𝑡</m:t>
                            </m:r>
                          </m:e>
                        </m:d>
                      </m:e>
                    </m:func>
                  </m:oMath>
                </a14:m>
                <a:r>
                  <a:rPr lang="en-US" sz="2000" dirty="0"/>
                  <a:t>, Define the modulation depth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𝑝</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sub>
                        </m:sSub>
                      </m:den>
                    </m:f>
                  </m:oMath>
                </a14:m>
                <a:endParaRPr lang="en-US" sz="2000" dirty="0"/>
              </a:p>
              <a:p>
                <a:pPr>
                  <a:spcBef>
                    <a:spcPts val="400"/>
                  </a:spcBef>
                </a:pPr>
                <a:r>
                  <a:rPr lang="en-US" sz="2000" dirty="0"/>
                  <a:t>In circuit on the right, </a:t>
                </a:r>
                <a14:m>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=10</m:t>
                    </m:r>
                    <m:r>
                      <a:rPr lang="en-US" sz="2000" b="0" i="1" smtClean="0">
                        <a:latin typeface="Cambria Math" panose="02040503050406030204" pitchFamily="18" charset="0"/>
                      </a:rPr>
                      <m:t>𝑘</m:t>
                    </m:r>
                    <m:r>
                      <m:rPr>
                        <m:sty m:val="p"/>
                      </m:rPr>
                      <a:rPr lang="el-GR" sz="2000" b="0" i="1" smtClean="0">
                        <a:latin typeface="Cambria Math" panose="02040503050406030204" pitchFamily="18" charset="0"/>
                        <a:ea typeface="Cambria Math" panose="02040503050406030204" pitchFamily="18" charset="0"/>
                      </a:rPr>
                      <m:t>Ω</m:t>
                    </m:r>
                  </m:oMath>
                </a14:m>
                <a:r>
                  <a:rPr lang="en-US" sz="2000" dirty="0"/>
                  <a:t>,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=10 </m:t>
                    </m:r>
                    <m:r>
                      <a:rPr lang="en-US" sz="2000" b="0" i="1" smtClean="0">
                        <a:latin typeface="Cambria Math" panose="02040503050406030204" pitchFamily="18" charset="0"/>
                      </a:rPr>
                      <m:t>𝑛𝐹</m:t>
                    </m:r>
                  </m:oMath>
                </a14:m>
                <a:endParaRPr lang="en-US" sz="2000" dirty="0"/>
              </a:p>
              <a:p>
                <a:pPr>
                  <a:spcBef>
                    <a:spcPts val="400"/>
                  </a:spcBef>
                </a:pPr>
                <a:r>
                  <a:rPr lang="en-US" sz="2000" dirty="0"/>
                  <a:t>Set function generator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=1</m:t>
                    </m:r>
                    <m:r>
                      <a:rPr lang="en-US" sz="2000" b="0" i="1" smtClean="0">
                        <a:latin typeface="Cambria Math" panose="02040503050406030204" pitchFamily="18" charset="0"/>
                      </a:rPr>
                      <m:t>𝑀𝐻𝑧</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𝑝𝑝</m:t>
                        </m:r>
                      </m:sub>
                    </m:sSub>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=1</m:t>
                    </m:r>
                    <m:r>
                      <a:rPr lang="en-US" sz="2000" b="0" i="1" smtClean="0">
                        <a:latin typeface="Cambria Math" panose="02040503050406030204" pitchFamily="18" charset="0"/>
                      </a:rPr>
                      <m:t>𝑘𝐻𝑧</m:t>
                    </m:r>
                  </m:oMath>
                </a14:m>
                <a:r>
                  <a:rPr lang="en-US" sz="2000" dirty="0"/>
                  <a:t>,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=.7</m:t>
                    </m:r>
                  </m:oMath>
                </a14:m>
                <a:endParaRPr lang="en-US" sz="2000" b="0" dirty="0"/>
              </a:p>
              <a:p>
                <a:pPr marL="800100" lvl="1" indent="-342900">
                  <a:spcBef>
                    <a:spcPts val="400"/>
                  </a:spcBef>
                  <a:buFont typeface="+mj-lt"/>
                  <a:buAutoNum type="arabicPeriod"/>
                </a:pPr>
                <a:r>
                  <a:rPr lang="en-US" sz="2000" dirty="0"/>
                  <a:t>Calculate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oMath>
                </a14:m>
                <a:r>
                  <a:rPr lang="en-US" sz="2000" dirty="0"/>
                  <a:t> for the RC circuit.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𝜏</m:t>
                    </m:r>
                    <m:r>
                      <a:rPr lang="en-US" sz="2000" b="0" i="0"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4</m:t>
                        </m:r>
                      </m:sup>
                    </m:sSup>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10</m:t>
                        </m:r>
                      </m:e>
                      <m:sup>
                        <m:r>
                          <a:rPr lang="en-US" sz="2000" b="0" i="1" dirty="0" smtClean="0">
                            <a:latin typeface="Cambria Math" panose="02040503050406030204" pitchFamily="18" charset="0"/>
                            <a:ea typeface="Cambria Math" panose="02040503050406030204" pitchFamily="18" charset="0"/>
                          </a:rPr>
                          <m:t>−8</m:t>
                        </m:r>
                      </m:sup>
                    </m:sSup>
                    <m:func>
                      <m:funcPr>
                        <m:ctrlPr>
                          <a:rPr lang="en-US" sz="2000" b="0" i="1" dirty="0" smtClean="0">
                            <a:latin typeface="Cambria Math" panose="02040503050406030204" pitchFamily="18" charset="0"/>
                            <a:ea typeface="Cambria Math" panose="02040503050406030204" pitchFamily="18" charset="0"/>
                          </a:rPr>
                        </m:ctrlPr>
                      </m:funcPr>
                      <m:fName>
                        <m:r>
                          <m:rPr>
                            <m:sty m:val="p"/>
                          </m:rPr>
                          <a:rPr lang="en-US" sz="2000" b="0" i="0" dirty="0" smtClean="0">
                            <a:latin typeface="Cambria Math" panose="02040503050406030204" pitchFamily="18" charset="0"/>
                            <a:ea typeface="Cambria Math" panose="02040503050406030204" pitchFamily="18" charset="0"/>
                          </a:rPr>
                          <m:t>sec</m:t>
                        </m:r>
                      </m:fName>
                      <m:e>
                        <m:r>
                          <a:rPr lang="en-US" sz="2000" b="0" i="1" dirty="0" smtClean="0">
                            <a:latin typeface="Cambria Math" panose="02040503050406030204" pitchFamily="18" charset="0"/>
                            <a:ea typeface="Cambria Math" panose="02040503050406030204" pitchFamily="18" charset="0"/>
                          </a:rPr>
                          <m:t>=.1</m:t>
                        </m:r>
                        <m:r>
                          <a:rPr lang="en-US" sz="2000" b="0" i="1" dirty="0" smtClean="0">
                            <a:latin typeface="Cambria Math" panose="02040503050406030204" pitchFamily="18" charset="0"/>
                            <a:ea typeface="Cambria Math" panose="02040503050406030204" pitchFamily="18" charset="0"/>
                          </a:rPr>
                          <m:t>𝑚𝑠</m:t>
                        </m:r>
                      </m:e>
                    </m:func>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𝑚</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𝑠𝑒𝑐</m:t>
                    </m:r>
                    <m:r>
                      <a:rPr lang="en-US" b="0" i="1" smtClean="0">
                        <a:latin typeface="Cambria Math" panose="02040503050406030204" pitchFamily="18" charset="0"/>
                      </a:rPr>
                      <m:t>=1</m:t>
                    </m:r>
                    <m:r>
                      <a:rPr lang="en-US" b="0" i="1" smtClean="0">
                        <a:latin typeface="Cambria Math" panose="02040503050406030204" pitchFamily="18" charset="0"/>
                      </a:rPr>
                      <m:t>𝑚𝑠</m:t>
                    </m:r>
                    <m:r>
                      <a:rPr lang="en-US" b="0" i="0" smtClean="0">
                        <a:latin typeface="Cambria Math" panose="02040503050406030204" pitchFamily="18" charset="0"/>
                      </a:rPr>
                      <m:t>.</m:t>
                    </m:r>
                  </m:oMath>
                </a14:m>
                <a:r>
                  <a:rPr lang="en-US" dirty="0"/>
                  <a:t>  So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m:t>
                        </m:r>
                      </m:sub>
                    </m:sSub>
                  </m:oMath>
                </a14:m>
                <a:endParaRPr lang="en-US" dirty="0"/>
              </a:p>
              <a:p>
                <a:pPr lvl="2">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oMath>
                </a14:m>
                <a:r>
                  <a:rPr lang="en-US" dirty="0"/>
                  <a:t> is period of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m:t>
                        </m:r>
                        <m:r>
                          <a:rPr lang="en-US" b="0" i="1" smtClean="0">
                            <a:latin typeface="Cambria Math" panose="02040503050406030204" pitchFamily="18" charset="0"/>
                          </a:rPr>
                          <m:t>6</m:t>
                        </m:r>
                      </m:sup>
                    </m:sSup>
                    <m:r>
                      <a:rPr lang="en-US" i="1">
                        <a:latin typeface="Cambria Math" panose="02040503050406030204" pitchFamily="18" charset="0"/>
                      </a:rPr>
                      <m:t>𝑠𝑒𝑐</m:t>
                    </m:r>
                    <m:r>
                      <a:rPr lang="en-US" i="1">
                        <a:latin typeface="Cambria Math" panose="02040503050406030204" pitchFamily="18" charset="0"/>
                      </a:rPr>
                      <m:t>=1</m:t>
                    </m:r>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𝑠</m:t>
                    </m:r>
                    <m:r>
                      <a:rPr lang="en-US">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b="0"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endParaRPr lang="en-US" dirty="0"/>
              </a:p>
              <a:p>
                <a:pPr lvl="2">
                  <a:spcBef>
                    <a:spcPts val="400"/>
                  </a:spcBef>
                </a:pPr>
                <a:r>
                  <a:rPr lang="en-US" dirty="0"/>
                  <a:t>As you change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does the frequency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oMath>
                </a14:m>
                <a:r>
                  <a:rPr lang="en-US" dirty="0"/>
                  <a:t> track it? (It better)</a:t>
                </a:r>
              </a:p>
              <a:p>
                <a:pPr marL="800100" lvl="1" indent="-342900">
                  <a:spcBef>
                    <a:spcPts val="400"/>
                  </a:spcBef>
                  <a:buFont typeface="+mj-lt"/>
                  <a:buAutoNum type="arabicPeriod"/>
                </a:pPr>
                <a:r>
                  <a:rPr lang="en-US" sz="2000" dirty="0"/>
                  <a:t>Compare the max voltage of the AM signal to the max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0</m:t>
                        </m:r>
                      </m:sub>
                    </m:sSub>
                  </m:oMath>
                </a14:m>
                <a:r>
                  <a:rPr lang="en-US" sz="2000" dirty="0"/>
                  <a:t>. </a:t>
                </a:r>
              </a:p>
              <a:p>
                <a:pPr lvl="2">
                  <a:spcBef>
                    <a:spcPts val="400"/>
                  </a:spcBef>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≈1.4</m:t>
                    </m:r>
                    <m:r>
                      <a:rPr lang="en-US" b="0" i="1" smtClean="0">
                        <a:latin typeface="Cambria Math" panose="02040503050406030204" pitchFamily="18" charset="0"/>
                        <a:ea typeface="Cambria Math" panose="02040503050406030204" pitchFamily="18" charset="0"/>
                      </a:rPr>
                      <m:t>𝑉</m:t>
                    </m:r>
                  </m:oMath>
                </a14:m>
                <a:endParaRPr lang="en-US" dirty="0"/>
              </a:p>
              <a:p>
                <a:pPr marL="800100" lvl="1" indent="-342900">
                  <a:spcBef>
                    <a:spcPts val="400"/>
                  </a:spcBef>
                  <a:buFont typeface="+mj-lt"/>
                  <a:buAutoNum type="arabicPeriod"/>
                </a:pPr>
                <a:r>
                  <a:rPr lang="en-US" sz="2000" dirty="0"/>
                  <a:t>What happens when we make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=1.0</m:t>
                    </m:r>
                  </m:oMath>
                </a14:m>
                <a:endParaRPr lang="en-US" sz="2000" dirty="0"/>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518746" y="1793995"/>
                <a:ext cx="10716301" cy="4351338"/>
              </a:xfrm>
              <a:blipFill>
                <a:blip r:embed="rId2"/>
                <a:stretch>
                  <a:fillRect l="-473" t="-2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588022" y="6356350"/>
            <a:ext cx="2743200" cy="365125"/>
          </a:xfrm>
        </p:spPr>
        <p:txBody>
          <a:bodyPr/>
          <a:lstStyle/>
          <a:p>
            <a:fld id="{6B76BA51-8322-1A4D-B259-B74706370693}" type="slidenum">
              <a:rPr lang="en-US" smtClean="0"/>
              <a:t>20</a:t>
            </a:fld>
            <a:endParaRPr lang="en-US"/>
          </a:p>
        </p:txBody>
      </p:sp>
      <p:grpSp>
        <p:nvGrpSpPr>
          <p:cNvPr id="6" name="Group 5">
            <a:extLst>
              <a:ext uri="{FF2B5EF4-FFF2-40B4-BE49-F238E27FC236}">
                <a16:creationId xmlns:a16="http://schemas.microsoft.com/office/drawing/2014/main" id="{B019E948-52F1-E8EA-FBB5-B1A52BDD856F}"/>
              </a:ext>
            </a:extLst>
          </p:cNvPr>
          <p:cNvGrpSpPr/>
          <p:nvPr/>
        </p:nvGrpSpPr>
        <p:grpSpPr>
          <a:xfrm>
            <a:off x="8482669" y="5186502"/>
            <a:ext cx="2377547" cy="755896"/>
            <a:chOff x="8149180" y="4584072"/>
            <a:chExt cx="2377547" cy="755896"/>
          </a:xfrm>
        </p:grpSpPr>
        <p:sp>
          <p:nvSpPr>
            <p:cNvPr id="8" name="TextBox 7">
              <a:extLst>
                <a:ext uri="{FF2B5EF4-FFF2-40B4-BE49-F238E27FC236}">
                  <a16:creationId xmlns:a16="http://schemas.microsoft.com/office/drawing/2014/main" id="{0CEEABAC-496A-394B-A381-476DB148185F}"/>
                </a:ext>
              </a:extLst>
            </p:cNvPr>
            <p:cNvSpPr txBox="1"/>
            <p:nvPr/>
          </p:nvSpPr>
          <p:spPr>
            <a:xfrm>
              <a:off x="8149180" y="477828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9" name="Straight Connector 8">
              <a:extLst>
                <a:ext uri="{FF2B5EF4-FFF2-40B4-BE49-F238E27FC236}">
                  <a16:creationId xmlns:a16="http://schemas.microsoft.com/office/drawing/2014/main" id="{7214CDFB-B340-2D41-8184-69B6FE339A3D}"/>
                </a:ext>
              </a:extLst>
            </p:cNvPr>
            <p:cNvCxnSpPr>
              <a:cxnSpLocks/>
            </p:cNvCxnSpPr>
            <p:nvPr/>
          </p:nvCxnSpPr>
          <p:spPr>
            <a:xfrm>
              <a:off x="8452400" y="5221227"/>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6BD675E5-0351-D647-9E34-476B5FDEE9F7}"/>
                </a:ext>
              </a:extLst>
            </p:cNvPr>
            <p:cNvSpPr>
              <a:spLocks noChangeAspect="1" noChangeArrowheads="1"/>
            </p:cNvSpPr>
            <p:nvPr/>
          </p:nvSpPr>
          <p:spPr bwMode="auto">
            <a:xfrm>
              <a:off x="10088800" y="5173191"/>
              <a:ext cx="100584"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6" name="Rectangle 45">
              <a:extLst>
                <a:ext uri="{FF2B5EF4-FFF2-40B4-BE49-F238E27FC236}">
                  <a16:creationId xmlns:a16="http://schemas.microsoft.com/office/drawing/2014/main" id="{EF8CA241-A7BE-BA42-A4BA-DFA68329F16A}"/>
                </a:ext>
              </a:extLst>
            </p:cNvPr>
            <p:cNvSpPr>
              <a:spLocks noChangeAspect="1" noChangeArrowheads="1"/>
            </p:cNvSpPr>
            <p:nvPr/>
          </p:nvSpPr>
          <p:spPr bwMode="auto">
            <a:xfrm>
              <a:off x="10051552" y="5147944"/>
              <a:ext cx="192024" cy="19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 name="Freeform 12">
              <a:extLst>
                <a:ext uri="{FF2B5EF4-FFF2-40B4-BE49-F238E27FC236}">
                  <a16:creationId xmlns:a16="http://schemas.microsoft.com/office/drawing/2014/main" id="{54608C1A-D108-2945-BFB3-4C698BF7A577}"/>
                </a:ext>
              </a:extLst>
            </p:cNvPr>
            <p:cNvSpPr>
              <a:spLocks noChangeAspect="1"/>
            </p:cNvSpPr>
            <p:nvPr/>
          </p:nvSpPr>
          <p:spPr bwMode="auto">
            <a:xfrm>
              <a:off x="9259001" y="4687375"/>
              <a:ext cx="92443"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8C37EBD9-D89E-9E48-9ADE-15B9B7DE9B5D}"/>
                </a:ext>
              </a:extLst>
            </p:cNvPr>
            <p:cNvSpPr>
              <a:spLocks noChangeAspect="1" noChangeArrowheads="1"/>
            </p:cNvSpPr>
            <p:nvPr/>
          </p:nvSpPr>
          <p:spPr bwMode="auto">
            <a:xfrm>
              <a:off x="8423375" y="517710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 name="Rectangle 39">
              <a:extLst>
                <a:ext uri="{FF2B5EF4-FFF2-40B4-BE49-F238E27FC236}">
                  <a16:creationId xmlns:a16="http://schemas.microsoft.com/office/drawing/2014/main" id="{572BC459-AB5D-9B4B-8909-C7ED0B4814FA}"/>
                </a:ext>
              </a:extLst>
            </p:cNvPr>
            <p:cNvSpPr>
              <a:spLocks noChangeAspect="1" noChangeArrowheads="1"/>
            </p:cNvSpPr>
            <p:nvPr/>
          </p:nvSpPr>
          <p:spPr bwMode="auto">
            <a:xfrm>
              <a:off x="8375369" y="5139861"/>
              <a:ext cx="192024" cy="19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29" name="Group 210">
              <a:extLst>
                <a:ext uri="{FF2B5EF4-FFF2-40B4-BE49-F238E27FC236}">
                  <a16:creationId xmlns:a16="http://schemas.microsoft.com/office/drawing/2014/main" id="{0FA57200-342F-B942-B906-5CE004DA0361}"/>
                </a:ext>
              </a:extLst>
            </p:cNvPr>
            <p:cNvGrpSpPr>
              <a:grpSpLocks/>
            </p:cNvGrpSpPr>
            <p:nvPr/>
          </p:nvGrpSpPr>
          <p:grpSpPr bwMode="auto">
            <a:xfrm>
              <a:off x="9621926" y="4682790"/>
              <a:ext cx="239730" cy="564222"/>
              <a:chOff x="3216" y="1728"/>
              <a:chExt cx="192" cy="480"/>
            </a:xfrm>
          </p:grpSpPr>
          <p:sp>
            <p:nvSpPr>
              <p:cNvPr id="35" name="Line 8">
                <a:extLst>
                  <a:ext uri="{FF2B5EF4-FFF2-40B4-BE49-F238E27FC236}">
                    <a16:creationId xmlns:a16="http://schemas.microsoft.com/office/drawing/2014/main" id="{8CAFE783-71CC-2648-AA6D-763E9E0E9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F7870B32-6B6D-534C-A304-B1114D4EE75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E77A2517-0B3B-314F-84DA-DD85A23A00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503804-A52E-7B41-8F5F-5B18BA64E7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TextBox 32">
              <a:extLst>
                <a:ext uri="{FF2B5EF4-FFF2-40B4-BE49-F238E27FC236}">
                  <a16:creationId xmlns:a16="http://schemas.microsoft.com/office/drawing/2014/main" id="{DB43F321-241C-9845-9406-AC02A6292FD5}"/>
                </a:ext>
              </a:extLst>
            </p:cNvPr>
            <p:cNvSpPr txBox="1"/>
            <p:nvPr/>
          </p:nvSpPr>
          <p:spPr>
            <a:xfrm>
              <a:off x="9819292" y="4798129"/>
              <a:ext cx="379163" cy="338554"/>
            </a:xfrm>
            <a:prstGeom prst="rect">
              <a:avLst/>
            </a:prstGeom>
            <a:noFill/>
          </p:spPr>
          <p:txBody>
            <a:bodyPr wrap="square" rtlCol="0">
              <a:spAutoFit/>
            </a:bodyPr>
            <a:lstStyle/>
            <a:p>
              <a:r>
                <a:rPr lang="en-US" sz="1600" dirty="0"/>
                <a:t>C</a:t>
              </a:r>
              <a:endParaRPr lang="en-US" sz="1400" baseline="-25000" dirty="0"/>
            </a:p>
          </p:txBody>
        </p:sp>
        <p:sp>
          <p:nvSpPr>
            <p:cNvPr id="34" name="TextBox 33">
              <a:extLst>
                <a:ext uri="{FF2B5EF4-FFF2-40B4-BE49-F238E27FC236}">
                  <a16:creationId xmlns:a16="http://schemas.microsoft.com/office/drawing/2014/main" id="{25B9268B-2A87-F944-B665-23DD565648D7}"/>
                </a:ext>
              </a:extLst>
            </p:cNvPr>
            <p:cNvSpPr txBox="1"/>
            <p:nvPr/>
          </p:nvSpPr>
          <p:spPr>
            <a:xfrm flipH="1">
              <a:off x="9003725" y="4796195"/>
              <a:ext cx="548633" cy="307777"/>
            </a:xfrm>
            <a:prstGeom prst="rect">
              <a:avLst/>
            </a:prstGeom>
            <a:noFill/>
          </p:spPr>
          <p:txBody>
            <a:bodyPr wrap="square" rtlCol="0">
              <a:spAutoFit/>
            </a:bodyPr>
            <a:lstStyle/>
            <a:p>
              <a:r>
                <a:rPr lang="en-US" sz="1400" dirty="0"/>
                <a:t>R</a:t>
              </a:r>
              <a:endParaRPr lang="en-US" sz="1400" baseline="-25000" dirty="0"/>
            </a:p>
          </p:txBody>
        </p:sp>
        <p:cxnSp>
          <p:nvCxnSpPr>
            <p:cNvPr id="51" name="Straight Connector 50">
              <a:extLst>
                <a:ext uri="{FF2B5EF4-FFF2-40B4-BE49-F238E27FC236}">
                  <a16:creationId xmlns:a16="http://schemas.microsoft.com/office/drawing/2014/main" id="{3865E766-28A9-0B48-995C-5AE20848A266}"/>
                </a:ext>
              </a:extLst>
            </p:cNvPr>
            <p:cNvCxnSpPr>
              <a:cxnSpLocks/>
            </p:cNvCxnSpPr>
            <p:nvPr/>
          </p:nvCxnSpPr>
          <p:spPr>
            <a:xfrm>
              <a:off x="8940643" y="4675679"/>
              <a:ext cx="1195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908D359-859B-0540-95D6-4198B8D93350}"/>
                </a:ext>
              </a:extLst>
            </p:cNvPr>
            <p:cNvGrpSpPr>
              <a:grpSpLocks/>
            </p:cNvGrpSpPr>
            <p:nvPr/>
          </p:nvGrpSpPr>
          <p:grpSpPr bwMode="auto">
            <a:xfrm>
              <a:off x="10034617" y="4589144"/>
              <a:ext cx="192024" cy="192024"/>
              <a:chOff x="1344" y="2064"/>
              <a:chExt cx="192" cy="192"/>
            </a:xfrm>
          </p:grpSpPr>
          <p:sp>
            <p:nvSpPr>
              <p:cNvPr id="53" name="Oval 52">
                <a:extLst>
                  <a:ext uri="{FF2B5EF4-FFF2-40B4-BE49-F238E27FC236}">
                    <a16:creationId xmlns:a16="http://schemas.microsoft.com/office/drawing/2014/main" id="{E1C97714-415D-4543-ACCF-878EEA8B8C7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53">
                <a:extLst>
                  <a:ext uri="{FF2B5EF4-FFF2-40B4-BE49-F238E27FC236}">
                    <a16:creationId xmlns:a16="http://schemas.microsoft.com/office/drawing/2014/main" id="{D4F6CE9E-0B42-C541-BC8F-2647FC245FA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5" name="Group 54">
              <a:extLst>
                <a:ext uri="{FF2B5EF4-FFF2-40B4-BE49-F238E27FC236}">
                  <a16:creationId xmlns:a16="http://schemas.microsoft.com/office/drawing/2014/main" id="{2730B737-74A7-0549-B9D1-8D48C7F06743}"/>
                </a:ext>
              </a:extLst>
            </p:cNvPr>
            <p:cNvGrpSpPr>
              <a:grpSpLocks/>
            </p:cNvGrpSpPr>
            <p:nvPr/>
          </p:nvGrpSpPr>
          <p:grpSpPr bwMode="auto">
            <a:xfrm>
              <a:off x="8378679" y="4591796"/>
              <a:ext cx="192024" cy="192024"/>
              <a:chOff x="1344" y="2064"/>
              <a:chExt cx="192" cy="192"/>
            </a:xfrm>
          </p:grpSpPr>
          <p:sp>
            <p:nvSpPr>
              <p:cNvPr id="56" name="Oval 55">
                <a:extLst>
                  <a:ext uri="{FF2B5EF4-FFF2-40B4-BE49-F238E27FC236}">
                    <a16:creationId xmlns:a16="http://schemas.microsoft.com/office/drawing/2014/main" id="{6A560F89-E046-D943-A7B6-4FAE40C3B940}"/>
                  </a:ext>
                </a:extLst>
              </p:cNvPr>
              <p:cNvSpPr>
                <a:spLocks noChangeAspect="1" noChangeArrowheads="1"/>
              </p:cNvSpPr>
              <p:nvPr/>
            </p:nvSpPr>
            <p:spPr bwMode="auto">
              <a:xfrm>
                <a:off x="1392" y="2100"/>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56">
                <a:extLst>
                  <a:ext uri="{FF2B5EF4-FFF2-40B4-BE49-F238E27FC236}">
                    <a16:creationId xmlns:a16="http://schemas.microsoft.com/office/drawing/2014/main" id="{CCC8481B-9009-8D4B-80B3-1D82311553F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 name="Group 3">
              <a:extLst>
                <a:ext uri="{FF2B5EF4-FFF2-40B4-BE49-F238E27FC236}">
                  <a16:creationId xmlns:a16="http://schemas.microsoft.com/office/drawing/2014/main" id="{941A4A47-B9D4-2B4F-8797-C4B9C80087EA}"/>
                </a:ext>
              </a:extLst>
            </p:cNvPr>
            <p:cNvGrpSpPr/>
            <p:nvPr/>
          </p:nvGrpSpPr>
          <p:grpSpPr>
            <a:xfrm rot="16200000">
              <a:off x="8714489" y="4469772"/>
              <a:ext cx="182880" cy="411480"/>
              <a:chOff x="3200400" y="5257800"/>
              <a:chExt cx="365125" cy="914400"/>
            </a:xfrm>
          </p:grpSpPr>
          <p:grpSp>
            <p:nvGrpSpPr>
              <p:cNvPr id="61" name="Group 293">
                <a:extLst>
                  <a:ext uri="{FF2B5EF4-FFF2-40B4-BE49-F238E27FC236}">
                    <a16:creationId xmlns:a16="http://schemas.microsoft.com/office/drawing/2014/main" id="{B1D35D83-236D-F84E-899D-1D98EEADBDBD}"/>
                  </a:ext>
                </a:extLst>
              </p:cNvPr>
              <p:cNvGrpSpPr>
                <a:grpSpLocks/>
              </p:cNvGrpSpPr>
              <p:nvPr/>
            </p:nvGrpSpPr>
            <p:grpSpPr bwMode="auto">
              <a:xfrm>
                <a:off x="3200400" y="5257800"/>
                <a:ext cx="365125" cy="914400"/>
                <a:chOff x="3341" y="1584"/>
                <a:chExt cx="230" cy="576"/>
              </a:xfrm>
            </p:grpSpPr>
            <p:sp>
              <p:nvSpPr>
                <p:cNvPr id="63" name="AutoShape 294">
                  <a:extLst>
                    <a:ext uri="{FF2B5EF4-FFF2-40B4-BE49-F238E27FC236}">
                      <a16:creationId xmlns:a16="http://schemas.microsoft.com/office/drawing/2014/main" id="{7BF1A0A6-4FD3-454D-943B-457703C32B61}"/>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4" name="Line 295">
                  <a:extLst>
                    <a:ext uri="{FF2B5EF4-FFF2-40B4-BE49-F238E27FC236}">
                      <a16:creationId xmlns:a16="http://schemas.microsoft.com/office/drawing/2014/main" id="{B648C303-A1A5-AA41-ABB7-AE4B9F9C91E6}"/>
                    </a:ext>
                  </a:extLst>
                </p:cNvPr>
                <p:cNvSpPr>
                  <a:spLocks noChangeShapeType="1"/>
                </p:cNvSpPr>
                <p:nvPr/>
              </p:nvSpPr>
              <p:spPr bwMode="auto">
                <a:xfrm>
                  <a:off x="345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6">
                  <a:extLst>
                    <a:ext uri="{FF2B5EF4-FFF2-40B4-BE49-F238E27FC236}">
                      <a16:creationId xmlns:a16="http://schemas.microsoft.com/office/drawing/2014/main" id="{B164A446-9AFA-7646-9657-4832E73BEED6}"/>
                    </a:ext>
                  </a:extLst>
                </p:cNvPr>
                <p:cNvSpPr>
                  <a:spLocks noChangeShapeType="1"/>
                </p:cNvSpPr>
                <p:nvPr/>
              </p:nvSpPr>
              <p:spPr bwMode="auto">
                <a:xfrm flipV="1">
                  <a:off x="3456" y="1584"/>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297">
                  <a:extLst>
                    <a:ext uri="{FF2B5EF4-FFF2-40B4-BE49-F238E27FC236}">
                      <a16:creationId xmlns:a16="http://schemas.microsoft.com/office/drawing/2014/main" id="{44670223-3197-E145-BD81-7B54CA7DF292}"/>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0" name="Freeform 436">
                <a:extLst>
                  <a:ext uri="{FF2B5EF4-FFF2-40B4-BE49-F238E27FC236}">
                    <a16:creationId xmlns:a16="http://schemas.microsoft.com/office/drawing/2014/main" id="{190540AB-893F-004C-8902-9572D24D8C98}"/>
                  </a:ext>
                </a:extLst>
              </p:cNvPr>
              <p:cNvSpPr>
                <a:spLocks/>
              </p:cNvSpPr>
              <p:nvPr/>
            </p:nvSpPr>
            <p:spPr bwMode="auto">
              <a:xfrm>
                <a:off x="3200400" y="5257800"/>
                <a:ext cx="365125" cy="914400"/>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w="19050">
                <a:no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9" name="Straight Connector 68">
              <a:extLst>
                <a:ext uri="{FF2B5EF4-FFF2-40B4-BE49-F238E27FC236}">
                  <a16:creationId xmlns:a16="http://schemas.microsoft.com/office/drawing/2014/main" id="{75B43456-4ACC-0B40-B6BD-945656F0D269}"/>
                </a:ext>
              </a:extLst>
            </p:cNvPr>
            <p:cNvCxnSpPr>
              <a:cxnSpLocks/>
            </p:cNvCxnSpPr>
            <p:nvPr/>
          </p:nvCxnSpPr>
          <p:spPr>
            <a:xfrm>
              <a:off x="8452400" y="4675512"/>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7C28BF-6768-5744-B59B-504B48F508D6}"/>
                </a:ext>
              </a:extLst>
            </p:cNvPr>
            <p:cNvSpPr txBox="1"/>
            <p:nvPr/>
          </p:nvSpPr>
          <p:spPr>
            <a:xfrm>
              <a:off x="10147564" y="4760893"/>
              <a:ext cx="379163" cy="338554"/>
            </a:xfrm>
            <a:prstGeom prst="rect">
              <a:avLst/>
            </a:prstGeom>
            <a:noFill/>
          </p:spPr>
          <p:txBody>
            <a:bodyPr wrap="square" rtlCol="0">
              <a:spAutoFit/>
            </a:bodyPr>
            <a:lstStyle/>
            <a:p>
              <a:r>
                <a:rPr lang="en-US" sz="1600" dirty="0"/>
                <a:t>V</a:t>
              </a:r>
              <a:r>
                <a:rPr lang="en-US" sz="1600" baseline="-25000" dirty="0"/>
                <a:t>o</a:t>
              </a:r>
            </a:p>
          </p:txBody>
        </p:sp>
      </p:grpSp>
    </p:spTree>
    <p:extLst>
      <p:ext uri="{BB962C8B-B14F-4D97-AF65-F5344CB8AC3E}">
        <p14:creationId xmlns:p14="http://schemas.microsoft.com/office/powerpoint/2010/main" val="403482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AM Modulator for previous exercise</a:t>
            </a:r>
          </a:p>
        </p:txBody>
      </p:sp>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a:xfrm>
            <a:off x="8601274" y="6396106"/>
            <a:ext cx="2743200" cy="365125"/>
          </a:xfrm>
        </p:spPr>
        <p:txBody>
          <a:bodyPr/>
          <a:lstStyle/>
          <a:p>
            <a:fld id="{6B76BA51-8322-1A4D-B259-B74706370693}" type="slidenum">
              <a:rPr lang="en-US" smtClean="0"/>
              <a:t>21</a:t>
            </a:fld>
            <a:endParaRPr lang="en-US"/>
          </a:p>
        </p:txBody>
      </p:sp>
      <p:sp>
        <p:nvSpPr>
          <p:cNvPr id="20" name="TextBox 19">
            <a:extLst>
              <a:ext uri="{FF2B5EF4-FFF2-40B4-BE49-F238E27FC236}">
                <a16:creationId xmlns:a16="http://schemas.microsoft.com/office/drawing/2014/main" id="{E7C0FEC7-6438-0741-8457-A2C6C75649F8}"/>
              </a:ext>
            </a:extLst>
          </p:cNvPr>
          <p:cNvSpPr txBox="1"/>
          <p:nvPr/>
        </p:nvSpPr>
        <p:spPr>
          <a:xfrm>
            <a:off x="519544" y="2087772"/>
            <a:ext cx="5704469" cy="3386096"/>
          </a:xfrm>
          <a:prstGeom prst="rect">
            <a:avLst/>
          </a:prstGeom>
          <a:noFill/>
        </p:spPr>
        <p:txBody>
          <a:bodyPr wrap="square" rtlCol="0">
            <a:noAutofit/>
          </a:bodyPr>
          <a:lstStyle/>
          <a:p>
            <a:pPr marL="285750" indent="-285750">
              <a:buFont typeface="Arial" panose="020B0604020202020204" pitchFamily="34" charset="0"/>
              <a:buChar char="•"/>
            </a:pPr>
            <a:r>
              <a:rPr lang="en-US" sz="2000" dirty="0"/>
              <a:t>I didn’t have a signal generator that produced an AM signal, so I used the modulator on the right with the indicated inputs to produce the AM needed for the detector in the previous exercise.</a:t>
            </a:r>
          </a:p>
        </p:txBody>
      </p:sp>
      <p:grpSp>
        <p:nvGrpSpPr>
          <p:cNvPr id="11" name="Group 10">
            <a:extLst>
              <a:ext uri="{FF2B5EF4-FFF2-40B4-BE49-F238E27FC236}">
                <a16:creationId xmlns:a16="http://schemas.microsoft.com/office/drawing/2014/main" id="{E6E87644-9B16-5EE3-69B5-AB15D32479A3}"/>
              </a:ext>
            </a:extLst>
          </p:cNvPr>
          <p:cNvGrpSpPr/>
          <p:nvPr/>
        </p:nvGrpSpPr>
        <p:grpSpPr>
          <a:xfrm>
            <a:off x="6463262" y="1505455"/>
            <a:ext cx="5552091" cy="3773663"/>
            <a:chOff x="6463262" y="1505455"/>
            <a:chExt cx="5552091" cy="3773663"/>
          </a:xfrm>
        </p:grpSpPr>
        <p:grpSp>
          <p:nvGrpSpPr>
            <p:cNvPr id="41" name="Group 222">
              <a:extLst>
                <a:ext uri="{FF2B5EF4-FFF2-40B4-BE49-F238E27FC236}">
                  <a16:creationId xmlns:a16="http://schemas.microsoft.com/office/drawing/2014/main" id="{23F80953-507E-B14A-AFB5-6595B4F055D1}"/>
                </a:ext>
              </a:extLst>
            </p:cNvPr>
            <p:cNvGrpSpPr>
              <a:grpSpLocks/>
            </p:cNvGrpSpPr>
            <p:nvPr/>
          </p:nvGrpSpPr>
          <p:grpSpPr bwMode="auto">
            <a:xfrm>
              <a:off x="8699810" y="3961961"/>
              <a:ext cx="304800" cy="381000"/>
              <a:chOff x="4272" y="3072"/>
              <a:chExt cx="192" cy="240"/>
            </a:xfrm>
          </p:grpSpPr>
          <p:sp>
            <p:nvSpPr>
              <p:cNvPr id="42" name="Line 99">
                <a:extLst>
                  <a:ext uri="{FF2B5EF4-FFF2-40B4-BE49-F238E27FC236}">
                    <a16:creationId xmlns:a16="http://schemas.microsoft.com/office/drawing/2014/main" id="{4537E754-22FB-FF4A-9A4D-352524CF0AB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51A3158-4809-ED42-A682-8BCAE51E8AB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B736696-1565-8B48-B2F1-0AB12E6029A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2">
                <a:extLst>
                  <a:ext uri="{FF2B5EF4-FFF2-40B4-BE49-F238E27FC236}">
                    <a16:creationId xmlns:a16="http://schemas.microsoft.com/office/drawing/2014/main" id="{44641A3E-940C-8145-A36E-4CD24BA142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3">
                <a:extLst>
                  <a:ext uri="{FF2B5EF4-FFF2-40B4-BE49-F238E27FC236}">
                    <a16:creationId xmlns:a16="http://schemas.microsoft.com/office/drawing/2014/main" id="{2B59F3D2-CD8D-BE4F-86F5-5135F21657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4">
                <a:extLst>
                  <a:ext uri="{FF2B5EF4-FFF2-40B4-BE49-F238E27FC236}">
                    <a16:creationId xmlns:a16="http://schemas.microsoft.com/office/drawing/2014/main" id="{139CFD03-42DE-9549-9D4C-188B5E8DAA1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Freeform 12">
              <a:extLst>
                <a:ext uri="{FF2B5EF4-FFF2-40B4-BE49-F238E27FC236}">
                  <a16:creationId xmlns:a16="http://schemas.microsoft.com/office/drawing/2014/main" id="{41F51C5E-6998-BD4F-A39D-2945BAEDA51B}"/>
                </a:ext>
              </a:extLst>
            </p:cNvPr>
            <p:cNvSpPr>
              <a:spLocks noChangeAspect="1"/>
            </p:cNvSpPr>
            <p:nvPr/>
          </p:nvSpPr>
          <p:spPr bwMode="auto">
            <a:xfrm>
              <a:off x="8773401" y="32629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8" name="Group 210">
              <a:extLst>
                <a:ext uri="{FF2B5EF4-FFF2-40B4-BE49-F238E27FC236}">
                  <a16:creationId xmlns:a16="http://schemas.microsoft.com/office/drawing/2014/main" id="{F68536B3-C45B-B34C-A38E-B0146A4EC0FE}"/>
                </a:ext>
              </a:extLst>
            </p:cNvPr>
            <p:cNvGrpSpPr>
              <a:grpSpLocks/>
            </p:cNvGrpSpPr>
            <p:nvPr/>
          </p:nvGrpSpPr>
          <p:grpSpPr bwMode="auto">
            <a:xfrm rot="5400000">
              <a:off x="10270435" y="2680713"/>
              <a:ext cx="304800" cy="762000"/>
              <a:chOff x="3216" y="1728"/>
              <a:chExt cx="192" cy="480"/>
            </a:xfrm>
          </p:grpSpPr>
          <p:sp>
            <p:nvSpPr>
              <p:cNvPr id="59" name="Line 8">
                <a:extLst>
                  <a:ext uri="{FF2B5EF4-FFF2-40B4-BE49-F238E27FC236}">
                    <a16:creationId xmlns:a16="http://schemas.microsoft.com/office/drawing/2014/main" id="{1A0803AF-FA12-B442-8C8E-262F7BA7C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a:extLst>
                  <a:ext uri="{FF2B5EF4-FFF2-40B4-BE49-F238E27FC236}">
                    <a16:creationId xmlns:a16="http://schemas.microsoft.com/office/drawing/2014/main" id="{D3EE590D-1847-D34B-9EAB-9776AC574BC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
                <a:extLst>
                  <a:ext uri="{FF2B5EF4-FFF2-40B4-BE49-F238E27FC236}">
                    <a16:creationId xmlns:a16="http://schemas.microsoft.com/office/drawing/2014/main" id="{A3AD3FFD-A786-C840-89D8-79E4F70108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1">
                <a:extLst>
                  <a:ext uri="{FF2B5EF4-FFF2-40B4-BE49-F238E27FC236}">
                    <a16:creationId xmlns:a16="http://schemas.microsoft.com/office/drawing/2014/main" id="{639F6EAA-C454-BC48-A803-874B8E80D44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07">
              <a:extLst>
                <a:ext uri="{FF2B5EF4-FFF2-40B4-BE49-F238E27FC236}">
                  <a16:creationId xmlns:a16="http://schemas.microsoft.com/office/drawing/2014/main" id="{E229CDF3-8C04-124B-8C78-E2883F420D4F}"/>
                </a:ext>
              </a:extLst>
            </p:cNvPr>
            <p:cNvGrpSpPr>
              <a:grpSpLocks/>
            </p:cNvGrpSpPr>
            <p:nvPr/>
          </p:nvGrpSpPr>
          <p:grpSpPr bwMode="auto">
            <a:xfrm>
              <a:off x="7919596" y="3298082"/>
              <a:ext cx="304800" cy="762000"/>
              <a:chOff x="4560" y="2400"/>
              <a:chExt cx="192" cy="480"/>
            </a:xfrm>
          </p:grpSpPr>
          <p:sp>
            <p:nvSpPr>
              <p:cNvPr id="90" name="Oval 111">
                <a:extLst>
                  <a:ext uri="{FF2B5EF4-FFF2-40B4-BE49-F238E27FC236}">
                    <a16:creationId xmlns:a16="http://schemas.microsoft.com/office/drawing/2014/main" id="{274B50CB-86B0-A048-B7B0-AB38EC6A486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91" name="Line 112">
                <a:extLst>
                  <a:ext uri="{FF2B5EF4-FFF2-40B4-BE49-F238E27FC236}">
                    <a16:creationId xmlns:a16="http://schemas.microsoft.com/office/drawing/2014/main" id="{DEBB9964-330D-8F4F-9E34-1162B8CD7F6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13">
                <a:extLst>
                  <a:ext uri="{FF2B5EF4-FFF2-40B4-BE49-F238E27FC236}">
                    <a16:creationId xmlns:a16="http://schemas.microsoft.com/office/drawing/2014/main" id="{96044BCE-4896-8C41-BE48-BE9561774D38}"/>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6" name="Group 117">
                <a:extLst>
                  <a:ext uri="{FF2B5EF4-FFF2-40B4-BE49-F238E27FC236}">
                    <a16:creationId xmlns:a16="http://schemas.microsoft.com/office/drawing/2014/main" id="{0FD6BA91-9D8D-B047-A924-063A3DC22439}"/>
                  </a:ext>
                </a:extLst>
              </p:cNvPr>
              <p:cNvGrpSpPr>
                <a:grpSpLocks noChangeAspect="1"/>
              </p:cNvGrpSpPr>
              <p:nvPr/>
            </p:nvGrpSpPr>
            <p:grpSpPr bwMode="auto">
              <a:xfrm>
                <a:off x="4608" y="2592"/>
                <a:ext cx="96" cy="96"/>
                <a:chOff x="2929" y="3217"/>
                <a:chExt cx="383" cy="191"/>
              </a:xfrm>
            </p:grpSpPr>
            <p:sp>
              <p:nvSpPr>
                <p:cNvPr id="97" name="Arc 118">
                  <a:extLst>
                    <a:ext uri="{FF2B5EF4-FFF2-40B4-BE49-F238E27FC236}">
                      <a16:creationId xmlns:a16="http://schemas.microsoft.com/office/drawing/2014/main" id="{D31111D3-A24B-CC42-8439-B85F61E7C5F0}"/>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119">
                  <a:extLst>
                    <a:ext uri="{FF2B5EF4-FFF2-40B4-BE49-F238E27FC236}">
                      <a16:creationId xmlns:a16="http://schemas.microsoft.com/office/drawing/2014/main" id="{6366073D-4023-874E-A7B0-84F5C9C7B8F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9" name="Group 478">
              <a:extLst>
                <a:ext uri="{FF2B5EF4-FFF2-40B4-BE49-F238E27FC236}">
                  <a16:creationId xmlns:a16="http://schemas.microsoft.com/office/drawing/2014/main" id="{7879420E-3A48-EB4E-92A7-605F86DAC643}"/>
                </a:ext>
              </a:extLst>
            </p:cNvPr>
            <p:cNvGrpSpPr>
              <a:grpSpLocks/>
            </p:cNvGrpSpPr>
            <p:nvPr/>
          </p:nvGrpSpPr>
          <p:grpSpPr bwMode="auto">
            <a:xfrm flipH="1">
              <a:off x="9629929" y="3002076"/>
              <a:ext cx="401622" cy="609600"/>
              <a:chOff x="4656" y="1344"/>
              <a:chExt cx="192" cy="384"/>
            </a:xfrm>
          </p:grpSpPr>
          <p:sp>
            <p:nvSpPr>
              <p:cNvPr id="100" name="Freeform 99">
                <a:extLst>
                  <a:ext uri="{FF2B5EF4-FFF2-40B4-BE49-F238E27FC236}">
                    <a16:creationId xmlns:a16="http://schemas.microsoft.com/office/drawing/2014/main" id="{C0CA8046-8983-C04B-BC27-482FE98DC6D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1" name="Line 36">
                <a:extLst>
                  <a:ext uri="{FF2B5EF4-FFF2-40B4-BE49-F238E27FC236}">
                    <a16:creationId xmlns:a16="http://schemas.microsoft.com/office/drawing/2014/main" id="{FF8FCB9C-8CCC-4C4B-B8B5-2923D439080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37">
                <a:extLst>
                  <a:ext uri="{FF2B5EF4-FFF2-40B4-BE49-F238E27FC236}">
                    <a16:creationId xmlns:a16="http://schemas.microsoft.com/office/drawing/2014/main" id="{0A9A2EC9-23FF-3A43-ADCC-FEDB369319EE}"/>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3" name="Freeform 102">
                <a:extLst>
                  <a:ext uri="{FF2B5EF4-FFF2-40B4-BE49-F238E27FC236}">
                    <a16:creationId xmlns:a16="http://schemas.microsoft.com/office/drawing/2014/main" id="{D4753DA6-129B-CD4D-91E1-035C2B00CF30}"/>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C64D008C-CB12-1C4C-ABB6-A5B8580BDA7B}"/>
                </a:ext>
              </a:extLst>
            </p:cNvPr>
            <p:cNvCxnSpPr>
              <a:cxnSpLocks/>
            </p:cNvCxnSpPr>
            <p:nvPr/>
          </p:nvCxnSpPr>
          <p:spPr>
            <a:xfrm>
              <a:off x="9566715" y="3611676"/>
              <a:ext cx="4762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ADA0539-86AF-9644-8CBE-53E966668614}"/>
                </a:ext>
              </a:extLst>
            </p:cNvPr>
            <p:cNvSpPr>
              <a:spLocks noChangeAspect="1" noChangeArrowheads="1"/>
            </p:cNvSpPr>
            <p:nvPr/>
          </p:nvSpPr>
          <p:spPr bwMode="auto">
            <a:xfrm>
              <a:off x="9356070" y="1895747"/>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106" name="Straight Connector 105">
              <a:extLst>
                <a:ext uri="{FF2B5EF4-FFF2-40B4-BE49-F238E27FC236}">
                  <a16:creationId xmlns:a16="http://schemas.microsoft.com/office/drawing/2014/main" id="{EFFE7287-3341-F147-A3C2-EDE88E1D3EB8}"/>
                </a:ext>
              </a:extLst>
            </p:cNvPr>
            <p:cNvCxnSpPr>
              <a:cxnSpLocks/>
            </p:cNvCxnSpPr>
            <p:nvPr/>
          </p:nvCxnSpPr>
          <p:spPr>
            <a:xfrm>
              <a:off x="8834644" y="2359803"/>
              <a:ext cx="1197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FE50B8A-E8D3-1444-9483-FCA6074D171B}"/>
                </a:ext>
              </a:extLst>
            </p:cNvPr>
            <p:cNvCxnSpPr>
              <a:cxnSpLocks/>
            </p:cNvCxnSpPr>
            <p:nvPr/>
          </p:nvCxnSpPr>
          <p:spPr>
            <a:xfrm>
              <a:off x="9399562" y="1948755"/>
              <a:ext cx="0" cy="399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12">
              <a:extLst>
                <a:ext uri="{FF2B5EF4-FFF2-40B4-BE49-F238E27FC236}">
                  <a16:creationId xmlns:a16="http://schemas.microsoft.com/office/drawing/2014/main" id="{F11336DE-AEED-4C44-A4F0-209A84469D8E}"/>
                </a:ext>
              </a:extLst>
            </p:cNvPr>
            <p:cNvSpPr>
              <a:spLocks noChangeAspect="1"/>
            </p:cNvSpPr>
            <p:nvPr/>
          </p:nvSpPr>
          <p:spPr bwMode="auto">
            <a:xfrm>
              <a:off x="9951032" y="234933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9" name="Freeform 12">
              <a:extLst>
                <a:ext uri="{FF2B5EF4-FFF2-40B4-BE49-F238E27FC236}">
                  <a16:creationId xmlns:a16="http://schemas.microsoft.com/office/drawing/2014/main" id="{3BEEACCE-14D4-3B43-BFA4-3D8718A5F156}"/>
                </a:ext>
              </a:extLst>
            </p:cNvPr>
            <p:cNvSpPr>
              <a:spLocks noChangeAspect="1"/>
            </p:cNvSpPr>
            <p:nvPr/>
          </p:nvSpPr>
          <p:spPr bwMode="auto">
            <a:xfrm>
              <a:off x="8775535" y="235867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0" name="Group 210">
              <a:extLst>
                <a:ext uri="{FF2B5EF4-FFF2-40B4-BE49-F238E27FC236}">
                  <a16:creationId xmlns:a16="http://schemas.microsoft.com/office/drawing/2014/main" id="{DC204BA1-6507-EF4C-8EE4-967454B1515A}"/>
                </a:ext>
              </a:extLst>
            </p:cNvPr>
            <p:cNvGrpSpPr>
              <a:grpSpLocks/>
            </p:cNvGrpSpPr>
            <p:nvPr/>
          </p:nvGrpSpPr>
          <p:grpSpPr bwMode="auto">
            <a:xfrm rot="5400000">
              <a:off x="8299634" y="2926270"/>
              <a:ext cx="304800" cy="762000"/>
              <a:chOff x="3216" y="1728"/>
              <a:chExt cx="192" cy="480"/>
            </a:xfrm>
          </p:grpSpPr>
          <p:sp>
            <p:nvSpPr>
              <p:cNvPr id="111" name="Line 8">
                <a:extLst>
                  <a:ext uri="{FF2B5EF4-FFF2-40B4-BE49-F238E27FC236}">
                    <a16:creationId xmlns:a16="http://schemas.microsoft.com/office/drawing/2014/main" id="{D7313861-244C-1C44-B35B-5D69675C6D3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BF76E31E-DBC3-3444-89F1-293465D4425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7823CC3B-EDF6-3E45-BF06-5B8C539DE42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D61FEF90-099E-B442-BAB0-9A93C0F46F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Oval 114">
              <a:extLst>
                <a:ext uri="{FF2B5EF4-FFF2-40B4-BE49-F238E27FC236}">
                  <a16:creationId xmlns:a16="http://schemas.microsoft.com/office/drawing/2014/main" id="{5E4F18DE-21F0-D24F-A7B2-D9E2377A21C4}"/>
                </a:ext>
              </a:extLst>
            </p:cNvPr>
            <p:cNvSpPr>
              <a:spLocks noChangeAspect="1" noChangeArrowheads="1"/>
            </p:cNvSpPr>
            <p:nvPr/>
          </p:nvSpPr>
          <p:spPr bwMode="auto">
            <a:xfrm>
              <a:off x="8801886" y="326260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16" name="Group 210">
              <a:extLst>
                <a:ext uri="{FF2B5EF4-FFF2-40B4-BE49-F238E27FC236}">
                  <a16:creationId xmlns:a16="http://schemas.microsoft.com/office/drawing/2014/main" id="{0C1F167F-6303-C247-A908-52E6DC92DAEB}"/>
                </a:ext>
              </a:extLst>
            </p:cNvPr>
            <p:cNvGrpSpPr>
              <a:grpSpLocks/>
            </p:cNvGrpSpPr>
            <p:nvPr/>
          </p:nvGrpSpPr>
          <p:grpSpPr bwMode="auto">
            <a:xfrm>
              <a:off x="9426841" y="3606331"/>
              <a:ext cx="304800" cy="762000"/>
              <a:chOff x="3216" y="1728"/>
              <a:chExt cx="192" cy="480"/>
            </a:xfrm>
          </p:grpSpPr>
          <p:sp>
            <p:nvSpPr>
              <p:cNvPr id="117" name="Line 8">
                <a:extLst>
                  <a:ext uri="{FF2B5EF4-FFF2-40B4-BE49-F238E27FC236}">
                    <a16:creationId xmlns:a16="http://schemas.microsoft.com/office/drawing/2014/main" id="{EC5820BD-6506-A646-AEFD-0515963D65A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9">
                <a:extLst>
                  <a:ext uri="{FF2B5EF4-FFF2-40B4-BE49-F238E27FC236}">
                    <a16:creationId xmlns:a16="http://schemas.microsoft.com/office/drawing/2014/main" id="{607D828F-D67C-EB43-BE32-B8310047DF1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0">
                <a:extLst>
                  <a:ext uri="{FF2B5EF4-FFF2-40B4-BE49-F238E27FC236}">
                    <a16:creationId xmlns:a16="http://schemas.microsoft.com/office/drawing/2014/main" id="{BC66556E-CF06-E347-BCDD-9015306C10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
                <a:extLst>
                  <a:ext uri="{FF2B5EF4-FFF2-40B4-BE49-F238E27FC236}">
                    <a16:creationId xmlns:a16="http://schemas.microsoft.com/office/drawing/2014/main" id="{D7A87ABC-2A29-CF40-81DD-FE5B081349A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1" name="Freeform 12">
              <a:extLst>
                <a:ext uri="{FF2B5EF4-FFF2-40B4-BE49-F238E27FC236}">
                  <a16:creationId xmlns:a16="http://schemas.microsoft.com/office/drawing/2014/main" id="{09987688-AF3E-3641-9B3E-F33BBCB430A7}"/>
                </a:ext>
              </a:extLst>
            </p:cNvPr>
            <p:cNvSpPr>
              <a:spLocks noChangeAspect="1"/>
            </p:cNvSpPr>
            <p:nvPr/>
          </p:nvSpPr>
          <p:spPr bwMode="auto">
            <a:xfrm>
              <a:off x="9954503" y="35308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2" name="Group 207">
              <a:extLst>
                <a:ext uri="{FF2B5EF4-FFF2-40B4-BE49-F238E27FC236}">
                  <a16:creationId xmlns:a16="http://schemas.microsoft.com/office/drawing/2014/main" id="{62391672-B1FA-7F42-A05D-EB5FA8CB9703}"/>
                </a:ext>
              </a:extLst>
            </p:cNvPr>
            <p:cNvGrpSpPr>
              <a:grpSpLocks/>
            </p:cNvGrpSpPr>
            <p:nvPr/>
          </p:nvGrpSpPr>
          <p:grpSpPr bwMode="auto">
            <a:xfrm>
              <a:off x="9874832" y="4233166"/>
              <a:ext cx="304800" cy="762000"/>
              <a:chOff x="4560" y="2400"/>
              <a:chExt cx="192" cy="480"/>
            </a:xfrm>
          </p:grpSpPr>
          <p:sp>
            <p:nvSpPr>
              <p:cNvPr id="123" name="Oval 111">
                <a:extLst>
                  <a:ext uri="{FF2B5EF4-FFF2-40B4-BE49-F238E27FC236}">
                    <a16:creationId xmlns:a16="http://schemas.microsoft.com/office/drawing/2014/main" id="{BC230030-5C24-1445-A67C-9E3E63DDCA40}"/>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4" name="Line 112">
                <a:extLst>
                  <a:ext uri="{FF2B5EF4-FFF2-40B4-BE49-F238E27FC236}">
                    <a16:creationId xmlns:a16="http://schemas.microsoft.com/office/drawing/2014/main" id="{599121B9-8288-9E4E-83FC-41E0E56A8FA2}"/>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13">
                <a:extLst>
                  <a:ext uri="{FF2B5EF4-FFF2-40B4-BE49-F238E27FC236}">
                    <a16:creationId xmlns:a16="http://schemas.microsoft.com/office/drawing/2014/main" id="{6A0B8573-2B7B-AB44-BCA3-08F0A005BC1A}"/>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6" name="Group 117">
                <a:extLst>
                  <a:ext uri="{FF2B5EF4-FFF2-40B4-BE49-F238E27FC236}">
                    <a16:creationId xmlns:a16="http://schemas.microsoft.com/office/drawing/2014/main" id="{9E645693-2334-774F-8492-9BCBD1582036}"/>
                  </a:ext>
                </a:extLst>
              </p:cNvPr>
              <p:cNvGrpSpPr>
                <a:grpSpLocks noChangeAspect="1"/>
              </p:cNvGrpSpPr>
              <p:nvPr/>
            </p:nvGrpSpPr>
            <p:grpSpPr bwMode="auto">
              <a:xfrm>
                <a:off x="4608" y="2592"/>
                <a:ext cx="96" cy="96"/>
                <a:chOff x="2929" y="3217"/>
                <a:chExt cx="383" cy="191"/>
              </a:xfrm>
            </p:grpSpPr>
            <p:sp>
              <p:nvSpPr>
                <p:cNvPr id="127" name="Arc 118">
                  <a:extLst>
                    <a:ext uri="{FF2B5EF4-FFF2-40B4-BE49-F238E27FC236}">
                      <a16:creationId xmlns:a16="http://schemas.microsoft.com/office/drawing/2014/main" id="{35280FAB-E64D-F64B-BD9C-4A1D1CEF9F8C}"/>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119">
                  <a:extLst>
                    <a:ext uri="{FF2B5EF4-FFF2-40B4-BE49-F238E27FC236}">
                      <a16:creationId xmlns:a16="http://schemas.microsoft.com/office/drawing/2014/main" id="{70B271D2-56A6-6A40-B428-27677EFB7389}"/>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129" name="Straight Connector 128">
              <a:extLst>
                <a:ext uri="{FF2B5EF4-FFF2-40B4-BE49-F238E27FC236}">
                  <a16:creationId xmlns:a16="http://schemas.microsoft.com/office/drawing/2014/main" id="{222F187A-E741-DD4B-BF53-2F137F78D6CB}"/>
                </a:ext>
              </a:extLst>
            </p:cNvPr>
            <p:cNvCxnSpPr>
              <a:cxnSpLocks/>
            </p:cNvCxnSpPr>
            <p:nvPr/>
          </p:nvCxnSpPr>
          <p:spPr>
            <a:xfrm>
              <a:off x="8821948" y="3306876"/>
              <a:ext cx="10058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6A72ED1-3798-B34B-A86F-4A5FF134BD7D}"/>
                </a:ext>
              </a:extLst>
            </p:cNvPr>
            <p:cNvCxnSpPr>
              <a:cxnSpLocks/>
            </p:cNvCxnSpPr>
            <p:nvPr/>
          </p:nvCxnSpPr>
          <p:spPr>
            <a:xfrm>
              <a:off x="8852708" y="3075219"/>
              <a:ext cx="0" cy="2406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reeform 12">
              <a:extLst>
                <a:ext uri="{FF2B5EF4-FFF2-40B4-BE49-F238E27FC236}">
                  <a16:creationId xmlns:a16="http://schemas.microsoft.com/office/drawing/2014/main" id="{BAAC415E-6334-DD44-8B6B-D5B6E4E47EB3}"/>
                </a:ext>
              </a:extLst>
            </p:cNvPr>
            <p:cNvSpPr>
              <a:spLocks noChangeAspect="1"/>
            </p:cNvSpPr>
            <p:nvPr/>
          </p:nvSpPr>
          <p:spPr bwMode="auto">
            <a:xfrm>
              <a:off x="10595417" y="305699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Oval 131">
              <a:extLst>
                <a:ext uri="{FF2B5EF4-FFF2-40B4-BE49-F238E27FC236}">
                  <a16:creationId xmlns:a16="http://schemas.microsoft.com/office/drawing/2014/main" id="{3869BC9F-EA3E-B44D-93DC-24E346F1B2FA}"/>
                </a:ext>
              </a:extLst>
            </p:cNvPr>
            <p:cNvSpPr>
              <a:spLocks noChangeAspect="1" noChangeArrowheads="1"/>
            </p:cNvSpPr>
            <p:nvPr/>
          </p:nvSpPr>
          <p:spPr bwMode="auto">
            <a:xfrm>
              <a:off x="11139441" y="3023159"/>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3" name="Group 222">
              <a:extLst>
                <a:ext uri="{FF2B5EF4-FFF2-40B4-BE49-F238E27FC236}">
                  <a16:creationId xmlns:a16="http://schemas.microsoft.com/office/drawing/2014/main" id="{C79EDAE1-C26F-A945-B4C9-53CB2702370D}"/>
                </a:ext>
              </a:extLst>
            </p:cNvPr>
            <p:cNvGrpSpPr>
              <a:grpSpLocks/>
            </p:cNvGrpSpPr>
            <p:nvPr/>
          </p:nvGrpSpPr>
          <p:grpSpPr bwMode="auto">
            <a:xfrm>
              <a:off x="7924242" y="4000061"/>
              <a:ext cx="304800" cy="381000"/>
              <a:chOff x="4272" y="3072"/>
              <a:chExt cx="192" cy="240"/>
            </a:xfrm>
          </p:grpSpPr>
          <p:sp>
            <p:nvSpPr>
              <p:cNvPr id="134" name="Line 99">
                <a:extLst>
                  <a:ext uri="{FF2B5EF4-FFF2-40B4-BE49-F238E27FC236}">
                    <a16:creationId xmlns:a16="http://schemas.microsoft.com/office/drawing/2014/main" id="{791100F5-AA66-4A4D-BD42-3E05C4F3502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0">
                <a:extLst>
                  <a:ext uri="{FF2B5EF4-FFF2-40B4-BE49-F238E27FC236}">
                    <a16:creationId xmlns:a16="http://schemas.microsoft.com/office/drawing/2014/main" id="{7C382AC0-8A36-C349-A596-6D89AAF7BD7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1">
                <a:extLst>
                  <a:ext uri="{FF2B5EF4-FFF2-40B4-BE49-F238E27FC236}">
                    <a16:creationId xmlns:a16="http://schemas.microsoft.com/office/drawing/2014/main" id="{9EE1E229-F493-7A4B-904B-F442E1C5840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2">
                <a:extLst>
                  <a:ext uri="{FF2B5EF4-FFF2-40B4-BE49-F238E27FC236}">
                    <a16:creationId xmlns:a16="http://schemas.microsoft.com/office/drawing/2014/main" id="{2B1CA89A-A6F1-F44F-B758-12C858A0CA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03">
                <a:extLst>
                  <a:ext uri="{FF2B5EF4-FFF2-40B4-BE49-F238E27FC236}">
                    <a16:creationId xmlns:a16="http://schemas.microsoft.com/office/drawing/2014/main" id="{13588440-B3E0-6E44-87B7-9B3386FC3D7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04">
                <a:extLst>
                  <a:ext uri="{FF2B5EF4-FFF2-40B4-BE49-F238E27FC236}">
                    <a16:creationId xmlns:a16="http://schemas.microsoft.com/office/drawing/2014/main" id="{3E8E18E6-77AE-2C42-B75A-3154AF880A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0" name="Group 222">
              <a:extLst>
                <a:ext uri="{FF2B5EF4-FFF2-40B4-BE49-F238E27FC236}">
                  <a16:creationId xmlns:a16="http://schemas.microsoft.com/office/drawing/2014/main" id="{CBDE738E-FE1D-9A42-ACCC-13D1227AAA87}"/>
                </a:ext>
              </a:extLst>
            </p:cNvPr>
            <p:cNvGrpSpPr>
              <a:grpSpLocks/>
            </p:cNvGrpSpPr>
            <p:nvPr/>
          </p:nvGrpSpPr>
          <p:grpSpPr bwMode="auto">
            <a:xfrm>
              <a:off x="9874774" y="4898118"/>
              <a:ext cx="304800" cy="381000"/>
              <a:chOff x="4272" y="3072"/>
              <a:chExt cx="192" cy="240"/>
            </a:xfrm>
          </p:grpSpPr>
          <p:sp>
            <p:nvSpPr>
              <p:cNvPr id="141" name="Line 99">
                <a:extLst>
                  <a:ext uri="{FF2B5EF4-FFF2-40B4-BE49-F238E27FC236}">
                    <a16:creationId xmlns:a16="http://schemas.microsoft.com/office/drawing/2014/main" id="{5187B8F2-9985-6042-B0AA-9481C4DDEC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0">
                <a:extLst>
                  <a:ext uri="{FF2B5EF4-FFF2-40B4-BE49-F238E27FC236}">
                    <a16:creationId xmlns:a16="http://schemas.microsoft.com/office/drawing/2014/main" id="{FE4376D3-7A28-6B4B-9E4D-59C4734F04B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1">
                <a:extLst>
                  <a:ext uri="{FF2B5EF4-FFF2-40B4-BE49-F238E27FC236}">
                    <a16:creationId xmlns:a16="http://schemas.microsoft.com/office/drawing/2014/main" id="{E87392F5-1A65-E149-BCB7-36E59B21FB4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2">
                <a:extLst>
                  <a:ext uri="{FF2B5EF4-FFF2-40B4-BE49-F238E27FC236}">
                    <a16:creationId xmlns:a16="http://schemas.microsoft.com/office/drawing/2014/main" id="{995E39BF-4D44-8745-887B-C6459CCF74A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3">
                <a:extLst>
                  <a:ext uri="{FF2B5EF4-FFF2-40B4-BE49-F238E27FC236}">
                    <a16:creationId xmlns:a16="http://schemas.microsoft.com/office/drawing/2014/main" id="{BDA5052B-90DA-814D-BFDC-5B567208BA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4">
                <a:extLst>
                  <a:ext uri="{FF2B5EF4-FFF2-40B4-BE49-F238E27FC236}">
                    <a16:creationId xmlns:a16="http://schemas.microsoft.com/office/drawing/2014/main" id="{DC4EA336-8348-7242-8075-BF58C1D55E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22">
              <a:extLst>
                <a:ext uri="{FF2B5EF4-FFF2-40B4-BE49-F238E27FC236}">
                  <a16:creationId xmlns:a16="http://schemas.microsoft.com/office/drawing/2014/main" id="{DC11DD8D-16BE-D148-8407-916983ED0EE5}"/>
                </a:ext>
              </a:extLst>
            </p:cNvPr>
            <p:cNvGrpSpPr>
              <a:grpSpLocks/>
            </p:cNvGrpSpPr>
            <p:nvPr/>
          </p:nvGrpSpPr>
          <p:grpSpPr bwMode="auto">
            <a:xfrm>
              <a:off x="10519217" y="3745183"/>
              <a:ext cx="304800" cy="381000"/>
              <a:chOff x="4272" y="3072"/>
              <a:chExt cx="192" cy="240"/>
            </a:xfrm>
          </p:grpSpPr>
          <p:sp>
            <p:nvSpPr>
              <p:cNvPr id="148" name="Line 99">
                <a:extLst>
                  <a:ext uri="{FF2B5EF4-FFF2-40B4-BE49-F238E27FC236}">
                    <a16:creationId xmlns:a16="http://schemas.microsoft.com/office/drawing/2014/main" id="{C7501345-99B5-8F43-9966-9A00546D90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B7B7809B-6E18-6D4B-809F-06B0A03DAD2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9F57CF6A-FF20-3442-9BB8-1E0F6C60A1E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38CD5BF7-26D2-C240-8483-A7CD3FBDB67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B6E560BA-6586-3849-9E03-08B38FF06CD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47B8B0DB-CBA7-B343-9AFD-7D7FEB21B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222">
              <a:extLst>
                <a:ext uri="{FF2B5EF4-FFF2-40B4-BE49-F238E27FC236}">
                  <a16:creationId xmlns:a16="http://schemas.microsoft.com/office/drawing/2014/main" id="{47B57A12-464A-0144-AB92-8DE60593AE6E}"/>
                </a:ext>
              </a:extLst>
            </p:cNvPr>
            <p:cNvGrpSpPr>
              <a:grpSpLocks/>
            </p:cNvGrpSpPr>
            <p:nvPr/>
          </p:nvGrpSpPr>
          <p:grpSpPr bwMode="auto">
            <a:xfrm>
              <a:off x="9429994" y="4232767"/>
              <a:ext cx="304800" cy="381000"/>
              <a:chOff x="4272" y="3072"/>
              <a:chExt cx="192" cy="240"/>
            </a:xfrm>
          </p:grpSpPr>
          <p:sp>
            <p:nvSpPr>
              <p:cNvPr id="155" name="Line 99">
                <a:extLst>
                  <a:ext uri="{FF2B5EF4-FFF2-40B4-BE49-F238E27FC236}">
                    <a16:creationId xmlns:a16="http://schemas.microsoft.com/office/drawing/2014/main" id="{3F277910-4E12-1042-8B32-B340D0761E3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100">
                <a:extLst>
                  <a:ext uri="{FF2B5EF4-FFF2-40B4-BE49-F238E27FC236}">
                    <a16:creationId xmlns:a16="http://schemas.microsoft.com/office/drawing/2014/main" id="{B9CF599E-0365-D24A-BCBA-97B984DBEF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101">
                <a:extLst>
                  <a:ext uri="{FF2B5EF4-FFF2-40B4-BE49-F238E27FC236}">
                    <a16:creationId xmlns:a16="http://schemas.microsoft.com/office/drawing/2014/main" id="{D762C6B8-3A01-7D4A-AE97-83ED7FA7540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Line 102">
                <a:extLst>
                  <a:ext uri="{FF2B5EF4-FFF2-40B4-BE49-F238E27FC236}">
                    <a16:creationId xmlns:a16="http://schemas.microsoft.com/office/drawing/2014/main" id="{33278F2E-D310-6E47-8421-1920E4BECE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103">
                <a:extLst>
                  <a:ext uri="{FF2B5EF4-FFF2-40B4-BE49-F238E27FC236}">
                    <a16:creationId xmlns:a16="http://schemas.microsoft.com/office/drawing/2014/main" id="{31D2419F-DD68-FE4B-93FA-406C0369337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104">
                <a:extLst>
                  <a:ext uri="{FF2B5EF4-FFF2-40B4-BE49-F238E27FC236}">
                    <a16:creationId xmlns:a16="http://schemas.microsoft.com/office/drawing/2014/main" id="{E17EB6FD-A6CC-FA4C-A82F-E8B0D93FC10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 name="TextBox 16">
              <a:extLst>
                <a:ext uri="{FF2B5EF4-FFF2-40B4-BE49-F238E27FC236}">
                  <a16:creationId xmlns:a16="http://schemas.microsoft.com/office/drawing/2014/main" id="{16BD1BDE-99FF-F241-8E30-82181FCD6AE4}"/>
                </a:ext>
              </a:extLst>
            </p:cNvPr>
            <p:cNvSpPr txBox="1"/>
            <p:nvPr/>
          </p:nvSpPr>
          <p:spPr>
            <a:xfrm>
              <a:off x="10857082" y="3315873"/>
              <a:ext cx="718688" cy="338554"/>
            </a:xfrm>
            <a:prstGeom prst="rect">
              <a:avLst/>
            </a:prstGeom>
            <a:noFill/>
          </p:spPr>
          <p:txBody>
            <a:bodyPr wrap="square" rtlCol="0">
              <a:spAutoFit/>
            </a:bodyPr>
            <a:lstStyle/>
            <a:p>
              <a:r>
                <a:rPr lang="en-US" sz="1600" dirty="0"/>
                <a:t>2.2k</a:t>
              </a:r>
            </a:p>
          </p:txBody>
        </p:sp>
        <p:sp>
          <p:nvSpPr>
            <p:cNvPr id="175" name="TextBox 174">
              <a:extLst>
                <a:ext uri="{FF2B5EF4-FFF2-40B4-BE49-F238E27FC236}">
                  <a16:creationId xmlns:a16="http://schemas.microsoft.com/office/drawing/2014/main" id="{5EB598E8-A67C-9B41-986D-7F86CA019535}"/>
                </a:ext>
              </a:extLst>
            </p:cNvPr>
            <p:cNvSpPr txBox="1"/>
            <p:nvPr/>
          </p:nvSpPr>
          <p:spPr>
            <a:xfrm>
              <a:off x="10236073" y="2553884"/>
              <a:ext cx="718688" cy="338554"/>
            </a:xfrm>
            <a:prstGeom prst="rect">
              <a:avLst/>
            </a:prstGeom>
            <a:noFill/>
          </p:spPr>
          <p:txBody>
            <a:bodyPr wrap="square" rtlCol="0">
              <a:spAutoFit/>
            </a:bodyPr>
            <a:lstStyle/>
            <a:p>
              <a:r>
                <a:rPr lang="en-US" sz="1600" dirty="0"/>
                <a:t>.1uF</a:t>
              </a:r>
            </a:p>
          </p:txBody>
        </p:sp>
        <p:sp>
          <p:nvSpPr>
            <p:cNvPr id="176" name="TextBox 175">
              <a:extLst>
                <a:ext uri="{FF2B5EF4-FFF2-40B4-BE49-F238E27FC236}">
                  <a16:creationId xmlns:a16="http://schemas.microsoft.com/office/drawing/2014/main" id="{62EE46F4-DB0D-8C44-A66F-02272DFECB55}"/>
                </a:ext>
              </a:extLst>
            </p:cNvPr>
            <p:cNvSpPr txBox="1"/>
            <p:nvPr/>
          </p:nvSpPr>
          <p:spPr>
            <a:xfrm>
              <a:off x="8880068" y="2573022"/>
              <a:ext cx="718688" cy="338554"/>
            </a:xfrm>
            <a:prstGeom prst="rect">
              <a:avLst/>
            </a:prstGeom>
            <a:noFill/>
          </p:spPr>
          <p:txBody>
            <a:bodyPr wrap="square" rtlCol="0">
              <a:spAutoFit/>
            </a:bodyPr>
            <a:lstStyle/>
            <a:p>
              <a:r>
                <a:rPr lang="en-US" sz="1600" dirty="0"/>
                <a:t>47k</a:t>
              </a:r>
            </a:p>
          </p:txBody>
        </p:sp>
        <p:sp>
          <p:nvSpPr>
            <p:cNvPr id="177" name="TextBox 176">
              <a:extLst>
                <a:ext uri="{FF2B5EF4-FFF2-40B4-BE49-F238E27FC236}">
                  <a16:creationId xmlns:a16="http://schemas.microsoft.com/office/drawing/2014/main" id="{3D0219DF-6679-7849-857A-D9A4AECCECA0}"/>
                </a:ext>
              </a:extLst>
            </p:cNvPr>
            <p:cNvSpPr txBox="1"/>
            <p:nvPr/>
          </p:nvSpPr>
          <p:spPr>
            <a:xfrm>
              <a:off x="9507837" y="2538308"/>
              <a:ext cx="718688" cy="338554"/>
            </a:xfrm>
            <a:prstGeom prst="rect">
              <a:avLst/>
            </a:prstGeom>
            <a:noFill/>
          </p:spPr>
          <p:txBody>
            <a:bodyPr wrap="square" rtlCol="0">
              <a:spAutoFit/>
            </a:bodyPr>
            <a:lstStyle/>
            <a:p>
              <a:r>
                <a:rPr lang="en-US" sz="1600" dirty="0"/>
                <a:t>10k</a:t>
              </a:r>
            </a:p>
          </p:txBody>
        </p:sp>
        <p:sp>
          <p:nvSpPr>
            <p:cNvPr id="178" name="TextBox 177">
              <a:extLst>
                <a:ext uri="{FF2B5EF4-FFF2-40B4-BE49-F238E27FC236}">
                  <a16:creationId xmlns:a16="http://schemas.microsoft.com/office/drawing/2014/main" id="{F247669E-71A2-5A4E-AF83-2482413F4C94}"/>
                </a:ext>
              </a:extLst>
            </p:cNvPr>
            <p:cNvSpPr txBox="1"/>
            <p:nvPr/>
          </p:nvSpPr>
          <p:spPr>
            <a:xfrm>
              <a:off x="8314450" y="3535743"/>
              <a:ext cx="718688" cy="338554"/>
            </a:xfrm>
            <a:prstGeom prst="rect">
              <a:avLst/>
            </a:prstGeom>
            <a:noFill/>
          </p:spPr>
          <p:txBody>
            <a:bodyPr wrap="square" rtlCol="0">
              <a:spAutoFit/>
            </a:bodyPr>
            <a:lstStyle/>
            <a:p>
              <a:r>
                <a:rPr lang="en-US" sz="1600" dirty="0"/>
                <a:t>10k</a:t>
              </a:r>
            </a:p>
          </p:txBody>
        </p:sp>
        <p:sp>
          <p:nvSpPr>
            <p:cNvPr id="179" name="TextBox 178">
              <a:extLst>
                <a:ext uri="{FF2B5EF4-FFF2-40B4-BE49-F238E27FC236}">
                  <a16:creationId xmlns:a16="http://schemas.microsoft.com/office/drawing/2014/main" id="{813B6EF3-A143-8E44-B43B-1F54D48A2D0B}"/>
                </a:ext>
              </a:extLst>
            </p:cNvPr>
            <p:cNvSpPr txBox="1"/>
            <p:nvPr/>
          </p:nvSpPr>
          <p:spPr>
            <a:xfrm>
              <a:off x="9005715" y="3780945"/>
              <a:ext cx="718688" cy="338554"/>
            </a:xfrm>
            <a:prstGeom prst="rect">
              <a:avLst/>
            </a:prstGeom>
            <a:noFill/>
          </p:spPr>
          <p:txBody>
            <a:bodyPr wrap="square" rtlCol="0">
              <a:spAutoFit/>
            </a:bodyPr>
            <a:lstStyle/>
            <a:p>
              <a:r>
                <a:rPr lang="en-US" sz="1600" dirty="0"/>
                <a:t>1nF</a:t>
              </a:r>
            </a:p>
          </p:txBody>
        </p:sp>
        <p:sp>
          <p:nvSpPr>
            <p:cNvPr id="180" name="TextBox 179">
              <a:extLst>
                <a:ext uri="{FF2B5EF4-FFF2-40B4-BE49-F238E27FC236}">
                  <a16:creationId xmlns:a16="http://schemas.microsoft.com/office/drawing/2014/main" id="{A83DC063-7302-0C49-8E32-0BE660F1E878}"/>
                </a:ext>
              </a:extLst>
            </p:cNvPr>
            <p:cNvSpPr txBox="1"/>
            <p:nvPr/>
          </p:nvSpPr>
          <p:spPr>
            <a:xfrm>
              <a:off x="10075707" y="3635228"/>
              <a:ext cx="718688" cy="338554"/>
            </a:xfrm>
            <a:prstGeom prst="rect">
              <a:avLst/>
            </a:prstGeom>
            <a:noFill/>
          </p:spPr>
          <p:txBody>
            <a:bodyPr wrap="square" rtlCol="0">
              <a:spAutoFit/>
            </a:bodyPr>
            <a:lstStyle/>
            <a:p>
              <a:r>
                <a:rPr lang="en-US" sz="1600" dirty="0"/>
                <a:t>680</a:t>
              </a:r>
            </a:p>
          </p:txBody>
        </p:sp>
        <p:sp>
          <p:nvSpPr>
            <p:cNvPr id="181" name="TextBox 180">
              <a:extLst>
                <a:ext uri="{FF2B5EF4-FFF2-40B4-BE49-F238E27FC236}">
                  <a16:creationId xmlns:a16="http://schemas.microsoft.com/office/drawing/2014/main" id="{5C536D0A-41D2-484C-B475-4E5996081CE6}"/>
                </a:ext>
              </a:extLst>
            </p:cNvPr>
            <p:cNvSpPr txBox="1"/>
            <p:nvPr/>
          </p:nvSpPr>
          <p:spPr>
            <a:xfrm>
              <a:off x="10290454" y="4406390"/>
              <a:ext cx="1724899" cy="584775"/>
            </a:xfrm>
            <a:prstGeom prst="rect">
              <a:avLst/>
            </a:prstGeom>
            <a:noFill/>
          </p:spPr>
          <p:txBody>
            <a:bodyPr wrap="square" rtlCol="0">
              <a:spAutoFit/>
            </a:bodyPr>
            <a:lstStyle/>
            <a:p>
              <a:r>
                <a:rPr lang="en-US" sz="1600" dirty="0"/>
                <a:t>Modulation signal</a:t>
              </a:r>
            </a:p>
            <a:p>
              <a:r>
                <a:rPr lang="en-US" sz="1600" dirty="0"/>
                <a:t>4.2 </a:t>
              </a:r>
              <a:r>
                <a:rPr lang="en-US" sz="1600" dirty="0" err="1"/>
                <a:t>V</a:t>
              </a:r>
              <a:r>
                <a:rPr lang="en-US" sz="1600" baseline="-25000" dirty="0" err="1"/>
                <a:t>pp</a:t>
              </a:r>
              <a:r>
                <a:rPr lang="en-US" sz="1600" dirty="0"/>
                <a:t>, 1kHz</a:t>
              </a:r>
            </a:p>
          </p:txBody>
        </p:sp>
        <p:sp>
          <p:nvSpPr>
            <p:cNvPr id="182" name="TextBox 181">
              <a:extLst>
                <a:ext uri="{FF2B5EF4-FFF2-40B4-BE49-F238E27FC236}">
                  <a16:creationId xmlns:a16="http://schemas.microsoft.com/office/drawing/2014/main" id="{0C98C427-5057-6A48-92C1-2E25EDA54B4A}"/>
                </a:ext>
              </a:extLst>
            </p:cNvPr>
            <p:cNvSpPr txBox="1"/>
            <p:nvPr/>
          </p:nvSpPr>
          <p:spPr>
            <a:xfrm>
              <a:off x="6463262" y="3411593"/>
              <a:ext cx="1724899" cy="584775"/>
            </a:xfrm>
            <a:prstGeom prst="rect">
              <a:avLst/>
            </a:prstGeom>
            <a:noFill/>
          </p:spPr>
          <p:txBody>
            <a:bodyPr wrap="square" rtlCol="0">
              <a:spAutoFit/>
            </a:bodyPr>
            <a:lstStyle/>
            <a:p>
              <a:r>
                <a:rPr lang="en-US" sz="1600" dirty="0"/>
                <a:t>Carrier signal</a:t>
              </a:r>
            </a:p>
            <a:p>
              <a:r>
                <a:rPr lang="en-US" sz="1600" dirty="0"/>
                <a:t>.8 </a:t>
              </a:r>
              <a:r>
                <a:rPr lang="en-US" sz="1600" dirty="0" err="1"/>
                <a:t>Vpp</a:t>
              </a:r>
              <a:r>
                <a:rPr lang="en-US" sz="1600" dirty="0"/>
                <a:t>, 1MHz</a:t>
              </a:r>
            </a:p>
          </p:txBody>
        </p:sp>
        <p:sp>
          <p:nvSpPr>
            <p:cNvPr id="183" name="TextBox 182">
              <a:extLst>
                <a:ext uri="{FF2B5EF4-FFF2-40B4-BE49-F238E27FC236}">
                  <a16:creationId xmlns:a16="http://schemas.microsoft.com/office/drawing/2014/main" id="{FCB942C9-41CB-564D-8F3D-2A246D09BD33}"/>
                </a:ext>
              </a:extLst>
            </p:cNvPr>
            <p:cNvSpPr txBox="1"/>
            <p:nvPr/>
          </p:nvSpPr>
          <p:spPr>
            <a:xfrm>
              <a:off x="9148493" y="1505455"/>
              <a:ext cx="718688" cy="338554"/>
            </a:xfrm>
            <a:prstGeom prst="rect">
              <a:avLst/>
            </a:prstGeom>
            <a:noFill/>
          </p:spPr>
          <p:txBody>
            <a:bodyPr wrap="square" rtlCol="0">
              <a:spAutoFit/>
            </a:bodyPr>
            <a:lstStyle/>
            <a:p>
              <a:r>
                <a:rPr lang="en-US" sz="1600" dirty="0"/>
                <a:t>12V</a:t>
              </a:r>
            </a:p>
          </p:txBody>
        </p:sp>
        <p:sp>
          <p:nvSpPr>
            <p:cNvPr id="184" name="TextBox 183">
              <a:extLst>
                <a:ext uri="{FF2B5EF4-FFF2-40B4-BE49-F238E27FC236}">
                  <a16:creationId xmlns:a16="http://schemas.microsoft.com/office/drawing/2014/main" id="{16BE2407-8B88-3A44-B7DA-A490A15BFFDE}"/>
                </a:ext>
              </a:extLst>
            </p:cNvPr>
            <p:cNvSpPr txBox="1"/>
            <p:nvPr/>
          </p:nvSpPr>
          <p:spPr>
            <a:xfrm>
              <a:off x="8193218" y="2811671"/>
              <a:ext cx="718688" cy="338554"/>
            </a:xfrm>
            <a:prstGeom prst="rect">
              <a:avLst/>
            </a:prstGeom>
            <a:noFill/>
          </p:spPr>
          <p:txBody>
            <a:bodyPr wrap="square" rtlCol="0">
              <a:spAutoFit/>
            </a:bodyPr>
            <a:lstStyle/>
            <a:p>
              <a:r>
                <a:rPr lang="en-US" sz="1600" dirty="0"/>
                <a:t>.1uF</a:t>
              </a:r>
            </a:p>
          </p:txBody>
        </p:sp>
        <p:sp>
          <p:nvSpPr>
            <p:cNvPr id="3" name="Oval 2">
              <a:extLst>
                <a:ext uri="{FF2B5EF4-FFF2-40B4-BE49-F238E27FC236}">
                  <a16:creationId xmlns:a16="http://schemas.microsoft.com/office/drawing/2014/main" id="{E4E7AE66-A019-58D4-E85C-EBEBE2A9DDD1}"/>
                </a:ext>
              </a:extLst>
            </p:cNvPr>
            <p:cNvSpPr>
              <a:spLocks noChangeAspect="1" noChangeArrowheads="1"/>
            </p:cNvSpPr>
            <p:nvPr/>
          </p:nvSpPr>
          <p:spPr bwMode="auto">
            <a:xfrm>
              <a:off x="9350817" y="2310904"/>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 name="Oval 5">
              <a:extLst>
                <a:ext uri="{FF2B5EF4-FFF2-40B4-BE49-F238E27FC236}">
                  <a16:creationId xmlns:a16="http://schemas.microsoft.com/office/drawing/2014/main" id="{6D5D8308-0FCB-23E7-D642-4CA38CD0FB5A}"/>
                </a:ext>
              </a:extLst>
            </p:cNvPr>
            <p:cNvSpPr>
              <a:spLocks noChangeAspect="1" noChangeArrowheads="1"/>
            </p:cNvSpPr>
            <p:nvPr/>
          </p:nvSpPr>
          <p:spPr bwMode="auto">
            <a:xfrm>
              <a:off x="9981433" y="3015093"/>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 name="Oval 6">
              <a:extLst>
                <a:ext uri="{FF2B5EF4-FFF2-40B4-BE49-F238E27FC236}">
                  <a16:creationId xmlns:a16="http://schemas.microsoft.com/office/drawing/2014/main" id="{189FAED5-2A42-F26E-B90D-B3F40735EB00}"/>
                </a:ext>
              </a:extLst>
            </p:cNvPr>
            <p:cNvSpPr>
              <a:spLocks noChangeAspect="1" noChangeArrowheads="1"/>
            </p:cNvSpPr>
            <p:nvPr/>
          </p:nvSpPr>
          <p:spPr bwMode="auto">
            <a:xfrm>
              <a:off x="9981433" y="3561635"/>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 name="Oval 7">
              <a:extLst>
                <a:ext uri="{FF2B5EF4-FFF2-40B4-BE49-F238E27FC236}">
                  <a16:creationId xmlns:a16="http://schemas.microsoft.com/office/drawing/2014/main" id="{8A7B50A4-368C-F30A-4F3D-564F3BC2C303}"/>
                </a:ext>
              </a:extLst>
            </p:cNvPr>
            <p:cNvSpPr>
              <a:spLocks noChangeAspect="1" noChangeArrowheads="1"/>
            </p:cNvSpPr>
            <p:nvPr/>
          </p:nvSpPr>
          <p:spPr bwMode="auto">
            <a:xfrm>
              <a:off x="10633079" y="3015092"/>
              <a:ext cx="96012" cy="9601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cxnSp>
          <p:nvCxnSpPr>
            <p:cNvPr id="9" name="Straight Connector 8">
              <a:extLst>
                <a:ext uri="{FF2B5EF4-FFF2-40B4-BE49-F238E27FC236}">
                  <a16:creationId xmlns:a16="http://schemas.microsoft.com/office/drawing/2014/main" id="{6EE01C0F-E266-7BB5-88CB-5016DA680B5E}"/>
                </a:ext>
              </a:extLst>
            </p:cNvPr>
            <p:cNvCxnSpPr>
              <a:cxnSpLocks/>
              <a:endCxn id="132" idx="6"/>
            </p:cNvCxnSpPr>
            <p:nvPr/>
          </p:nvCxnSpPr>
          <p:spPr>
            <a:xfrm>
              <a:off x="10709717" y="3071165"/>
              <a:ext cx="5257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238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5: Inductors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23408" y="1457708"/>
                <a:ext cx="9718512" cy="4810695"/>
              </a:xfrm>
            </p:spPr>
            <p:txBody>
              <a:bodyPr>
                <a:normAutofit lnSpcReduction="10000"/>
              </a:bodyPr>
              <a:lstStyle/>
              <a:p>
                <a:pPr>
                  <a:spcBef>
                    <a:spcPts val="400"/>
                  </a:spcBef>
                </a:pPr>
                <a:r>
                  <a:rPr lang="en-US" sz="1800" dirty="0"/>
                  <a:t>Set function generator for square wave with 5V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𝑝𝑝</m:t>
                        </m:r>
                      </m:sub>
                    </m:sSub>
                  </m:oMath>
                </a14:m>
                <a:r>
                  <a:rPr lang="en-US" sz="1800" dirty="0"/>
                  <a:t>, a Thevenin equivalent source resistance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𝑇h</m:t>
                        </m:r>
                      </m:sub>
                    </m:sSub>
                    <m:r>
                      <a:rPr lang="en-US" sz="1800" b="0" i="1" smtClean="0">
                        <a:latin typeface="Cambria Math" panose="02040503050406030204" pitchFamily="18" charset="0"/>
                      </a:rPr>
                      <m:t>=50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and frequency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𝑘𝐻𝑧</m:t>
                    </m:r>
                    <m:r>
                      <a:rPr lang="en-US" sz="1800" b="0" i="1" smtClean="0">
                        <a:latin typeface="Cambria Math" panose="02040503050406030204" pitchFamily="18" charset="0"/>
                      </a:rPr>
                      <m:t>.</m:t>
                    </m:r>
                  </m:oMath>
                </a14:m>
                <a:r>
                  <a:rPr lang="en-US" sz="1800" dirty="0"/>
                  <a:t> Connect a load,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=100</m:t>
                    </m:r>
                    <m:r>
                      <m:rPr>
                        <m:sty m:val="p"/>
                      </m:rPr>
                      <a:rPr lang="el-GR" sz="1800" b="0" i="1" smtClean="0">
                        <a:latin typeface="Cambria Math" panose="02040503050406030204" pitchFamily="18" charset="0"/>
                        <a:ea typeface="Cambria Math" panose="02040503050406030204" pitchFamily="18" charset="0"/>
                      </a:rPr>
                      <m:t>Ω</m:t>
                    </m:r>
                  </m:oMath>
                </a14:m>
                <a:r>
                  <a:rPr lang="en-US" sz="1800" dirty="0"/>
                  <a:t> load, L=1mH</a:t>
                </a:r>
              </a:p>
              <a:p>
                <a:pPr marL="914400" lvl="1" indent="-457200">
                  <a:spcBef>
                    <a:spcPts val="400"/>
                  </a:spcBef>
                  <a:buFont typeface="+mj-lt"/>
                  <a:buAutoNum type="arabicPeriod"/>
                </a:pPr>
                <a:r>
                  <a:rPr lang="en-US" sz="1800" dirty="0"/>
                  <a:t>Observe square wave with rounded corners, measure the time,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oMath>
                </a14:m>
                <a:r>
                  <a:rPr lang="en-US" sz="1800" dirty="0"/>
                  <a:t> to decay to 0</a:t>
                </a:r>
              </a:p>
              <a:p>
                <a:pPr lvl="2">
                  <a:spcBef>
                    <a:spcPts val="400"/>
                  </a:spcBef>
                </a:pPr>
                <a:r>
                  <a:rPr lang="en-US" sz="1800" dirty="0"/>
                  <a:t>About </a:t>
                </a:r>
                <a14:m>
                  <m:oMath xmlns:m="http://schemas.openxmlformats.org/officeDocument/2006/math">
                    <m:r>
                      <a:rPr lang="en-US" sz="1800" b="0" i="1" smtClean="0">
                        <a:latin typeface="Cambria Math" panose="02040503050406030204" pitchFamily="18" charset="0"/>
                      </a:rPr>
                      <m:t>20</m:t>
                    </m:r>
                    <m:r>
                      <a:rPr lang="en-US" sz="1800" b="0" i="1" smtClean="0">
                        <a:latin typeface="Cambria Math" panose="02040503050406030204" pitchFamily="18" charset="0"/>
                        <a:ea typeface="Cambria Math" panose="02040503050406030204" pitchFamily="18" charset="0"/>
                      </a:rPr>
                      <m:t>𝜇</m:t>
                    </m:r>
                    <m:r>
                      <a:rPr lang="en-US" sz="1800" b="0" i="1"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top circuit, calculate inductor current and the expected delay,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oMath>
                </a14:m>
                <a:r>
                  <a:rPr lang="en-US" sz="1800" dirty="0"/>
                  <a:t> </a:t>
                </a:r>
              </a:p>
              <a:p>
                <a:pPr lvl="2">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=150+</m:t>
                    </m:r>
                    <m:r>
                      <a:rPr lang="en-US" sz="1800" b="0" i="1" smtClean="0">
                        <a:latin typeface="Cambria Math" panose="02040503050406030204" pitchFamily="18" charset="0"/>
                      </a:rPr>
                      <m:t>𝑗𝐿</m:t>
                    </m:r>
                    <m:r>
                      <a:rPr lang="en-US" sz="1800" b="0" i="1" smtClean="0">
                        <a:latin typeface="Cambria Math" panose="02040503050406030204" pitchFamily="18" charset="0"/>
                        <a:ea typeface="Cambria Math" panose="02040503050406030204" pitchFamily="18" charset="0"/>
                      </a:rPr>
                      <m:t>𝜔</m:t>
                    </m:r>
                  </m:oMath>
                </a14:m>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3</m:t>
                        </m:r>
                      </m:sup>
                    </m:sSup>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𝑅𝑒</m:t>
                        </m:r>
                        <m:r>
                          <a:rPr lang="en-US" sz="1800" i="1">
                            <a:latin typeface="Cambria Math" panose="02040503050406030204" pitchFamily="18" charset="0"/>
                          </a:rPr>
                          <m:t>(</m:t>
                        </m:r>
                        <m:r>
                          <a:rPr lang="en-US" sz="1800" i="1">
                            <a:latin typeface="Cambria Math" panose="02040503050406030204" pitchFamily="18" charset="0"/>
                          </a:rPr>
                          <m:t>𝑉</m:t>
                        </m:r>
                      </m:e>
                      <m:sub>
                        <m:r>
                          <a:rPr lang="en-US" sz="1800" b="0" i="1" smtClean="0">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𝑝</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𝑡</m:t>
                        </m:r>
                      </m:sup>
                    </m:sSup>
                    <m:r>
                      <a:rPr lang="en-US" sz="1800" b="0" i="1" smtClean="0">
                        <a:latin typeface="Cambria Math" panose="02040503050406030204" pitchFamily="18" charset="0"/>
                      </a:rPr>
                      <m:t>)</m:t>
                    </m:r>
                  </m:oMath>
                </a14:m>
                <a:endParaRPr lang="en-US" sz="1800" dirty="0"/>
              </a:p>
              <a:p>
                <a:pPr lvl="2">
                  <a:spcBef>
                    <a:spcPts val="400"/>
                  </a:spcBef>
                  <a:tabLst>
                    <a:tab pos="2570163" algn="l"/>
                  </a:tabLst>
                </a:pPr>
                <a:r>
                  <a:rPr lang="en-US" sz="1800" dirty="0"/>
                  <a:t>As phasors, </a:t>
                </a:r>
                <a14:m>
                  <m:oMath xmlns:m="http://schemas.openxmlformats.org/officeDocument/2006/math">
                    <m:r>
                      <a:rPr lang="en-US" sz="1800" b="0" i="1" smtClean="0">
                        <a:latin typeface="Cambria Math" panose="02040503050406030204" pitchFamily="18" charset="0"/>
                      </a:rPr>
                      <m:t>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𝑖</m:t>
                        </m:r>
                      </m:sub>
                    </m:sSub>
                  </m:oMath>
                </a14:m>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150</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𝜔</m:t>
                                </m:r>
                                <m:r>
                                  <a:rPr lang="en-US" sz="1800" b="0" i="1" smtClean="0">
                                    <a:latin typeface="Cambria Math" panose="02040503050406030204" pitchFamily="18" charset="0"/>
                                    <a:ea typeface="Cambria Math" panose="02040503050406030204" pitchFamily="18" charset="0"/>
                                  </a:rPr>
                                  <m:t>𝐿</m:t>
                                </m:r>
                              </m:e>
                            </m:d>
                          </m:e>
                          <m:sup>
                            <m:r>
                              <a:rPr lang="en-US" sz="1800" b="0" i="1" smtClean="0">
                                <a:latin typeface="Cambria Math" panose="02040503050406030204" pitchFamily="18" charset="0"/>
                              </a:rPr>
                              <m:t>2</m:t>
                            </m:r>
                          </m:sup>
                        </m:sSup>
                      </m:e>
                    </m:rad>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𝑝</m:t>
                        </m:r>
                      </m:sub>
                    </m:sSub>
                    <m:r>
                      <a:rPr lang="en-US" sz="1800" b="0" i="0" smtClean="0">
                        <a:latin typeface="Cambria Math" panose="02040503050406030204" pitchFamily="18" charset="0"/>
                      </a:rPr>
                      <m:t>,</m:t>
                    </m:r>
                  </m:oMath>
                </a14:m>
                <a:r>
                  <a:rPr lang="en-US" sz="1800" dirty="0"/>
                  <a:t> </a:t>
                </a:r>
                <a14:m>
                  <m:oMath xmlns:m="http://schemas.openxmlformats.org/officeDocument/2006/math">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𝑖</m:t>
                        </m:r>
                      </m:e>
                    </m:d>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𝑉</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𝑝</m:t>
                            </m:r>
                          </m:sub>
                        </m:sSub>
                      </m:num>
                      <m:den>
                        <m:rad>
                          <m:radPr>
                            <m:degHide m:val="on"/>
                            <m:ctrlPr>
                              <a:rPr lang="en-US" sz="1800" b="0" i="1" dirty="0" smtClean="0">
                                <a:latin typeface="Cambria Math" panose="02040503050406030204" pitchFamily="18" charset="0"/>
                              </a:rPr>
                            </m:ctrlPr>
                          </m:radPr>
                          <m:deg/>
                          <m:e>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150</m:t>
                                </m:r>
                              </m:e>
                              <m:sup>
                                <m:r>
                                  <a:rPr lang="en-US" sz="1800" b="0" i="1" dirty="0" smtClean="0">
                                    <a:latin typeface="Cambria Math" panose="02040503050406030204" pitchFamily="18" charset="0"/>
                                  </a:rPr>
                                  <m:t>2</m:t>
                                </m:r>
                              </m:sup>
                            </m:sSup>
                            <m:r>
                              <a:rPr lang="en-US" sz="1800" b="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𝜋</m:t>
                                </m:r>
                                <m:r>
                                  <a:rPr lang="en-US" sz="1800" b="0" i="1" dirty="0" smtClean="0">
                                    <a:latin typeface="Cambria Math" panose="02040503050406030204" pitchFamily="18" charset="0"/>
                                    <a:ea typeface="Cambria Math" panose="02040503050406030204" pitchFamily="18" charset="0"/>
                                  </a:rPr>
                                  <m:t>)</m:t>
                                </m:r>
                              </m:e>
                              <m:sup>
                                <m:r>
                                  <a:rPr lang="en-US" sz="1800" b="0" i="1" dirty="0" smtClean="0">
                                    <a:latin typeface="Cambria Math" panose="02040503050406030204" pitchFamily="18" charset="0"/>
                                  </a:rPr>
                                  <m:t>2</m:t>
                                </m:r>
                              </m:sup>
                            </m:sSup>
                          </m:e>
                        </m:rad>
                      </m:den>
                    </m:f>
                  </m:oMath>
                </a14:m>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arctan</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
                          <a:rPr lang="en-US" sz="1800" b="0" i="1" smtClean="0">
                            <a:latin typeface="Cambria Math" panose="02040503050406030204" pitchFamily="18" charset="0"/>
                            <a:ea typeface="Cambria Math" panose="02040503050406030204" pitchFamily="18" charset="0"/>
                          </a:rPr>
                          <m:t>𝜋</m:t>
                        </m:r>
                      </m:num>
                      <m:den>
                        <m:r>
                          <a:rPr lang="en-US" sz="1800" b="0" i="1" smtClean="0">
                            <a:latin typeface="Cambria Math" panose="02040503050406030204" pitchFamily="18" charset="0"/>
                            <a:ea typeface="Cambria Math" panose="02040503050406030204" pitchFamily="18" charset="0"/>
                          </a:rPr>
                          <m:t>150</m:t>
                        </m:r>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ea typeface="Cambria Math" panose="02040503050406030204" pitchFamily="18" charset="0"/>
                      </a:rPr>
                      <m:t>≈−2.4 </m:t>
                    </m:r>
                    <m:r>
                      <a:rPr lang="en-US" sz="1800" i="1" dirty="0">
                        <a:latin typeface="Cambria Math" panose="02040503050406030204" pitchFamily="18" charset="0"/>
                        <a:ea typeface="Cambria Math" panose="02040503050406030204" pitchFamily="18" charset="0"/>
                      </a:rPr>
                      <m:t>𝑟𝑎𝑑</m:t>
                    </m:r>
                    <m:r>
                      <a:rPr lang="en-US" sz="1800" i="1" dirty="0">
                        <a:latin typeface="Cambria Math" panose="02040503050406030204" pitchFamily="18" charset="0"/>
                        <a:ea typeface="Cambria Math" panose="02040503050406030204" pitchFamily="18" charset="0"/>
                      </a:rPr>
                      <m:t>=−15°</m:t>
                    </m:r>
                  </m:oMath>
                </a14:m>
                <a:endParaRPr lang="en-US" sz="1800" dirty="0"/>
              </a:p>
              <a:p>
                <a:pPr lvl="2">
                  <a:spcBef>
                    <a:spcPts val="400"/>
                  </a:spcBef>
                  <a:tabLst>
                    <a:tab pos="2570163" algn="l"/>
                  </a:tabLs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𝑜</m:t>
                        </m:r>
                      </m:sub>
                    </m:sSub>
                    <m:r>
                      <a:rPr lang="en-US" sz="1800" b="0" i="1" smtClean="0">
                        <a:latin typeface="Cambria Math" panose="02040503050406030204" pitchFamily="18" charset="0"/>
                      </a:rPr>
                      <m:t>=</m:t>
                    </m:r>
                    <m:r>
                      <a:rPr lang="en-US" sz="1800" b="0" i="1" smtClean="0">
                        <a:latin typeface="Cambria Math" panose="02040503050406030204" pitchFamily="18" charset="0"/>
                      </a:rPr>
                      <m:t>𝑅𝑒</m:t>
                    </m:r>
                    <m:d>
                      <m:dPr>
                        <m:ctrlPr>
                          <a:rPr lang="en-US" sz="1800" b="0" i="1" smtClean="0">
                            <a:latin typeface="Cambria Math" panose="02040503050406030204" pitchFamily="18" charset="0"/>
                          </a:rPr>
                        </m:ctrlPr>
                      </m:dPr>
                      <m:e>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100</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𝑉</m:t>
                                </m:r>
                              </m:e>
                              <m:sub>
                                <m:r>
                                  <a:rPr lang="en-US" sz="1800" b="0" i="1" dirty="0" smtClean="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𝑝</m:t>
                                </m:r>
                              </m:sub>
                            </m:sSub>
                          </m:num>
                          <m:den>
                            <m:rad>
                              <m:radPr>
                                <m:degHide m:val="on"/>
                                <m:ctrlPr>
                                  <a:rPr lang="en-US" sz="1800" i="1" dirty="0">
                                    <a:latin typeface="Cambria Math" panose="02040503050406030204" pitchFamily="18" charset="0"/>
                                  </a:rPr>
                                </m:ctrlPr>
                              </m:radPr>
                              <m:deg/>
                              <m:e>
                                <m:sSup>
                                  <m:sSupPr>
                                    <m:ctrlPr>
                                      <a:rPr lang="en-US" sz="1800" i="1" dirty="0">
                                        <a:latin typeface="Cambria Math" panose="02040503050406030204" pitchFamily="18" charset="0"/>
                                      </a:rPr>
                                    </m:ctrlPr>
                                  </m:sSupPr>
                                  <m:e>
                                    <m:r>
                                      <a:rPr lang="en-US" sz="1800" i="1" dirty="0">
                                        <a:latin typeface="Cambria Math" panose="02040503050406030204" pitchFamily="18" charset="0"/>
                                      </a:rPr>
                                      <m:t>150</m:t>
                                    </m:r>
                                  </m:e>
                                  <m:sup>
                                    <m:r>
                                      <a:rPr lang="en-US" sz="1800" i="1" dirty="0">
                                        <a:latin typeface="Cambria Math" panose="02040503050406030204" pitchFamily="18" charset="0"/>
                                      </a:rPr>
                                      <m:t>2</m:t>
                                    </m:r>
                                  </m:sup>
                                </m:sSup>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d>
                                      <m:dPr>
                                        <m:ctrlPr>
                                          <a:rPr lang="en-US" sz="1800" i="1" dirty="0">
                                            <a:latin typeface="Cambria Math" panose="02040503050406030204" pitchFamily="18" charset="0"/>
                                          </a:rPr>
                                        </m:ctrlPr>
                                      </m:dPr>
                                      <m:e>
                                        <m:r>
                                          <a:rPr lang="en-US" sz="1800" i="1" dirty="0">
                                            <a:latin typeface="Cambria Math" panose="02040503050406030204" pitchFamily="18" charset="0"/>
                                          </a:rPr>
                                          <m:t>2</m:t>
                                        </m:r>
                                        <m:r>
                                          <a:rPr lang="en-US" sz="1800" i="1" dirty="0">
                                            <a:latin typeface="Cambria Math" panose="02040503050406030204" pitchFamily="18" charset="0"/>
                                            <a:ea typeface="Cambria Math" panose="02040503050406030204" pitchFamily="18" charset="0"/>
                                          </a:rPr>
                                          <m:t>𝜋</m:t>
                                        </m:r>
                                      </m:e>
                                    </m:d>
                                  </m:e>
                                  <m:sup>
                                    <m:r>
                                      <a:rPr lang="en-US" sz="1800" i="1" dirty="0">
                                        <a:latin typeface="Cambria Math" panose="02040503050406030204" pitchFamily="18" charset="0"/>
                                      </a:rPr>
                                      <m:t>2</m:t>
                                    </m:r>
                                  </m:sup>
                                </m:sSup>
                              </m:e>
                            </m:rad>
                          </m:den>
                        </m:f>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𝑒</m:t>
                            </m:r>
                          </m:e>
                          <m:sup>
                            <m:r>
                              <a:rPr lang="en-US" sz="1800" b="0" i="1" dirty="0" smtClean="0">
                                <a:latin typeface="Cambria Math" panose="02040503050406030204" pitchFamily="18" charset="0"/>
                              </a:rPr>
                              <m:t>𝑗</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𝜔</m:t>
                                </m:r>
                                <m:r>
                                  <a:rPr lang="en-US" sz="1800" b="0" i="1" dirty="0" smtClean="0">
                                    <a:latin typeface="Cambria Math" panose="02040503050406030204" pitchFamily="18" charset="0"/>
                                    <a:ea typeface="Cambria Math" panose="02040503050406030204" pitchFamily="18" charset="0"/>
                                  </a:rPr>
                                  <m:t>𝑡</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𝜃</m:t>
                                </m:r>
                              </m:e>
                            </m:d>
                          </m:sup>
                        </m:sSup>
                      </m:e>
                    </m:d>
                    <m:r>
                      <a:rPr lang="en-US" sz="1800" b="0" i="1" dirty="0" smtClean="0">
                        <a:latin typeface="Cambria Math" panose="02040503050406030204" pitchFamily="18" charset="0"/>
                      </a:rPr>
                      <m:t>, </m:t>
                    </m:r>
                    <m:d>
                      <m:dPr>
                        <m:begChr m:val="|"/>
                        <m:endChr m:val="|"/>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𝑉</m:t>
                            </m:r>
                          </m:e>
                          <m:sub>
                            <m:r>
                              <a:rPr lang="en-US" sz="1800" b="0" i="1" dirty="0" smtClean="0">
                                <a:latin typeface="Cambria Math" panose="02040503050406030204" pitchFamily="18" charset="0"/>
                                <a:ea typeface="Cambria Math" panose="02040503050406030204" pitchFamily="18" charset="0"/>
                              </a:rPr>
                              <m:t>𝑜</m:t>
                            </m:r>
                          </m:sub>
                        </m:sSub>
                      </m:e>
                    </m:d>
                    <m:r>
                      <a:rPr lang="en-US" sz="1800" b="0" i="1" dirty="0" smtClean="0">
                        <a:latin typeface="Cambria Math" panose="02040503050406030204" pitchFamily="18" charset="0"/>
                        <a:ea typeface="Cambria Math" panose="02040503050406030204" pitchFamily="18" charset="0"/>
                      </a:rPr>
                      <m:t>=1.6</m:t>
                    </m:r>
                    <m:r>
                      <a:rPr lang="en-US" sz="1800" b="0" i="1" dirty="0" smtClean="0">
                        <a:latin typeface="Cambria Math" panose="02040503050406030204" pitchFamily="18" charset="0"/>
                        <a:ea typeface="Cambria Math" panose="02040503050406030204" pitchFamily="18" charset="0"/>
                      </a:rPr>
                      <m:t>𝑉</m:t>
                    </m:r>
                    <m:r>
                      <a:rPr lang="en-US" sz="1800" b="0" i="1" dirty="0" smtClean="0">
                        <a:latin typeface="Cambria Math" panose="02040503050406030204" pitchFamily="18" charset="0"/>
                        <a:ea typeface="Cambria Math" panose="02040503050406030204" pitchFamily="18" charset="0"/>
                      </a:rPr>
                      <m:t>,</m:t>
                    </m:r>
                  </m:oMath>
                </a14:m>
                <a:endParaRPr lang="en-US" sz="1800" b="0" i="1" dirty="0">
                  <a:latin typeface="Cambria Math" panose="02040503050406030204" pitchFamily="18" charset="0"/>
                  <a:ea typeface="Cambria Math" panose="02040503050406030204" pitchFamily="18" charset="0"/>
                </a:endParaRPr>
              </a:p>
              <a:p>
                <a:pPr lvl="2">
                  <a:spcBef>
                    <a:spcPts val="400"/>
                  </a:spcBef>
                  <a:tabLst>
                    <a:tab pos="2570163" algn="l"/>
                  </a:tabLst>
                </a:pPr>
                <a14:m>
                  <m:oMath xmlns:m="http://schemas.openxmlformats.org/officeDocument/2006/math">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𝜏</m:t>
                        </m:r>
                      </m:e>
                      <m:sub>
                        <m:r>
                          <a:rPr lang="en-US" sz="1800" b="0" i="1" dirty="0" smtClean="0">
                            <a:latin typeface="Cambria Math" panose="02040503050406030204" pitchFamily="18" charset="0"/>
                            <a:ea typeface="Cambria Math" panose="02040503050406030204" pitchFamily="18" charset="0"/>
                          </a:rPr>
                          <m:t>𝑅𝐿</m:t>
                        </m:r>
                      </m:sub>
                    </m:sSub>
                    <m:r>
                      <a:rPr lang="en-US" sz="1800" b="0" i="1" dirty="0" smtClean="0">
                        <a:latin typeface="Cambria Math" panose="02040503050406030204" pitchFamily="18" charset="0"/>
                        <a:ea typeface="Cambria Math" panose="02040503050406030204" pitchFamily="18" charset="0"/>
                      </a:rPr>
                      <m:t>=</m:t>
                    </m:r>
                    <m:f>
                      <m:fPr>
                        <m:ctrlPr>
                          <a:rPr lang="en-US" sz="1800" b="0" i="1" dirty="0" smtClean="0">
                            <a:latin typeface="Cambria Math" panose="02040503050406030204" pitchFamily="18" charset="0"/>
                            <a:ea typeface="Cambria Math" panose="02040503050406030204" pitchFamily="18" charset="0"/>
                          </a:rPr>
                        </m:ctrlPr>
                      </m:fPr>
                      <m:num>
                        <m:sSup>
                          <m:sSupPr>
                            <m:ctrlPr>
                              <a:rPr lang="en-US" sz="1800" b="0" i="1" dirty="0" smtClean="0">
                                <a:latin typeface="Cambria Math" panose="02040503050406030204" pitchFamily="18" charset="0"/>
                                <a:ea typeface="Cambria Math" panose="02040503050406030204" pitchFamily="18" charset="0"/>
                              </a:rPr>
                            </m:ctrlPr>
                          </m:sSupPr>
                          <m:e>
                            <m:r>
                              <a:rPr lang="en-US" sz="1800" b="0" i="1" dirty="0" smtClean="0">
                                <a:latin typeface="Cambria Math" panose="02040503050406030204" pitchFamily="18" charset="0"/>
                                <a:ea typeface="Cambria Math" panose="02040503050406030204" pitchFamily="18" charset="0"/>
                              </a:rPr>
                              <m:t>10</m:t>
                            </m:r>
                          </m:e>
                          <m:sup>
                            <m:r>
                              <a:rPr lang="en-US" sz="1800" b="0" i="1" dirty="0" smtClean="0">
                                <a:latin typeface="Cambria Math" panose="02040503050406030204" pitchFamily="18" charset="0"/>
                                <a:ea typeface="Cambria Math" panose="02040503050406030204" pitchFamily="18" charset="0"/>
                              </a:rPr>
                              <m:t>−3</m:t>
                            </m:r>
                          </m:sup>
                        </m:sSup>
                      </m:num>
                      <m:den>
                        <m:r>
                          <a:rPr lang="en-US" sz="1800" b="0" i="1" dirty="0" smtClean="0">
                            <a:latin typeface="Cambria Math" panose="02040503050406030204" pitchFamily="18" charset="0"/>
                            <a:ea typeface="Cambria Math" panose="02040503050406030204" pitchFamily="18" charset="0"/>
                          </a:rPr>
                          <m:t>100</m:t>
                        </m:r>
                      </m:den>
                    </m:f>
                    <m:r>
                      <a:rPr lang="en-US" sz="1800" b="0" i="1" dirty="0" smtClean="0">
                        <a:latin typeface="Cambria Math" panose="02040503050406030204" pitchFamily="18" charset="0"/>
                        <a:ea typeface="Cambria Math" panose="02040503050406030204" pitchFamily="18" charset="0"/>
                      </a:rPr>
                      <m:t>𝑠𝑒𝑐</m:t>
                    </m:r>
                    <m:r>
                      <a:rPr lang="en-US" sz="1800" b="0" i="1" dirty="0" smtClean="0">
                        <a:latin typeface="Cambria Math" panose="02040503050406030204" pitchFamily="18" charset="0"/>
                        <a:ea typeface="Cambria Math" panose="02040503050406030204" pitchFamily="18" charset="0"/>
                      </a:rPr>
                      <m:t>≈10 </m:t>
                    </m:r>
                    <m:r>
                      <a:rPr lang="en-US" sz="1800" b="0" i="1" dirty="0" smtClean="0">
                        <a:latin typeface="Cambria Math" panose="02040503050406030204" pitchFamily="18" charset="0"/>
                        <a:ea typeface="Cambria Math" panose="02040503050406030204" pitchFamily="18" charset="0"/>
                      </a:rPr>
                      <m:t>𝜇</m:t>
                    </m:r>
                    <m:r>
                      <a:rPr lang="en-US" sz="1800" b="0" i="1" dirty="0" smtClean="0">
                        <a:latin typeface="Cambria Math" panose="02040503050406030204" pitchFamily="18" charset="0"/>
                        <a:ea typeface="Cambria Math" panose="02040503050406030204" pitchFamily="18" charset="0"/>
                      </a:rPr>
                      <m:t>𝑠𝑒𝑐</m:t>
                    </m:r>
                  </m:oMath>
                </a14:m>
                <a:endParaRPr lang="en-US" sz="1800" dirty="0"/>
              </a:p>
              <a:p>
                <a:pPr marL="914400" lvl="1" indent="-457200">
                  <a:spcBef>
                    <a:spcPts val="400"/>
                  </a:spcBef>
                  <a:buFont typeface="+mj-lt"/>
                  <a:buAutoNum type="arabicPeriod"/>
                </a:pPr>
                <a:r>
                  <a:rPr lang="en-US" sz="1800" dirty="0"/>
                  <a:t>In the second circuit, use 2 scope channels: one at input, one at output. </a:t>
                </a:r>
              </a:p>
              <a:p>
                <a:pPr lvl="2">
                  <a:spcBef>
                    <a:spcPts val="400"/>
                  </a:spcBef>
                </a:pP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𝜇</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sec</m:t>
                        </m:r>
                      </m:fName>
                      <m:e>
                        <m:r>
                          <a:rPr lang="en-US" sz="1800" b="0" i="1" smtClean="0">
                            <a:latin typeface="Cambria Math" panose="02040503050406030204" pitchFamily="18" charset="0"/>
                            <a:ea typeface="Cambria Math" panose="02040503050406030204" pitchFamily="18" charset="0"/>
                          </a:rPr>
                          <m:t>𝑟𝑖𝑠𝑒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𝑡𝑖𝑚𝑒</m:t>
                        </m:r>
                      </m:e>
                    </m:func>
                  </m:oMath>
                </a14:m>
                <a:r>
                  <a:rPr lang="en-US" sz="1800" dirty="0"/>
                  <a:t>. Ringing at 10MHz.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𝐿𝐶</m:t>
                            </m:r>
                          </m:e>
                        </m:rad>
                      </m:den>
                    </m:f>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oMath>
                </a14:m>
                <a:r>
                  <a:rPr lang="en-US" sz="1800" dirty="0"/>
                  <a:t>. </a:t>
                </a:r>
                <a14:m>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(62.8</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6</m:t>
                                </m:r>
                              </m:sup>
                            </m:sSup>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 .25</m:t>
                    </m:r>
                    <m:r>
                      <a:rPr lang="en-US" sz="1800" b="0" i="1" smtClean="0">
                        <a:latin typeface="Cambria Math" panose="02040503050406030204" pitchFamily="18" charset="0"/>
                      </a:rPr>
                      <m:t>𝑝𝐹</m:t>
                    </m:r>
                  </m:oMath>
                </a14:m>
                <a:endParaRPr lang="en-US" sz="1800" dirty="0"/>
              </a:p>
              <a:p>
                <a:pPr lvl="2">
                  <a:spcBef>
                    <a:spcPts val="400"/>
                  </a:spcBef>
                </a:pPr>
                <a:endParaRPr lang="en-US" sz="1800" dirty="0"/>
              </a:p>
              <a:p>
                <a:pPr lvl="1">
                  <a:spcBef>
                    <a:spcPts val="400"/>
                  </a:spcBef>
                </a:pPr>
                <a:r>
                  <a:rPr lang="en-US" sz="1800" dirty="0"/>
                  <a:t>Note: I made the pull-up 100K.</a:t>
                </a:r>
              </a:p>
              <a:p>
                <a:pPr lvl="1">
                  <a:spcBef>
                    <a:spcPts val="400"/>
                  </a:spcBef>
                </a:pPr>
                <a:endParaRPr lang="en-US" sz="2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23408" y="1457708"/>
                <a:ext cx="9718512" cy="4810695"/>
              </a:xfrm>
              <a:blipFill>
                <a:blip r:embed="rId2"/>
                <a:stretch>
                  <a:fillRect l="-392" t="-13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22</a:t>
            </a:fld>
            <a:endParaRPr lang="en-US"/>
          </a:p>
        </p:txBody>
      </p:sp>
      <p:grpSp>
        <p:nvGrpSpPr>
          <p:cNvPr id="6" name="Group 5">
            <a:extLst>
              <a:ext uri="{FF2B5EF4-FFF2-40B4-BE49-F238E27FC236}">
                <a16:creationId xmlns:a16="http://schemas.microsoft.com/office/drawing/2014/main" id="{94E053C5-45F1-154B-854D-802E7065EA59}"/>
              </a:ext>
            </a:extLst>
          </p:cNvPr>
          <p:cNvGrpSpPr/>
          <p:nvPr/>
        </p:nvGrpSpPr>
        <p:grpSpPr>
          <a:xfrm>
            <a:off x="8992052" y="1780099"/>
            <a:ext cx="2823414" cy="1353589"/>
            <a:chOff x="9436559" y="329639"/>
            <a:chExt cx="2823414" cy="1353589"/>
          </a:xfrm>
        </p:grpSpPr>
        <p:sp>
          <p:nvSpPr>
            <p:cNvPr id="52" name="TextBox 51">
              <a:extLst>
                <a:ext uri="{FF2B5EF4-FFF2-40B4-BE49-F238E27FC236}">
                  <a16:creationId xmlns:a16="http://schemas.microsoft.com/office/drawing/2014/main" id="{580E98B5-83E5-AD4D-8E2E-E6A09730E508}"/>
                </a:ext>
              </a:extLst>
            </p:cNvPr>
            <p:cNvSpPr txBox="1"/>
            <p:nvPr/>
          </p:nvSpPr>
          <p:spPr>
            <a:xfrm>
              <a:off x="9436559" y="1017637"/>
              <a:ext cx="379163" cy="338554"/>
            </a:xfrm>
            <a:prstGeom prst="rect">
              <a:avLst/>
            </a:prstGeom>
            <a:noFill/>
          </p:spPr>
          <p:txBody>
            <a:bodyPr wrap="square" rtlCol="0">
              <a:spAutoFit/>
            </a:bodyPr>
            <a:lstStyle/>
            <a:p>
              <a:r>
                <a:rPr lang="en-US" sz="1600" dirty="0"/>
                <a:t>V</a:t>
              </a:r>
              <a:r>
                <a:rPr lang="en-US" sz="1600" baseline="-25000" dirty="0"/>
                <a:t>i</a:t>
              </a:r>
            </a:p>
          </p:txBody>
        </p:sp>
        <p:cxnSp>
          <p:nvCxnSpPr>
            <p:cNvPr id="53" name="Straight Connector 52">
              <a:extLst>
                <a:ext uri="{FF2B5EF4-FFF2-40B4-BE49-F238E27FC236}">
                  <a16:creationId xmlns:a16="http://schemas.microsoft.com/office/drawing/2014/main" id="{8E3F3E10-E18A-6A4D-901C-6C4FAC9EAF28}"/>
                </a:ext>
              </a:extLst>
            </p:cNvPr>
            <p:cNvCxnSpPr>
              <a:cxnSpLocks/>
            </p:cNvCxnSpPr>
            <p:nvPr/>
          </p:nvCxnSpPr>
          <p:spPr>
            <a:xfrm flipV="1">
              <a:off x="9888504" y="1590265"/>
              <a:ext cx="21230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B7B683-BD95-ED49-991B-8AF082345FEB}"/>
                </a:ext>
              </a:extLst>
            </p:cNvPr>
            <p:cNvGrpSpPr>
              <a:grpSpLocks/>
            </p:cNvGrpSpPr>
            <p:nvPr/>
          </p:nvGrpSpPr>
          <p:grpSpPr bwMode="auto">
            <a:xfrm>
              <a:off x="11917408" y="1491204"/>
              <a:ext cx="192024" cy="192024"/>
              <a:chOff x="1344" y="2064"/>
              <a:chExt cx="192" cy="192"/>
            </a:xfrm>
          </p:grpSpPr>
          <p:sp>
            <p:nvSpPr>
              <p:cNvPr id="82" name="Oval 81">
                <a:extLst>
                  <a:ext uri="{FF2B5EF4-FFF2-40B4-BE49-F238E27FC236}">
                    <a16:creationId xmlns:a16="http://schemas.microsoft.com/office/drawing/2014/main" id="{50BE7C7E-C78D-9C4D-92CB-411054162A3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FFD7E9FA-8F7E-944B-8AB4-4DEBA61B5D1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0" name="Straight Connector 59">
              <a:extLst>
                <a:ext uri="{FF2B5EF4-FFF2-40B4-BE49-F238E27FC236}">
                  <a16:creationId xmlns:a16="http://schemas.microsoft.com/office/drawing/2014/main" id="{BAB50D8A-E8A4-6648-9EB4-8A439C08DF92}"/>
                </a:ext>
              </a:extLst>
            </p:cNvPr>
            <p:cNvCxnSpPr>
              <a:cxnSpLocks/>
            </p:cNvCxnSpPr>
            <p:nvPr/>
          </p:nvCxnSpPr>
          <p:spPr>
            <a:xfrm>
              <a:off x="11349350" y="838528"/>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EA05507-89DE-1449-AAA9-D542DE25A7DC}"/>
                </a:ext>
              </a:extLst>
            </p:cNvPr>
            <p:cNvGrpSpPr>
              <a:grpSpLocks/>
            </p:cNvGrpSpPr>
            <p:nvPr/>
          </p:nvGrpSpPr>
          <p:grpSpPr bwMode="auto">
            <a:xfrm>
              <a:off x="11900473" y="745366"/>
              <a:ext cx="192024" cy="192024"/>
              <a:chOff x="1344" y="2064"/>
              <a:chExt cx="192" cy="192"/>
            </a:xfrm>
          </p:grpSpPr>
          <p:sp>
            <p:nvSpPr>
              <p:cNvPr id="74" name="Oval 73">
                <a:extLst>
                  <a:ext uri="{FF2B5EF4-FFF2-40B4-BE49-F238E27FC236}">
                    <a16:creationId xmlns:a16="http://schemas.microsoft.com/office/drawing/2014/main" id="{DF4A5AC2-0DCD-EE42-BC24-3062A1A719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5" name="Rectangle 74">
                <a:extLst>
                  <a:ext uri="{FF2B5EF4-FFF2-40B4-BE49-F238E27FC236}">
                    <a16:creationId xmlns:a16="http://schemas.microsoft.com/office/drawing/2014/main" id="{D26BD664-5222-6647-A214-DA0F18AF453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64" name="Straight Connector 63">
              <a:extLst>
                <a:ext uri="{FF2B5EF4-FFF2-40B4-BE49-F238E27FC236}">
                  <a16:creationId xmlns:a16="http://schemas.microsoft.com/office/drawing/2014/main" id="{7FA08067-D5EE-7543-8E56-B571859AD2FB}"/>
                </a:ext>
              </a:extLst>
            </p:cNvPr>
            <p:cNvCxnSpPr>
              <a:cxnSpLocks/>
            </p:cNvCxnSpPr>
            <p:nvPr/>
          </p:nvCxnSpPr>
          <p:spPr>
            <a:xfrm>
              <a:off x="10568776" y="843023"/>
              <a:ext cx="3657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60205C-60A4-D242-928B-9D055F11F0BC}"/>
                </a:ext>
              </a:extLst>
            </p:cNvPr>
            <p:cNvSpPr txBox="1"/>
            <p:nvPr/>
          </p:nvSpPr>
          <p:spPr>
            <a:xfrm>
              <a:off x="11880810" y="1032904"/>
              <a:ext cx="379163" cy="338554"/>
            </a:xfrm>
            <a:prstGeom prst="rect">
              <a:avLst/>
            </a:prstGeom>
            <a:noFill/>
          </p:spPr>
          <p:txBody>
            <a:bodyPr wrap="square" rtlCol="0">
              <a:spAutoFit/>
            </a:bodyPr>
            <a:lstStyle/>
            <a:p>
              <a:r>
                <a:rPr lang="en-US" sz="1600" dirty="0"/>
                <a:t>V</a:t>
              </a:r>
              <a:r>
                <a:rPr lang="en-US" sz="1600" baseline="-25000" dirty="0"/>
                <a:t>o</a:t>
              </a:r>
            </a:p>
          </p:txBody>
        </p:sp>
        <p:grpSp>
          <p:nvGrpSpPr>
            <p:cNvPr id="84" name="Group 338">
              <a:extLst>
                <a:ext uri="{FF2B5EF4-FFF2-40B4-BE49-F238E27FC236}">
                  <a16:creationId xmlns:a16="http://schemas.microsoft.com/office/drawing/2014/main" id="{CBFBADD0-4FF7-694A-8EFA-695892234A0F}"/>
                </a:ext>
              </a:extLst>
            </p:cNvPr>
            <p:cNvGrpSpPr>
              <a:grpSpLocks/>
            </p:cNvGrpSpPr>
            <p:nvPr/>
          </p:nvGrpSpPr>
          <p:grpSpPr bwMode="auto">
            <a:xfrm rot="5400000">
              <a:off x="11068278" y="576891"/>
              <a:ext cx="158115" cy="557121"/>
              <a:chOff x="3398" y="1757"/>
              <a:chExt cx="128" cy="518"/>
            </a:xfrm>
          </p:grpSpPr>
          <p:grpSp>
            <p:nvGrpSpPr>
              <p:cNvPr id="87" name="Group 54">
                <a:extLst>
                  <a:ext uri="{FF2B5EF4-FFF2-40B4-BE49-F238E27FC236}">
                    <a16:creationId xmlns:a16="http://schemas.microsoft.com/office/drawing/2014/main" id="{1DF800C0-0AF6-EF45-8BB6-F83F1015DEF2}"/>
                  </a:ext>
                </a:extLst>
              </p:cNvPr>
              <p:cNvGrpSpPr>
                <a:grpSpLocks/>
              </p:cNvGrpSpPr>
              <p:nvPr/>
            </p:nvGrpSpPr>
            <p:grpSpPr bwMode="auto">
              <a:xfrm>
                <a:off x="3398" y="1757"/>
                <a:ext cx="128" cy="518"/>
                <a:chOff x="451" y="2160"/>
                <a:chExt cx="298" cy="1209"/>
              </a:xfrm>
            </p:grpSpPr>
            <p:grpSp>
              <p:nvGrpSpPr>
                <p:cNvPr id="89" name="Group 55">
                  <a:extLst>
                    <a:ext uri="{FF2B5EF4-FFF2-40B4-BE49-F238E27FC236}">
                      <a16:creationId xmlns:a16="http://schemas.microsoft.com/office/drawing/2014/main" id="{05B25D40-015F-134C-AA63-395D78DF3BF6}"/>
                    </a:ext>
                  </a:extLst>
                </p:cNvPr>
                <p:cNvGrpSpPr>
                  <a:grpSpLocks/>
                </p:cNvGrpSpPr>
                <p:nvPr/>
              </p:nvGrpSpPr>
              <p:grpSpPr bwMode="auto">
                <a:xfrm>
                  <a:off x="451" y="2621"/>
                  <a:ext cx="230" cy="115"/>
                  <a:chOff x="576" y="2218"/>
                  <a:chExt cx="230" cy="230"/>
                </a:xfrm>
              </p:grpSpPr>
              <p:sp>
                <p:nvSpPr>
                  <p:cNvPr id="108" name="Freeform 56">
                    <a:extLst>
                      <a:ext uri="{FF2B5EF4-FFF2-40B4-BE49-F238E27FC236}">
                        <a16:creationId xmlns:a16="http://schemas.microsoft.com/office/drawing/2014/main" id="{CFCF7593-C093-A349-B4B8-FA9604C8EBA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Freeform 57">
                    <a:extLst>
                      <a:ext uri="{FF2B5EF4-FFF2-40B4-BE49-F238E27FC236}">
                        <a16:creationId xmlns:a16="http://schemas.microsoft.com/office/drawing/2014/main" id="{665A24A8-13EB-5144-8196-A2E6BC42481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0" name="Group 58">
                  <a:extLst>
                    <a:ext uri="{FF2B5EF4-FFF2-40B4-BE49-F238E27FC236}">
                      <a16:creationId xmlns:a16="http://schemas.microsoft.com/office/drawing/2014/main" id="{1BB1AE2D-6DCA-3640-A426-31DD43099867}"/>
                    </a:ext>
                  </a:extLst>
                </p:cNvPr>
                <p:cNvGrpSpPr>
                  <a:grpSpLocks/>
                </p:cNvGrpSpPr>
                <p:nvPr/>
              </p:nvGrpSpPr>
              <p:grpSpPr bwMode="auto">
                <a:xfrm>
                  <a:off x="451" y="2448"/>
                  <a:ext cx="230" cy="115"/>
                  <a:chOff x="576" y="2218"/>
                  <a:chExt cx="230" cy="230"/>
                </a:xfrm>
              </p:grpSpPr>
              <p:sp>
                <p:nvSpPr>
                  <p:cNvPr id="106" name="Freeform 59">
                    <a:extLst>
                      <a:ext uri="{FF2B5EF4-FFF2-40B4-BE49-F238E27FC236}">
                        <a16:creationId xmlns:a16="http://schemas.microsoft.com/office/drawing/2014/main" id="{A5275EFE-11C6-B945-978C-F1D91F76A489}"/>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Freeform 60">
                    <a:extLst>
                      <a:ext uri="{FF2B5EF4-FFF2-40B4-BE49-F238E27FC236}">
                        <a16:creationId xmlns:a16="http://schemas.microsoft.com/office/drawing/2014/main" id="{6DFA5F1D-21A5-5F4E-AA5E-256ED7DE2C8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1" name="Freeform 61">
                  <a:extLst>
                    <a:ext uri="{FF2B5EF4-FFF2-40B4-BE49-F238E27FC236}">
                      <a16:creationId xmlns:a16="http://schemas.microsoft.com/office/drawing/2014/main" id="{F578B6DA-B606-DE4D-A1CD-76D98BB8BAE1}"/>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 name="Freeform 62">
                  <a:extLst>
                    <a:ext uri="{FF2B5EF4-FFF2-40B4-BE49-F238E27FC236}">
                      <a16:creationId xmlns:a16="http://schemas.microsoft.com/office/drawing/2014/main" id="{5BE409EE-A84E-3643-B0FA-2A53B16B3FB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3" name="Group 63">
                  <a:extLst>
                    <a:ext uri="{FF2B5EF4-FFF2-40B4-BE49-F238E27FC236}">
                      <a16:creationId xmlns:a16="http://schemas.microsoft.com/office/drawing/2014/main" id="{4CE87461-41A5-E24B-A2AA-25534D812B20}"/>
                    </a:ext>
                  </a:extLst>
                </p:cNvPr>
                <p:cNvGrpSpPr>
                  <a:grpSpLocks/>
                </p:cNvGrpSpPr>
                <p:nvPr/>
              </p:nvGrpSpPr>
              <p:grpSpPr bwMode="auto">
                <a:xfrm>
                  <a:off x="451" y="2794"/>
                  <a:ext cx="230" cy="115"/>
                  <a:chOff x="576" y="2218"/>
                  <a:chExt cx="230" cy="230"/>
                </a:xfrm>
              </p:grpSpPr>
              <p:sp>
                <p:nvSpPr>
                  <p:cNvPr id="104" name="Freeform 64">
                    <a:extLst>
                      <a:ext uri="{FF2B5EF4-FFF2-40B4-BE49-F238E27FC236}">
                        <a16:creationId xmlns:a16="http://schemas.microsoft.com/office/drawing/2014/main" id="{918ED7F0-A8B1-1243-BF95-5B705F05E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Freeform 65">
                    <a:extLst>
                      <a:ext uri="{FF2B5EF4-FFF2-40B4-BE49-F238E27FC236}">
                        <a16:creationId xmlns:a16="http://schemas.microsoft.com/office/drawing/2014/main" id="{AB1826F4-4451-CD4D-95E5-FE95F43A586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4" name="Group 66">
                  <a:extLst>
                    <a:ext uri="{FF2B5EF4-FFF2-40B4-BE49-F238E27FC236}">
                      <a16:creationId xmlns:a16="http://schemas.microsoft.com/office/drawing/2014/main" id="{522D10B0-B5D9-2B44-AD7F-4CA473D5A8F0}"/>
                    </a:ext>
                  </a:extLst>
                </p:cNvPr>
                <p:cNvGrpSpPr>
                  <a:grpSpLocks/>
                </p:cNvGrpSpPr>
                <p:nvPr/>
              </p:nvGrpSpPr>
              <p:grpSpPr bwMode="auto">
                <a:xfrm>
                  <a:off x="451" y="2967"/>
                  <a:ext cx="230" cy="115"/>
                  <a:chOff x="576" y="2218"/>
                  <a:chExt cx="230" cy="230"/>
                </a:xfrm>
              </p:grpSpPr>
              <p:sp>
                <p:nvSpPr>
                  <p:cNvPr id="102" name="Freeform 67">
                    <a:extLst>
                      <a:ext uri="{FF2B5EF4-FFF2-40B4-BE49-F238E27FC236}">
                        <a16:creationId xmlns:a16="http://schemas.microsoft.com/office/drawing/2014/main" id="{CD019DF3-6606-384F-9FF0-5D1005BD285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Freeform 68">
                    <a:extLst>
                      <a:ext uri="{FF2B5EF4-FFF2-40B4-BE49-F238E27FC236}">
                        <a16:creationId xmlns:a16="http://schemas.microsoft.com/office/drawing/2014/main" id="{43307962-7A4E-AE49-90C0-922C3539F9B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5" name="Freeform 69">
                  <a:extLst>
                    <a:ext uri="{FF2B5EF4-FFF2-40B4-BE49-F238E27FC236}">
                      <a16:creationId xmlns:a16="http://schemas.microsoft.com/office/drawing/2014/main" id="{4AD40B97-4398-804B-ADC1-A1905B9F1C60}"/>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96" name="Group 70">
                  <a:extLst>
                    <a:ext uri="{FF2B5EF4-FFF2-40B4-BE49-F238E27FC236}">
                      <a16:creationId xmlns:a16="http://schemas.microsoft.com/office/drawing/2014/main" id="{371BEA06-1A7E-644E-9B97-5891F3718333}"/>
                    </a:ext>
                  </a:extLst>
                </p:cNvPr>
                <p:cNvGrpSpPr>
                  <a:grpSpLocks/>
                </p:cNvGrpSpPr>
                <p:nvPr/>
              </p:nvGrpSpPr>
              <p:grpSpPr bwMode="auto">
                <a:xfrm>
                  <a:off x="576" y="2160"/>
                  <a:ext cx="135" cy="345"/>
                  <a:chOff x="576" y="2160"/>
                  <a:chExt cx="135" cy="345"/>
                </a:xfrm>
              </p:grpSpPr>
              <p:sp>
                <p:nvSpPr>
                  <p:cNvPr id="100" name="Freeform 71">
                    <a:extLst>
                      <a:ext uri="{FF2B5EF4-FFF2-40B4-BE49-F238E27FC236}">
                        <a16:creationId xmlns:a16="http://schemas.microsoft.com/office/drawing/2014/main" id="{74F09D4D-CD97-E744-A500-D4F24B5327A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Line 72">
                    <a:extLst>
                      <a:ext uri="{FF2B5EF4-FFF2-40B4-BE49-F238E27FC236}">
                        <a16:creationId xmlns:a16="http://schemas.microsoft.com/office/drawing/2014/main" id="{22964565-D9E5-B149-B13E-B98F328D311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7" name="Group 73">
                  <a:extLst>
                    <a:ext uri="{FF2B5EF4-FFF2-40B4-BE49-F238E27FC236}">
                      <a16:creationId xmlns:a16="http://schemas.microsoft.com/office/drawing/2014/main" id="{8990C20D-1E8F-9848-ACF7-00DCF37BA875}"/>
                    </a:ext>
                  </a:extLst>
                </p:cNvPr>
                <p:cNvGrpSpPr>
                  <a:grpSpLocks/>
                </p:cNvGrpSpPr>
                <p:nvPr/>
              </p:nvGrpSpPr>
              <p:grpSpPr bwMode="auto">
                <a:xfrm flipV="1">
                  <a:off x="576" y="3024"/>
                  <a:ext cx="135" cy="345"/>
                  <a:chOff x="576" y="2160"/>
                  <a:chExt cx="135" cy="345"/>
                </a:xfrm>
              </p:grpSpPr>
              <p:sp>
                <p:nvSpPr>
                  <p:cNvPr id="98" name="Freeform 74">
                    <a:extLst>
                      <a:ext uri="{FF2B5EF4-FFF2-40B4-BE49-F238E27FC236}">
                        <a16:creationId xmlns:a16="http://schemas.microsoft.com/office/drawing/2014/main" id="{495F386B-4A4E-F747-8C11-048C85966630}"/>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Line 75">
                    <a:extLst>
                      <a:ext uri="{FF2B5EF4-FFF2-40B4-BE49-F238E27FC236}">
                        <a16:creationId xmlns:a16="http://schemas.microsoft.com/office/drawing/2014/main" id="{846A1DA0-D41F-5B46-BE1B-7C0F6F60A3BB}"/>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86" name="Freeform 337">
                <a:extLst>
                  <a:ext uri="{FF2B5EF4-FFF2-40B4-BE49-F238E27FC236}">
                    <a16:creationId xmlns:a16="http://schemas.microsoft.com/office/drawing/2014/main" id="{697FF771-4712-8845-A3D0-487F6C0FAA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10" name="TextBox 109">
              <a:extLst>
                <a:ext uri="{FF2B5EF4-FFF2-40B4-BE49-F238E27FC236}">
                  <a16:creationId xmlns:a16="http://schemas.microsoft.com/office/drawing/2014/main" id="{987B01C9-4C72-D549-A8F0-9BFD251CA580}"/>
                </a:ext>
              </a:extLst>
            </p:cNvPr>
            <p:cNvSpPr txBox="1"/>
            <p:nvPr/>
          </p:nvSpPr>
          <p:spPr>
            <a:xfrm>
              <a:off x="10988124" y="387424"/>
              <a:ext cx="738497" cy="338554"/>
            </a:xfrm>
            <a:prstGeom prst="rect">
              <a:avLst/>
            </a:prstGeom>
            <a:noFill/>
          </p:spPr>
          <p:txBody>
            <a:bodyPr wrap="square" rtlCol="0">
              <a:spAutoFit/>
            </a:bodyPr>
            <a:lstStyle/>
            <a:p>
              <a:r>
                <a:rPr lang="en-US" sz="1600" dirty="0"/>
                <a:t>L</a:t>
              </a:r>
            </a:p>
          </p:txBody>
        </p:sp>
        <p:sp>
          <p:nvSpPr>
            <p:cNvPr id="113" name="Freeform 112">
              <a:extLst>
                <a:ext uri="{FF2B5EF4-FFF2-40B4-BE49-F238E27FC236}">
                  <a16:creationId xmlns:a16="http://schemas.microsoft.com/office/drawing/2014/main" id="{A66BA62A-29DC-3046-A354-FAE62D7ED04B}"/>
                </a:ext>
              </a:extLst>
            </p:cNvPr>
            <p:cNvSpPr>
              <a:spLocks noChangeAspect="1"/>
            </p:cNvSpPr>
            <p:nvPr/>
          </p:nvSpPr>
          <p:spPr bwMode="auto">
            <a:xfrm flipH="1">
              <a:off x="11656747" y="8310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 name="TextBox 113">
              <a:extLst>
                <a:ext uri="{FF2B5EF4-FFF2-40B4-BE49-F238E27FC236}">
                  <a16:creationId xmlns:a16="http://schemas.microsoft.com/office/drawing/2014/main" id="{7652A1AB-E999-2B4E-8825-2568EAF6AE7E}"/>
                </a:ext>
              </a:extLst>
            </p:cNvPr>
            <p:cNvSpPr txBox="1"/>
            <p:nvPr/>
          </p:nvSpPr>
          <p:spPr>
            <a:xfrm>
              <a:off x="11247899" y="1027946"/>
              <a:ext cx="738497" cy="338554"/>
            </a:xfrm>
            <a:prstGeom prst="rect">
              <a:avLst/>
            </a:prstGeom>
            <a:noFill/>
          </p:spPr>
          <p:txBody>
            <a:bodyPr wrap="square" rtlCol="0">
              <a:spAutoFit/>
            </a:bodyPr>
            <a:lstStyle/>
            <a:p>
              <a:r>
                <a:rPr lang="en-US" sz="1600" dirty="0"/>
                <a:t>R</a:t>
              </a:r>
              <a:r>
                <a:rPr lang="en-US" sz="1600" baseline="-25000" dirty="0"/>
                <a:t>L</a:t>
              </a:r>
            </a:p>
          </p:txBody>
        </p:sp>
        <p:sp>
          <p:nvSpPr>
            <p:cNvPr id="115" name="Freeform 114">
              <a:extLst>
                <a:ext uri="{FF2B5EF4-FFF2-40B4-BE49-F238E27FC236}">
                  <a16:creationId xmlns:a16="http://schemas.microsoft.com/office/drawing/2014/main" id="{95AD3B86-EEF4-1B46-B13C-3DBC35CC567B}"/>
                </a:ext>
              </a:extLst>
            </p:cNvPr>
            <p:cNvSpPr>
              <a:spLocks noChangeAspect="1"/>
            </p:cNvSpPr>
            <p:nvPr/>
          </p:nvSpPr>
          <p:spPr bwMode="auto">
            <a:xfrm rot="5400000" flipH="1">
              <a:off x="10190294" y="46330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 name="TextBox 115">
              <a:extLst>
                <a:ext uri="{FF2B5EF4-FFF2-40B4-BE49-F238E27FC236}">
                  <a16:creationId xmlns:a16="http://schemas.microsoft.com/office/drawing/2014/main" id="{48A5F59D-21D7-6942-816B-3BFB9F6A6878}"/>
                </a:ext>
              </a:extLst>
            </p:cNvPr>
            <p:cNvSpPr txBox="1"/>
            <p:nvPr/>
          </p:nvSpPr>
          <p:spPr>
            <a:xfrm>
              <a:off x="9961686" y="329639"/>
              <a:ext cx="738497" cy="338554"/>
            </a:xfrm>
            <a:prstGeom prst="rect">
              <a:avLst/>
            </a:prstGeom>
            <a:noFill/>
          </p:spPr>
          <p:txBody>
            <a:bodyPr wrap="square" rtlCol="0">
              <a:spAutoFit/>
            </a:bodyPr>
            <a:lstStyle/>
            <a:p>
              <a:r>
                <a:rPr lang="en-US" sz="1600" dirty="0" err="1"/>
                <a:t>R</a:t>
              </a:r>
              <a:r>
                <a:rPr lang="en-US" sz="1600" baseline="-25000" dirty="0" err="1"/>
                <a:t>Th</a:t>
              </a:r>
              <a:endParaRPr lang="en-US" sz="1600" baseline="-25000" dirty="0"/>
            </a:p>
          </p:txBody>
        </p:sp>
        <p:grpSp>
          <p:nvGrpSpPr>
            <p:cNvPr id="119" name="Group 207">
              <a:extLst>
                <a:ext uri="{FF2B5EF4-FFF2-40B4-BE49-F238E27FC236}">
                  <a16:creationId xmlns:a16="http://schemas.microsoft.com/office/drawing/2014/main" id="{18E9259B-64B7-934A-9295-A72C428CC5AB}"/>
                </a:ext>
              </a:extLst>
            </p:cNvPr>
            <p:cNvGrpSpPr>
              <a:grpSpLocks/>
            </p:cNvGrpSpPr>
            <p:nvPr/>
          </p:nvGrpSpPr>
          <p:grpSpPr bwMode="auto">
            <a:xfrm>
              <a:off x="9736104" y="835279"/>
              <a:ext cx="304800" cy="762000"/>
              <a:chOff x="4560" y="2400"/>
              <a:chExt cx="192" cy="480"/>
            </a:xfrm>
          </p:grpSpPr>
          <p:sp>
            <p:nvSpPr>
              <p:cNvPr id="121" name="Oval 111">
                <a:extLst>
                  <a:ext uri="{FF2B5EF4-FFF2-40B4-BE49-F238E27FC236}">
                    <a16:creationId xmlns:a16="http://schemas.microsoft.com/office/drawing/2014/main" id="{2636D3F9-6328-5A42-B4D3-DC8DB7D0F8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22" name="Line 112">
                <a:extLst>
                  <a:ext uri="{FF2B5EF4-FFF2-40B4-BE49-F238E27FC236}">
                    <a16:creationId xmlns:a16="http://schemas.microsoft.com/office/drawing/2014/main" id="{4B7596B0-0E5F-9A42-A5DB-AECEB8B1D7FB}"/>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3">
                <a:extLst>
                  <a:ext uri="{FF2B5EF4-FFF2-40B4-BE49-F238E27FC236}">
                    <a16:creationId xmlns:a16="http://schemas.microsoft.com/office/drawing/2014/main" id="{4607201D-48A3-8F45-9FE9-6853D212382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7" name="Group 117">
                <a:extLst>
                  <a:ext uri="{FF2B5EF4-FFF2-40B4-BE49-F238E27FC236}">
                    <a16:creationId xmlns:a16="http://schemas.microsoft.com/office/drawing/2014/main" id="{12392B22-C1A0-ED48-81EC-C41F60ACAFE3}"/>
                  </a:ext>
                </a:extLst>
              </p:cNvPr>
              <p:cNvGrpSpPr>
                <a:grpSpLocks noChangeAspect="1"/>
              </p:cNvGrpSpPr>
              <p:nvPr/>
            </p:nvGrpSpPr>
            <p:grpSpPr bwMode="auto">
              <a:xfrm>
                <a:off x="4608" y="2592"/>
                <a:ext cx="96" cy="96"/>
                <a:chOff x="2929" y="3217"/>
                <a:chExt cx="383" cy="191"/>
              </a:xfrm>
            </p:grpSpPr>
            <p:sp>
              <p:nvSpPr>
                <p:cNvPr id="128" name="Arc 118">
                  <a:extLst>
                    <a:ext uri="{FF2B5EF4-FFF2-40B4-BE49-F238E27FC236}">
                      <a16:creationId xmlns:a16="http://schemas.microsoft.com/office/drawing/2014/main" id="{DAEB2FA1-BA50-234E-BDE7-0BC635EC334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119">
                  <a:extLst>
                    <a:ext uri="{FF2B5EF4-FFF2-40B4-BE49-F238E27FC236}">
                      <a16:creationId xmlns:a16="http://schemas.microsoft.com/office/drawing/2014/main" id="{1513FA49-70FF-8A4F-9358-37FB9B0B416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grpSp>
        <p:nvGrpSpPr>
          <p:cNvPr id="4" name="Group 3">
            <a:extLst>
              <a:ext uri="{FF2B5EF4-FFF2-40B4-BE49-F238E27FC236}">
                <a16:creationId xmlns:a16="http://schemas.microsoft.com/office/drawing/2014/main" id="{150A741E-FEEA-5852-3078-7B28333A1F7E}"/>
              </a:ext>
            </a:extLst>
          </p:cNvPr>
          <p:cNvGrpSpPr/>
          <p:nvPr/>
        </p:nvGrpSpPr>
        <p:grpSpPr>
          <a:xfrm>
            <a:off x="9348330" y="3404298"/>
            <a:ext cx="2263734" cy="2670924"/>
            <a:chOff x="9509700" y="3242933"/>
            <a:chExt cx="2263734" cy="2670924"/>
          </a:xfrm>
        </p:grpSpPr>
        <p:sp>
          <p:nvSpPr>
            <p:cNvPr id="50" name="TextBox 49">
              <a:extLst>
                <a:ext uri="{FF2B5EF4-FFF2-40B4-BE49-F238E27FC236}">
                  <a16:creationId xmlns:a16="http://schemas.microsoft.com/office/drawing/2014/main" id="{686CC273-25CF-C740-BA7F-DB5603FF02BB}"/>
                </a:ext>
              </a:extLst>
            </p:cNvPr>
            <p:cNvSpPr txBox="1"/>
            <p:nvPr/>
          </p:nvSpPr>
          <p:spPr>
            <a:xfrm flipH="1">
              <a:off x="9686292" y="4780763"/>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51" name="Oval 50">
              <a:extLst>
                <a:ext uri="{FF2B5EF4-FFF2-40B4-BE49-F238E27FC236}">
                  <a16:creationId xmlns:a16="http://schemas.microsoft.com/office/drawing/2014/main" id="{36AEDD87-E6BB-FC4B-A8BC-6BFBDDCDA5B6}"/>
                </a:ext>
              </a:extLst>
            </p:cNvPr>
            <p:cNvSpPr/>
            <p:nvPr/>
          </p:nvSpPr>
          <p:spPr>
            <a:xfrm>
              <a:off x="11486327" y="50569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F26DC28-608F-B24E-B42A-E47DDF38C4AE}"/>
                </a:ext>
              </a:extLst>
            </p:cNvPr>
            <p:cNvCxnSpPr>
              <a:cxnSpLocks/>
            </p:cNvCxnSpPr>
            <p:nvPr/>
          </p:nvCxnSpPr>
          <p:spPr>
            <a:xfrm flipH="1">
              <a:off x="10571445" y="5100375"/>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Freeform 56">
              <a:extLst>
                <a:ext uri="{FF2B5EF4-FFF2-40B4-BE49-F238E27FC236}">
                  <a16:creationId xmlns:a16="http://schemas.microsoft.com/office/drawing/2014/main" id="{CF9E6D04-5FBB-204B-880C-0F988B17C8FB}"/>
                </a:ext>
              </a:extLst>
            </p:cNvPr>
            <p:cNvSpPr>
              <a:spLocks noChangeAspect="1"/>
            </p:cNvSpPr>
            <p:nvPr/>
          </p:nvSpPr>
          <p:spPr bwMode="auto">
            <a:xfrm rot="5400000">
              <a:off x="9834073" y="487362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 name="TextBox 65">
              <a:extLst>
                <a:ext uri="{FF2B5EF4-FFF2-40B4-BE49-F238E27FC236}">
                  <a16:creationId xmlns:a16="http://schemas.microsoft.com/office/drawing/2014/main" id="{B6E56E04-FA43-4943-AAD4-59E0409E0211}"/>
                </a:ext>
              </a:extLst>
            </p:cNvPr>
            <p:cNvSpPr txBox="1"/>
            <p:nvPr/>
          </p:nvSpPr>
          <p:spPr>
            <a:xfrm flipH="1">
              <a:off x="10409310" y="32429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67" name="TextBox 66">
              <a:extLst>
                <a:ext uri="{FF2B5EF4-FFF2-40B4-BE49-F238E27FC236}">
                  <a16:creationId xmlns:a16="http://schemas.microsoft.com/office/drawing/2014/main" id="{0B4823B1-B6F9-694C-BE5C-334704DBE362}"/>
                </a:ext>
              </a:extLst>
            </p:cNvPr>
            <p:cNvSpPr txBox="1"/>
            <p:nvPr/>
          </p:nvSpPr>
          <p:spPr>
            <a:xfrm flipH="1">
              <a:off x="11268988" y="4739285"/>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F8CF36B4-4485-D040-974E-D6850E786CAD}"/>
                    </a:ext>
                  </a:extLst>
                </p:cNvPr>
                <p:cNvSpPr txBox="1"/>
                <p:nvPr/>
              </p:nvSpPr>
              <p:spPr>
                <a:xfrm flipH="1">
                  <a:off x="9674893" y="5326730"/>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68" name="TextBox 67">
                  <a:extLst>
                    <a:ext uri="{FF2B5EF4-FFF2-40B4-BE49-F238E27FC236}">
                      <a16:creationId xmlns:a16="http://schemas.microsoft.com/office/drawing/2014/main" id="{F8CF36B4-4485-D040-974E-D6850E786CAD}"/>
                    </a:ext>
                  </a:extLst>
                </p:cNvPr>
                <p:cNvSpPr txBox="1">
                  <a:spLocks noRot="1" noChangeAspect="1" noMove="1" noResize="1" noEditPoints="1" noAdjustHandles="1" noChangeArrowheads="1" noChangeShapeType="1" noTextEdit="1"/>
                </p:cNvSpPr>
                <p:nvPr/>
              </p:nvSpPr>
              <p:spPr>
                <a:xfrm flipH="1">
                  <a:off x="9674893" y="5326730"/>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69" name="Group 478">
              <a:extLst>
                <a:ext uri="{FF2B5EF4-FFF2-40B4-BE49-F238E27FC236}">
                  <a16:creationId xmlns:a16="http://schemas.microsoft.com/office/drawing/2014/main" id="{F97F9AD9-1A86-E147-97C5-E1570D8020B2}"/>
                </a:ext>
              </a:extLst>
            </p:cNvPr>
            <p:cNvGrpSpPr>
              <a:grpSpLocks/>
            </p:cNvGrpSpPr>
            <p:nvPr/>
          </p:nvGrpSpPr>
          <p:grpSpPr bwMode="auto">
            <a:xfrm flipH="1">
              <a:off x="10161128" y="4953981"/>
              <a:ext cx="401622" cy="609600"/>
              <a:chOff x="4656" y="1344"/>
              <a:chExt cx="192" cy="384"/>
            </a:xfrm>
          </p:grpSpPr>
          <p:sp>
            <p:nvSpPr>
              <p:cNvPr id="182" name="Freeform 181">
                <a:extLst>
                  <a:ext uri="{FF2B5EF4-FFF2-40B4-BE49-F238E27FC236}">
                    <a16:creationId xmlns:a16="http://schemas.microsoft.com/office/drawing/2014/main" id="{0D7E66B6-DE23-B545-8977-1A2A65F73BF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83" name="Line 36">
                <a:extLst>
                  <a:ext uri="{FF2B5EF4-FFF2-40B4-BE49-F238E27FC236}">
                    <a16:creationId xmlns:a16="http://schemas.microsoft.com/office/drawing/2014/main" id="{F7568B3A-DA16-2943-9EAA-736AB1012F95}"/>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4" name="Line 37">
                <a:extLst>
                  <a:ext uri="{FF2B5EF4-FFF2-40B4-BE49-F238E27FC236}">
                    <a16:creationId xmlns:a16="http://schemas.microsoft.com/office/drawing/2014/main" id="{3DF7F970-75A7-9240-8A6E-C37285D5E89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85" name="Freeform 184">
                <a:extLst>
                  <a:ext uri="{FF2B5EF4-FFF2-40B4-BE49-F238E27FC236}">
                    <a16:creationId xmlns:a16="http://schemas.microsoft.com/office/drawing/2014/main" id="{4B051941-A5D5-DE4D-88C9-16D240F3ED0F}"/>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7" name="Group 222">
              <a:extLst>
                <a:ext uri="{FF2B5EF4-FFF2-40B4-BE49-F238E27FC236}">
                  <a16:creationId xmlns:a16="http://schemas.microsoft.com/office/drawing/2014/main" id="{B438A064-E2D3-1A43-89A4-A70532DC7B16}"/>
                </a:ext>
              </a:extLst>
            </p:cNvPr>
            <p:cNvGrpSpPr>
              <a:grpSpLocks/>
            </p:cNvGrpSpPr>
            <p:nvPr/>
          </p:nvGrpSpPr>
          <p:grpSpPr bwMode="auto">
            <a:xfrm>
              <a:off x="10409553" y="5532857"/>
              <a:ext cx="304800" cy="381000"/>
              <a:chOff x="4272" y="3072"/>
              <a:chExt cx="192" cy="240"/>
            </a:xfrm>
          </p:grpSpPr>
          <p:sp>
            <p:nvSpPr>
              <p:cNvPr id="176" name="Line 99">
                <a:extLst>
                  <a:ext uri="{FF2B5EF4-FFF2-40B4-BE49-F238E27FC236}">
                    <a16:creationId xmlns:a16="http://schemas.microsoft.com/office/drawing/2014/main" id="{174BA96D-7301-1946-9BBA-D7065502CB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0">
                <a:extLst>
                  <a:ext uri="{FF2B5EF4-FFF2-40B4-BE49-F238E27FC236}">
                    <a16:creationId xmlns:a16="http://schemas.microsoft.com/office/drawing/2014/main" id="{30E7E1D5-3329-DA42-9EEE-4C95B4E54CF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1">
                <a:extLst>
                  <a:ext uri="{FF2B5EF4-FFF2-40B4-BE49-F238E27FC236}">
                    <a16:creationId xmlns:a16="http://schemas.microsoft.com/office/drawing/2014/main" id="{72DB751B-E5C0-F949-937A-0C1D92D1D5D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2">
                <a:extLst>
                  <a:ext uri="{FF2B5EF4-FFF2-40B4-BE49-F238E27FC236}">
                    <a16:creationId xmlns:a16="http://schemas.microsoft.com/office/drawing/2014/main" id="{51DFCD7C-A822-A74E-813B-005CF13294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3">
                <a:extLst>
                  <a:ext uri="{FF2B5EF4-FFF2-40B4-BE49-F238E27FC236}">
                    <a16:creationId xmlns:a16="http://schemas.microsoft.com/office/drawing/2014/main" id="{2E4DD341-E20D-B14A-9FAB-F3A01B47154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4">
                <a:extLst>
                  <a:ext uri="{FF2B5EF4-FFF2-40B4-BE49-F238E27FC236}">
                    <a16:creationId xmlns:a16="http://schemas.microsoft.com/office/drawing/2014/main" id="{C9E9F0A4-4A9A-6A44-B7D2-7BE86059045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Oval 77">
              <a:extLst>
                <a:ext uri="{FF2B5EF4-FFF2-40B4-BE49-F238E27FC236}">
                  <a16:creationId xmlns:a16="http://schemas.microsoft.com/office/drawing/2014/main" id="{A3926B1B-E79E-3B4D-BB97-C8C58D7E0F3B}"/>
                </a:ext>
              </a:extLst>
            </p:cNvPr>
            <p:cNvSpPr/>
            <p:nvPr/>
          </p:nvSpPr>
          <p:spPr>
            <a:xfrm>
              <a:off x="9509700" y="52068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DA6B9D9-3761-DE4D-A83D-5F5AA077C565}"/>
                </a:ext>
              </a:extLst>
            </p:cNvPr>
            <p:cNvSpPr>
              <a:spLocks noChangeAspect="1"/>
            </p:cNvSpPr>
            <p:nvPr/>
          </p:nvSpPr>
          <p:spPr bwMode="auto">
            <a:xfrm flipH="1">
              <a:off x="10476524" y="4358285"/>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7" name="Straight Connector 116">
              <a:extLst>
                <a:ext uri="{FF2B5EF4-FFF2-40B4-BE49-F238E27FC236}">
                  <a16:creationId xmlns:a16="http://schemas.microsoft.com/office/drawing/2014/main" id="{343C8062-7472-BB43-95A4-80A6206E24DF}"/>
                </a:ext>
              </a:extLst>
            </p:cNvPr>
            <p:cNvCxnSpPr>
              <a:cxnSpLocks/>
            </p:cNvCxnSpPr>
            <p:nvPr/>
          </p:nvCxnSpPr>
          <p:spPr>
            <a:xfrm flipH="1">
              <a:off x="10570252" y="3583274"/>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271D46CF-F8BF-8041-9B4B-FBD0F6C4348E}"/>
                </a:ext>
              </a:extLst>
            </p:cNvPr>
            <p:cNvSpPr/>
            <p:nvPr/>
          </p:nvSpPr>
          <p:spPr>
            <a:xfrm>
              <a:off x="10526242" y="3511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6E57B945-8FC2-D949-8CAD-B70326048130}"/>
                    </a:ext>
                  </a:extLst>
                </p:cNvPr>
                <p:cNvSpPr txBox="1"/>
                <p:nvPr/>
              </p:nvSpPr>
              <p:spPr>
                <a:xfrm flipH="1">
                  <a:off x="10704022" y="4549539"/>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120" name="TextBox 119">
                  <a:extLst>
                    <a:ext uri="{FF2B5EF4-FFF2-40B4-BE49-F238E27FC236}">
                      <a16:creationId xmlns:a16="http://schemas.microsoft.com/office/drawing/2014/main" id="{6E57B945-8FC2-D949-8CAD-B70326048130}"/>
                    </a:ext>
                  </a:extLst>
                </p:cNvPr>
                <p:cNvSpPr txBox="1">
                  <a:spLocks noRot="1" noChangeAspect="1" noMove="1" noResize="1" noEditPoints="1" noAdjustHandles="1" noChangeArrowheads="1" noChangeShapeType="1" noTextEdit="1"/>
                </p:cNvSpPr>
                <p:nvPr/>
              </p:nvSpPr>
              <p:spPr>
                <a:xfrm flipH="1">
                  <a:off x="10704022" y="4549539"/>
                  <a:ext cx="525365" cy="307775"/>
                </a:xfrm>
                <a:prstGeom prst="rect">
                  <a:avLst/>
                </a:prstGeom>
                <a:blipFill>
                  <a:blip r:embed="rId4"/>
                  <a:stretch>
                    <a:fillRect l="-9302" t="-4000" b="-20000"/>
                  </a:stretch>
                </a:blipFill>
                <a:ln w="12700" cap="flat">
                  <a:noFill/>
                  <a:miter lim="400000"/>
                </a:ln>
                <a:effectLst/>
              </p:spPr>
              <p:txBody>
                <a:bodyPr/>
                <a:lstStyle/>
                <a:p>
                  <a:r>
                    <a:rPr lang="en-US">
                      <a:noFill/>
                    </a:rPr>
                    <a:t> </a:t>
                  </a:r>
                </a:p>
              </p:txBody>
            </p:sp>
          </mc:Fallback>
        </mc:AlternateContent>
        <p:grpSp>
          <p:nvGrpSpPr>
            <p:cNvPr id="198" name="Group 209">
              <a:extLst>
                <a:ext uri="{FF2B5EF4-FFF2-40B4-BE49-F238E27FC236}">
                  <a16:creationId xmlns:a16="http://schemas.microsoft.com/office/drawing/2014/main" id="{3F3AB67B-51F7-0348-B619-E23839931310}"/>
                </a:ext>
              </a:extLst>
            </p:cNvPr>
            <p:cNvGrpSpPr>
              <a:grpSpLocks/>
            </p:cNvGrpSpPr>
            <p:nvPr/>
          </p:nvGrpSpPr>
          <p:grpSpPr bwMode="auto">
            <a:xfrm>
              <a:off x="10498384" y="3824059"/>
              <a:ext cx="130033" cy="612071"/>
              <a:chOff x="3935" y="1728"/>
              <a:chExt cx="96" cy="480"/>
            </a:xfrm>
          </p:grpSpPr>
          <p:sp>
            <p:nvSpPr>
              <p:cNvPr id="199" name="Arc 59">
                <a:extLst>
                  <a:ext uri="{FF2B5EF4-FFF2-40B4-BE49-F238E27FC236}">
                    <a16:creationId xmlns:a16="http://schemas.microsoft.com/office/drawing/2014/main" id="{8CD48F59-EA35-CF4F-A8E2-294B1C9087A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0">
                <a:extLst>
                  <a:ext uri="{FF2B5EF4-FFF2-40B4-BE49-F238E27FC236}">
                    <a16:creationId xmlns:a16="http://schemas.microsoft.com/office/drawing/2014/main" id="{7CAAE99D-7CA8-AE42-B189-53DC5B50619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1">
                <a:extLst>
                  <a:ext uri="{FF2B5EF4-FFF2-40B4-BE49-F238E27FC236}">
                    <a16:creationId xmlns:a16="http://schemas.microsoft.com/office/drawing/2014/main" id="{41637B52-BB0E-4245-9826-E6020DD6957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2">
                <a:extLst>
                  <a:ext uri="{FF2B5EF4-FFF2-40B4-BE49-F238E27FC236}">
                    <a16:creationId xmlns:a16="http://schemas.microsoft.com/office/drawing/2014/main" id="{30AB4000-B356-F240-A734-F422FA6A589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Line 63">
                <a:extLst>
                  <a:ext uri="{FF2B5EF4-FFF2-40B4-BE49-F238E27FC236}">
                    <a16:creationId xmlns:a16="http://schemas.microsoft.com/office/drawing/2014/main" id="{83FB761A-E0AE-D44C-B9E9-89FE31EDC2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a:extLst>
                  <a:ext uri="{FF2B5EF4-FFF2-40B4-BE49-F238E27FC236}">
                    <a16:creationId xmlns:a16="http://schemas.microsoft.com/office/drawing/2014/main" id="{91FC90D4-A785-0B48-A848-BBDD4D36D99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Arc 65">
                <a:extLst>
                  <a:ext uri="{FF2B5EF4-FFF2-40B4-BE49-F238E27FC236}">
                    <a16:creationId xmlns:a16="http://schemas.microsoft.com/office/drawing/2014/main" id="{CF081F81-9609-B648-B1AA-488262D27C1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66">
                <a:extLst>
                  <a:ext uri="{FF2B5EF4-FFF2-40B4-BE49-F238E27FC236}">
                    <a16:creationId xmlns:a16="http://schemas.microsoft.com/office/drawing/2014/main" id="{228109F9-FD50-224B-AA23-38C54BF1A51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67">
                <a:extLst>
                  <a:ext uri="{FF2B5EF4-FFF2-40B4-BE49-F238E27FC236}">
                    <a16:creationId xmlns:a16="http://schemas.microsoft.com/office/drawing/2014/main" id="{20C6241B-0D67-0A4A-A669-E3083A7BB49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8" name="Arc 68">
                <a:extLst>
                  <a:ext uri="{FF2B5EF4-FFF2-40B4-BE49-F238E27FC236}">
                    <a16:creationId xmlns:a16="http://schemas.microsoft.com/office/drawing/2014/main" id="{98C3F0AA-EDA3-BE4B-84AB-4295D26EF0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9" name="Arc 69">
                <a:extLst>
                  <a:ext uri="{FF2B5EF4-FFF2-40B4-BE49-F238E27FC236}">
                    <a16:creationId xmlns:a16="http://schemas.microsoft.com/office/drawing/2014/main" id="{6957CE11-7643-0D46-8D09-88512F62CD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0" name="Arc 70">
                <a:extLst>
                  <a:ext uri="{FF2B5EF4-FFF2-40B4-BE49-F238E27FC236}">
                    <a16:creationId xmlns:a16="http://schemas.microsoft.com/office/drawing/2014/main" id="{5A23E305-4FBE-1B4E-9335-A912FE27974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1" name="Arc 71">
                <a:extLst>
                  <a:ext uri="{FF2B5EF4-FFF2-40B4-BE49-F238E27FC236}">
                    <a16:creationId xmlns:a16="http://schemas.microsoft.com/office/drawing/2014/main" id="{E82DF6B4-8E17-7144-B0A6-1820415E1F7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2" name="TextBox 111">
              <a:extLst>
                <a:ext uri="{FF2B5EF4-FFF2-40B4-BE49-F238E27FC236}">
                  <a16:creationId xmlns:a16="http://schemas.microsoft.com/office/drawing/2014/main" id="{43B4598F-B6E2-AE41-96B2-479B39A7FF76}"/>
                </a:ext>
              </a:extLst>
            </p:cNvPr>
            <p:cNvSpPr txBox="1"/>
            <p:nvPr/>
          </p:nvSpPr>
          <p:spPr>
            <a:xfrm flipH="1">
              <a:off x="10189919" y="4046979"/>
              <a:ext cx="2520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endParaRPr lang="en-US" sz="1400" dirty="0">
                <a:solidFill>
                  <a:srgbClr val="000000"/>
                </a:solidFill>
                <a:latin typeface="Calibri"/>
                <a:ea typeface="Calibri"/>
                <a:cs typeface="Calibri"/>
                <a:sym typeface="Calibri"/>
              </a:endParaRPr>
            </a:p>
          </p:txBody>
        </p:sp>
        <p:sp>
          <p:nvSpPr>
            <p:cNvPr id="7" name="Oval 6">
              <a:extLst>
                <a:ext uri="{FF2B5EF4-FFF2-40B4-BE49-F238E27FC236}">
                  <a16:creationId xmlns:a16="http://schemas.microsoft.com/office/drawing/2014/main" id="{55939E51-7B2B-429F-45C4-A8B988D7124B}"/>
                </a:ext>
              </a:extLst>
            </p:cNvPr>
            <p:cNvSpPr/>
            <p:nvPr/>
          </p:nvSpPr>
          <p:spPr>
            <a:xfrm>
              <a:off x="10524634" y="50621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496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7957" y="145270"/>
            <a:ext cx="11529391" cy="769441"/>
          </a:xfrm>
          <a:prstGeom prst="rect">
            <a:avLst/>
          </a:prstGeom>
          <a:noFill/>
        </p:spPr>
        <p:txBody>
          <a:bodyPr wrap="square" rtlCol="0">
            <a:spAutoFit/>
          </a:bodyPr>
          <a:lstStyle/>
          <a:p>
            <a:pPr algn="ctr"/>
            <a:r>
              <a:rPr lang="en-US" sz="4400" dirty="0">
                <a:latin typeface="+mj-lt"/>
              </a:rPr>
              <a:t>Diodes and bipolar small signal models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3748" y="6433485"/>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23</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1D6C4E5-95B3-8B40-8A25-9CE8DBFC2F52}"/>
                  </a:ext>
                </a:extLst>
              </p:cNvPr>
              <p:cNvSpPr txBox="1"/>
              <p:nvPr/>
            </p:nvSpPr>
            <p:spPr>
              <a:xfrm>
                <a:off x="477480" y="1584606"/>
                <a:ext cx="7619491" cy="3493053"/>
              </a:xfrm>
              <a:prstGeom prst="rect">
                <a:avLst/>
              </a:prstGeom>
              <a:noFill/>
            </p:spPr>
            <p:txBody>
              <a:bodyPr wrap="square" rtlCol="0">
                <a:noAutofit/>
              </a:bodyPr>
              <a:lstStyle/>
              <a:p>
                <a:pPr marL="285750" indent="-285750">
                  <a:buFont typeface="Arial" panose="020B0604020202020204" pitchFamily="34" charset="0"/>
                  <a:buChar char="•"/>
                </a:pPr>
                <a:r>
                  <a:rPr lang="en-US" sz="2000" dirty="0"/>
                  <a:t>Ebers-Moll diode model:</a:t>
                </a:r>
              </a:p>
              <a:p>
                <a:pPr marL="742950" lvl="1" indent="-285750">
                  <a:buFont typeface="Arial" panose="020B0604020202020204" pitchFamily="34" charset="0"/>
                  <a:buChar char="•"/>
                </a:pP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num>
                              <m:den>
                                <m:r>
                                  <a:rPr lang="en-US" sz="2000" b="0" i="1" smtClean="0">
                                    <a:latin typeface="Cambria Math" panose="02040503050406030204" pitchFamily="18" charset="0"/>
                                  </a:rPr>
                                  <m:t>𝑘𝑇</m:t>
                                </m:r>
                              </m:den>
                            </m:f>
                          </m:e>
                        </m:d>
                      </m:e>
                    </m:func>
                    <m:r>
                      <a:rPr lang="en-US" sz="2000" b="0" i="1" smtClean="0">
                        <a:latin typeface="Cambria Math" panose="02040503050406030204" pitchFamily="18" charset="0"/>
                      </a:rPr>
                      <m:t>−1)</m:t>
                    </m:r>
                  </m:oMath>
                </a14:m>
                <a:r>
                  <a:rPr lang="en-US" sz="2000" dirty="0"/>
                  <a:t>, </a:t>
                </a:r>
                <a14:m>
                  <m:oMath xmlns:m="http://schemas.openxmlformats.org/officeDocument/2006/math">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𝑒</m:t>
                        </m:r>
                      </m:num>
                      <m:den>
                        <m:r>
                          <a:rPr lang="en-US" sz="2000" b="0" i="1" dirty="0" smtClean="0">
                            <a:latin typeface="Cambria Math" panose="02040503050406030204" pitchFamily="18" charset="0"/>
                          </a:rPr>
                          <m:t>𝑘𝑇</m:t>
                        </m:r>
                      </m:den>
                    </m:f>
                    <m:r>
                      <a:rPr lang="en-US" sz="2000" b="0" i="1" dirty="0" smtClean="0">
                        <a:latin typeface="Cambria Math" panose="02040503050406030204" pitchFamily="18" charset="0"/>
                      </a:rPr>
                      <m:t>=40</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𝑉</m:t>
                        </m:r>
                      </m:e>
                      <m:sup>
                        <m:r>
                          <a:rPr lang="en-US" sz="2000" b="0" i="1" dirty="0" smtClean="0">
                            <a:latin typeface="Cambria Math" panose="02040503050406030204" pitchFamily="18" charset="0"/>
                          </a:rPr>
                          <m:t>−1</m:t>
                        </m:r>
                      </m:sup>
                    </m:sSup>
                  </m:oMath>
                </a14:m>
                <a:r>
                  <a:rPr lang="en-US" sz="2000" dirty="0"/>
                  <a:t> at room temperature</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𝑇</m:t>
                    </m:r>
                  </m:oMath>
                </a14:m>
                <a:r>
                  <a:rPr lang="en-US" sz="2000" dirty="0"/>
                  <a:t> is the junction temperature</a:t>
                </a:r>
              </a:p>
              <a:p>
                <a:pPr marL="742950" lvl="1"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r>
                      <a:rPr lang="en-US" sz="2000" b="0" i="1" smtClean="0">
                        <a:latin typeface="Cambria Math" panose="02040503050406030204" pitchFamily="18" charset="0"/>
                        <a:ea typeface="Cambria Math" panose="02040503050406030204" pitchFamily="18" charset="0"/>
                      </a:rPr>
                      <m:t>𝑎𝑚𝑝</m:t>
                    </m:r>
                  </m:oMath>
                </a14:m>
                <a:endParaRPr lang="en-US" sz="2000" dirty="0"/>
              </a:p>
              <a:p>
                <a:pPr marL="742950" lvl="1"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𝑑</m:t>
                        </m:r>
                      </m:sub>
                    </m:sSub>
                  </m:oMath>
                </a14:m>
                <a:r>
                  <a:rPr lang="en-US" sz="2000" dirty="0"/>
                  <a:t> is voltage across diode</a:t>
                </a:r>
                <a:endParaRPr lang="en-US" sz="2000" b="0"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m:t>
                        </m:r>
                      </m:num>
                      <m:den>
                        <m:r>
                          <a:rPr lang="en-US" sz="2000" b="0" i="1" smtClean="0">
                            <a:latin typeface="Cambria Math" panose="02040503050406030204" pitchFamily="18" charset="0"/>
                          </a:rPr>
                          <m:t>𝑘𝑇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den>
                    </m:f>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oMath>
                </a14:m>
                <a:r>
                  <a:rPr lang="en-US" sz="2000" b="0" dirty="0"/>
                  <a:t> is a few nano-Amps,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5</m:t>
                    </m:r>
                    <m:r>
                      <m:rPr>
                        <m:sty m:val="p"/>
                      </m:rPr>
                      <a:rPr lang="el-GR" sz="2000" b="0" i="1" smtClean="0">
                        <a:latin typeface="Cambria Math" panose="02040503050406030204" pitchFamily="18" charset="0"/>
                        <a:ea typeface="Cambria Math" panose="02040503050406030204" pitchFamily="18" charset="0"/>
                      </a:rPr>
                      <m:t>Ω</m:t>
                    </m:r>
                  </m:oMath>
                </a14:m>
                <a:endParaRPr lang="en-US" sz="2000" b="0" dirty="0"/>
              </a:p>
              <a:p>
                <a:pPr marL="285750" indent="-285750">
                  <a:buFont typeface="Arial" panose="020B0604020202020204" pitchFamily="34" charset="0"/>
                  <a:buChar char="•"/>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𝑑</m:t>
                        </m:r>
                      </m:sub>
                    </m:sSub>
                  </m:oMath>
                </a14:m>
                <a:r>
                  <a:rPr lang="en-US" sz="2000" dirty="0"/>
                  <a:t> is a few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𝐴</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m:rPr>
                        <m:sty m:val="p"/>
                      </m:rPr>
                      <a:rPr lang="el-GR" sz="2000" i="1">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40</m:t>
                            </m:r>
                            <m:r>
                              <a:rPr lang="en-US" sz="2000" b="0" i="1" smtClean="0">
                                <a:latin typeface="Cambria Math" panose="02040503050406030204" pitchFamily="18" charset="0"/>
                                <a:ea typeface="Cambria Math" panose="02040503050406030204" pitchFamily="18" charset="0"/>
                              </a:rPr>
                              <m:t>∙.7</m:t>
                            </m:r>
                          </m:e>
                        </m:d>
                      </m:e>
                    </m:func>
                    <m:r>
                      <a:rPr lang="en-US" sz="2000" b="0" i="1" smtClean="0">
                        <a:latin typeface="Cambria Math" panose="02040503050406030204" pitchFamily="18" charset="0"/>
                        <a:ea typeface="Cambria Math" panose="02040503050406030204" pitchFamily="18" charset="0"/>
                      </a:rPr>
                      <m:t>−1≈</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12</m:t>
                        </m:r>
                      </m:sup>
                    </m:sSup>
                  </m:oMath>
                </a14:m>
                <a:endParaRPr lang="en-US" sz="200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01D6C4E5-95B3-8B40-8A25-9CE8DBFC2F52}"/>
                  </a:ext>
                </a:extLst>
              </p:cNvPr>
              <p:cNvSpPr txBox="1">
                <a:spLocks noRot="1" noChangeAspect="1" noMove="1" noResize="1" noEditPoints="1" noAdjustHandles="1" noChangeArrowheads="1" noChangeShapeType="1" noTextEdit="1"/>
              </p:cNvSpPr>
              <p:nvPr/>
            </p:nvSpPr>
            <p:spPr>
              <a:xfrm>
                <a:off x="477480" y="1584606"/>
                <a:ext cx="7619491" cy="3493053"/>
              </a:xfrm>
              <a:prstGeom prst="rect">
                <a:avLst/>
              </a:prstGeom>
              <a:blipFill>
                <a:blip r:embed="rId3"/>
                <a:stretch>
                  <a:fillRect l="-666" t="-108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278809A-9F03-0AFB-BA93-B33CBCDCE52E}"/>
              </a:ext>
            </a:extLst>
          </p:cNvPr>
          <p:cNvGrpSpPr/>
          <p:nvPr/>
        </p:nvGrpSpPr>
        <p:grpSpPr>
          <a:xfrm>
            <a:off x="1443200" y="5211091"/>
            <a:ext cx="2085397" cy="698313"/>
            <a:chOff x="9122978" y="2330579"/>
            <a:chExt cx="2085397" cy="698313"/>
          </a:xfrm>
        </p:grpSpPr>
        <p:grpSp>
          <p:nvGrpSpPr>
            <p:cNvPr id="111" name="Group 218">
              <a:extLst>
                <a:ext uri="{FF2B5EF4-FFF2-40B4-BE49-F238E27FC236}">
                  <a16:creationId xmlns:a16="http://schemas.microsoft.com/office/drawing/2014/main" id="{759AE4C4-9951-9841-987C-49DFC60D0493}"/>
                </a:ext>
              </a:extLst>
            </p:cNvPr>
            <p:cNvGrpSpPr>
              <a:grpSpLocks/>
            </p:cNvGrpSpPr>
            <p:nvPr/>
          </p:nvGrpSpPr>
          <p:grpSpPr bwMode="auto">
            <a:xfrm rot="5400000">
              <a:off x="9981011" y="1801527"/>
              <a:ext cx="369332" cy="2085397"/>
              <a:chOff x="5280" y="1200"/>
              <a:chExt cx="96" cy="480"/>
            </a:xfrm>
          </p:grpSpPr>
          <p:sp>
            <p:nvSpPr>
              <p:cNvPr id="117" name="Line 106">
                <a:extLst>
                  <a:ext uri="{FF2B5EF4-FFF2-40B4-BE49-F238E27FC236}">
                    <a16:creationId xmlns:a16="http://schemas.microsoft.com/office/drawing/2014/main" id="{C2BFB386-46D5-4847-AE1E-50159ED8514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7">
                <a:extLst>
                  <a:ext uri="{FF2B5EF4-FFF2-40B4-BE49-F238E27FC236}">
                    <a16:creationId xmlns:a16="http://schemas.microsoft.com/office/drawing/2014/main" id="{6EA7D797-DCED-AB42-A3AE-42B9A80EE30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108">
                <a:extLst>
                  <a:ext uri="{FF2B5EF4-FFF2-40B4-BE49-F238E27FC236}">
                    <a16:creationId xmlns:a16="http://schemas.microsoft.com/office/drawing/2014/main" id="{E488B065-D912-1843-9A09-88DC2A9C817E}"/>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47D48E6A-FF3C-D84C-9D92-44234983F40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 name="TextBox 4">
              <a:extLst>
                <a:ext uri="{FF2B5EF4-FFF2-40B4-BE49-F238E27FC236}">
                  <a16:creationId xmlns:a16="http://schemas.microsoft.com/office/drawing/2014/main" id="{785F9E55-B200-834B-A7FE-E88091D04586}"/>
                </a:ext>
              </a:extLst>
            </p:cNvPr>
            <p:cNvSpPr txBox="1"/>
            <p:nvPr/>
          </p:nvSpPr>
          <p:spPr>
            <a:xfrm>
              <a:off x="9346119" y="2330579"/>
              <a:ext cx="576943" cy="369332"/>
            </a:xfrm>
            <a:prstGeom prst="rect">
              <a:avLst/>
            </a:prstGeom>
            <a:noFill/>
          </p:spPr>
          <p:txBody>
            <a:bodyPr wrap="square" rtlCol="0">
              <a:spAutoFit/>
            </a:bodyPr>
            <a:lstStyle/>
            <a:p>
              <a:r>
                <a:rPr lang="en-US" dirty="0"/>
                <a:t>p</a:t>
              </a:r>
            </a:p>
          </p:txBody>
        </p:sp>
        <p:sp>
          <p:nvSpPr>
            <p:cNvPr id="137" name="TextBox 136">
              <a:extLst>
                <a:ext uri="{FF2B5EF4-FFF2-40B4-BE49-F238E27FC236}">
                  <a16:creationId xmlns:a16="http://schemas.microsoft.com/office/drawing/2014/main" id="{49A5BC35-8DFF-294F-996E-E997A449A497}"/>
                </a:ext>
              </a:extLst>
            </p:cNvPr>
            <p:cNvSpPr txBox="1"/>
            <p:nvPr/>
          </p:nvSpPr>
          <p:spPr>
            <a:xfrm>
              <a:off x="10543549" y="2341461"/>
              <a:ext cx="576943" cy="369332"/>
            </a:xfrm>
            <a:prstGeom prst="rect">
              <a:avLst/>
            </a:prstGeom>
            <a:noFill/>
          </p:spPr>
          <p:txBody>
            <a:bodyPr wrap="square" rtlCol="0">
              <a:spAutoFit/>
            </a:bodyPr>
            <a:lstStyle/>
            <a:p>
              <a:r>
                <a:rPr lang="en-US" dirty="0"/>
                <a:t>n</a:t>
              </a:r>
            </a:p>
          </p:txBody>
        </p:sp>
      </p:gr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3505496-FE8A-0143-AE1D-C19F8B6B9F40}"/>
                  </a:ext>
                </a:extLst>
              </p:cNvPr>
              <p:cNvSpPr txBox="1"/>
              <p:nvPr/>
            </p:nvSpPr>
            <p:spPr>
              <a:xfrm>
                <a:off x="7904775" y="1602038"/>
                <a:ext cx="42236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Transition from p to n in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dirty="0"/>
              </a:p>
              <a:p>
                <a:pPr marL="285750" indent="-285750">
                  <a:buFont typeface="Arial" panose="020B0604020202020204" pitchFamily="34" charset="0"/>
                  <a:buChar char="•"/>
                </a:pPr>
                <a:r>
                  <a:rPr lang="en-US" dirty="0"/>
                  <a:t>Doping provides </a:t>
                </a:r>
              </a:p>
              <a:p>
                <a:pPr marL="742950" lvl="1" indent="-285750">
                  <a:buFont typeface="Arial" panose="020B0604020202020204" pitchFamily="34" charset="0"/>
                  <a:buChar char="•"/>
                </a:pPr>
                <a:r>
                  <a:rPr lang="en-US" dirty="0"/>
                  <a:t>n side has excess free electrons</a:t>
                </a:r>
              </a:p>
              <a:p>
                <a:pPr marL="742950" lvl="1" indent="-285750">
                  <a:buFont typeface="Arial" panose="020B0604020202020204" pitchFamily="34" charset="0"/>
                  <a:buChar char="•"/>
                </a:pPr>
                <a:r>
                  <a:rPr lang="en-US" dirty="0"/>
                  <a:t>p side has excess holes</a:t>
                </a:r>
              </a:p>
            </p:txBody>
          </p:sp>
        </mc:Choice>
        <mc:Fallback>
          <p:sp>
            <p:nvSpPr>
              <p:cNvPr id="6" name="TextBox 5">
                <a:extLst>
                  <a:ext uri="{FF2B5EF4-FFF2-40B4-BE49-F238E27FC236}">
                    <a16:creationId xmlns:a16="http://schemas.microsoft.com/office/drawing/2014/main" id="{E3505496-FE8A-0143-AE1D-C19F8B6B9F40}"/>
                  </a:ext>
                </a:extLst>
              </p:cNvPr>
              <p:cNvSpPr txBox="1">
                <a:spLocks noRot="1" noChangeAspect="1" noMove="1" noResize="1" noEditPoints="1" noAdjustHandles="1" noChangeArrowheads="1" noChangeShapeType="1" noTextEdit="1"/>
              </p:cNvSpPr>
              <p:nvPr/>
            </p:nvSpPr>
            <p:spPr>
              <a:xfrm>
                <a:off x="7904775" y="1602038"/>
                <a:ext cx="4223637" cy="1200329"/>
              </a:xfrm>
              <a:prstGeom prst="rect">
                <a:avLst/>
              </a:prstGeom>
              <a:blipFill>
                <a:blip r:embed="rId4"/>
                <a:stretch>
                  <a:fillRect l="-898" t="-3158" b="-8421"/>
                </a:stretch>
              </a:blipFill>
            </p:spPr>
            <p:txBody>
              <a:bodyPr/>
              <a:lstStyle/>
              <a:p>
                <a:r>
                  <a:rPr lang="en-US">
                    <a:noFill/>
                  </a:rPr>
                  <a:t> </a:t>
                </a:r>
              </a:p>
            </p:txBody>
          </p:sp>
        </mc:Fallback>
      </mc:AlternateContent>
      <p:pic>
        <p:nvPicPr>
          <p:cNvPr id="1026" name="Picture 2" descr="Exponential I-V curve of a forward-biased PN junction diode">
            <a:extLst>
              <a:ext uri="{FF2B5EF4-FFF2-40B4-BE49-F238E27FC236}">
                <a16:creationId xmlns:a16="http://schemas.microsoft.com/office/drawing/2014/main" id="{49C9DD30-71EB-8CBD-7205-F074E2DBF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986" y="4055634"/>
            <a:ext cx="3483026" cy="1957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22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Exercise 6: Diodes and snubbers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29747" y="2435447"/>
                <a:ext cx="8876694" cy="3677756"/>
              </a:xfrm>
            </p:spPr>
            <p:txBody>
              <a:bodyPr/>
              <a:lstStyle/>
              <a:p>
                <a:r>
                  <a:rPr lang="en-US" sz="2000" dirty="0"/>
                  <a:t>Add indicated snubber diode.</a:t>
                </a:r>
              </a:p>
              <a:p>
                <a:pPr marL="457200" indent="-457200">
                  <a:buFont typeface="+mj-lt"/>
                  <a:buAutoNum type="arabicPeriod"/>
                </a:pPr>
                <a:r>
                  <a:rPr lang="en-US" sz="2000" dirty="0"/>
                  <a:t>Swing up is nearly immediate with snubber</a:t>
                </a:r>
              </a:p>
              <a:p>
                <a:pPr marL="457200" indent="-457200">
                  <a:buFont typeface="+mj-lt"/>
                  <a:buAutoNum type="arabicPeriod"/>
                </a:pPr>
                <a:r>
                  <a:rPr lang="en-US" sz="2000" dirty="0"/>
                  <a:t>Ringing at 10MHz.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𝐿𝐶</m:t>
                            </m:r>
                          </m:e>
                        </m:rad>
                      </m:den>
                    </m:f>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oMath>
                </a14:m>
                <a:r>
                  <a:rPr lang="en-US" sz="2000" dirty="0"/>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(62.8</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6</m:t>
                                </m:r>
                              </m:sup>
                            </m:sSup>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.25</m:t>
                    </m:r>
                    <m:r>
                      <a:rPr lang="en-US" sz="2000" i="1">
                        <a:latin typeface="Cambria Math" panose="02040503050406030204" pitchFamily="18" charset="0"/>
                      </a:rPr>
                      <m:t>𝑝𝐹</m:t>
                    </m:r>
                  </m:oMath>
                </a14:m>
                <a:endParaRPr lang="en-US" sz="2000" dirty="0"/>
              </a:p>
              <a:p>
                <a:pPr marL="457200" indent="-457200">
                  <a:buFont typeface="+mj-lt"/>
                  <a:buAutoNum type="arabicPeriod"/>
                </a:pPr>
                <a:r>
                  <a:rPr lang="en-US" sz="2000" dirty="0"/>
                  <a:t>What is its effect on ringing?</a:t>
                </a:r>
              </a:p>
              <a:p>
                <a:pPr lvl="1"/>
                <a:r>
                  <a:rPr lang="en-US" sz="2000" dirty="0"/>
                  <a:t>Ringing is uniform at 5 MHz</a:t>
                </a:r>
              </a:p>
              <a:p>
                <a:pPr marL="457200" indent="-457200">
                  <a:buFont typeface="+mj-lt"/>
                  <a:buAutoNum type="arabicPeriod"/>
                </a:pPr>
                <a:r>
                  <a:rPr lang="en-US" sz="2000" dirty="0"/>
                  <a:t>Diode should be on when transistor is off.</a:t>
                </a:r>
              </a:p>
              <a:p>
                <a:pPr marL="457200" indent="-457200">
                  <a:buFont typeface="+mj-lt"/>
                  <a:buAutoNum type="arabicPeriod"/>
                </a:pPr>
                <a:endParaRPr lang="en-US" sz="2000" dirty="0"/>
              </a:p>
              <a:p>
                <a:r>
                  <a:rPr lang="en-US" sz="2000" dirty="0"/>
                  <a:t>Note: I made the pull-up 100K.</a:t>
                </a:r>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29747" y="2435447"/>
                <a:ext cx="8876694" cy="3677756"/>
              </a:xfrm>
              <a:blipFill>
                <a:blip r:embed="rId2"/>
                <a:stretch>
                  <a:fillRect l="-714" t="-206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24</a:t>
            </a:fld>
            <a:endParaRPr lang="en-US" dirty="0"/>
          </a:p>
        </p:txBody>
      </p:sp>
      <p:grpSp>
        <p:nvGrpSpPr>
          <p:cNvPr id="54" name="Group 53">
            <a:extLst>
              <a:ext uri="{FF2B5EF4-FFF2-40B4-BE49-F238E27FC236}">
                <a16:creationId xmlns:a16="http://schemas.microsoft.com/office/drawing/2014/main" id="{2310D59E-B7C6-2851-9671-DF7F1BEC75D1}"/>
              </a:ext>
            </a:extLst>
          </p:cNvPr>
          <p:cNvGrpSpPr/>
          <p:nvPr/>
        </p:nvGrpSpPr>
        <p:grpSpPr>
          <a:xfrm>
            <a:off x="9173277" y="2976722"/>
            <a:ext cx="2091611" cy="2732709"/>
            <a:chOff x="9173277" y="2976722"/>
            <a:chExt cx="2091611" cy="2732709"/>
          </a:xfrm>
        </p:grpSpPr>
        <p:sp>
          <p:nvSpPr>
            <p:cNvPr id="7" name="TextBox 6">
              <a:extLst>
                <a:ext uri="{FF2B5EF4-FFF2-40B4-BE49-F238E27FC236}">
                  <a16:creationId xmlns:a16="http://schemas.microsoft.com/office/drawing/2014/main" id="{8D5C3890-2A18-C541-AF2E-9EC2746E9AD2}"/>
                </a:ext>
              </a:extLst>
            </p:cNvPr>
            <p:cNvSpPr txBox="1"/>
            <p:nvPr/>
          </p:nvSpPr>
          <p:spPr>
            <a:xfrm flipH="1">
              <a:off x="9349869" y="457633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8" name="Oval 7">
              <a:extLst>
                <a:ext uri="{FF2B5EF4-FFF2-40B4-BE49-F238E27FC236}">
                  <a16:creationId xmlns:a16="http://schemas.microsoft.com/office/drawing/2014/main" id="{FCC404BC-0742-9F47-BE7B-E9FE421C11A7}"/>
                </a:ext>
              </a:extLst>
            </p:cNvPr>
            <p:cNvSpPr/>
            <p:nvPr/>
          </p:nvSpPr>
          <p:spPr>
            <a:xfrm>
              <a:off x="10934750" y="48417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51A2C6A-BE65-E64C-80CA-2CC401C93A51}"/>
                </a:ext>
              </a:extLst>
            </p:cNvPr>
            <p:cNvCxnSpPr>
              <a:cxnSpLocks/>
            </p:cNvCxnSpPr>
            <p:nvPr/>
          </p:nvCxnSpPr>
          <p:spPr>
            <a:xfrm flipH="1">
              <a:off x="10235022" y="4884112"/>
              <a:ext cx="69754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6CA2D06A-287B-9243-9AD9-A5D1B12FF4E5}"/>
                </a:ext>
              </a:extLst>
            </p:cNvPr>
            <p:cNvSpPr>
              <a:spLocks noChangeAspect="1"/>
            </p:cNvSpPr>
            <p:nvPr/>
          </p:nvSpPr>
          <p:spPr bwMode="auto">
            <a:xfrm rot="5400000">
              <a:off x="9497650" y="466919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TextBox 10">
              <a:extLst>
                <a:ext uri="{FF2B5EF4-FFF2-40B4-BE49-F238E27FC236}">
                  <a16:creationId xmlns:a16="http://schemas.microsoft.com/office/drawing/2014/main" id="{8430266E-B44D-B444-8692-46109F5EB2AB}"/>
                </a:ext>
              </a:extLst>
            </p:cNvPr>
            <p:cNvSpPr txBox="1"/>
            <p:nvPr/>
          </p:nvSpPr>
          <p:spPr>
            <a:xfrm flipH="1">
              <a:off x="10072887" y="2976722"/>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 V</a:t>
              </a:r>
              <a:endParaRPr lang="en-US" sz="1400" dirty="0">
                <a:solidFill>
                  <a:srgbClr val="000000"/>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9DFB01F1-0E49-614D-AB55-6788B5379DB8}"/>
                </a:ext>
              </a:extLst>
            </p:cNvPr>
            <p:cNvSpPr txBox="1"/>
            <p:nvPr/>
          </p:nvSpPr>
          <p:spPr>
            <a:xfrm flipH="1">
              <a:off x="10760442" y="4975924"/>
              <a:ext cx="50444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out</a:t>
              </a:r>
              <a:endParaRPr lang="en-US" sz="1400" dirty="0">
                <a:solidFill>
                  <a:srgbClr val="000000"/>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5CD84CE-FE9D-5B45-9CBA-9C7640741E79}"/>
                    </a:ext>
                  </a:extLst>
                </p:cNvPr>
                <p:cNvSpPr txBox="1"/>
                <p:nvPr/>
              </p:nvSpPr>
              <p:spPr>
                <a:xfrm flipH="1">
                  <a:off x="9338470" y="5122304"/>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13" name="TextBox 12">
                  <a:extLst>
                    <a:ext uri="{FF2B5EF4-FFF2-40B4-BE49-F238E27FC236}">
                      <a16:creationId xmlns:a16="http://schemas.microsoft.com/office/drawing/2014/main" id="{A5CD84CE-FE9D-5B45-9CBA-9C7640741E79}"/>
                    </a:ext>
                  </a:extLst>
                </p:cNvPr>
                <p:cNvSpPr txBox="1">
                  <a:spLocks noRot="1" noChangeAspect="1" noMove="1" noResize="1" noEditPoints="1" noAdjustHandles="1" noChangeArrowheads="1" noChangeShapeType="1" noTextEdit="1"/>
                </p:cNvSpPr>
                <p:nvPr/>
              </p:nvSpPr>
              <p:spPr>
                <a:xfrm flipH="1">
                  <a:off x="9338470" y="5122304"/>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14" name="Group 478">
              <a:extLst>
                <a:ext uri="{FF2B5EF4-FFF2-40B4-BE49-F238E27FC236}">
                  <a16:creationId xmlns:a16="http://schemas.microsoft.com/office/drawing/2014/main" id="{9DA0CC8B-124A-6A45-B1F8-0C32A4080AA8}"/>
                </a:ext>
              </a:extLst>
            </p:cNvPr>
            <p:cNvGrpSpPr>
              <a:grpSpLocks/>
            </p:cNvGrpSpPr>
            <p:nvPr/>
          </p:nvGrpSpPr>
          <p:grpSpPr bwMode="auto">
            <a:xfrm flipH="1">
              <a:off x="9824705" y="4749555"/>
              <a:ext cx="401622" cy="609600"/>
              <a:chOff x="4656" y="1344"/>
              <a:chExt cx="192" cy="384"/>
            </a:xfrm>
          </p:grpSpPr>
          <p:sp>
            <p:nvSpPr>
              <p:cNvPr id="48" name="Freeform 47">
                <a:extLst>
                  <a:ext uri="{FF2B5EF4-FFF2-40B4-BE49-F238E27FC236}">
                    <a16:creationId xmlns:a16="http://schemas.microsoft.com/office/drawing/2014/main" id="{31ECEC8B-089B-E646-8379-6CE4C0C40ED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Line 36">
                <a:extLst>
                  <a:ext uri="{FF2B5EF4-FFF2-40B4-BE49-F238E27FC236}">
                    <a16:creationId xmlns:a16="http://schemas.microsoft.com/office/drawing/2014/main" id="{BBCCF228-A562-384B-82DB-37B906E8E76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37">
                <a:extLst>
                  <a:ext uri="{FF2B5EF4-FFF2-40B4-BE49-F238E27FC236}">
                    <a16:creationId xmlns:a16="http://schemas.microsoft.com/office/drawing/2014/main" id="{D6A6879F-D912-3F4E-8E65-A1ABAC5B09A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Freeform 50">
                <a:extLst>
                  <a:ext uri="{FF2B5EF4-FFF2-40B4-BE49-F238E27FC236}">
                    <a16:creationId xmlns:a16="http://schemas.microsoft.com/office/drawing/2014/main" id="{4B4F8B93-6DB2-B843-96B4-B0CCDA2C9AF1}"/>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5" name="Group 222">
              <a:extLst>
                <a:ext uri="{FF2B5EF4-FFF2-40B4-BE49-F238E27FC236}">
                  <a16:creationId xmlns:a16="http://schemas.microsoft.com/office/drawing/2014/main" id="{2AE9EE01-CC22-F14C-83EF-2060490E089D}"/>
                </a:ext>
              </a:extLst>
            </p:cNvPr>
            <p:cNvGrpSpPr>
              <a:grpSpLocks/>
            </p:cNvGrpSpPr>
            <p:nvPr/>
          </p:nvGrpSpPr>
          <p:grpSpPr bwMode="auto">
            <a:xfrm>
              <a:off x="10073130" y="5328431"/>
              <a:ext cx="304800" cy="381000"/>
              <a:chOff x="4272" y="3072"/>
              <a:chExt cx="192" cy="240"/>
            </a:xfrm>
          </p:grpSpPr>
          <p:sp>
            <p:nvSpPr>
              <p:cNvPr id="42" name="Line 99">
                <a:extLst>
                  <a:ext uri="{FF2B5EF4-FFF2-40B4-BE49-F238E27FC236}">
                    <a16:creationId xmlns:a16="http://schemas.microsoft.com/office/drawing/2014/main" id="{ED56C1BC-18DF-8C44-BC8E-E65F8ADDB7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9530C509-FF02-E64C-8D51-4E9451F2EE2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61773DC3-29E8-394F-9626-CC2A6B7131E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22FC414E-463E-784C-8CDA-540A9C2A7E8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6835110-32CD-474C-B46E-6E65EC1C43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D152FB18-E598-A040-A5FE-6557C28329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Oval 15">
              <a:extLst>
                <a:ext uri="{FF2B5EF4-FFF2-40B4-BE49-F238E27FC236}">
                  <a16:creationId xmlns:a16="http://schemas.microsoft.com/office/drawing/2014/main" id="{5C5E0454-0364-A44F-A31E-AAC6790C7C78}"/>
                </a:ext>
              </a:extLst>
            </p:cNvPr>
            <p:cNvSpPr/>
            <p:nvPr/>
          </p:nvSpPr>
          <p:spPr>
            <a:xfrm>
              <a:off x="9173277" y="50024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65A4866-1B38-0943-9EE2-69BE840188B7}"/>
                </a:ext>
              </a:extLst>
            </p:cNvPr>
            <p:cNvSpPr>
              <a:spLocks noChangeAspect="1"/>
            </p:cNvSpPr>
            <p:nvPr/>
          </p:nvSpPr>
          <p:spPr bwMode="auto">
            <a:xfrm flipH="1">
              <a:off x="10140101" y="4153859"/>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8">
              <a:extLst>
                <a:ext uri="{FF2B5EF4-FFF2-40B4-BE49-F238E27FC236}">
                  <a16:creationId xmlns:a16="http://schemas.microsoft.com/office/drawing/2014/main" id="{29BDA598-E9AC-3D49-AEAD-BD84E04F5F62}"/>
                </a:ext>
              </a:extLst>
            </p:cNvPr>
            <p:cNvGrpSpPr>
              <a:grpSpLocks/>
            </p:cNvGrpSpPr>
            <p:nvPr/>
          </p:nvGrpSpPr>
          <p:grpSpPr bwMode="auto">
            <a:xfrm>
              <a:off x="10688247" y="3516586"/>
              <a:ext cx="152400" cy="762000"/>
              <a:chOff x="5280" y="1200"/>
              <a:chExt cx="96" cy="480"/>
            </a:xfrm>
          </p:grpSpPr>
          <p:sp>
            <p:nvSpPr>
              <p:cNvPr id="38" name="Line 106">
                <a:extLst>
                  <a:ext uri="{FF2B5EF4-FFF2-40B4-BE49-F238E27FC236}">
                    <a16:creationId xmlns:a16="http://schemas.microsoft.com/office/drawing/2014/main" id="{99FF0BD6-06EF-3E4E-8B99-04397A92A7E0}"/>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7">
                <a:extLst>
                  <a:ext uri="{FF2B5EF4-FFF2-40B4-BE49-F238E27FC236}">
                    <a16:creationId xmlns:a16="http://schemas.microsoft.com/office/drawing/2014/main" id="{2B94CA67-91FF-4242-8B36-457770ED0FC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108">
                <a:extLst>
                  <a:ext uri="{FF2B5EF4-FFF2-40B4-BE49-F238E27FC236}">
                    <a16:creationId xmlns:a16="http://schemas.microsoft.com/office/drawing/2014/main" id="{0E9DBED1-E0C1-BA49-B8EB-274930ADE827}"/>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41" name="Line 109">
                <a:extLst>
                  <a:ext uri="{FF2B5EF4-FFF2-40B4-BE49-F238E27FC236}">
                    <a16:creationId xmlns:a16="http://schemas.microsoft.com/office/drawing/2014/main" id="{04CFEFC7-8F19-6C4D-8CC1-341065CB60F9}"/>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9" name="Straight Connector 18">
              <a:extLst>
                <a:ext uri="{FF2B5EF4-FFF2-40B4-BE49-F238E27FC236}">
                  <a16:creationId xmlns:a16="http://schemas.microsoft.com/office/drawing/2014/main" id="{745E6156-22DA-364F-93EB-3006C6BC7A83}"/>
                </a:ext>
              </a:extLst>
            </p:cNvPr>
            <p:cNvCxnSpPr>
              <a:cxnSpLocks/>
            </p:cNvCxnSpPr>
            <p:nvPr/>
          </p:nvCxnSpPr>
          <p:spPr>
            <a:xfrm flipH="1">
              <a:off x="10233829" y="3378848"/>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 name="Oval 19">
              <a:extLst>
                <a:ext uri="{FF2B5EF4-FFF2-40B4-BE49-F238E27FC236}">
                  <a16:creationId xmlns:a16="http://schemas.microsoft.com/office/drawing/2014/main" id="{9B746350-CC77-6A42-BFD2-8AA4E66CBB73}"/>
                </a:ext>
              </a:extLst>
            </p:cNvPr>
            <p:cNvSpPr/>
            <p:nvPr/>
          </p:nvSpPr>
          <p:spPr>
            <a:xfrm>
              <a:off x="10189819" y="33074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234643F-610C-A140-A002-A506F7BF8320}"/>
                    </a:ext>
                  </a:extLst>
                </p:cNvPr>
                <p:cNvSpPr txBox="1"/>
                <p:nvPr/>
              </p:nvSpPr>
              <p:spPr>
                <a:xfrm flipH="1">
                  <a:off x="10367599" y="434511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p:sp>
              <p:nvSpPr>
                <p:cNvPr id="21" name="TextBox 20">
                  <a:extLst>
                    <a:ext uri="{FF2B5EF4-FFF2-40B4-BE49-F238E27FC236}">
                      <a16:creationId xmlns:a16="http://schemas.microsoft.com/office/drawing/2014/main" id="{B234643F-610C-A140-A002-A506F7BF8320}"/>
                    </a:ext>
                  </a:extLst>
                </p:cNvPr>
                <p:cNvSpPr txBox="1">
                  <a:spLocks noRot="1" noChangeAspect="1" noMove="1" noResize="1" noEditPoints="1" noAdjustHandles="1" noChangeArrowheads="1" noChangeShapeType="1" noTextEdit="1"/>
                </p:cNvSpPr>
                <p:nvPr/>
              </p:nvSpPr>
              <p:spPr>
                <a:xfrm flipH="1">
                  <a:off x="10367599" y="4345113"/>
                  <a:ext cx="525365" cy="307775"/>
                </a:xfrm>
                <a:prstGeom prst="rect">
                  <a:avLst/>
                </a:prstGeom>
                <a:blipFill>
                  <a:blip r:embed="rId3"/>
                  <a:stretch>
                    <a:fillRect l="-11905" t="-4000" b="-20000"/>
                  </a:stretch>
                </a:blipFill>
                <a:ln w="12700" cap="flat">
                  <a:noFill/>
                  <a:miter lim="400000"/>
                </a:ln>
                <a:effectLst/>
              </p:spPr>
              <p:txBody>
                <a:bodyPr/>
                <a:lstStyle/>
                <a:p>
                  <a:r>
                    <a:rPr lang="en-US">
                      <a:noFill/>
                    </a:rPr>
                    <a:t> </a:t>
                  </a:r>
                </a:p>
              </p:txBody>
            </p:sp>
          </mc:Fallback>
        </mc:AlternateContent>
        <p:grpSp>
          <p:nvGrpSpPr>
            <p:cNvPr id="22" name="Group 209">
              <a:extLst>
                <a:ext uri="{FF2B5EF4-FFF2-40B4-BE49-F238E27FC236}">
                  <a16:creationId xmlns:a16="http://schemas.microsoft.com/office/drawing/2014/main" id="{4EC56905-E959-9249-B922-483595AD108E}"/>
                </a:ext>
              </a:extLst>
            </p:cNvPr>
            <p:cNvGrpSpPr>
              <a:grpSpLocks/>
            </p:cNvGrpSpPr>
            <p:nvPr/>
          </p:nvGrpSpPr>
          <p:grpSpPr bwMode="auto">
            <a:xfrm>
              <a:off x="10172719" y="3619633"/>
              <a:ext cx="130033" cy="612071"/>
              <a:chOff x="3935" y="1728"/>
              <a:chExt cx="96" cy="480"/>
            </a:xfrm>
          </p:grpSpPr>
          <p:sp>
            <p:nvSpPr>
              <p:cNvPr id="25" name="Arc 59">
                <a:extLst>
                  <a:ext uri="{FF2B5EF4-FFF2-40B4-BE49-F238E27FC236}">
                    <a16:creationId xmlns:a16="http://schemas.microsoft.com/office/drawing/2014/main" id="{DB8F5D74-856B-824B-932F-0700382B06F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60">
                <a:extLst>
                  <a:ext uri="{FF2B5EF4-FFF2-40B4-BE49-F238E27FC236}">
                    <a16:creationId xmlns:a16="http://schemas.microsoft.com/office/drawing/2014/main" id="{DF5A97A4-D442-FE4B-93B7-F0C32D52947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1">
                <a:extLst>
                  <a:ext uri="{FF2B5EF4-FFF2-40B4-BE49-F238E27FC236}">
                    <a16:creationId xmlns:a16="http://schemas.microsoft.com/office/drawing/2014/main" id="{41E4E7D8-CF4D-A84F-9132-DD3706F5BCB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2">
                <a:extLst>
                  <a:ext uri="{FF2B5EF4-FFF2-40B4-BE49-F238E27FC236}">
                    <a16:creationId xmlns:a16="http://schemas.microsoft.com/office/drawing/2014/main" id="{C2A56040-BFEC-E04A-8551-74AD1DAC9DB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Line 63">
                <a:extLst>
                  <a:ext uri="{FF2B5EF4-FFF2-40B4-BE49-F238E27FC236}">
                    <a16:creationId xmlns:a16="http://schemas.microsoft.com/office/drawing/2014/main" id="{74C041D0-AF87-A244-884D-4EE65B65D16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64">
                <a:extLst>
                  <a:ext uri="{FF2B5EF4-FFF2-40B4-BE49-F238E27FC236}">
                    <a16:creationId xmlns:a16="http://schemas.microsoft.com/office/drawing/2014/main" id="{5A9ADB8F-FC28-8742-B2E6-3932D6D4B7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Arc 65">
                <a:extLst>
                  <a:ext uri="{FF2B5EF4-FFF2-40B4-BE49-F238E27FC236}">
                    <a16:creationId xmlns:a16="http://schemas.microsoft.com/office/drawing/2014/main" id="{35AA97CD-5403-B74C-A8E7-1C7F65BA4C0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66">
                <a:extLst>
                  <a:ext uri="{FF2B5EF4-FFF2-40B4-BE49-F238E27FC236}">
                    <a16:creationId xmlns:a16="http://schemas.microsoft.com/office/drawing/2014/main" id="{550EAAD1-98D0-9841-B8C1-AC7E27F4CC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7">
                <a:extLst>
                  <a:ext uri="{FF2B5EF4-FFF2-40B4-BE49-F238E27FC236}">
                    <a16:creationId xmlns:a16="http://schemas.microsoft.com/office/drawing/2014/main" id="{D6ABC1F4-07EF-6342-8497-D574A7E1EA7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8">
                <a:extLst>
                  <a:ext uri="{FF2B5EF4-FFF2-40B4-BE49-F238E27FC236}">
                    <a16:creationId xmlns:a16="http://schemas.microsoft.com/office/drawing/2014/main" id="{4C4D5B1A-4934-4D4C-878D-B88D6DE24C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9">
                <a:extLst>
                  <a:ext uri="{FF2B5EF4-FFF2-40B4-BE49-F238E27FC236}">
                    <a16:creationId xmlns:a16="http://schemas.microsoft.com/office/drawing/2014/main" id="{8A234B08-60A9-A948-BADF-38826DAD580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70">
                <a:extLst>
                  <a:ext uri="{FF2B5EF4-FFF2-40B4-BE49-F238E27FC236}">
                    <a16:creationId xmlns:a16="http://schemas.microsoft.com/office/drawing/2014/main" id="{8846165C-D1E4-CC43-9B8D-8DD63DB8C29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1">
                <a:extLst>
                  <a:ext uri="{FF2B5EF4-FFF2-40B4-BE49-F238E27FC236}">
                    <a16:creationId xmlns:a16="http://schemas.microsoft.com/office/drawing/2014/main" id="{8A25E5AD-D692-0841-8566-D9C405644DE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3" name="Straight Connector 22">
              <a:extLst>
                <a:ext uri="{FF2B5EF4-FFF2-40B4-BE49-F238E27FC236}">
                  <a16:creationId xmlns:a16="http://schemas.microsoft.com/office/drawing/2014/main" id="{C6935982-6F46-6E49-807A-F4D6DEB841D3}"/>
                </a:ext>
              </a:extLst>
            </p:cNvPr>
            <p:cNvCxnSpPr>
              <a:cxnSpLocks/>
            </p:cNvCxnSpPr>
            <p:nvPr/>
          </p:nvCxnSpPr>
          <p:spPr>
            <a:xfrm flipH="1">
              <a:off x="10228706" y="4274325"/>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84AA58E6-5594-864E-9558-89B1430E43A8}"/>
                </a:ext>
              </a:extLst>
            </p:cNvPr>
            <p:cNvCxnSpPr>
              <a:cxnSpLocks/>
            </p:cNvCxnSpPr>
            <p:nvPr/>
          </p:nvCxnSpPr>
          <p:spPr>
            <a:xfrm flipH="1">
              <a:off x="10230382" y="3522378"/>
              <a:ext cx="55144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408D6A5E-AD6F-3A49-87A5-8F01A316CE8C}"/>
                </a:ext>
              </a:extLst>
            </p:cNvPr>
            <p:cNvSpPr txBox="1"/>
            <p:nvPr/>
          </p:nvSpPr>
          <p:spPr>
            <a:xfrm flipH="1">
              <a:off x="9811079" y="3804641"/>
              <a:ext cx="2622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p>
          </p:txBody>
        </p:sp>
        <p:sp>
          <p:nvSpPr>
            <p:cNvPr id="4" name="Oval 3">
              <a:extLst>
                <a:ext uri="{FF2B5EF4-FFF2-40B4-BE49-F238E27FC236}">
                  <a16:creationId xmlns:a16="http://schemas.microsoft.com/office/drawing/2014/main" id="{4984B2BD-2106-4069-5357-06FBA054F718}"/>
                </a:ext>
              </a:extLst>
            </p:cNvPr>
            <p:cNvSpPr/>
            <p:nvPr/>
          </p:nvSpPr>
          <p:spPr>
            <a:xfrm>
              <a:off x="10191611" y="42343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033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7: Parallel to series conversion</a:t>
            </a:r>
            <a:endParaRPr sz="4400" dirty="0">
              <a:latin typeface="Calibri Light" panose="020F050202020403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01206" y="1132679"/>
                <a:ext cx="9497458" cy="56294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cs typeface="Calibri"/>
                    <a:sym typeface="Calibri"/>
                  </a:rPr>
                  <a:t>For series: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oMath>
                </a14:m>
                <a:r>
                  <a:rPr lang="en-US" sz="2000" dirty="0">
                    <a:solidFill>
                      <a:srgbClr val="000000"/>
                    </a:solidFill>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𝑠</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For parallel: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𝑗</m:t>
                        </m:r>
                        <m:r>
                          <a:rPr lang="en-US" sz="2000" i="1">
                            <a:solidFill>
                              <a:srgbClr val="000000"/>
                            </a:solidFill>
                            <a:latin typeface="Cambria Math" panose="02040503050406030204" pitchFamily="18" charset="0"/>
                            <a:ea typeface="Cambria Math" panose="02040503050406030204" pitchFamily="18" charset="0"/>
                            <a:cs typeface="Calibri"/>
                            <a:sym typeface="Calibri"/>
                          </a:rPr>
                          <m:t>𝜔</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sSub>
                          <m:sSubPr>
                            <m:ctrlPr>
                              <a:rPr lang="en-US" sz="20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m:t>
                        </m:r>
                      </m:den>
                    </m:f>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oMath>
                </a14:m>
                <a:endParaRPr lang="en-US" sz="2000" dirty="0">
                  <a:solidFill>
                    <a:srgbClr val="000000"/>
                  </a:solidFill>
                  <a:cs typeface="Calibri"/>
                  <a:sym typeface="Calibri"/>
                </a:endParaRPr>
              </a:p>
              <a:p>
                <a:pPr marL="285750" indent="-285750" defTabSz="457200" hangingPunct="0">
                  <a:buFont typeface="Arial" panose="020B0604020202020204" pitchFamily="34" charset="0"/>
                  <a:buChar char="•"/>
                </a:pPr>
                <a:r>
                  <a:rPr lang="en-US" sz="2000" dirty="0">
                    <a:solidFill>
                      <a:srgbClr val="000000"/>
                    </a:solidFill>
                    <a:cs typeface="Calibri"/>
                    <a:sym typeface="Calibri"/>
                  </a:rPr>
                  <a:t>If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𝑆</m:t>
                        </m:r>
                      </m:sub>
                    </m:sSub>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𝑆</m:t>
                        </m:r>
                      </m:sub>
                    </m:sSub>
                  </m:oMath>
                </a14:m>
                <a:endParaRPr lang="en-US" sz="2000" dirty="0">
                  <a:solidFill>
                    <a:srgbClr val="000000"/>
                  </a:solidFill>
                  <a:cs typeface="Calibri"/>
                  <a:sym typeface="Calibri"/>
                </a:endParaRPr>
              </a:p>
              <a:p>
                <a:pPr marL="457200" indent="-457200" defTabSz="457200" hangingPunct="0">
                  <a:buFont typeface="+mj-lt"/>
                  <a:buAutoNum type="arabicPeriod"/>
                </a:pPr>
                <a:r>
                  <a:rPr lang="en-US" sz="2000" dirty="0">
                    <a:solidFill>
                      <a:srgbClr val="000000"/>
                    </a:solidFill>
                    <a:cs typeface="Calibri"/>
                    <a:sym typeface="Calibri"/>
                  </a:rPr>
                  <a:t>If circuits (A) and (B) have the same impedance, what is the relationship between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r>
                      <a:rPr lang="en-US" sz="2000" b="0" i="0"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oMath>
                </a14:m>
                <a:r>
                  <a:rPr lang="en-US" sz="2000" dirty="0">
                    <a:solidFill>
                      <a:srgbClr val="000000"/>
                    </a:solidFill>
                    <a:cs typeface="Calibri"/>
                    <a:sym typeface="Calibri"/>
                  </a:rPr>
                  <a:t> and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0" smtClean="0">
                        <a:solidFill>
                          <a:srgbClr val="000000"/>
                        </a:solidFill>
                        <a:latin typeface="Cambria Math" panose="02040503050406030204" pitchFamily="18" charset="0"/>
                        <a:cs typeface="Calibri"/>
                        <a:sym typeface="Calibri"/>
                      </a:rPr>
                      <m:t>?</m:t>
                    </m:r>
                  </m:oMath>
                </a14:m>
                <a:endParaRPr lang="en-US" sz="200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den>
                    </m:f>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num>
                      <m:den>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e>
                          <m:sup>
                            <m:r>
                              <a:rPr lang="en-US" sz="2000" b="0" i="1"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b="0" dirty="0">
                  <a:solidFill>
                    <a:srgbClr val="000000"/>
                  </a:solidFill>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r>
                      <a:rPr lang="en-US" sz="2000" b="0" i="0"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b="0" i="1" dirty="0" smtClean="0">
                            <a:solidFill>
                              <a:srgbClr val="000000"/>
                            </a:solidFill>
                            <a:latin typeface="Cambria Math" panose="02040503050406030204" pitchFamily="18" charset="0"/>
                            <a:cs typeface="Calibri"/>
                            <a:sym typeface="Calibri"/>
                          </a:rPr>
                          <m:t>𝑠</m:t>
                        </m:r>
                      </m:sub>
                    </m:sSub>
                    <m:r>
                      <a:rPr lang="en-US" sz="2000" b="0" i="1" dirty="0" smtClean="0">
                        <a:solidFill>
                          <a:srgbClr val="000000"/>
                        </a:solidFill>
                        <a:latin typeface="Cambria Math" panose="02040503050406030204" pitchFamily="18" charset="0"/>
                        <a:cs typeface="Calibri"/>
                        <a:sym typeface="Calibri"/>
                      </a:rPr>
                      <m:t>=</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b="0" i="1" dirty="0" smtClean="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a:t>
                </a: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𝑋</m:t>
                        </m:r>
                      </m:e>
                      <m:sub>
                        <m:r>
                          <a:rPr lang="en-US" sz="2000" i="1" dirty="0">
                            <a:solidFill>
                              <a:srgbClr val="000000"/>
                            </a:solidFill>
                            <a:latin typeface="Cambria Math" panose="02040503050406030204" pitchFamily="18" charset="0"/>
                            <a:cs typeface="Calibri"/>
                            <a:sym typeface="Calibri"/>
                          </a:rPr>
                          <m:t>𝑠</m:t>
                        </m:r>
                      </m:sub>
                    </m:sSub>
                    <m:r>
                      <a:rPr lang="en-US" sz="2000" i="1" dirty="0">
                        <a:solidFill>
                          <a:srgbClr val="000000"/>
                        </a:solidFill>
                        <a:latin typeface="Cambria Math" panose="02040503050406030204" pitchFamily="18" charset="0"/>
                        <a:cs typeface="Calibri"/>
                        <a:sym typeface="Calibri"/>
                      </a:rPr>
                      <m:t>=</m:t>
                    </m:r>
                    <m:sSub>
                      <m:sSubPr>
                        <m:ctrlPr>
                          <a:rPr lang="en-US" sz="2000" i="1" dirty="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𝑅</m:t>
                        </m:r>
                      </m:e>
                      <m:sub>
                        <m:r>
                          <a:rPr lang="en-US" sz="2000" i="1" dirty="0">
                            <a:solidFill>
                              <a:srgbClr val="000000"/>
                            </a:solidFill>
                            <a:latin typeface="Cambria Math" panose="02040503050406030204" pitchFamily="18" charset="0"/>
                            <a:cs typeface="Calibri"/>
                            <a:sym typeface="Calibri"/>
                          </a:rPr>
                          <m:t>𝑝</m:t>
                        </m:r>
                      </m:sub>
                    </m:sSub>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set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num>
                      <m:den>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m:t>
                        </m:r>
                        <m:sSup>
                          <m:sSupPr>
                            <m:ctrlPr>
                              <a:rPr lang="en-US" sz="2000" i="1">
                                <a:solidFill>
                                  <a:srgbClr val="000000"/>
                                </a:solidFill>
                                <a:latin typeface="Cambria Math" panose="02040503050406030204" pitchFamily="18" charset="0"/>
                                <a:cs typeface="Calibri"/>
                                <a:sym typeface="Calibri"/>
                              </a:rPr>
                            </m:ctrlPr>
                          </m:sSup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𝑋</m:t>
                                </m:r>
                              </m:e>
                              <m:sub>
                                <m:r>
                                  <a:rPr lang="en-US" sz="2000" i="1">
                                    <a:solidFill>
                                      <a:srgbClr val="000000"/>
                                    </a:solidFill>
                                    <a:latin typeface="Cambria Math" panose="02040503050406030204" pitchFamily="18" charset="0"/>
                                    <a:cs typeface="Calibri"/>
                                    <a:sym typeface="Calibri"/>
                                  </a:rPr>
                                  <m:t>𝑝</m:t>
                                </m:r>
                              </m:sub>
                            </m:sSub>
                          </m:e>
                          <m:sup>
                            <m:r>
                              <a:rPr lang="en-US" sz="2000" i="1">
                                <a:solidFill>
                                  <a:srgbClr val="000000"/>
                                </a:solidFill>
                                <a:latin typeface="Cambria Math" panose="02040503050406030204" pitchFamily="18" charset="0"/>
                                <a:cs typeface="Calibri"/>
                                <a:sym typeface="Calibri"/>
                              </a:rPr>
                              <m:t>2</m:t>
                            </m:r>
                          </m:sup>
                        </m:sSup>
                      </m:den>
                    </m:f>
                  </m:oMath>
                </a14:m>
                <a:r>
                  <a:rPr lang="en-US" sz="2000" dirty="0">
                    <a:solidFill>
                      <a:srgbClr val="000000"/>
                    </a:solidFill>
                    <a:cs typeface="Calibri"/>
                    <a:sym typeface="Calibri"/>
                  </a:rPr>
                  <a:t> for later reference</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This shows the Q’s must be equal as stated above.</a:t>
                </a:r>
              </a:p>
              <a:p>
                <a:pPr marL="457200" indent="-457200" defTabSz="457200" hangingPunct="0">
                  <a:buFont typeface="+mj-lt"/>
                  <a:buAutoNum type="arabicPeriod"/>
                </a:pPr>
                <a:r>
                  <a:rPr lang="en-US" sz="2000" dirty="0">
                    <a:solidFill>
                      <a:srgbClr val="000000"/>
                    </a:solidFill>
                    <a:cs typeface="Calibri"/>
                    <a:sym typeface="Calibri"/>
                  </a:rPr>
                  <a:t>Find a formula for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for large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𝑄</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𝑝</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𝑄</m:t>
                        </m:r>
                      </m:e>
                      <m:sub>
                        <m:r>
                          <a:rPr lang="en-US" sz="2000" b="0" i="1" smtClean="0">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and small </a:t>
                </a:r>
                <a14:m>
                  <m:oMath xmlns:m="http://schemas.openxmlformats.org/officeDocument/2006/math">
                    <m:r>
                      <a:rPr lang="en-US" sz="2000" i="1">
                        <a:solidFill>
                          <a:srgbClr val="000000"/>
                        </a:solidFill>
                        <a:latin typeface="Cambria Math" panose="02040503050406030204" pitchFamily="18" charset="0"/>
                        <a:cs typeface="Calibri"/>
                        <a:sym typeface="Calibri"/>
                      </a:rPr>
                      <m:t>𝑄</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𝑝</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𝑄</m:t>
                        </m:r>
                      </m:e>
                      <m:sub>
                        <m:r>
                          <a:rPr lang="en-US" sz="2000" i="1">
                            <a:solidFill>
                              <a:srgbClr val="000000"/>
                            </a:solidFill>
                            <a:latin typeface="Cambria Math" panose="02040503050406030204" pitchFamily="18" charset="0"/>
                            <a:cs typeface="Calibri"/>
                            <a:sym typeface="Calibri"/>
                          </a:rPr>
                          <m:t>𝑠</m:t>
                        </m:r>
                      </m:sub>
                    </m:sSub>
                  </m:oMath>
                </a14:m>
                <a:r>
                  <a:rPr lang="en-US" sz="2000" dirty="0">
                    <a:solidFill>
                      <a:srgbClr val="000000"/>
                    </a:solidFill>
                    <a:cs typeface="Calibri"/>
                    <a:sym typeface="Calibri"/>
                  </a:rPr>
                  <a:t> </a:t>
                </a:r>
              </a:p>
              <a:p>
                <a:pPr marL="457200" indent="-457200" defTabSz="457200" hangingPunct="0">
                  <a:buFont typeface="+mj-lt"/>
                  <a:buAutoNum type="arabicPeriod"/>
                </a:pPr>
                <a:r>
                  <a:rPr lang="en-US" sz="2000" dirty="0">
                    <a:solidFill>
                      <a:srgbClr val="000000"/>
                    </a:solidFill>
                    <a:cs typeface="Calibri"/>
                    <a:sym typeface="Calibri"/>
                  </a:rPr>
                  <a:t>Use circuit (C) to transfer a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(circuit C) to a </a:t>
                </a:r>
                <a14:m>
                  <m:oMath xmlns:m="http://schemas.openxmlformats.org/officeDocument/2006/math">
                    <m:r>
                      <a:rPr lang="en-US" sz="2000" i="1">
                        <a:solidFill>
                          <a:srgbClr val="000000"/>
                        </a:solidFill>
                        <a:latin typeface="Cambria Math" panose="02040503050406030204" pitchFamily="18" charset="0"/>
                        <a:cs typeface="Calibri"/>
                        <a:sym typeface="Calibri"/>
                      </a:rPr>
                      <m:t>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load.  What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𝑋</m:t>
                        </m:r>
                      </m:e>
                      <m:sub>
                        <m:r>
                          <a:rPr lang="en-US" sz="2000" b="0" i="1" smtClean="0">
                            <a:solidFill>
                              <a:srgbClr val="000000"/>
                            </a:solidFill>
                            <a:latin typeface="Cambria Math" panose="02040503050406030204" pitchFamily="18" charset="0"/>
                            <a:cs typeface="Calibri"/>
                            <a:sym typeface="Calibri"/>
                          </a:rPr>
                          <m:t>𝐶</m:t>
                        </m:r>
                      </m:sub>
                    </m:sSub>
                  </m:oMath>
                </a14:m>
                <a:r>
                  <a:rPr lang="en-US" sz="2000" dirty="0">
                    <a:solidFill>
                      <a:srgbClr val="000000"/>
                    </a:solidFill>
                    <a:cs typeface="Calibri"/>
                    <a:sym typeface="Calibri"/>
                  </a:rPr>
                  <a:t> at 7 MHz?  What are C and L in that model?</a:t>
                </a:r>
              </a:p>
              <a:p>
                <a:pPr marL="914400" lvl="1" indent="-457200" defTabSz="457200" hangingPunct="0">
                  <a:buFont typeface="Arial" panose="020B0604020202020204" pitchFamily="34" charset="0"/>
                  <a:buChar char="•"/>
                </a:pPr>
                <a:r>
                  <a:rPr lang="en-US" sz="2000" dirty="0">
                    <a:solidFill>
                      <a:srgbClr val="000000"/>
                    </a:solidFill>
                    <a:cs typeface="Calibri"/>
                    <a:sym typeface="Calibri"/>
                  </a:rPr>
                  <a:t>Use the parallel to series conversion to make a series equivalent circuit consisting of C and the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with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𝑠</m:t>
                        </m:r>
                      </m:sub>
                    </m:sSub>
                    <m:r>
                      <a:rPr lang="en-US" sz="2000" b="0" i="1" smtClean="0">
                        <a:solidFill>
                          <a:srgbClr val="000000"/>
                        </a:solidFill>
                        <a:latin typeface="Cambria Math" panose="02040503050406030204" pitchFamily="18" charset="0"/>
                        <a:cs typeface="Calibri"/>
                        <a:sym typeface="Calibri"/>
                      </a:rPr>
                      <m:t>=5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cs typeface="Calibri"/>
                    <a:sym typeface="Calibri"/>
                  </a:rPr>
                  <a:t> </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01206" y="1132679"/>
                <a:ext cx="9497458" cy="5629462"/>
              </a:xfrm>
              <a:prstGeom prst="rect">
                <a:avLst/>
              </a:prstGeom>
              <a:blipFill>
                <a:blip r:embed="rId3"/>
                <a:stretch>
                  <a:fillRect l="-1068" r="-53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25</a:t>
            </a:fld>
            <a:endParaRPr lang="en-US" dirty="0">
              <a:solidFill>
                <a:schemeClr val="tx1"/>
              </a:solidFill>
            </a:endParaRPr>
          </a:p>
        </p:txBody>
      </p:sp>
      <p:grpSp>
        <p:nvGrpSpPr>
          <p:cNvPr id="5" name="Group 4">
            <a:extLst>
              <a:ext uri="{FF2B5EF4-FFF2-40B4-BE49-F238E27FC236}">
                <a16:creationId xmlns:a16="http://schemas.microsoft.com/office/drawing/2014/main" id="{968C5A28-4AF7-8F44-87A9-0F83A454942C}"/>
              </a:ext>
            </a:extLst>
          </p:cNvPr>
          <p:cNvGrpSpPr/>
          <p:nvPr/>
        </p:nvGrpSpPr>
        <p:grpSpPr>
          <a:xfrm>
            <a:off x="10351848" y="3064727"/>
            <a:ext cx="516127" cy="1309636"/>
            <a:chOff x="8851640" y="3048822"/>
            <a:chExt cx="516127" cy="1309636"/>
          </a:xfrm>
        </p:grpSpPr>
        <p:sp>
          <p:nvSpPr>
            <p:cNvPr id="7" name="Freeform 12">
              <a:extLst>
                <a:ext uri="{FF2B5EF4-FFF2-40B4-BE49-F238E27FC236}">
                  <a16:creationId xmlns:a16="http://schemas.microsoft.com/office/drawing/2014/main" id="{3D5B7212-F9EE-CD4D-9060-DB919B552255}"/>
                </a:ext>
              </a:extLst>
            </p:cNvPr>
            <p:cNvSpPr>
              <a:spLocks noChangeAspect="1"/>
            </p:cNvSpPr>
            <p:nvPr/>
          </p:nvSpPr>
          <p:spPr bwMode="auto">
            <a:xfrm>
              <a:off x="9226725" y="312502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9" name="Group 13">
              <a:extLst>
                <a:ext uri="{FF2B5EF4-FFF2-40B4-BE49-F238E27FC236}">
                  <a16:creationId xmlns:a16="http://schemas.microsoft.com/office/drawing/2014/main" id="{A4F4B61B-454D-CF4D-A03D-796C64C5F700}"/>
                </a:ext>
              </a:extLst>
            </p:cNvPr>
            <p:cNvGrpSpPr>
              <a:grpSpLocks noChangeAspect="1"/>
            </p:cNvGrpSpPr>
            <p:nvPr/>
          </p:nvGrpSpPr>
          <p:grpSpPr bwMode="auto">
            <a:xfrm>
              <a:off x="9212303" y="3048822"/>
              <a:ext cx="152400" cy="152400"/>
              <a:chOff x="1344" y="2064"/>
              <a:chExt cx="192" cy="192"/>
            </a:xfrm>
          </p:grpSpPr>
          <p:sp>
            <p:nvSpPr>
              <p:cNvPr id="28" name="Oval 14">
                <a:extLst>
                  <a:ext uri="{FF2B5EF4-FFF2-40B4-BE49-F238E27FC236}">
                    <a16:creationId xmlns:a16="http://schemas.microsoft.com/office/drawing/2014/main" id="{6D67075A-36EC-884B-9463-210E5550CC95}"/>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 name="Rectangle 15">
                <a:extLst>
                  <a:ext uri="{FF2B5EF4-FFF2-40B4-BE49-F238E27FC236}">
                    <a16:creationId xmlns:a16="http://schemas.microsoft.com/office/drawing/2014/main" id="{E0B1F3D1-EAAF-7341-B09F-EEBE9FF492E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564112F1-1CAB-1346-83AF-13921739F663}"/>
                </a:ext>
              </a:extLst>
            </p:cNvPr>
            <p:cNvGrpSpPr>
              <a:grpSpLocks noChangeAspect="1"/>
            </p:cNvGrpSpPr>
            <p:nvPr/>
          </p:nvGrpSpPr>
          <p:grpSpPr bwMode="auto">
            <a:xfrm>
              <a:off x="9189173" y="3595119"/>
              <a:ext cx="152400" cy="152400"/>
              <a:chOff x="1344" y="2064"/>
              <a:chExt cx="192" cy="192"/>
            </a:xfrm>
          </p:grpSpPr>
          <p:sp>
            <p:nvSpPr>
              <p:cNvPr id="26" name="Oval 14">
                <a:extLst>
                  <a:ext uri="{FF2B5EF4-FFF2-40B4-BE49-F238E27FC236}">
                    <a16:creationId xmlns:a16="http://schemas.microsoft.com/office/drawing/2014/main" id="{F1D5079B-D09D-F346-AFE1-C34C2D5435EF}"/>
                  </a:ext>
                </a:extLst>
              </p:cNvPr>
              <p:cNvSpPr>
                <a:spLocks noChangeAspect="1" noChangeArrowheads="1"/>
              </p:cNvSpPr>
              <p:nvPr/>
            </p:nvSpPr>
            <p:spPr bwMode="auto">
              <a:xfrm>
                <a:off x="1392"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 name="Rectangle 15">
                <a:extLst>
                  <a:ext uri="{FF2B5EF4-FFF2-40B4-BE49-F238E27FC236}">
                    <a16:creationId xmlns:a16="http://schemas.microsoft.com/office/drawing/2014/main" id="{9249C8D2-FF1B-FA4E-93E4-FE01A680933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2" name="Group 11">
              <a:extLst>
                <a:ext uri="{FF2B5EF4-FFF2-40B4-BE49-F238E27FC236}">
                  <a16:creationId xmlns:a16="http://schemas.microsoft.com/office/drawing/2014/main" id="{B70385B1-D15D-F24D-970F-7550FEA455FD}"/>
                </a:ext>
              </a:extLst>
            </p:cNvPr>
            <p:cNvGrpSpPr>
              <a:grpSpLocks noChangeAspect="1"/>
            </p:cNvGrpSpPr>
            <p:nvPr/>
          </p:nvGrpSpPr>
          <p:grpSpPr bwMode="auto">
            <a:xfrm>
              <a:off x="9209269" y="4206058"/>
              <a:ext cx="152400" cy="152400"/>
              <a:chOff x="1344" y="2064"/>
              <a:chExt cx="192" cy="192"/>
            </a:xfrm>
          </p:grpSpPr>
          <p:sp>
            <p:nvSpPr>
              <p:cNvPr id="24" name="Oval 23">
                <a:extLst>
                  <a:ext uri="{FF2B5EF4-FFF2-40B4-BE49-F238E27FC236}">
                    <a16:creationId xmlns:a16="http://schemas.microsoft.com/office/drawing/2014/main" id="{2181BB84-A0BB-7346-A4C0-99816822A693}"/>
                  </a:ext>
                </a:extLst>
              </p:cNvPr>
              <p:cNvSpPr>
                <a:spLocks noChangeAspect="1" noChangeArrowheads="1"/>
              </p:cNvSpPr>
              <p:nvPr/>
            </p:nvSpPr>
            <p:spPr bwMode="auto">
              <a:xfrm>
                <a:off x="1376" y="2112"/>
                <a:ext cx="127" cy="127"/>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24">
                <a:extLst>
                  <a:ext uri="{FF2B5EF4-FFF2-40B4-BE49-F238E27FC236}">
                    <a16:creationId xmlns:a16="http://schemas.microsoft.com/office/drawing/2014/main" id="{C80F2CF6-EB07-EA46-B782-1A377AD7825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 name="TextBox 12">
              <a:extLst>
                <a:ext uri="{FF2B5EF4-FFF2-40B4-BE49-F238E27FC236}">
                  <a16:creationId xmlns:a16="http://schemas.microsoft.com/office/drawing/2014/main" id="{86F19801-6DF0-9348-A094-F9B3B2767CEB}"/>
                </a:ext>
              </a:extLst>
            </p:cNvPr>
            <p:cNvSpPr txBox="1"/>
            <p:nvPr/>
          </p:nvSpPr>
          <p:spPr>
            <a:xfrm>
              <a:off x="8877794" y="3269912"/>
              <a:ext cx="361741" cy="307777"/>
            </a:xfrm>
            <a:prstGeom prst="rect">
              <a:avLst/>
            </a:prstGeom>
            <a:noFill/>
          </p:spPr>
          <p:txBody>
            <a:bodyPr wrap="square" rtlCol="0">
              <a:spAutoFit/>
            </a:bodyPr>
            <a:lstStyle/>
            <a:p>
              <a:r>
                <a:rPr lang="en-US" sz="1400" dirty="0"/>
                <a:t>R</a:t>
              </a:r>
              <a:r>
                <a:rPr lang="en-US" sz="1400" baseline="-25000" dirty="0"/>
                <a:t>s</a:t>
              </a:r>
            </a:p>
          </p:txBody>
        </p:sp>
        <p:sp>
          <p:nvSpPr>
            <p:cNvPr id="14" name="TextBox 13">
              <a:extLst>
                <a:ext uri="{FF2B5EF4-FFF2-40B4-BE49-F238E27FC236}">
                  <a16:creationId xmlns:a16="http://schemas.microsoft.com/office/drawing/2014/main" id="{69C8187F-EAE6-8040-A317-A533C37D678E}"/>
                </a:ext>
              </a:extLst>
            </p:cNvPr>
            <p:cNvSpPr txBox="1"/>
            <p:nvPr/>
          </p:nvSpPr>
          <p:spPr>
            <a:xfrm>
              <a:off x="8851640" y="3802185"/>
              <a:ext cx="429563" cy="307777"/>
            </a:xfrm>
            <a:prstGeom prst="rect">
              <a:avLst/>
            </a:prstGeom>
            <a:noFill/>
          </p:spPr>
          <p:txBody>
            <a:bodyPr wrap="square" rtlCol="0">
              <a:spAutoFit/>
            </a:bodyPr>
            <a:lstStyle/>
            <a:p>
              <a:r>
                <a:rPr lang="en-US" sz="1400" dirty="0" err="1"/>
                <a:t>jX</a:t>
              </a:r>
              <a:r>
                <a:rPr lang="en-US" sz="1400" baseline="-25000" dirty="0" err="1"/>
                <a:t>s</a:t>
              </a:r>
              <a:endParaRPr lang="en-US" sz="1400" baseline="-25000" dirty="0"/>
            </a:p>
          </p:txBody>
        </p:sp>
        <p:grpSp>
          <p:nvGrpSpPr>
            <p:cNvPr id="46" name="Group 209">
              <a:extLst>
                <a:ext uri="{FF2B5EF4-FFF2-40B4-BE49-F238E27FC236}">
                  <a16:creationId xmlns:a16="http://schemas.microsoft.com/office/drawing/2014/main" id="{5E81C56B-A73D-7549-BB58-A51CC8C2AEAA}"/>
                </a:ext>
              </a:extLst>
            </p:cNvPr>
            <p:cNvGrpSpPr>
              <a:grpSpLocks/>
            </p:cNvGrpSpPr>
            <p:nvPr/>
          </p:nvGrpSpPr>
          <p:grpSpPr bwMode="auto">
            <a:xfrm>
              <a:off x="9175761" y="3644384"/>
              <a:ext cx="192006" cy="612709"/>
              <a:chOff x="3935" y="1728"/>
              <a:chExt cx="96" cy="480"/>
            </a:xfrm>
          </p:grpSpPr>
          <p:sp>
            <p:nvSpPr>
              <p:cNvPr id="49" name="Arc 59">
                <a:extLst>
                  <a:ext uri="{FF2B5EF4-FFF2-40B4-BE49-F238E27FC236}">
                    <a16:creationId xmlns:a16="http://schemas.microsoft.com/office/drawing/2014/main" id="{EF732758-A09C-5A4E-A711-CE93ED91957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0">
                <a:extLst>
                  <a:ext uri="{FF2B5EF4-FFF2-40B4-BE49-F238E27FC236}">
                    <a16:creationId xmlns:a16="http://schemas.microsoft.com/office/drawing/2014/main" id="{48438E14-C2BF-BF41-9A04-2F22B39E2AA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1">
                <a:extLst>
                  <a:ext uri="{FF2B5EF4-FFF2-40B4-BE49-F238E27FC236}">
                    <a16:creationId xmlns:a16="http://schemas.microsoft.com/office/drawing/2014/main" id="{FE7EBECB-4637-B14B-BF26-25BCE120DE3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2">
                <a:extLst>
                  <a:ext uri="{FF2B5EF4-FFF2-40B4-BE49-F238E27FC236}">
                    <a16:creationId xmlns:a16="http://schemas.microsoft.com/office/drawing/2014/main" id="{DFA46A53-77FD-1844-937C-9BD8715FD29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Line 63">
                <a:extLst>
                  <a:ext uri="{FF2B5EF4-FFF2-40B4-BE49-F238E27FC236}">
                    <a16:creationId xmlns:a16="http://schemas.microsoft.com/office/drawing/2014/main" id="{FE42FC56-BA42-E645-AFD2-246A6C766A7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64">
                <a:extLst>
                  <a:ext uri="{FF2B5EF4-FFF2-40B4-BE49-F238E27FC236}">
                    <a16:creationId xmlns:a16="http://schemas.microsoft.com/office/drawing/2014/main" id="{D1F99EF6-56A4-1043-84D7-39F9DE657CF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rc 65">
                <a:extLst>
                  <a:ext uri="{FF2B5EF4-FFF2-40B4-BE49-F238E27FC236}">
                    <a16:creationId xmlns:a16="http://schemas.microsoft.com/office/drawing/2014/main" id="{C751794A-571D-AD4F-AD03-1BD88492300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66">
                <a:extLst>
                  <a:ext uri="{FF2B5EF4-FFF2-40B4-BE49-F238E27FC236}">
                    <a16:creationId xmlns:a16="http://schemas.microsoft.com/office/drawing/2014/main" id="{D4501F6E-289C-E140-9BDE-FD234B534AC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7">
                <a:extLst>
                  <a:ext uri="{FF2B5EF4-FFF2-40B4-BE49-F238E27FC236}">
                    <a16:creationId xmlns:a16="http://schemas.microsoft.com/office/drawing/2014/main" id="{8E2CD7D0-4019-C14D-8BFD-B6C2ED593FB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8">
                <a:extLst>
                  <a:ext uri="{FF2B5EF4-FFF2-40B4-BE49-F238E27FC236}">
                    <a16:creationId xmlns:a16="http://schemas.microsoft.com/office/drawing/2014/main" id="{30AA32CE-EE6F-2E4F-872E-F8A1049225B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9">
                <a:extLst>
                  <a:ext uri="{FF2B5EF4-FFF2-40B4-BE49-F238E27FC236}">
                    <a16:creationId xmlns:a16="http://schemas.microsoft.com/office/drawing/2014/main" id="{D70EE6CF-41FB-1D40-912B-2AB49AB7464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70">
                <a:extLst>
                  <a:ext uri="{FF2B5EF4-FFF2-40B4-BE49-F238E27FC236}">
                    <a16:creationId xmlns:a16="http://schemas.microsoft.com/office/drawing/2014/main" id="{BC1F88DD-7335-7E48-95E9-2BA900214D5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Arc 71">
                <a:extLst>
                  <a:ext uri="{FF2B5EF4-FFF2-40B4-BE49-F238E27FC236}">
                    <a16:creationId xmlns:a16="http://schemas.microsoft.com/office/drawing/2014/main" id="{1594EF5D-F7F5-7A4F-9471-1AB6FB7EAF10}"/>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4" name="Group 3">
            <a:extLst>
              <a:ext uri="{FF2B5EF4-FFF2-40B4-BE49-F238E27FC236}">
                <a16:creationId xmlns:a16="http://schemas.microsoft.com/office/drawing/2014/main" id="{02220CDB-D56E-054B-B113-2E843711ED6D}"/>
              </a:ext>
            </a:extLst>
          </p:cNvPr>
          <p:cNvGrpSpPr/>
          <p:nvPr/>
        </p:nvGrpSpPr>
        <p:grpSpPr>
          <a:xfrm>
            <a:off x="10060411" y="1304276"/>
            <a:ext cx="1405894" cy="1321757"/>
            <a:chOff x="9031665" y="1738837"/>
            <a:chExt cx="1405894" cy="1321757"/>
          </a:xfrm>
        </p:grpSpPr>
        <p:sp>
          <p:nvSpPr>
            <p:cNvPr id="110" name="Freeform 12">
              <a:extLst>
                <a:ext uri="{FF2B5EF4-FFF2-40B4-BE49-F238E27FC236}">
                  <a16:creationId xmlns:a16="http://schemas.microsoft.com/office/drawing/2014/main" id="{FC11EBD7-C663-4045-BB71-0F50E0A4C107}"/>
                </a:ext>
              </a:extLst>
            </p:cNvPr>
            <p:cNvSpPr>
              <a:spLocks noChangeAspect="1"/>
            </p:cNvSpPr>
            <p:nvPr/>
          </p:nvSpPr>
          <p:spPr bwMode="auto">
            <a:xfrm>
              <a:off x="9388166" y="20561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11" name="Group 13">
              <a:extLst>
                <a:ext uri="{FF2B5EF4-FFF2-40B4-BE49-F238E27FC236}">
                  <a16:creationId xmlns:a16="http://schemas.microsoft.com/office/drawing/2014/main" id="{A398C782-75BD-D34A-A88F-13C9408C2CB4}"/>
                </a:ext>
              </a:extLst>
            </p:cNvPr>
            <p:cNvGrpSpPr>
              <a:grpSpLocks noChangeAspect="1"/>
            </p:cNvGrpSpPr>
            <p:nvPr/>
          </p:nvGrpSpPr>
          <p:grpSpPr bwMode="auto">
            <a:xfrm>
              <a:off x="9546352" y="1738837"/>
              <a:ext cx="152400" cy="152400"/>
              <a:chOff x="1344" y="2064"/>
              <a:chExt cx="192" cy="192"/>
            </a:xfrm>
          </p:grpSpPr>
          <p:sp>
            <p:nvSpPr>
              <p:cNvPr id="112" name="Oval 14">
                <a:extLst>
                  <a:ext uri="{FF2B5EF4-FFF2-40B4-BE49-F238E27FC236}">
                    <a16:creationId xmlns:a16="http://schemas.microsoft.com/office/drawing/2014/main" id="{CF70EB98-BC25-054D-A28C-15C458F31A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3" name="Rectangle 15">
                <a:extLst>
                  <a:ext uri="{FF2B5EF4-FFF2-40B4-BE49-F238E27FC236}">
                    <a16:creationId xmlns:a16="http://schemas.microsoft.com/office/drawing/2014/main" id="{16205789-0286-9A48-BF24-17C65ACBFEC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4" name="TextBox 113">
              <a:extLst>
                <a:ext uri="{FF2B5EF4-FFF2-40B4-BE49-F238E27FC236}">
                  <a16:creationId xmlns:a16="http://schemas.microsoft.com/office/drawing/2014/main" id="{84004203-356E-3D46-B342-CE8560414A64}"/>
                </a:ext>
              </a:extLst>
            </p:cNvPr>
            <p:cNvSpPr txBox="1"/>
            <p:nvPr/>
          </p:nvSpPr>
          <p:spPr>
            <a:xfrm>
              <a:off x="9031665" y="2201086"/>
              <a:ext cx="361741" cy="307777"/>
            </a:xfrm>
            <a:prstGeom prst="rect">
              <a:avLst/>
            </a:prstGeom>
            <a:noFill/>
          </p:spPr>
          <p:txBody>
            <a:bodyPr wrap="square" rtlCol="0">
              <a:spAutoFit/>
            </a:bodyPr>
            <a:lstStyle/>
            <a:p>
              <a:r>
                <a:rPr lang="en-US" sz="1400" dirty="0"/>
                <a:t>R</a:t>
              </a:r>
              <a:r>
                <a:rPr lang="en-US" sz="1400" baseline="-25000" dirty="0"/>
                <a:t>p</a:t>
              </a:r>
            </a:p>
          </p:txBody>
        </p:sp>
        <p:grpSp>
          <p:nvGrpSpPr>
            <p:cNvPr id="116" name="Group 209">
              <a:extLst>
                <a:ext uri="{FF2B5EF4-FFF2-40B4-BE49-F238E27FC236}">
                  <a16:creationId xmlns:a16="http://schemas.microsoft.com/office/drawing/2014/main" id="{D1E02D98-5294-904C-8954-EBB9E24D9EA1}"/>
                </a:ext>
              </a:extLst>
            </p:cNvPr>
            <p:cNvGrpSpPr>
              <a:grpSpLocks/>
            </p:cNvGrpSpPr>
            <p:nvPr/>
          </p:nvGrpSpPr>
          <p:grpSpPr bwMode="auto">
            <a:xfrm>
              <a:off x="9737959" y="2065540"/>
              <a:ext cx="192006" cy="612709"/>
              <a:chOff x="3935" y="1728"/>
              <a:chExt cx="96" cy="480"/>
            </a:xfrm>
          </p:grpSpPr>
          <p:sp>
            <p:nvSpPr>
              <p:cNvPr id="117" name="Arc 59">
                <a:extLst>
                  <a:ext uri="{FF2B5EF4-FFF2-40B4-BE49-F238E27FC236}">
                    <a16:creationId xmlns:a16="http://schemas.microsoft.com/office/drawing/2014/main" id="{7975F269-6549-B34F-A6F5-61DB3B4F4EF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60">
                <a:extLst>
                  <a:ext uri="{FF2B5EF4-FFF2-40B4-BE49-F238E27FC236}">
                    <a16:creationId xmlns:a16="http://schemas.microsoft.com/office/drawing/2014/main" id="{D89A116E-81B0-7A45-B1ED-364FC3ECC02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1">
                <a:extLst>
                  <a:ext uri="{FF2B5EF4-FFF2-40B4-BE49-F238E27FC236}">
                    <a16:creationId xmlns:a16="http://schemas.microsoft.com/office/drawing/2014/main" id="{22AECDCC-48DE-5C4B-AB9E-BEF75D02B70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2">
                <a:extLst>
                  <a:ext uri="{FF2B5EF4-FFF2-40B4-BE49-F238E27FC236}">
                    <a16:creationId xmlns:a16="http://schemas.microsoft.com/office/drawing/2014/main" id="{42EA0A01-9863-5940-9B54-9D95B7B677F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Line 63">
                <a:extLst>
                  <a:ext uri="{FF2B5EF4-FFF2-40B4-BE49-F238E27FC236}">
                    <a16:creationId xmlns:a16="http://schemas.microsoft.com/office/drawing/2014/main" id="{D2FB6CA7-91E2-0846-AB57-C136CFCF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64">
                <a:extLst>
                  <a:ext uri="{FF2B5EF4-FFF2-40B4-BE49-F238E27FC236}">
                    <a16:creationId xmlns:a16="http://schemas.microsoft.com/office/drawing/2014/main" id="{BB5B1A60-60E6-B641-9D9A-F51A0B2D071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Arc 65">
                <a:extLst>
                  <a:ext uri="{FF2B5EF4-FFF2-40B4-BE49-F238E27FC236}">
                    <a16:creationId xmlns:a16="http://schemas.microsoft.com/office/drawing/2014/main" id="{120E19F0-DC6B-4B46-B4CD-115A17E9C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66">
                <a:extLst>
                  <a:ext uri="{FF2B5EF4-FFF2-40B4-BE49-F238E27FC236}">
                    <a16:creationId xmlns:a16="http://schemas.microsoft.com/office/drawing/2014/main" id="{53075235-790A-244D-8074-4738BCD478F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67">
                <a:extLst>
                  <a:ext uri="{FF2B5EF4-FFF2-40B4-BE49-F238E27FC236}">
                    <a16:creationId xmlns:a16="http://schemas.microsoft.com/office/drawing/2014/main" id="{5900C3A6-E2CF-E04D-AC1C-0F3BAED046A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68">
                <a:extLst>
                  <a:ext uri="{FF2B5EF4-FFF2-40B4-BE49-F238E27FC236}">
                    <a16:creationId xmlns:a16="http://schemas.microsoft.com/office/drawing/2014/main" id="{C4A69015-4A38-964C-B551-832A0D46984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69">
                <a:extLst>
                  <a:ext uri="{FF2B5EF4-FFF2-40B4-BE49-F238E27FC236}">
                    <a16:creationId xmlns:a16="http://schemas.microsoft.com/office/drawing/2014/main" id="{EE63DFFE-E5A1-704A-A455-4250A39FAA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70">
                <a:extLst>
                  <a:ext uri="{FF2B5EF4-FFF2-40B4-BE49-F238E27FC236}">
                    <a16:creationId xmlns:a16="http://schemas.microsoft.com/office/drawing/2014/main" id="{78A8908B-74D5-2B4C-BD29-30422D818FC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Arc 71">
                <a:extLst>
                  <a:ext uri="{FF2B5EF4-FFF2-40B4-BE49-F238E27FC236}">
                    <a16:creationId xmlns:a16="http://schemas.microsoft.com/office/drawing/2014/main" id="{FA39DA70-101A-014A-BB15-D785CE9880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30" name="Straight Connector 129">
              <a:extLst>
                <a:ext uri="{FF2B5EF4-FFF2-40B4-BE49-F238E27FC236}">
                  <a16:creationId xmlns:a16="http://schemas.microsoft.com/office/drawing/2014/main" id="{8866987E-F98B-4542-A16A-CC17F9BDB57D}"/>
                </a:ext>
              </a:extLst>
            </p:cNvPr>
            <p:cNvCxnSpPr>
              <a:cxnSpLocks/>
              <a:endCxn id="121" idx="1"/>
            </p:cNvCxnSpPr>
            <p:nvPr/>
          </p:nvCxnSpPr>
          <p:spPr>
            <a:xfrm>
              <a:off x="9429834" y="2063440"/>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FF62C1-DF25-D243-8ECC-6C1492DEC04D}"/>
                </a:ext>
              </a:extLst>
            </p:cNvPr>
            <p:cNvCxnSpPr>
              <a:cxnSpLocks/>
            </p:cNvCxnSpPr>
            <p:nvPr/>
          </p:nvCxnSpPr>
          <p:spPr>
            <a:xfrm>
              <a:off x="9431509" y="2678063"/>
              <a:ext cx="403127" cy="2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C58E15-D704-4A49-B1A3-7AD74EA483D8}"/>
                </a:ext>
              </a:extLst>
            </p:cNvPr>
            <p:cNvCxnSpPr>
              <a:cxnSpLocks/>
            </p:cNvCxnSpPr>
            <p:nvPr/>
          </p:nvCxnSpPr>
          <p:spPr>
            <a:xfrm flipV="1">
              <a:off x="9443146" y="2477106"/>
              <a:ext cx="0" cy="20597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7F3ACD33-3E96-A343-9317-49B8C101C2FD}"/>
                </a:ext>
              </a:extLst>
            </p:cNvPr>
            <p:cNvCxnSpPr>
              <a:cxnSpLocks/>
            </p:cNvCxnSpPr>
            <p:nvPr/>
          </p:nvCxnSpPr>
          <p:spPr>
            <a:xfrm flipH="1">
              <a:off x="9660650" y="2681745"/>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DB93FC3C-4A1B-2140-8C11-A5FC5F3933D3}"/>
                </a:ext>
              </a:extLst>
            </p:cNvPr>
            <p:cNvCxnSpPr>
              <a:cxnSpLocks/>
            </p:cNvCxnSpPr>
            <p:nvPr/>
          </p:nvCxnSpPr>
          <p:spPr>
            <a:xfrm flipH="1">
              <a:off x="9618428" y="1805423"/>
              <a:ext cx="2" cy="25801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36" name="Group 135">
              <a:extLst>
                <a:ext uri="{FF2B5EF4-FFF2-40B4-BE49-F238E27FC236}">
                  <a16:creationId xmlns:a16="http://schemas.microsoft.com/office/drawing/2014/main" id="{21AF1E55-15B6-0740-BAC4-FC6B1BB94021}"/>
                </a:ext>
              </a:extLst>
            </p:cNvPr>
            <p:cNvGrpSpPr>
              <a:grpSpLocks/>
            </p:cNvGrpSpPr>
            <p:nvPr/>
          </p:nvGrpSpPr>
          <p:grpSpPr bwMode="auto">
            <a:xfrm>
              <a:off x="9564790" y="2868570"/>
              <a:ext cx="192024" cy="192024"/>
              <a:chOff x="1344" y="2064"/>
              <a:chExt cx="192" cy="192"/>
            </a:xfrm>
          </p:grpSpPr>
          <p:sp>
            <p:nvSpPr>
              <p:cNvPr id="137" name="Oval 136">
                <a:extLst>
                  <a:ext uri="{FF2B5EF4-FFF2-40B4-BE49-F238E27FC236}">
                    <a16:creationId xmlns:a16="http://schemas.microsoft.com/office/drawing/2014/main" id="{D2EFADF5-B1E0-EA4A-B212-15A2C85ABDE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8" name="Rectangle 137">
                <a:extLst>
                  <a:ext uri="{FF2B5EF4-FFF2-40B4-BE49-F238E27FC236}">
                    <a16:creationId xmlns:a16="http://schemas.microsoft.com/office/drawing/2014/main" id="{8C7F0372-08E5-0742-91ED-A3C50D56CF2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9" name="TextBox 138">
              <a:extLst>
                <a:ext uri="{FF2B5EF4-FFF2-40B4-BE49-F238E27FC236}">
                  <a16:creationId xmlns:a16="http://schemas.microsoft.com/office/drawing/2014/main" id="{A5AD0283-5919-6D49-9A75-3C1A22334A09}"/>
                </a:ext>
              </a:extLst>
            </p:cNvPr>
            <p:cNvSpPr txBox="1"/>
            <p:nvPr/>
          </p:nvSpPr>
          <p:spPr>
            <a:xfrm>
              <a:off x="9987932" y="2202764"/>
              <a:ext cx="449627" cy="307777"/>
            </a:xfrm>
            <a:prstGeom prst="rect">
              <a:avLst/>
            </a:prstGeom>
            <a:noFill/>
          </p:spPr>
          <p:txBody>
            <a:bodyPr wrap="square" rtlCol="0">
              <a:spAutoFit/>
            </a:bodyPr>
            <a:lstStyle/>
            <a:p>
              <a:r>
                <a:rPr lang="en-US" sz="1400" dirty="0" err="1"/>
                <a:t>jX</a:t>
              </a:r>
              <a:r>
                <a:rPr lang="en-US" sz="1400" baseline="-25000" dirty="0" err="1"/>
                <a:t>p</a:t>
              </a:r>
              <a:endParaRPr lang="en-US" sz="1400" baseline="-25000" dirty="0"/>
            </a:p>
          </p:txBody>
        </p:sp>
      </p:grpSp>
      <p:sp>
        <p:nvSpPr>
          <p:cNvPr id="3" name="TextBox 2">
            <a:extLst>
              <a:ext uri="{FF2B5EF4-FFF2-40B4-BE49-F238E27FC236}">
                <a16:creationId xmlns:a16="http://schemas.microsoft.com/office/drawing/2014/main" id="{080A7839-4DA7-7D49-9A87-216D2428148A}"/>
              </a:ext>
            </a:extLst>
          </p:cNvPr>
          <p:cNvSpPr txBox="1"/>
          <p:nvPr/>
        </p:nvSpPr>
        <p:spPr>
          <a:xfrm>
            <a:off x="10924673" y="1135431"/>
            <a:ext cx="326896"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965611D0-95E0-B647-BD31-DE798A80F231}"/>
              </a:ext>
            </a:extLst>
          </p:cNvPr>
          <p:cNvSpPr txBox="1"/>
          <p:nvPr/>
        </p:nvSpPr>
        <p:spPr>
          <a:xfrm>
            <a:off x="10910817" y="2960768"/>
            <a:ext cx="326896"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F2A1E782-C318-BC4A-8D7F-2FFD6603955D}"/>
              </a:ext>
            </a:extLst>
          </p:cNvPr>
          <p:cNvSpPr txBox="1"/>
          <p:nvPr/>
        </p:nvSpPr>
        <p:spPr>
          <a:xfrm>
            <a:off x="11706891" y="4623733"/>
            <a:ext cx="326896" cy="369332"/>
          </a:xfrm>
          <a:prstGeom prst="rect">
            <a:avLst/>
          </a:prstGeom>
          <a:noFill/>
        </p:spPr>
        <p:txBody>
          <a:bodyPr wrap="square" rtlCol="0">
            <a:spAutoFit/>
          </a:bodyPr>
          <a:lstStyle/>
          <a:p>
            <a:r>
              <a:rPr lang="en-US" dirty="0"/>
              <a:t>C</a:t>
            </a:r>
          </a:p>
        </p:txBody>
      </p:sp>
      <p:grpSp>
        <p:nvGrpSpPr>
          <p:cNvPr id="8" name="Group 7">
            <a:extLst>
              <a:ext uri="{FF2B5EF4-FFF2-40B4-BE49-F238E27FC236}">
                <a16:creationId xmlns:a16="http://schemas.microsoft.com/office/drawing/2014/main" id="{7D278983-CE17-AF4B-8199-D074D361F7C6}"/>
              </a:ext>
            </a:extLst>
          </p:cNvPr>
          <p:cNvGrpSpPr/>
          <p:nvPr/>
        </p:nvGrpSpPr>
        <p:grpSpPr>
          <a:xfrm>
            <a:off x="9480407" y="4627088"/>
            <a:ext cx="2762224" cy="1023377"/>
            <a:chOff x="9019556" y="4919804"/>
            <a:chExt cx="2762224" cy="1023377"/>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5A8FCA81-6F96-354D-9BB4-E735BBFA1A6E}"/>
                    </a:ext>
                  </a:extLst>
                </p:cNvPr>
                <p:cNvSpPr txBox="1"/>
                <p:nvPr/>
              </p:nvSpPr>
              <p:spPr>
                <a:xfrm>
                  <a:off x="9019556" y="5429899"/>
                  <a:ext cx="99269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61" name="TextBox 160">
                  <a:extLst>
                    <a:ext uri="{FF2B5EF4-FFF2-40B4-BE49-F238E27FC236}">
                      <a16:creationId xmlns:a16="http://schemas.microsoft.com/office/drawing/2014/main" id="{5A8FCA81-6F96-354D-9BB4-E735BBFA1A6E}"/>
                    </a:ext>
                  </a:extLst>
                </p:cNvPr>
                <p:cNvSpPr txBox="1">
                  <a:spLocks noRot="1" noChangeAspect="1" noMove="1" noResize="1" noEditPoints="1" noAdjustHandles="1" noChangeArrowheads="1" noChangeShapeType="1" noTextEdit="1"/>
                </p:cNvSpPr>
                <p:nvPr/>
              </p:nvSpPr>
              <p:spPr>
                <a:xfrm>
                  <a:off x="9019556" y="5429899"/>
                  <a:ext cx="992691" cy="338554"/>
                </a:xfrm>
                <a:prstGeom prst="rect">
                  <a:avLst/>
                </a:prstGeom>
                <a:blipFill>
                  <a:blip r:embed="rId4"/>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1F881EFF-96B0-A149-A15E-D58143467858}"/>
                </a:ext>
              </a:extLst>
            </p:cNvPr>
            <p:cNvCxnSpPr>
              <a:cxnSpLocks/>
            </p:cNvCxnSpPr>
            <p:nvPr/>
          </p:nvCxnSpPr>
          <p:spPr>
            <a:xfrm>
              <a:off x="9467565" y="5845775"/>
              <a:ext cx="1700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DB6FFB7A-EB81-2443-80BC-A7BFC8EF67C7}"/>
                </a:ext>
              </a:extLst>
            </p:cNvPr>
            <p:cNvGrpSpPr>
              <a:grpSpLocks/>
            </p:cNvGrpSpPr>
            <p:nvPr/>
          </p:nvGrpSpPr>
          <p:grpSpPr bwMode="auto">
            <a:xfrm>
              <a:off x="9390534" y="5751157"/>
              <a:ext cx="192024" cy="192024"/>
              <a:chOff x="1344" y="2064"/>
              <a:chExt cx="192" cy="192"/>
            </a:xfrm>
          </p:grpSpPr>
          <p:sp>
            <p:nvSpPr>
              <p:cNvPr id="193" name="Oval 192">
                <a:extLst>
                  <a:ext uri="{FF2B5EF4-FFF2-40B4-BE49-F238E27FC236}">
                    <a16:creationId xmlns:a16="http://schemas.microsoft.com/office/drawing/2014/main" id="{6CFEB6DE-F725-F044-ADAA-A81802A77A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94" name="Rectangle 193">
                <a:extLst>
                  <a:ext uri="{FF2B5EF4-FFF2-40B4-BE49-F238E27FC236}">
                    <a16:creationId xmlns:a16="http://schemas.microsoft.com/office/drawing/2014/main" id="{8C9A4189-2BC6-EC4A-B37D-AA8F36B5132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64" name="Group 210">
              <a:extLst>
                <a:ext uri="{FF2B5EF4-FFF2-40B4-BE49-F238E27FC236}">
                  <a16:creationId xmlns:a16="http://schemas.microsoft.com/office/drawing/2014/main" id="{DD6F9208-EF0E-EF46-B528-8FF7C807812C}"/>
                </a:ext>
              </a:extLst>
            </p:cNvPr>
            <p:cNvGrpSpPr>
              <a:grpSpLocks/>
            </p:cNvGrpSpPr>
            <p:nvPr/>
          </p:nvGrpSpPr>
          <p:grpSpPr bwMode="auto">
            <a:xfrm>
              <a:off x="10637091" y="5294086"/>
              <a:ext cx="239730" cy="564222"/>
              <a:chOff x="3216" y="1728"/>
              <a:chExt cx="192" cy="480"/>
            </a:xfrm>
          </p:grpSpPr>
          <p:sp>
            <p:nvSpPr>
              <p:cNvPr id="189" name="Line 8">
                <a:extLst>
                  <a:ext uri="{FF2B5EF4-FFF2-40B4-BE49-F238E27FC236}">
                    <a16:creationId xmlns:a16="http://schemas.microsoft.com/office/drawing/2014/main" id="{CDA36AB8-D7A3-9A4B-976B-D6DAA7436C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D1FC48A5-E749-8E4B-B7CA-5839D5E9DF1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F4DB1025-7FC4-934F-A848-A1EFC74BADF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471F8516-26F8-1449-AE1B-998D14BE631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5" name="TextBox 164">
              <a:extLst>
                <a:ext uri="{FF2B5EF4-FFF2-40B4-BE49-F238E27FC236}">
                  <a16:creationId xmlns:a16="http://schemas.microsoft.com/office/drawing/2014/main" id="{B9B590EE-3E25-584C-BFF9-B00D411388E4}"/>
                </a:ext>
              </a:extLst>
            </p:cNvPr>
            <p:cNvSpPr txBox="1"/>
            <p:nvPr/>
          </p:nvSpPr>
          <p:spPr>
            <a:xfrm>
              <a:off x="10403985" y="5420807"/>
              <a:ext cx="379163" cy="338554"/>
            </a:xfrm>
            <a:prstGeom prst="rect">
              <a:avLst/>
            </a:prstGeom>
            <a:noFill/>
          </p:spPr>
          <p:txBody>
            <a:bodyPr wrap="square" rtlCol="0">
              <a:spAutoFit/>
            </a:bodyPr>
            <a:lstStyle/>
            <a:p>
              <a:r>
                <a:rPr lang="en-US" sz="1600" dirty="0"/>
                <a:t>C</a:t>
              </a:r>
              <a:endParaRPr lang="en-US" sz="1400" baseline="-25000" dirty="0"/>
            </a:p>
          </p:txBody>
        </p:sp>
        <p:cxnSp>
          <p:nvCxnSpPr>
            <p:cNvPr id="167" name="Straight Connector 166">
              <a:extLst>
                <a:ext uri="{FF2B5EF4-FFF2-40B4-BE49-F238E27FC236}">
                  <a16:creationId xmlns:a16="http://schemas.microsoft.com/office/drawing/2014/main" id="{09BCB39E-7818-F348-8FFA-FBE0140A4B89}"/>
                </a:ext>
              </a:extLst>
            </p:cNvPr>
            <p:cNvCxnSpPr>
              <a:cxnSpLocks/>
            </p:cNvCxnSpPr>
            <p:nvPr/>
          </p:nvCxnSpPr>
          <p:spPr>
            <a:xfrm>
              <a:off x="10236030" y="5286808"/>
              <a:ext cx="925589" cy="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FAB521D-66D7-7445-A5F5-F7F3CE2A92F0}"/>
                </a:ext>
              </a:extLst>
            </p:cNvPr>
            <p:cNvGrpSpPr>
              <a:grpSpLocks/>
            </p:cNvGrpSpPr>
            <p:nvPr/>
          </p:nvGrpSpPr>
          <p:grpSpPr bwMode="auto">
            <a:xfrm>
              <a:off x="9393844" y="5203092"/>
              <a:ext cx="192024" cy="192024"/>
              <a:chOff x="1344" y="2064"/>
              <a:chExt cx="192" cy="192"/>
            </a:xfrm>
          </p:grpSpPr>
          <p:sp>
            <p:nvSpPr>
              <p:cNvPr id="187" name="Oval 186">
                <a:extLst>
                  <a:ext uri="{FF2B5EF4-FFF2-40B4-BE49-F238E27FC236}">
                    <a16:creationId xmlns:a16="http://schemas.microsoft.com/office/drawing/2014/main" id="{5005BC39-E4D0-AD41-8753-E74F746E653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88" name="Rectangle 187">
                <a:extLst>
                  <a:ext uri="{FF2B5EF4-FFF2-40B4-BE49-F238E27FC236}">
                    <a16:creationId xmlns:a16="http://schemas.microsoft.com/office/drawing/2014/main" id="{32075629-9525-5549-8295-BC794D82881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169" name="Straight Connector 168">
              <a:extLst>
                <a:ext uri="{FF2B5EF4-FFF2-40B4-BE49-F238E27FC236}">
                  <a16:creationId xmlns:a16="http://schemas.microsoft.com/office/drawing/2014/main" id="{286666D3-5AA9-A646-83D8-F9F1EDB93755}"/>
                </a:ext>
              </a:extLst>
            </p:cNvPr>
            <p:cNvCxnSpPr>
              <a:cxnSpLocks/>
            </p:cNvCxnSpPr>
            <p:nvPr/>
          </p:nvCxnSpPr>
          <p:spPr>
            <a:xfrm>
              <a:off x="9467565" y="5286808"/>
              <a:ext cx="232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3B8C247-1DB8-4749-A63B-58084A663425}"/>
                    </a:ext>
                  </a:extLst>
                </p:cNvPr>
                <p:cNvSpPr txBox="1"/>
                <p:nvPr/>
              </p:nvSpPr>
              <p:spPr>
                <a:xfrm>
                  <a:off x="11233318" y="5346347"/>
                  <a:ext cx="54846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50</m:t>
                        </m:r>
                        <m:r>
                          <m:rPr>
                            <m:sty m:val="p"/>
                          </m:rPr>
                          <a:rPr lang="el-GR" sz="1600" b="0" i="1" smtClean="0">
                            <a:latin typeface="Cambria Math" panose="02040503050406030204" pitchFamily="18" charset="0"/>
                            <a:ea typeface="Cambria Math" panose="02040503050406030204" pitchFamily="18" charset="0"/>
                          </a:rPr>
                          <m:t>Ω</m:t>
                        </m:r>
                      </m:oMath>
                    </m:oMathPara>
                  </a14:m>
                  <a:endParaRPr lang="en-US" sz="1600" dirty="0"/>
                </a:p>
              </p:txBody>
            </p:sp>
          </mc:Choice>
          <mc:Fallback xmlns="">
            <p:sp>
              <p:nvSpPr>
                <p:cNvPr id="170" name="TextBox 169">
                  <a:extLst>
                    <a:ext uri="{FF2B5EF4-FFF2-40B4-BE49-F238E27FC236}">
                      <a16:creationId xmlns:a16="http://schemas.microsoft.com/office/drawing/2014/main" id="{A3B8C247-1DB8-4749-A63B-58084A663425}"/>
                    </a:ext>
                  </a:extLst>
                </p:cNvPr>
                <p:cNvSpPr txBox="1">
                  <a:spLocks noRot="1" noChangeAspect="1" noMove="1" noResize="1" noEditPoints="1" noAdjustHandles="1" noChangeArrowheads="1" noChangeShapeType="1" noTextEdit="1"/>
                </p:cNvSpPr>
                <p:nvPr/>
              </p:nvSpPr>
              <p:spPr>
                <a:xfrm>
                  <a:off x="11233318" y="5346347"/>
                  <a:ext cx="548462" cy="338554"/>
                </a:xfrm>
                <a:prstGeom prst="rect">
                  <a:avLst/>
                </a:prstGeom>
                <a:blipFill>
                  <a:blip r:embed="rId5"/>
                  <a:stretch>
                    <a:fillRect/>
                  </a:stretch>
                </a:blipFill>
              </p:spPr>
              <p:txBody>
                <a:bodyPr/>
                <a:lstStyle/>
                <a:p>
                  <a:r>
                    <a:rPr lang="en-US">
                      <a:noFill/>
                    </a:rPr>
                    <a:t> </a:t>
                  </a:r>
                </a:p>
              </p:txBody>
            </p:sp>
          </mc:Fallback>
        </mc:AlternateContent>
        <p:grpSp>
          <p:nvGrpSpPr>
            <p:cNvPr id="171" name="Group 209">
              <a:extLst>
                <a:ext uri="{FF2B5EF4-FFF2-40B4-BE49-F238E27FC236}">
                  <a16:creationId xmlns:a16="http://schemas.microsoft.com/office/drawing/2014/main" id="{B77486A3-C8CD-5A47-AA1F-4C8C9AF62E5B}"/>
                </a:ext>
              </a:extLst>
            </p:cNvPr>
            <p:cNvGrpSpPr>
              <a:grpSpLocks/>
            </p:cNvGrpSpPr>
            <p:nvPr/>
          </p:nvGrpSpPr>
          <p:grpSpPr bwMode="auto">
            <a:xfrm rot="5400000">
              <a:off x="9871758" y="4979834"/>
              <a:ext cx="192006" cy="612709"/>
              <a:chOff x="3935" y="1728"/>
              <a:chExt cx="96" cy="480"/>
            </a:xfrm>
          </p:grpSpPr>
          <p:sp>
            <p:nvSpPr>
              <p:cNvPr id="174" name="Arc 59">
                <a:extLst>
                  <a:ext uri="{FF2B5EF4-FFF2-40B4-BE49-F238E27FC236}">
                    <a16:creationId xmlns:a16="http://schemas.microsoft.com/office/drawing/2014/main" id="{8EE8FADD-0D68-7047-B6A3-1E3C3F9C99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 name="Arc 60">
                <a:extLst>
                  <a:ext uri="{FF2B5EF4-FFF2-40B4-BE49-F238E27FC236}">
                    <a16:creationId xmlns:a16="http://schemas.microsoft.com/office/drawing/2014/main" id="{249E9F85-35FA-1C43-A847-C996897ECAD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1">
                <a:extLst>
                  <a:ext uri="{FF2B5EF4-FFF2-40B4-BE49-F238E27FC236}">
                    <a16:creationId xmlns:a16="http://schemas.microsoft.com/office/drawing/2014/main" id="{C2629CCE-30E6-9F47-8027-B6B22AFABF9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2">
                <a:extLst>
                  <a:ext uri="{FF2B5EF4-FFF2-40B4-BE49-F238E27FC236}">
                    <a16:creationId xmlns:a16="http://schemas.microsoft.com/office/drawing/2014/main" id="{DB43D706-4CCD-3A47-BE2A-594B096A378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8" name="Line 63">
                <a:extLst>
                  <a:ext uri="{FF2B5EF4-FFF2-40B4-BE49-F238E27FC236}">
                    <a16:creationId xmlns:a16="http://schemas.microsoft.com/office/drawing/2014/main" id="{AE7D2E8B-59CB-E14D-B0D8-F97DA0D7956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64">
                <a:extLst>
                  <a:ext uri="{FF2B5EF4-FFF2-40B4-BE49-F238E27FC236}">
                    <a16:creationId xmlns:a16="http://schemas.microsoft.com/office/drawing/2014/main" id="{1EEE4C77-1EE6-584E-BEAC-68606391016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rc 65">
                <a:extLst>
                  <a:ext uri="{FF2B5EF4-FFF2-40B4-BE49-F238E27FC236}">
                    <a16:creationId xmlns:a16="http://schemas.microsoft.com/office/drawing/2014/main" id="{995480A5-74EC-814A-B6CD-8B037602A44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66">
                <a:extLst>
                  <a:ext uri="{FF2B5EF4-FFF2-40B4-BE49-F238E27FC236}">
                    <a16:creationId xmlns:a16="http://schemas.microsoft.com/office/drawing/2014/main" id="{090B03C0-C2CA-894E-AE05-F2869EAA091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67">
                <a:extLst>
                  <a:ext uri="{FF2B5EF4-FFF2-40B4-BE49-F238E27FC236}">
                    <a16:creationId xmlns:a16="http://schemas.microsoft.com/office/drawing/2014/main" id="{2C58A1FB-FCE5-2545-8F40-2352983058B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Arc 68">
                <a:extLst>
                  <a:ext uri="{FF2B5EF4-FFF2-40B4-BE49-F238E27FC236}">
                    <a16:creationId xmlns:a16="http://schemas.microsoft.com/office/drawing/2014/main" id="{958373F2-3AAB-9849-AB3A-C63835CC90C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 name="Arc 69">
                <a:extLst>
                  <a:ext uri="{FF2B5EF4-FFF2-40B4-BE49-F238E27FC236}">
                    <a16:creationId xmlns:a16="http://schemas.microsoft.com/office/drawing/2014/main" id="{277B783E-2E5B-4D41-9086-FB38F0A9052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70">
                <a:extLst>
                  <a:ext uri="{FF2B5EF4-FFF2-40B4-BE49-F238E27FC236}">
                    <a16:creationId xmlns:a16="http://schemas.microsoft.com/office/drawing/2014/main" id="{0763EE13-D68E-C849-A40F-902872B27BA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71">
                <a:extLst>
                  <a:ext uri="{FF2B5EF4-FFF2-40B4-BE49-F238E27FC236}">
                    <a16:creationId xmlns:a16="http://schemas.microsoft.com/office/drawing/2014/main" id="{37ABC3AE-EEC4-C94C-946A-60CFBBD5068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2" name="Freeform 12">
              <a:extLst>
                <a:ext uri="{FF2B5EF4-FFF2-40B4-BE49-F238E27FC236}">
                  <a16:creationId xmlns:a16="http://schemas.microsoft.com/office/drawing/2014/main" id="{BB489E2F-C347-0E40-9173-413BA0125A54}"/>
                </a:ext>
              </a:extLst>
            </p:cNvPr>
            <p:cNvSpPr>
              <a:spLocks noChangeAspect="1"/>
            </p:cNvSpPr>
            <p:nvPr/>
          </p:nvSpPr>
          <p:spPr bwMode="auto">
            <a:xfrm>
              <a:off x="11096228" y="5294096"/>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3" name="TextBox 172">
              <a:extLst>
                <a:ext uri="{FF2B5EF4-FFF2-40B4-BE49-F238E27FC236}">
                  <a16:creationId xmlns:a16="http://schemas.microsoft.com/office/drawing/2014/main" id="{06B069FE-7110-7D4F-BB51-C3CAC6C49646}"/>
                </a:ext>
              </a:extLst>
            </p:cNvPr>
            <p:cNvSpPr txBox="1"/>
            <p:nvPr/>
          </p:nvSpPr>
          <p:spPr>
            <a:xfrm>
              <a:off x="9851904" y="4919804"/>
              <a:ext cx="361741" cy="307777"/>
            </a:xfrm>
            <a:prstGeom prst="rect">
              <a:avLst/>
            </a:prstGeom>
            <a:noFill/>
          </p:spPr>
          <p:txBody>
            <a:bodyPr wrap="square" rtlCol="0">
              <a:spAutoFit/>
            </a:bodyPr>
            <a:lstStyle/>
            <a:p>
              <a:r>
                <a:rPr lang="en-US" sz="1400" dirty="0"/>
                <a:t>L</a:t>
              </a:r>
              <a:endParaRPr lang="en-US" sz="1400" baseline="-25000" dirty="0"/>
            </a:p>
          </p:txBody>
        </p:sp>
        <p:grpSp>
          <p:nvGrpSpPr>
            <p:cNvPr id="104" name="Group 103">
              <a:extLst>
                <a:ext uri="{FF2B5EF4-FFF2-40B4-BE49-F238E27FC236}">
                  <a16:creationId xmlns:a16="http://schemas.microsoft.com/office/drawing/2014/main" id="{DA82A014-5D56-4542-AB43-56E4FD58ABAF}"/>
                </a:ext>
              </a:extLst>
            </p:cNvPr>
            <p:cNvGrpSpPr>
              <a:grpSpLocks/>
            </p:cNvGrpSpPr>
            <p:nvPr/>
          </p:nvGrpSpPr>
          <p:grpSpPr bwMode="auto">
            <a:xfrm>
              <a:off x="11060006" y="5196971"/>
              <a:ext cx="192024" cy="192024"/>
              <a:chOff x="1344" y="2064"/>
              <a:chExt cx="192" cy="192"/>
            </a:xfrm>
          </p:grpSpPr>
          <p:sp>
            <p:nvSpPr>
              <p:cNvPr id="105" name="Oval 104">
                <a:extLst>
                  <a:ext uri="{FF2B5EF4-FFF2-40B4-BE49-F238E27FC236}">
                    <a16:creationId xmlns:a16="http://schemas.microsoft.com/office/drawing/2014/main" id="{D0FFAC4C-50A6-9C43-8D97-2BA95A06522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6" name="Rectangle 105">
                <a:extLst>
                  <a:ext uri="{FF2B5EF4-FFF2-40B4-BE49-F238E27FC236}">
                    <a16:creationId xmlns:a16="http://schemas.microsoft.com/office/drawing/2014/main" id="{846E35B7-FFAB-F248-BAF7-F6CFCDDFB33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332859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23090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8: Series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3640" y="1196721"/>
                <a:ext cx="11689432" cy="56024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b="0" dirty="0">
                    <a:solidFill>
                      <a:srgbClr val="000000"/>
                    </a:solidFill>
                    <a:cs typeface="Calibri"/>
                    <a:sym typeface="Calibri"/>
                  </a:rPr>
                  <a:t>For the circuit on the right, C</a:t>
                </a:r>
                <a14:m>
                  <m:oMath xmlns:m="http://schemas.openxmlformats.org/officeDocument/2006/math">
                    <m:r>
                      <a:rPr lang="en-US" b="0" i="1" smtClean="0">
                        <a:solidFill>
                          <a:srgbClr val="000000"/>
                        </a:solidFill>
                        <a:latin typeface="Cambria Math" panose="02040503050406030204" pitchFamily="18" charset="0"/>
                        <a:cs typeface="Calibri"/>
                        <a:sym typeface="Calibri"/>
                      </a:rPr>
                      <m:t>=8−50</m:t>
                    </m:r>
                    <m:r>
                      <a:rPr lang="en-US" b="0" i="1" smtClean="0">
                        <a:solidFill>
                          <a:srgbClr val="000000"/>
                        </a:solidFill>
                        <a:latin typeface="Cambria Math" panose="02040503050406030204" pitchFamily="18" charset="0"/>
                        <a:cs typeface="Calibri"/>
                        <a:sym typeface="Calibri"/>
                      </a:rPr>
                      <m:t>𝑝𝑓</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=15</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dirty="0">
                    <a:solidFill>
                      <a:srgbClr val="000000"/>
                    </a:solidFill>
                    <a:latin typeface="Calibri"/>
                    <a:ea typeface="Calibri"/>
                    <a:cs typeface="Calibri"/>
                    <a:sym typeface="Calibri"/>
                  </a:rPr>
                  <a:t> forming a bandpass filter.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=100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=34</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the resonant frequency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35×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525</m:t>
                            </m:r>
                          </m:e>
                        </m:rad>
                      </m:den>
                    </m:f>
                    <m:r>
                      <a:rPr lang="en-US" dirty="0">
                        <a:solidFill>
                          <a:srgbClr val="000000"/>
                        </a:solidFill>
                        <a:latin typeface="Cambria Math" panose="02040503050406030204" pitchFamily="18" charset="0"/>
                        <a:ea typeface="Cambria Math" panose="02040503050406030204" pitchFamily="18" charset="0"/>
                        <a:cs typeface="Calibri"/>
                        <a:sym typeface="Calibri"/>
                      </a:rPr>
                      <m:t>≈</m:t>
                    </m:r>
                    <m:r>
                      <a:rPr lang="en-US" b="0" i="0" dirty="0" smtClean="0">
                        <a:solidFill>
                          <a:srgbClr val="000000"/>
                        </a:solidFill>
                        <a:latin typeface="Cambria Math" panose="02040503050406030204" pitchFamily="18" charset="0"/>
                        <a:ea typeface="Cambria Math" panose="02040503050406030204" pitchFamily="18" charset="0"/>
                        <a:cs typeface="Calibri"/>
                        <a:sym typeface="Calibri"/>
                      </a:rPr>
                      <m:t>44.2</m:t>
                    </m:r>
                  </m:oMath>
                </a14:m>
                <a:r>
                  <a:rPr lang="en-US" dirty="0">
                    <a:solidFill>
                      <a:srgbClr val="000000"/>
                    </a:solidFill>
                    <a:latin typeface="Calibri"/>
                    <a:ea typeface="Calibri"/>
                    <a:cs typeface="Calibri"/>
                    <a:sym typeface="Calibri"/>
                  </a:rPr>
                  <a:t>, so the </a:t>
                </a:r>
              </a:p>
              <a:p>
                <a:pPr defTabSz="457200" hangingPunct="0"/>
                <a:r>
                  <a:rPr lang="en-US" dirty="0">
                    <a:solidFill>
                      <a:srgbClr val="000000"/>
                    </a:solidFill>
                    <a:latin typeface="Calibri"/>
                    <a:ea typeface="Calibri"/>
                    <a:cs typeface="Calibri"/>
                    <a:sym typeface="Calibri"/>
                  </a:rPr>
                  <a:t>      resonant frequency is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44.2</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7.07</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Tune the resonant frequency to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𝑀𝐻𝑧</m:t>
                    </m:r>
                  </m:oMath>
                </a14:m>
                <a:r>
                  <a:rPr lang="en-US" dirty="0">
                    <a:solidFill>
                      <a:srgbClr val="000000"/>
                    </a:solidFill>
                    <a:latin typeface="Calibri"/>
                    <a:ea typeface="Calibri"/>
                    <a:cs typeface="Calibri"/>
                    <a:sym typeface="Calibri"/>
                  </a:rPr>
                  <a:t> and find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oMath>
                </a14:m>
                <a:r>
                  <a:rPr lang="en-US" dirty="0">
                    <a:solidFill>
                      <a:srgbClr val="000000"/>
                    </a:solidFill>
                    <a:latin typeface="Calibri"/>
                    <a:ea typeface="Calibri"/>
                    <a:cs typeface="Calibri"/>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oMath>
                </a14:m>
                <a:r>
                  <a:rPr lang="en-US" dirty="0">
                    <a:solidFill>
                      <a:srgbClr val="000000"/>
                    </a:solidFill>
                    <a:latin typeface="Calibri"/>
                    <a:ea typeface="Calibri"/>
                    <a:cs typeface="Calibri"/>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oMath>
                </a14:m>
                <a:endParaRPr lang="en-US" b="0"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=6.47</m:t>
                    </m:r>
                    <m:r>
                      <a:rPr lang="en-US" b="0" i="1" smtClean="0">
                        <a:solidFill>
                          <a:srgbClr val="000000"/>
                        </a:solidFill>
                        <a:latin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𝑄</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𝑓</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num>
                      <m:den>
                        <m:r>
                          <a:rPr lang="en-US" b="0" i="1" smtClean="0">
                            <a:solidFill>
                              <a:srgbClr val="000000"/>
                            </a:solidFill>
                            <a:latin typeface="Cambria Math" panose="02040503050406030204" pitchFamily="18" charset="0"/>
                            <a:cs typeface="Calibri"/>
                            <a:sym typeface="Calibri"/>
                          </a:rPr>
                          <m:t>1.2</m:t>
                        </m:r>
                      </m:den>
                    </m:f>
                    <m:r>
                      <a:rPr lang="en-US" b="0" i="1" smtClean="0">
                        <a:solidFill>
                          <a:srgbClr val="000000"/>
                        </a:solidFill>
                        <a:latin typeface="Cambria Math" panose="02040503050406030204" pitchFamily="18" charset="0"/>
                        <a:cs typeface="Calibri"/>
                        <a:sym typeface="Calibri"/>
                      </a:rPr>
                      <m:t>=5.8</m:t>
                    </m:r>
                  </m:oMath>
                </a14:m>
                <a:endParaRPr lang="en-US" b="0" i="1" dirty="0">
                  <a:solidFill>
                    <a:srgbClr val="000000"/>
                  </a:solidFill>
                  <a:latin typeface="Cambria Math" panose="02040503050406030204" pitchFamily="18" charset="0"/>
                  <a:cs typeface="Calibri"/>
                  <a:sym typeface="Calibri"/>
                </a:endParaRPr>
              </a:p>
              <a:p>
                <a:pPr marL="342900" indent="-342900" defTabSz="457200" hangingPunct="0">
                  <a:buFont typeface="+mj-lt"/>
                  <a:buAutoNum type="arabicPeriod"/>
                </a:pPr>
                <a14:m>
                  <m:oMath xmlns:m="http://schemas.openxmlformats.org/officeDocument/2006/math">
                    <m:r>
                      <a:rPr lang="en-US" b="0" i="1" smtClean="0">
                        <a:solidFill>
                          <a:srgbClr val="000000"/>
                        </a:solidFill>
                        <a:latin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Compute what these values should be</a:t>
                </a:r>
              </a:p>
              <a:p>
                <a:pPr marL="800100" lvl="1"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As phasors,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m:t>
                    </m:r>
                    <m:d>
                      <m:dPr>
                        <m:begChr m:val="|"/>
                        <m:endChr m:val="|"/>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𝑖</m:t>
                        </m:r>
                      </m:e>
                    </m:d>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𝜃</m:t>
                        </m:r>
                      </m:sup>
                    </m:sSup>
                    <m:r>
                      <a:rPr lang="en-US" b="0" i="1" smtClean="0">
                        <a:solidFill>
                          <a:srgbClr val="000000"/>
                        </a:solidFill>
                        <a:latin typeface="Cambria Math" panose="02040503050406030204" pitchFamily="18" charset="0"/>
                        <a:cs typeface="Calibri"/>
                        <a:sym typeface="Calibri"/>
                      </a:rPr>
                      <m:t>, </m:t>
                    </m:r>
                    <m:d>
                      <m:dPr>
                        <m:begChr m:val="|"/>
                        <m:endChr m:val="|"/>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𝑖</m:t>
                        </m:r>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,0</m:t>
                            </m:r>
                          </m:sub>
                        </m:sSub>
                      </m:num>
                      <m:den>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𝑅</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e>
                        </m:rad>
                      </m:den>
                    </m:f>
                  </m:oMath>
                </a14:m>
                <a:r>
                  <a:rPr lang="en-US" dirty="0">
                    <a:solidFill>
                      <a:srgbClr val="000000"/>
                    </a:solidFill>
                    <a:latin typeface="Calibri"/>
                    <a:ea typeface="Calibri"/>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𝜃</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𝑎𝑟𝑐𝑡𝑎𝑛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𝑖𝑅</m:t>
                    </m:r>
                  </m:oMath>
                </a14:m>
                <a:r>
                  <a:rPr lang="en-US" dirty="0">
                    <a:solidFill>
                      <a:srgbClr val="000000"/>
                    </a:solidFill>
                    <a:latin typeface="Calibri"/>
                    <a:ea typeface="Calibri"/>
                    <a:cs typeface="Calibri"/>
                    <a:sym typeface="Calibri"/>
                  </a:rPr>
                  <a:t>,  Power through 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𝜔</m:t>
                    </m:r>
                  </m:oMath>
                </a14:m>
                <a:r>
                  <a:rPr lang="en-US" dirty="0">
                    <a:solidFill>
                      <a:srgbClr val="000000"/>
                    </a:solidFill>
                    <a:latin typeface="Calibri"/>
                    <a:ea typeface="Calibri"/>
                    <a:cs typeface="Calibri"/>
                    <a:sym typeface="Calibri"/>
                  </a:rPr>
                  <a:t> is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𝑃</m:t>
                    </m:r>
                    <m:d>
                      <m:dPr>
                        <m:ctrlPr>
                          <a:rPr lang="en-US" b="0" i="1" dirty="0" smtClean="0">
                            <a:solidFill>
                              <a:srgbClr val="000000"/>
                            </a:solidFill>
                            <a:latin typeface="Cambria Math" panose="02040503050406030204" pitchFamily="18" charset="0"/>
                            <a:ea typeface="Calibri"/>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At resonance, </a:t>
                </a:r>
                <a14:m>
                  <m:oMath xmlns:m="http://schemas.openxmlformats.org/officeDocument/2006/math">
                    <m:r>
                      <a:rPr lang="en-US" i="1" dirty="0">
                        <a:solidFill>
                          <a:srgbClr val="000000"/>
                        </a:solidFill>
                        <a:latin typeface="Cambria Math" panose="02040503050406030204" pitchFamily="18" charset="0"/>
                        <a:ea typeface="Calibri"/>
                        <a:cs typeface="Calibri"/>
                        <a:sym typeface="Calibri"/>
                      </a:rPr>
                      <m:t>𝑃</m:t>
                    </m:r>
                    <m:d>
                      <m:dPr>
                        <m:ctrlPr>
                          <a:rPr lang="en-US" i="1" dirty="0">
                            <a:solidFill>
                              <a:srgbClr val="000000"/>
                            </a:solidFill>
                            <a:latin typeface="Cambria Math" panose="02040503050406030204" pitchFamily="18" charset="0"/>
                            <a:ea typeface="Calibri"/>
                            <a:cs typeface="Calibri"/>
                            <a:sym typeface="Calibri"/>
                          </a:rPr>
                        </m:ctrlPr>
                      </m:dPr>
                      <m:e>
                        <m:sSub>
                          <m:sSubPr>
                            <m:ctrlPr>
                              <a:rPr lang="en-US" i="1" dirty="0" smtClean="0">
                                <a:solidFill>
                                  <a:srgbClr val="000000"/>
                                </a:solidFill>
                                <a:latin typeface="Cambria Math" panose="02040503050406030204" pitchFamily="18" charset="0"/>
                                <a:cs typeface="Calibri"/>
                                <a:sym typeface="Calibri"/>
                              </a:rPr>
                            </m:ctrlPr>
                          </m:sSubPr>
                          <m:e>
                            <m:r>
                              <a:rPr lang="en-US" i="1" dirty="0"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dirty="0" smtClean="0">
                                <a:solidFill>
                                  <a:srgbClr val="000000"/>
                                </a:solidFill>
                                <a:latin typeface="Cambria Math" panose="02040503050406030204" pitchFamily="18" charset="0"/>
                                <a:cs typeface="Calibri"/>
                                <a:sym typeface="Calibri"/>
                              </a:rPr>
                              <m:t>𝑟</m:t>
                            </m:r>
                          </m:sub>
                        </m:sSub>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To find half power, set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𝑅</m:t>
                        </m:r>
                      </m:num>
                      <m:den>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𝑅</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a:t>
                </a:r>
                <a14:m>
                  <m:oMath xmlns:m="http://schemas.openxmlformats.org/officeDocument/2006/math">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i="1">
                                    <a:solidFill>
                                      <a:srgbClr val="000000"/>
                                    </a:solidFill>
                                    <a:latin typeface="Cambria Math" panose="02040503050406030204" pitchFamily="18" charset="0"/>
                                    <a:ea typeface="Cambria Math" panose="02040503050406030204" pitchFamily="18" charset="0"/>
                                    <a:cs typeface="Calibri"/>
                                    <a:sym typeface="Calibri"/>
                                  </a:rPr>
                                  <m:t>𝑖</m:t>
                                </m:r>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oMath>
                </a14:m>
                <a:r>
                  <a:rPr lang="en-US" dirty="0">
                    <a:solidFill>
                      <a:srgbClr val="000000"/>
                    </a:solidFill>
                    <a:latin typeface="Calibri"/>
                    <a:ea typeface="Calibri"/>
                    <a:cs typeface="Calibri"/>
                    <a:sym typeface="Calibri"/>
                  </a:rPr>
                  <a:t>), or </a:t>
                </a:r>
                <a14:m>
                  <m:oMath xmlns:m="http://schemas.openxmlformats.org/officeDocument/2006/math">
                    <m:r>
                      <m:rPr>
                        <m:sty m:val="p"/>
                      </m:rPr>
                      <a:rPr lang="en-US" b="0" i="0" smtClean="0">
                        <a:solidFill>
                          <a:srgbClr val="000000"/>
                        </a:solidFill>
                        <a:latin typeface="Cambria Math" panose="02040503050406030204" pitchFamily="18" charset="0"/>
                        <a:cs typeface="Calibri"/>
                        <a:sym typeface="Calibri"/>
                      </a:rPr>
                      <m:t>R</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Solving gives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=7.67</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=6.53</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=6.1</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cs typeface="Calibri"/>
                            <a:sym typeface="Calibri"/>
                          </a:rPr>
                        </m:ctrlPr>
                      </m:radPr>
                      <m:deg/>
                      <m:e>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𝑅</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𝐿</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1</m:t>
                            </m:r>
                          </m:num>
                          <m:den>
                            <m:r>
                              <a:rPr lang="en-US" i="1">
                                <a:solidFill>
                                  <a:srgbClr val="000000"/>
                                </a:solidFill>
                                <a:latin typeface="Cambria Math" panose="02040503050406030204" pitchFamily="18" charset="0"/>
                                <a:cs typeface="Calibri"/>
                                <a:sym typeface="Calibri"/>
                              </a:rPr>
                              <m:t>𝐿𝐶</m:t>
                            </m:r>
                          </m:den>
                        </m:f>
                      </m:e>
                    </m:rad>
                  </m:oMath>
                </a14:m>
                <a:endParaRPr lang="en-US" dirty="0">
                  <a:solidFill>
                    <a:srgbClr val="000000"/>
                  </a:solidFill>
                  <a:latin typeface="Calibri"/>
                  <a:ea typeface="Calibri"/>
                  <a:cs typeface="Calibri"/>
                  <a:sym typeface="Calibri"/>
                </a:endParaRPr>
              </a:p>
              <a:p>
                <a:pPr lvl="1"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3640" y="1196721"/>
                <a:ext cx="11689432" cy="5602427"/>
              </a:xfrm>
              <a:prstGeom prst="rect">
                <a:avLst/>
              </a:prstGeom>
              <a:blipFill>
                <a:blip r:embed="rId3"/>
                <a:stretch>
                  <a:fillRect l="-868" t="-452"/>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26</a:t>
            </a:fld>
            <a:endParaRPr lang="en-US" dirty="0">
              <a:solidFill>
                <a:schemeClr val="tx1"/>
              </a:solidFill>
            </a:endParaRPr>
          </a:p>
        </p:txBody>
      </p:sp>
      <p:grpSp>
        <p:nvGrpSpPr>
          <p:cNvPr id="33" name="Group 32">
            <a:extLst>
              <a:ext uri="{FF2B5EF4-FFF2-40B4-BE49-F238E27FC236}">
                <a16:creationId xmlns:a16="http://schemas.microsoft.com/office/drawing/2014/main" id="{ECE3CFC0-6236-2743-9AD0-F917DDD00A48}"/>
              </a:ext>
            </a:extLst>
          </p:cNvPr>
          <p:cNvGrpSpPr/>
          <p:nvPr/>
        </p:nvGrpSpPr>
        <p:grpSpPr>
          <a:xfrm>
            <a:off x="8518635" y="2358403"/>
            <a:ext cx="2539340" cy="1095348"/>
            <a:chOff x="9550540" y="1251601"/>
            <a:chExt cx="2624725" cy="1095348"/>
          </a:xfrm>
        </p:grpSpPr>
        <p:grpSp>
          <p:nvGrpSpPr>
            <p:cNvPr id="6" name="Group 209">
              <a:extLst>
                <a:ext uri="{FF2B5EF4-FFF2-40B4-BE49-F238E27FC236}">
                  <a16:creationId xmlns:a16="http://schemas.microsoft.com/office/drawing/2014/main" id="{36091BA4-5AD1-ED40-BAB6-07B37F7EC9B5}"/>
                </a:ext>
              </a:extLst>
            </p:cNvPr>
            <p:cNvGrpSpPr>
              <a:grpSpLocks/>
            </p:cNvGrpSpPr>
            <p:nvPr/>
          </p:nvGrpSpPr>
          <p:grpSpPr bwMode="auto">
            <a:xfrm rot="16200000">
              <a:off x="10940052" y="1362456"/>
              <a:ext cx="152400" cy="762000"/>
              <a:chOff x="3935" y="1728"/>
              <a:chExt cx="96" cy="480"/>
            </a:xfrm>
          </p:grpSpPr>
          <p:sp>
            <p:nvSpPr>
              <p:cNvPr id="7" name="Arc 59">
                <a:extLst>
                  <a:ext uri="{FF2B5EF4-FFF2-40B4-BE49-F238E27FC236}">
                    <a16:creationId xmlns:a16="http://schemas.microsoft.com/office/drawing/2014/main" id="{2F940449-D95C-B248-B106-C59D727734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33B27408-1DF3-9844-B00C-FB969E1DB53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FDAD1337-E165-2C4C-8492-0D6E1B1B68E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5AA510A6-5BD5-C240-8471-DF92806EF63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21CFFBD-9962-BD48-91D6-9458E53455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DD101A57-83D1-DB46-B196-306B92B33C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C491BF8B-8B58-0440-AD52-DCF967F49BF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4DD87B80-631C-5946-A5BD-B535AC64848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1D074EA-3C22-F740-A5E2-3E10377FEA4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B7D3F477-99D1-C041-AF32-5F5BF633FA4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35067DBC-1AA1-C942-8886-6FCD3D89E77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07CB2A56-5981-1D4F-83A4-19341E46AB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74B48283-1141-9F40-A9DC-C04B360850F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37A5CD10-5DC9-544D-ABB6-C5A2180B2A1C}"/>
                </a:ext>
              </a:extLst>
            </p:cNvPr>
            <p:cNvGrpSpPr>
              <a:grpSpLocks/>
            </p:cNvGrpSpPr>
            <p:nvPr/>
          </p:nvGrpSpPr>
          <p:grpSpPr bwMode="auto">
            <a:xfrm rot="5400000">
              <a:off x="10157865" y="1362780"/>
              <a:ext cx="304800" cy="762000"/>
              <a:chOff x="3216" y="1728"/>
              <a:chExt cx="192" cy="480"/>
            </a:xfrm>
          </p:grpSpPr>
          <p:sp>
            <p:nvSpPr>
              <p:cNvPr id="22" name="Line 8">
                <a:extLst>
                  <a:ext uri="{FF2B5EF4-FFF2-40B4-BE49-F238E27FC236}">
                    <a16:creationId xmlns:a16="http://schemas.microsoft.com/office/drawing/2014/main" id="{A8EB2DA8-7360-8441-82B9-EAD7CBE6BB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623AFEFC-4447-374B-8D5C-A29FEEA75D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A2859615-AD77-D946-BF9D-71530565528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A3CB9682-10F8-7C46-AF66-520E9824FC7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2C62B40A-1D7D-7444-A9E5-578F9251B197}"/>
                </a:ext>
              </a:extLst>
            </p:cNvPr>
            <p:cNvSpPr/>
            <p:nvPr/>
          </p:nvSpPr>
          <p:spPr>
            <a:xfrm>
              <a:off x="9915638" y="17033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ADE52B8-CCAC-3E4A-AA6F-D53B1A12FB33}"/>
                </a:ext>
              </a:extLst>
            </p:cNvPr>
            <p:cNvCxnSpPr>
              <a:cxnSpLocks/>
            </p:cNvCxnSpPr>
            <p:nvPr/>
          </p:nvCxnSpPr>
          <p:spPr>
            <a:xfrm flipV="1">
              <a:off x="10246240" y="1560139"/>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1F256E48-55FD-B047-9F36-39E793490DB0}"/>
                </a:ext>
              </a:extLst>
            </p:cNvPr>
            <p:cNvSpPr txBox="1"/>
            <p:nvPr/>
          </p:nvSpPr>
          <p:spPr>
            <a:xfrm>
              <a:off x="10919415" y="1297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p>
          </p:txBody>
        </p:sp>
        <p:sp>
          <p:nvSpPr>
            <p:cNvPr id="30" name="Oval 29">
              <a:extLst>
                <a:ext uri="{FF2B5EF4-FFF2-40B4-BE49-F238E27FC236}">
                  <a16:creationId xmlns:a16="http://schemas.microsoft.com/office/drawing/2014/main" id="{C33B83C8-6CFD-174E-A941-12AA70F89917}"/>
                </a:ext>
              </a:extLst>
            </p:cNvPr>
            <p:cNvSpPr/>
            <p:nvPr/>
          </p:nvSpPr>
          <p:spPr>
            <a:xfrm>
              <a:off x="11356921" y="16980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95511A-B571-A544-8EEB-6010C99B74EA}"/>
                </a:ext>
              </a:extLst>
            </p:cNvPr>
            <p:cNvSpPr txBox="1"/>
            <p:nvPr/>
          </p:nvSpPr>
          <p:spPr>
            <a:xfrm>
              <a:off x="10180975" y="1251601"/>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endParaRPr lang="en-US" sz="1400" baseline="-25000" dirty="0">
                <a:solidFill>
                  <a:srgbClr val="000000"/>
                </a:solidFill>
              </a:endParaRPr>
            </a:p>
          </p:txBody>
        </p:sp>
        <p:cxnSp>
          <p:nvCxnSpPr>
            <p:cNvPr id="32" name="Straight Connector 31">
              <a:extLst>
                <a:ext uri="{FF2B5EF4-FFF2-40B4-BE49-F238E27FC236}">
                  <a16:creationId xmlns:a16="http://schemas.microsoft.com/office/drawing/2014/main" id="{196B121C-AFA9-FA4E-800D-4A7CFA52FE00}"/>
                </a:ext>
              </a:extLst>
            </p:cNvPr>
            <p:cNvCxnSpPr>
              <a:cxnSpLocks/>
            </p:cNvCxnSpPr>
            <p:nvPr/>
          </p:nvCxnSpPr>
          <p:spPr>
            <a:xfrm>
              <a:off x="9978399" y="2298312"/>
              <a:ext cx="146996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8E4CCF07-FF1B-1A4F-908C-F65A89CF363C}"/>
                </a:ext>
              </a:extLst>
            </p:cNvPr>
            <p:cNvSpPr/>
            <p:nvPr/>
          </p:nvSpPr>
          <p:spPr>
            <a:xfrm>
              <a:off x="9937410" y="22507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8053C6-3C1D-8F44-BDC9-4D820B8B591A}"/>
                </a:ext>
              </a:extLst>
            </p:cNvPr>
            <p:cNvSpPr/>
            <p:nvPr/>
          </p:nvSpPr>
          <p:spPr>
            <a:xfrm>
              <a:off x="11397254" y="2255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12">
              <a:extLst>
                <a:ext uri="{FF2B5EF4-FFF2-40B4-BE49-F238E27FC236}">
                  <a16:creationId xmlns:a16="http://schemas.microsoft.com/office/drawing/2014/main" id="{C8FE31CC-3DE5-E443-B292-A9D8F07B8D73}"/>
                </a:ext>
              </a:extLst>
            </p:cNvPr>
            <p:cNvSpPr>
              <a:spLocks noChangeAspect="1"/>
            </p:cNvSpPr>
            <p:nvPr/>
          </p:nvSpPr>
          <p:spPr bwMode="auto">
            <a:xfrm>
              <a:off x="11274006" y="174773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71A2F63-FA21-E742-81E2-9B2A39EA16D5}"/>
                </a:ext>
              </a:extLst>
            </p:cNvPr>
            <p:cNvSpPr txBox="1"/>
            <p:nvPr/>
          </p:nvSpPr>
          <p:spPr>
            <a:xfrm>
              <a:off x="11497585" y="186572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39" name="TextBox 38">
              <a:extLst>
                <a:ext uri="{FF2B5EF4-FFF2-40B4-BE49-F238E27FC236}">
                  <a16:creationId xmlns:a16="http://schemas.microsoft.com/office/drawing/2014/main" id="{A53CE509-028F-A94C-87E0-175087BF01D7}"/>
                </a:ext>
              </a:extLst>
            </p:cNvPr>
            <p:cNvSpPr txBox="1"/>
            <p:nvPr/>
          </p:nvSpPr>
          <p:spPr>
            <a:xfrm>
              <a:off x="9550540" y="1829076"/>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40" name="TextBox 39">
              <a:extLst>
                <a:ext uri="{FF2B5EF4-FFF2-40B4-BE49-F238E27FC236}">
                  <a16:creationId xmlns:a16="http://schemas.microsoft.com/office/drawing/2014/main" id="{48EB3A6E-0471-794E-AB61-450E459E4A5C}"/>
                </a:ext>
              </a:extLst>
            </p:cNvPr>
            <p:cNvSpPr txBox="1"/>
            <p:nvPr/>
          </p:nvSpPr>
          <p:spPr>
            <a:xfrm>
              <a:off x="10976565" y="1864940"/>
              <a:ext cx="28513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p>
          </p:txBody>
        </p:sp>
        <p:grpSp>
          <p:nvGrpSpPr>
            <p:cNvPr id="41" name="Group 207">
              <a:extLst>
                <a:ext uri="{FF2B5EF4-FFF2-40B4-BE49-F238E27FC236}">
                  <a16:creationId xmlns:a16="http://schemas.microsoft.com/office/drawing/2014/main" id="{4D3D2DB6-54C4-F14C-A96B-B3477B3442C4}"/>
                </a:ext>
              </a:extLst>
            </p:cNvPr>
            <p:cNvGrpSpPr>
              <a:grpSpLocks/>
            </p:cNvGrpSpPr>
            <p:nvPr/>
          </p:nvGrpSpPr>
          <p:grpSpPr bwMode="auto">
            <a:xfrm>
              <a:off x="9852550" y="1747762"/>
              <a:ext cx="238646" cy="579800"/>
              <a:chOff x="4560" y="2400"/>
              <a:chExt cx="192" cy="480"/>
            </a:xfrm>
          </p:grpSpPr>
          <p:sp>
            <p:nvSpPr>
              <p:cNvPr id="42" name="Oval 111">
                <a:extLst>
                  <a:ext uri="{FF2B5EF4-FFF2-40B4-BE49-F238E27FC236}">
                    <a16:creationId xmlns:a16="http://schemas.microsoft.com/office/drawing/2014/main" id="{3F586108-23AE-4645-8CD7-12E248DA7A9E}"/>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43" name="Line 112">
                <a:extLst>
                  <a:ext uri="{FF2B5EF4-FFF2-40B4-BE49-F238E27FC236}">
                    <a16:creationId xmlns:a16="http://schemas.microsoft.com/office/drawing/2014/main" id="{4190BC47-D3FE-3146-8494-E0317C144AF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13">
                <a:extLst>
                  <a:ext uri="{FF2B5EF4-FFF2-40B4-BE49-F238E27FC236}">
                    <a16:creationId xmlns:a16="http://schemas.microsoft.com/office/drawing/2014/main" id="{0CB4857C-4F9A-5843-AF5C-A6DC2776B74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5" name="Group 117">
                <a:extLst>
                  <a:ext uri="{FF2B5EF4-FFF2-40B4-BE49-F238E27FC236}">
                    <a16:creationId xmlns:a16="http://schemas.microsoft.com/office/drawing/2014/main" id="{10ADAE70-9183-FC47-8A74-400D6AF9DBAA}"/>
                  </a:ext>
                </a:extLst>
              </p:cNvPr>
              <p:cNvGrpSpPr>
                <a:grpSpLocks noChangeAspect="1"/>
              </p:cNvGrpSpPr>
              <p:nvPr/>
            </p:nvGrpSpPr>
            <p:grpSpPr bwMode="auto">
              <a:xfrm>
                <a:off x="4608" y="2592"/>
                <a:ext cx="96" cy="96"/>
                <a:chOff x="2929" y="3217"/>
                <a:chExt cx="383" cy="191"/>
              </a:xfrm>
            </p:grpSpPr>
            <p:sp>
              <p:nvSpPr>
                <p:cNvPr id="46" name="Arc 118">
                  <a:extLst>
                    <a:ext uri="{FF2B5EF4-FFF2-40B4-BE49-F238E27FC236}">
                      <a16:creationId xmlns:a16="http://schemas.microsoft.com/office/drawing/2014/main" id="{BF899357-6841-9E44-B495-E4DC7240E042}"/>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119">
                  <a:extLst>
                    <a:ext uri="{FF2B5EF4-FFF2-40B4-BE49-F238E27FC236}">
                      <a16:creationId xmlns:a16="http://schemas.microsoft.com/office/drawing/2014/main" id="{96129C5D-ECC3-0F41-9D2B-646467757480}"/>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spTree>
    <p:extLst>
      <p:ext uri="{BB962C8B-B14F-4D97-AF65-F5344CB8AC3E}">
        <p14:creationId xmlns:p14="http://schemas.microsoft.com/office/powerpoint/2010/main" val="245654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Exercise 9: Parallel resonance</a:t>
            </a:r>
            <a:endParaRPr sz="4400" dirty="0">
              <a:latin typeface="Calibri Light"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52417" y="1821805"/>
                <a:ext cx="8056511" cy="41251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 </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𝑁</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𝑙</m:t>
                        </m:r>
                      </m:sub>
                    </m:sSub>
                    <m:r>
                      <a:rPr lang="en-US" b="0" i="1" smtClean="0">
                        <a:solidFill>
                          <a:srgbClr val="000000"/>
                        </a:solidFill>
                        <a:latin typeface="Cambria Math" panose="02040503050406030204" pitchFamily="18" charset="0"/>
                        <a:cs typeface="Calibri"/>
                        <a:sym typeface="Calibri"/>
                      </a:rPr>
                      <m:t>=4</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𝑛</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num>
                      <m:den>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𝑡𝑢𝑟𝑛</m:t>
                            </m:r>
                          </m:e>
                          <m:sup>
                            <m:r>
                              <a:rPr lang="en-US" b="0" i="1" smtClean="0">
                                <a:solidFill>
                                  <a:srgbClr val="000000"/>
                                </a:solidFill>
                                <a:latin typeface="Cambria Math" panose="02040503050406030204" pitchFamily="18" charset="0"/>
                                <a:cs typeface="Calibri"/>
                                <a:sym typeface="Calibri"/>
                              </a:rPr>
                              <m:t>2</m:t>
                            </m:r>
                          </m:sup>
                        </m:sSup>
                      </m:den>
                    </m:f>
                  </m:oMath>
                </a14:m>
                <a:r>
                  <a:rPr lang="en-US" dirty="0">
                    <a:solidFill>
                      <a:srgbClr val="000000"/>
                    </a:solidFill>
                    <a:latin typeface="Calibri"/>
                    <a:ea typeface="Calibri"/>
                    <a:cs typeface="Calibri"/>
                    <a:sym typeface="Calibri"/>
                  </a:rPr>
                  <a:t> for T37-2 core so for 28 turns, </a:t>
                </a:r>
                <a14:m>
                  <m:oMath xmlns:m="http://schemas.openxmlformats.org/officeDocument/2006/math">
                    <m:r>
                      <a:rPr lang="en-US" i="1" smtClean="0">
                        <a:solidFill>
                          <a:srgbClr val="000000"/>
                        </a:solidFill>
                        <a:latin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cs typeface="Calibri"/>
                        <a:sym typeface="Calibri"/>
                      </a:rPr>
                      <m:t>=3.1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b="0" dirty="0">
                  <a:solidFill>
                    <a:srgbClr val="000000"/>
                  </a:solidFill>
                  <a:latin typeface="Calibri"/>
                  <a:ea typeface="Cambria Math" panose="02040503050406030204" pitchFamily="18" charset="0"/>
                  <a:cs typeface="Calibri"/>
                  <a:sym typeface="Calibri"/>
                </a:endParaRPr>
              </a:p>
              <a:p>
                <a:pPr defTabSz="457200" latinLnBrk="1" hangingPunct="0"/>
                <a:endParaRPr lang="en-US" b="0" dirty="0">
                  <a:solidFill>
                    <a:srgbClr val="000000"/>
                  </a:solidFill>
                  <a:latin typeface="Calibri"/>
                  <a:ea typeface="Cambria Math" panose="02040503050406030204" pitchFamily="18" charset="0"/>
                  <a:cs typeface="Calibri"/>
                  <a:sym typeface="Calibri"/>
                </a:endParaRPr>
              </a:p>
              <a:p>
                <a:pPr marL="342900" indent="-342900" defTabSz="457200" hangingPunct="0">
                  <a:buFont typeface="+mj-lt"/>
                  <a:buAutoNum type="arabicPeriod"/>
                </a:pPr>
                <a:r>
                  <a:rPr lang="en-US">
                    <a:solidFill>
                      <a:srgbClr val="000000"/>
                    </a:solidFill>
                    <a:latin typeface="Calibri"/>
                    <a:ea typeface="Calibri"/>
                    <a:cs typeface="Calibri"/>
                    <a:sym typeface="Calibri"/>
                  </a:rPr>
                  <a:t>Find </a:t>
                </a:r>
                <a:r>
                  <a:rPr lang="en-US" dirty="0">
                    <a:solidFill>
                      <a:srgbClr val="000000"/>
                    </a:solidFill>
                    <a:latin typeface="Calibri"/>
                    <a:ea typeface="Calibri"/>
                    <a:cs typeface="Calibri"/>
                    <a:sym typeface="Calibri"/>
                  </a:rPr>
                  <a:t>the resonant frequency, the frequencies corresponding to a 3db falloff, the bandwidth and the Q of this circuit.  This circuit is in the transmit oscillator.</a:t>
                </a:r>
              </a:p>
              <a:p>
                <a:pPr marL="742950" lvl="1" indent="-285750" defTabSz="457200" hangingPunct="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sym typeface="Calibri"/>
                  </a:rPr>
                  <a:t>At tuned resonance (7MHz), effective capacitance is about 167 pF</a:t>
                </a:r>
              </a:p>
              <a:p>
                <a:pPr marL="800100" lvl="1"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𝑄</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𝑅𝐶</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cs typeface="Calibri"/>
                        <a:sym typeface="Calibri"/>
                      </a:rPr>
                      <m:t>=1500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network: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=1500×44×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×1.67×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=11</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7</m:t>
                        </m:r>
                        <m:r>
                          <a:rPr lang="en-US" b="0" i="1" smtClean="0">
                            <a:solidFill>
                              <a:srgbClr val="000000"/>
                            </a:solidFill>
                            <a:latin typeface="Cambria Math" panose="02040503050406030204" pitchFamily="18" charset="0"/>
                            <a:cs typeface="Calibri"/>
                            <a:sym typeface="Calibri"/>
                          </a:rPr>
                          <m:t>𝑀𝐻𝑍</m:t>
                        </m:r>
                      </m:num>
                      <m:den>
                        <m:r>
                          <a:rPr lang="en-US" b="0" i="1" smtClean="0">
                            <a:solidFill>
                              <a:srgbClr val="000000"/>
                            </a:solidFill>
                            <a:latin typeface="Cambria Math" panose="02040503050406030204" pitchFamily="18" charset="0"/>
                            <a:cs typeface="Calibri"/>
                            <a:sym typeface="Calibri"/>
                          </a:rPr>
                          <m:t>11</m:t>
                        </m:r>
                      </m:den>
                    </m:f>
                    <m:r>
                      <a:rPr lang="en-US" b="0" i="1" smtClean="0">
                        <a:solidFill>
                          <a:srgbClr val="000000"/>
                        </a:solidFill>
                        <a:latin typeface="Cambria Math" panose="02040503050406030204" pitchFamily="18" charset="0"/>
                        <a:cs typeface="Calibri"/>
                        <a:sym typeface="Calibri"/>
                      </a:rPr>
                      <m:t>=.636</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𝑢</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𝐵𝑊</m:t>
                        </m:r>
                      </m:num>
                      <m:den>
                        <m:r>
                          <a:rPr lang="en-US" b="0" i="1" smtClean="0">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=7.318</m:t>
                    </m:r>
                    <m:r>
                      <a:rPr lang="en-US" b="0" i="1" smtClean="0">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6.682</m:t>
                    </m:r>
                    <m:r>
                      <a:rPr lang="en-US" i="1">
                        <a:solidFill>
                          <a:srgbClr val="000000"/>
                        </a:solidFill>
                        <a:latin typeface="Cambria Math" panose="02040503050406030204" pitchFamily="18" charset="0"/>
                        <a:cs typeface="Calibri"/>
                        <a:sym typeface="Calibri"/>
                      </a:rPr>
                      <m:t>𝑀𝐻𝑧</m:t>
                    </m:r>
                  </m:oMath>
                </a14:m>
                <a:r>
                  <a:rPr lang="en-US" dirty="0">
                    <a:solidFill>
                      <a:srgbClr val="000000"/>
                    </a:solidFill>
                    <a:latin typeface="Calibri"/>
                    <a:ea typeface="Calibri"/>
                    <a:cs typeface="Calibri"/>
                    <a:sym typeface="Calibri"/>
                  </a:rPr>
                  <a:t>.  This is 3dB cutoff.</a:t>
                </a:r>
              </a:p>
              <a:p>
                <a:pPr marL="342900"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General formulas: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𝐵𝑊</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cs typeface="Calibri"/>
                            <a:sym typeface="Calibri"/>
                          </a:rPr>
                          <m:t>𝑄</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𝑢</m:t>
                        </m:r>
                      </m:sub>
                    </m:sSub>
                    <m:r>
                      <a:rPr lang="en-US" b="0" i="1" dirty="0" smtClean="0">
                        <a:solidFill>
                          <a:srgbClr val="000000"/>
                        </a:solidFill>
                        <a:latin typeface="Cambria Math" panose="02040503050406030204" pitchFamily="18" charset="0"/>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𝐵𝑊</m:t>
                        </m:r>
                      </m:num>
                      <m:den>
                        <m:r>
                          <a:rPr lang="en-US" b="0" i="1" dirty="0"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b="0" i="1" dirty="0" smtClean="0">
                            <a:solidFill>
                              <a:srgbClr val="000000"/>
                            </a:solidFill>
                            <a:latin typeface="Cambria Math" panose="02040503050406030204" pitchFamily="18" charset="0"/>
                            <a:cs typeface="Calibri"/>
                            <a:sym typeface="Calibri"/>
                          </a:rPr>
                          <m:t>𝑙</m:t>
                        </m:r>
                      </m:sub>
                    </m:sSub>
                    <m:r>
                      <a:rPr lang="en-US" i="1" dirty="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𝑓</m:t>
                        </m:r>
                      </m:e>
                      <m:sub>
                        <m:r>
                          <a:rPr lang="en-US" i="1" dirty="0">
                            <a:solidFill>
                              <a:srgbClr val="000000"/>
                            </a:solidFill>
                            <a:latin typeface="Cambria Math" panose="02040503050406030204" pitchFamily="18" charset="0"/>
                            <a:cs typeface="Calibri"/>
                            <a:sym typeface="Calibri"/>
                          </a:rPr>
                          <m:t>𝑟</m:t>
                        </m:r>
                      </m:sub>
                    </m:sSub>
                    <m:r>
                      <a:rPr lang="en-US" b="0" i="1" dirty="0" smtClean="0">
                        <a:solidFill>
                          <a:srgbClr val="000000"/>
                        </a:solidFill>
                        <a:latin typeface="Cambria Math" panose="02040503050406030204" pitchFamily="18" charset="0"/>
                        <a:cs typeface="Calibri"/>
                        <a:sym typeface="Calibri"/>
                      </a:rPr>
                      <m:t>−</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cs typeface="Calibri"/>
                            <a:sym typeface="Calibri"/>
                          </a:rPr>
                          <m:t>𝐵𝑊</m:t>
                        </m:r>
                      </m:num>
                      <m:den>
                        <m:r>
                          <a:rPr lang="en-US" i="1" dirty="0">
                            <a:solidFill>
                              <a:srgbClr val="000000"/>
                            </a:solidFill>
                            <a:latin typeface="Cambria Math" panose="02040503050406030204" pitchFamily="18" charset="0"/>
                            <a:cs typeface="Calibri"/>
                            <a:sym typeface="Calibri"/>
                          </a:rPr>
                          <m:t>2</m:t>
                        </m:r>
                      </m:den>
                    </m:f>
                  </m:oMath>
                </a14:m>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52417" y="1821805"/>
                <a:ext cx="8056511" cy="4125101"/>
              </a:xfrm>
              <a:prstGeom prst="rect">
                <a:avLst/>
              </a:prstGeom>
              <a:blipFill>
                <a:blip r:embed="rId3"/>
                <a:stretch>
                  <a:fillRect l="-110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27</a:t>
            </a:fld>
            <a:endParaRPr lang="en-US" dirty="0">
              <a:solidFill>
                <a:schemeClr val="tx1"/>
              </a:solidFill>
            </a:endParaRPr>
          </a:p>
        </p:txBody>
      </p:sp>
      <p:grpSp>
        <p:nvGrpSpPr>
          <p:cNvPr id="6" name="Group 5">
            <a:extLst>
              <a:ext uri="{FF2B5EF4-FFF2-40B4-BE49-F238E27FC236}">
                <a16:creationId xmlns:a16="http://schemas.microsoft.com/office/drawing/2014/main" id="{34DA991E-1E4B-E74A-98F8-7B00E8219D2A}"/>
              </a:ext>
            </a:extLst>
          </p:cNvPr>
          <p:cNvGrpSpPr/>
          <p:nvPr/>
        </p:nvGrpSpPr>
        <p:grpSpPr>
          <a:xfrm>
            <a:off x="8454529" y="2143983"/>
            <a:ext cx="3427755" cy="1629625"/>
            <a:chOff x="8454529" y="2143983"/>
            <a:chExt cx="3427755" cy="1629625"/>
          </a:xfrm>
        </p:grpSpPr>
        <p:grpSp>
          <p:nvGrpSpPr>
            <p:cNvPr id="14" name="Group 209">
              <a:extLst>
                <a:ext uri="{FF2B5EF4-FFF2-40B4-BE49-F238E27FC236}">
                  <a16:creationId xmlns:a16="http://schemas.microsoft.com/office/drawing/2014/main" id="{6877FDB9-5B27-1743-83E2-DD0E847CE59E}"/>
                </a:ext>
              </a:extLst>
            </p:cNvPr>
            <p:cNvGrpSpPr>
              <a:grpSpLocks/>
            </p:cNvGrpSpPr>
            <p:nvPr/>
          </p:nvGrpSpPr>
          <p:grpSpPr bwMode="auto">
            <a:xfrm>
              <a:off x="10056937" y="2703581"/>
              <a:ext cx="152400" cy="762000"/>
              <a:chOff x="3935" y="1728"/>
              <a:chExt cx="96" cy="480"/>
            </a:xfrm>
          </p:grpSpPr>
          <p:sp>
            <p:nvSpPr>
              <p:cNvPr id="15" name="Arc 59">
                <a:extLst>
                  <a:ext uri="{FF2B5EF4-FFF2-40B4-BE49-F238E27FC236}">
                    <a16:creationId xmlns:a16="http://schemas.microsoft.com/office/drawing/2014/main" id="{5689B501-0D79-864F-958F-DCC6F2D005B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0">
                <a:extLst>
                  <a:ext uri="{FF2B5EF4-FFF2-40B4-BE49-F238E27FC236}">
                    <a16:creationId xmlns:a16="http://schemas.microsoft.com/office/drawing/2014/main" id="{3261959E-D061-A445-B751-F25005B9C4B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1">
                <a:extLst>
                  <a:ext uri="{FF2B5EF4-FFF2-40B4-BE49-F238E27FC236}">
                    <a16:creationId xmlns:a16="http://schemas.microsoft.com/office/drawing/2014/main" id="{1DD07DDC-C24C-0A44-93C9-0E2DE39F7250}"/>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2">
                <a:extLst>
                  <a:ext uri="{FF2B5EF4-FFF2-40B4-BE49-F238E27FC236}">
                    <a16:creationId xmlns:a16="http://schemas.microsoft.com/office/drawing/2014/main" id="{CBD98F1A-4D14-B34A-8CB1-17EDB836D6C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Line 63">
                <a:extLst>
                  <a:ext uri="{FF2B5EF4-FFF2-40B4-BE49-F238E27FC236}">
                    <a16:creationId xmlns:a16="http://schemas.microsoft.com/office/drawing/2014/main" id="{0A4431CF-DADF-5A40-989C-C423508B4A1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4">
                <a:extLst>
                  <a:ext uri="{FF2B5EF4-FFF2-40B4-BE49-F238E27FC236}">
                    <a16:creationId xmlns:a16="http://schemas.microsoft.com/office/drawing/2014/main" id="{E56CA854-438C-3143-B274-14293014DF7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Arc 65">
                <a:extLst>
                  <a:ext uri="{FF2B5EF4-FFF2-40B4-BE49-F238E27FC236}">
                    <a16:creationId xmlns:a16="http://schemas.microsoft.com/office/drawing/2014/main" id="{2A3BD5BF-1276-D342-941C-4DB727CA96C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6">
                <a:extLst>
                  <a:ext uri="{FF2B5EF4-FFF2-40B4-BE49-F238E27FC236}">
                    <a16:creationId xmlns:a16="http://schemas.microsoft.com/office/drawing/2014/main" id="{72E5F502-732A-0C4C-A71B-325F3D26E5E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7">
                <a:extLst>
                  <a:ext uri="{FF2B5EF4-FFF2-40B4-BE49-F238E27FC236}">
                    <a16:creationId xmlns:a16="http://schemas.microsoft.com/office/drawing/2014/main" id="{52629B11-279D-514F-B93E-EBEB7E8C18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68">
                <a:extLst>
                  <a:ext uri="{FF2B5EF4-FFF2-40B4-BE49-F238E27FC236}">
                    <a16:creationId xmlns:a16="http://schemas.microsoft.com/office/drawing/2014/main" id="{3789F97B-BECF-D341-8484-033190F4ED7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69">
                <a:extLst>
                  <a:ext uri="{FF2B5EF4-FFF2-40B4-BE49-F238E27FC236}">
                    <a16:creationId xmlns:a16="http://schemas.microsoft.com/office/drawing/2014/main" id="{5B287D4A-C899-A345-A1BB-F5A64248A3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70">
                <a:extLst>
                  <a:ext uri="{FF2B5EF4-FFF2-40B4-BE49-F238E27FC236}">
                    <a16:creationId xmlns:a16="http://schemas.microsoft.com/office/drawing/2014/main" id="{5DFAED20-6628-A84E-8313-1A4D34A5579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71">
                <a:extLst>
                  <a:ext uri="{FF2B5EF4-FFF2-40B4-BE49-F238E27FC236}">
                    <a16:creationId xmlns:a16="http://schemas.microsoft.com/office/drawing/2014/main" id="{83A63D1B-4835-604F-B59B-D47658657B2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3" name="Straight Connector 32">
              <a:extLst>
                <a:ext uri="{FF2B5EF4-FFF2-40B4-BE49-F238E27FC236}">
                  <a16:creationId xmlns:a16="http://schemas.microsoft.com/office/drawing/2014/main" id="{3A0788EF-3525-4F45-A240-569396D683ED}"/>
                </a:ext>
              </a:extLst>
            </p:cNvPr>
            <p:cNvCxnSpPr>
              <a:cxnSpLocks/>
            </p:cNvCxnSpPr>
            <p:nvPr/>
          </p:nvCxnSpPr>
          <p:spPr>
            <a:xfrm flipH="1">
              <a:off x="9475618" y="2704374"/>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4" name="Group 210">
              <a:extLst>
                <a:ext uri="{FF2B5EF4-FFF2-40B4-BE49-F238E27FC236}">
                  <a16:creationId xmlns:a16="http://schemas.microsoft.com/office/drawing/2014/main" id="{2347C2FE-F90A-BA4F-8673-8B841E33694C}"/>
                </a:ext>
              </a:extLst>
            </p:cNvPr>
            <p:cNvGrpSpPr>
              <a:grpSpLocks/>
            </p:cNvGrpSpPr>
            <p:nvPr/>
          </p:nvGrpSpPr>
          <p:grpSpPr bwMode="auto">
            <a:xfrm>
              <a:off x="9361318" y="2696332"/>
              <a:ext cx="304800" cy="762000"/>
              <a:chOff x="3216" y="1728"/>
              <a:chExt cx="192" cy="480"/>
            </a:xfrm>
          </p:grpSpPr>
          <p:sp>
            <p:nvSpPr>
              <p:cNvPr id="35" name="Line 8">
                <a:extLst>
                  <a:ext uri="{FF2B5EF4-FFF2-40B4-BE49-F238E27FC236}">
                    <a16:creationId xmlns:a16="http://schemas.microsoft.com/office/drawing/2014/main" id="{798B6D0A-F76A-EB46-8E16-008211CBCC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4AD8F0E6-57E5-134D-B654-B2E91554B41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00D69273-B822-624F-B2E7-455A0E89E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E2ED4F72-E9B4-B34A-B5D9-642100D8C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222">
              <a:extLst>
                <a:ext uri="{FF2B5EF4-FFF2-40B4-BE49-F238E27FC236}">
                  <a16:creationId xmlns:a16="http://schemas.microsoft.com/office/drawing/2014/main" id="{2EDF1785-281F-9242-818B-183784F90AA9}"/>
                </a:ext>
              </a:extLst>
            </p:cNvPr>
            <p:cNvGrpSpPr>
              <a:grpSpLocks/>
            </p:cNvGrpSpPr>
            <p:nvPr/>
          </p:nvGrpSpPr>
          <p:grpSpPr bwMode="auto">
            <a:xfrm>
              <a:off x="9361318" y="3380061"/>
              <a:ext cx="304800" cy="381000"/>
              <a:chOff x="4272" y="3072"/>
              <a:chExt cx="192" cy="240"/>
            </a:xfrm>
          </p:grpSpPr>
          <p:sp>
            <p:nvSpPr>
              <p:cNvPr id="40" name="Line 99">
                <a:extLst>
                  <a:ext uri="{FF2B5EF4-FFF2-40B4-BE49-F238E27FC236}">
                    <a16:creationId xmlns:a16="http://schemas.microsoft.com/office/drawing/2014/main" id="{03C69664-AB30-C945-9F7D-578EFC6A37E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0">
                <a:extLst>
                  <a:ext uri="{FF2B5EF4-FFF2-40B4-BE49-F238E27FC236}">
                    <a16:creationId xmlns:a16="http://schemas.microsoft.com/office/drawing/2014/main" id="{3BB9208E-5EB6-6645-A189-805F983BCDB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1">
                <a:extLst>
                  <a:ext uri="{FF2B5EF4-FFF2-40B4-BE49-F238E27FC236}">
                    <a16:creationId xmlns:a16="http://schemas.microsoft.com/office/drawing/2014/main" id="{0C207900-1743-F549-BE77-F45448A72E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2">
                <a:extLst>
                  <a:ext uri="{FF2B5EF4-FFF2-40B4-BE49-F238E27FC236}">
                    <a16:creationId xmlns:a16="http://schemas.microsoft.com/office/drawing/2014/main" id="{8B35EF23-51C4-4046-A8A9-E3BCAFB019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3">
                <a:extLst>
                  <a:ext uri="{FF2B5EF4-FFF2-40B4-BE49-F238E27FC236}">
                    <a16:creationId xmlns:a16="http://schemas.microsoft.com/office/drawing/2014/main" id="{0E52AEA2-9469-2D42-8FA2-F40E139EACB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4">
                <a:extLst>
                  <a:ext uri="{FF2B5EF4-FFF2-40B4-BE49-F238E27FC236}">
                    <a16:creationId xmlns:a16="http://schemas.microsoft.com/office/drawing/2014/main" id="{AA38359B-40F6-9047-B74A-1625C16E269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222">
              <a:extLst>
                <a:ext uri="{FF2B5EF4-FFF2-40B4-BE49-F238E27FC236}">
                  <a16:creationId xmlns:a16="http://schemas.microsoft.com/office/drawing/2014/main" id="{31F329CF-BC13-C040-A07A-E710DF21D708}"/>
                </a:ext>
              </a:extLst>
            </p:cNvPr>
            <p:cNvGrpSpPr>
              <a:grpSpLocks/>
            </p:cNvGrpSpPr>
            <p:nvPr/>
          </p:nvGrpSpPr>
          <p:grpSpPr bwMode="auto">
            <a:xfrm>
              <a:off x="9988898" y="3346538"/>
              <a:ext cx="304800" cy="381000"/>
              <a:chOff x="4272" y="3072"/>
              <a:chExt cx="192" cy="240"/>
            </a:xfrm>
          </p:grpSpPr>
          <p:sp>
            <p:nvSpPr>
              <p:cNvPr id="55" name="Line 99">
                <a:extLst>
                  <a:ext uri="{FF2B5EF4-FFF2-40B4-BE49-F238E27FC236}">
                    <a16:creationId xmlns:a16="http://schemas.microsoft.com/office/drawing/2014/main" id="{D75E9FAE-B52C-284C-812A-74A98E1D745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0">
                <a:extLst>
                  <a:ext uri="{FF2B5EF4-FFF2-40B4-BE49-F238E27FC236}">
                    <a16:creationId xmlns:a16="http://schemas.microsoft.com/office/drawing/2014/main" id="{B4F23765-A61D-514C-8A6D-B893DC9246A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1">
                <a:extLst>
                  <a:ext uri="{FF2B5EF4-FFF2-40B4-BE49-F238E27FC236}">
                    <a16:creationId xmlns:a16="http://schemas.microsoft.com/office/drawing/2014/main" id="{52C929DD-8870-9D45-8AA0-DE5445F5E56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2">
                <a:extLst>
                  <a:ext uri="{FF2B5EF4-FFF2-40B4-BE49-F238E27FC236}">
                    <a16:creationId xmlns:a16="http://schemas.microsoft.com/office/drawing/2014/main" id="{D92A28C5-985B-7449-A6FD-3AFB8456F5A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3">
                <a:extLst>
                  <a:ext uri="{FF2B5EF4-FFF2-40B4-BE49-F238E27FC236}">
                    <a16:creationId xmlns:a16="http://schemas.microsoft.com/office/drawing/2014/main" id="{78B8CA6C-E1CB-0848-8281-29CCDA9E46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4">
                <a:extLst>
                  <a:ext uri="{FF2B5EF4-FFF2-40B4-BE49-F238E27FC236}">
                    <a16:creationId xmlns:a16="http://schemas.microsoft.com/office/drawing/2014/main" id="{7635D46C-F880-DB49-9B9D-9D74986D75B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TextBox 61">
              <a:extLst>
                <a:ext uri="{FF2B5EF4-FFF2-40B4-BE49-F238E27FC236}">
                  <a16:creationId xmlns:a16="http://schemas.microsoft.com/office/drawing/2014/main" id="{2A01DCAB-48AF-F240-BE93-9781076F8599}"/>
                </a:ext>
              </a:extLst>
            </p:cNvPr>
            <p:cNvSpPr txBox="1"/>
            <p:nvPr/>
          </p:nvSpPr>
          <p:spPr>
            <a:xfrm flipH="1">
              <a:off x="8799137" y="3232594"/>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100pF</a:t>
              </a:r>
              <a:endParaRPr lang="en-US" sz="1600" dirty="0">
                <a:solidFill>
                  <a:srgbClr val="000000"/>
                </a:solidFill>
                <a:latin typeface="Calibri"/>
                <a:ea typeface="Calibri"/>
                <a:cs typeface="Calibri"/>
                <a:sym typeface="Calibri"/>
              </a:endParaRPr>
            </a:p>
          </p:txBody>
        </p:sp>
        <p:sp>
          <p:nvSpPr>
            <p:cNvPr id="63" name="Oval 62">
              <a:extLst>
                <a:ext uri="{FF2B5EF4-FFF2-40B4-BE49-F238E27FC236}">
                  <a16:creationId xmlns:a16="http://schemas.microsoft.com/office/drawing/2014/main" id="{A30B9FBF-06BF-704B-867D-352A11C0D21C}"/>
                </a:ext>
              </a:extLst>
            </p:cNvPr>
            <p:cNvSpPr/>
            <p:nvPr/>
          </p:nvSpPr>
          <p:spPr>
            <a:xfrm>
              <a:off x="8703997" y="26560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7E45DEF-759A-2145-9295-4EF0E2B0520A}"/>
                </a:ext>
              </a:extLst>
            </p:cNvPr>
            <p:cNvSpPr txBox="1"/>
            <p:nvPr/>
          </p:nvSpPr>
          <p:spPr>
            <a:xfrm flipH="1">
              <a:off x="8863403" y="2143983"/>
              <a:ext cx="5253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5pF</a:t>
              </a:r>
              <a:endParaRPr lang="en-US" sz="1600" dirty="0">
                <a:solidFill>
                  <a:srgbClr val="000000"/>
                </a:solidFill>
                <a:latin typeface="Calibri"/>
                <a:ea typeface="Calibri"/>
                <a:cs typeface="Calibri"/>
                <a:sym typeface="Calibri"/>
              </a:endParaRPr>
            </a:p>
          </p:txBody>
        </p:sp>
        <p:grpSp>
          <p:nvGrpSpPr>
            <p:cNvPr id="66" name="Group 210">
              <a:extLst>
                <a:ext uri="{FF2B5EF4-FFF2-40B4-BE49-F238E27FC236}">
                  <a16:creationId xmlns:a16="http://schemas.microsoft.com/office/drawing/2014/main" id="{57004AA5-27E6-9E42-A518-74BA096EDC72}"/>
                </a:ext>
              </a:extLst>
            </p:cNvPr>
            <p:cNvGrpSpPr>
              <a:grpSpLocks/>
            </p:cNvGrpSpPr>
            <p:nvPr/>
          </p:nvGrpSpPr>
          <p:grpSpPr bwMode="auto">
            <a:xfrm rot="5400000">
              <a:off x="8936328" y="2327990"/>
              <a:ext cx="304800" cy="762000"/>
              <a:chOff x="3216" y="1728"/>
              <a:chExt cx="192" cy="480"/>
            </a:xfrm>
          </p:grpSpPr>
          <p:sp>
            <p:nvSpPr>
              <p:cNvPr id="67" name="Line 8">
                <a:extLst>
                  <a:ext uri="{FF2B5EF4-FFF2-40B4-BE49-F238E27FC236}">
                    <a16:creationId xmlns:a16="http://schemas.microsoft.com/office/drawing/2014/main" id="{DBD910CF-8F2C-1C44-9A57-DCB80BA3ADF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
                <a:extLst>
                  <a:ext uri="{FF2B5EF4-FFF2-40B4-BE49-F238E27FC236}">
                    <a16:creationId xmlns:a16="http://schemas.microsoft.com/office/drawing/2014/main" id="{19DB9501-1D9A-1A48-BCDF-C79442844D5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
                <a:extLst>
                  <a:ext uri="{FF2B5EF4-FFF2-40B4-BE49-F238E27FC236}">
                    <a16:creationId xmlns:a16="http://schemas.microsoft.com/office/drawing/2014/main" id="{83C457F7-1D2C-1740-8982-A21FD6E1DDE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1">
                <a:extLst>
                  <a:ext uri="{FF2B5EF4-FFF2-40B4-BE49-F238E27FC236}">
                    <a16:creationId xmlns:a16="http://schemas.microsoft.com/office/drawing/2014/main" id="{BDA9C82E-2550-7849-9BDD-58275C559F5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 name="Oval 71">
              <a:extLst>
                <a:ext uri="{FF2B5EF4-FFF2-40B4-BE49-F238E27FC236}">
                  <a16:creationId xmlns:a16="http://schemas.microsoft.com/office/drawing/2014/main" id="{D622ABDE-5E8F-0547-938D-7238E4EAC353}"/>
                </a:ext>
              </a:extLst>
            </p:cNvPr>
            <p:cNvSpPr/>
            <p:nvPr/>
          </p:nvSpPr>
          <p:spPr>
            <a:xfrm>
              <a:off x="9468934" y="26595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8C4CA08-DEA9-2041-B3F9-2BC423F5CF64}"/>
                </a:ext>
              </a:extLst>
            </p:cNvPr>
            <p:cNvSpPr/>
            <p:nvPr/>
          </p:nvSpPr>
          <p:spPr>
            <a:xfrm>
              <a:off x="11281582" y="266311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1B011D3-EAE4-E240-8821-9CB70AE2F5D5}"/>
                </a:ext>
              </a:extLst>
            </p:cNvPr>
            <p:cNvSpPr/>
            <p:nvPr/>
          </p:nvSpPr>
          <p:spPr>
            <a:xfrm>
              <a:off x="10088467" y="266665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39578151-F70C-E848-BC6F-3851CC1AC1CF}"/>
                </a:ext>
              </a:extLst>
            </p:cNvPr>
            <p:cNvSpPr txBox="1"/>
            <p:nvPr/>
          </p:nvSpPr>
          <p:spPr>
            <a:xfrm flipH="1">
              <a:off x="9566531" y="3253376"/>
              <a:ext cx="66307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3.1uH</a:t>
              </a:r>
              <a:endParaRPr lang="en-US" sz="1400" baseline="-25000" dirty="0">
                <a:solidFill>
                  <a:srgbClr val="000000"/>
                </a:solidFill>
              </a:endParaRPr>
            </a:p>
          </p:txBody>
        </p:sp>
        <p:sp>
          <p:nvSpPr>
            <p:cNvPr id="53" name="Freeform 12">
              <a:extLst>
                <a:ext uri="{FF2B5EF4-FFF2-40B4-BE49-F238E27FC236}">
                  <a16:creationId xmlns:a16="http://schemas.microsoft.com/office/drawing/2014/main" id="{06A8EEC9-231F-CD40-96AE-B993D71A95F7}"/>
                </a:ext>
              </a:extLst>
            </p:cNvPr>
            <p:cNvSpPr>
              <a:spLocks noChangeAspect="1"/>
            </p:cNvSpPr>
            <p:nvPr/>
          </p:nvSpPr>
          <p:spPr bwMode="auto">
            <a:xfrm>
              <a:off x="11043183" y="2706693"/>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46BC4380-E41B-3B42-97E7-A8B621930F64}"/>
                </a:ext>
              </a:extLst>
            </p:cNvPr>
            <p:cNvSpPr/>
            <p:nvPr/>
          </p:nvSpPr>
          <p:spPr>
            <a:xfrm>
              <a:off x="11048578" y="26709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4" name="Group 222">
              <a:extLst>
                <a:ext uri="{FF2B5EF4-FFF2-40B4-BE49-F238E27FC236}">
                  <a16:creationId xmlns:a16="http://schemas.microsoft.com/office/drawing/2014/main" id="{2C714EF6-BDDD-564B-B3B5-996E2FECC24E}"/>
                </a:ext>
              </a:extLst>
            </p:cNvPr>
            <p:cNvGrpSpPr>
              <a:grpSpLocks/>
            </p:cNvGrpSpPr>
            <p:nvPr/>
          </p:nvGrpSpPr>
          <p:grpSpPr bwMode="auto">
            <a:xfrm>
              <a:off x="10944033" y="3220739"/>
              <a:ext cx="304800" cy="381000"/>
              <a:chOff x="4272" y="3072"/>
              <a:chExt cx="192" cy="240"/>
            </a:xfrm>
          </p:grpSpPr>
          <p:sp>
            <p:nvSpPr>
              <p:cNvPr id="71" name="Line 99">
                <a:extLst>
                  <a:ext uri="{FF2B5EF4-FFF2-40B4-BE49-F238E27FC236}">
                    <a16:creationId xmlns:a16="http://schemas.microsoft.com/office/drawing/2014/main" id="{B5FFD044-5A6E-DF42-BF74-C0329BFE763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61A4176E-71B0-9545-A27E-384B2C42FC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8D8E91C2-9862-174E-B8B8-F9E2797D572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69C73AF-8DFF-6D4A-B497-86CCDAA1675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184DBA4C-112A-7544-BBF7-6BF1BD49A4E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846288FD-956E-914A-9E8F-F1093374B91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D6D73E2A-9E56-E34D-ACDB-817ABF16DD74}"/>
                </a:ext>
              </a:extLst>
            </p:cNvPr>
            <p:cNvSpPr txBox="1"/>
            <p:nvPr/>
          </p:nvSpPr>
          <p:spPr>
            <a:xfrm flipH="1">
              <a:off x="11185659" y="2886042"/>
              <a:ext cx="23977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endParaRPr>
            </a:p>
          </p:txBody>
        </p:sp>
        <p:sp>
          <p:nvSpPr>
            <p:cNvPr id="82" name="TextBox 81">
              <a:extLst>
                <a:ext uri="{FF2B5EF4-FFF2-40B4-BE49-F238E27FC236}">
                  <a16:creationId xmlns:a16="http://schemas.microsoft.com/office/drawing/2014/main" id="{C5A90D7C-FA85-7641-8E8F-6E143E8B815D}"/>
                </a:ext>
              </a:extLst>
            </p:cNvPr>
            <p:cNvSpPr txBox="1"/>
            <p:nvPr/>
          </p:nvSpPr>
          <p:spPr>
            <a:xfrm flipH="1">
              <a:off x="11421856" y="2654800"/>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o</a:t>
              </a:r>
            </a:p>
          </p:txBody>
        </p:sp>
        <p:sp>
          <p:nvSpPr>
            <p:cNvPr id="83" name="TextBox 82">
              <a:extLst>
                <a:ext uri="{FF2B5EF4-FFF2-40B4-BE49-F238E27FC236}">
                  <a16:creationId xmlns:a16="http://schemas.microsoft.com/office/drawing/2014/main" id="{19EDC71A-AD11-E740-9F3E-345E27013CD8}"/>
                </a:ext>
              </a:extLst>
            </p:cNvPr>
            <p:cNvSpPr txBox="1"/>
            <p:nvPr/>
          </p:nvSpPr>
          <p:spPr>
            <a:xfrm flipH="1">
              <a:off x="8454529" y="2635123"/>
              <a:ext cx="46042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grpSp>
          <p:nvGrpSpPr>
            <p:cNvPr id="84" name="Group 210">
              <a:extLst>
                <a:ext uri="{FF2B5EF4-FFF2-40B4-BE49-F238E27FC236}">
                  <a16:creationId xmlns:a16="http://schemas.microsoft.com/office/drawing/2014/main" id="{11A1C337-6DF9-0D49-8EFE-57064DA1667C}"/>
                </a:ext>
              </a:extLst>
            </p:cNvPr>
            <p:cNvGrpSpPr>
              <a:grpSpLocks/>
            </p:cNvGrpSpPr>
            <p:nvPr/>
          </p:nvGrpSpPr>
          <p:grpSpPr bwMode="auto">
            <a:xfrm>
              <a:off x="10621763" y="2708879"/>
              <a:ext cx="304800" cy="762000"/>
              <a:chOff x="3216" y="1728"/>
              <a:chExt cx="192" cy="480"/>
            </a:xfrm>
          </p:grpSpPr>
          <p:sp>
            <p:nvSpPr>
              <p:cNvPr id="85" name="Line 8">
                <a:extLst>
                  <a:ext uri="{FF2B5EF4-FFF2-40B4-BE49-F238E27FC236}">
                    <a16:creationId xmlns:a16="http://schemas.microsoft.com/office/drawing/2014/main" id="{255187FD-CD27-CC4A-96F2-2C99F01510C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
                <a:extLst>
                  <a:ext uri="{FF2B5EF4-FFF2-40B4-BE49-F238E27FC236}">
                    <a16:creationId xmlns:a16="http://schemas.microsoft.com/office/drawing/2014/main" id="{482FF8C3-46C0-A74F-9F26-CEAACE1A099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10">
                <a:extLst>
                  <a:ext uri="{FF2B5EF4-FFF2-40B4-BE49-F238E27FC236}">
                    <a16:creationId xmlns:a16="http://schemas.microsoft.com/office/drawing/2014/main" id="{742DA620-BFA3-E241-8D19-D84C163EEE3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1">
                <a:extLst>
                  <a:ext uri="{FF2B5EF4-FFF2-40B4-BE49-F238E27FC236}">
                    <a16:creationId xmlns:a16="http://schemas.microsoft.com/office/drawing/2014/main" id="{5F6A6C0B-3F2E-364A-8BA9-8654849CFE1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 name="Group 222">
              <a:extLst>
                <a:ext uri="{FF2B5EF4-FFF2-40B4-BE49-F238E27FC236}">
                  <a16:creationId xmlns:a16="http://schemas.microsoft.com/office/drawing/2014/main" id="{0C4B52AF-F639-2443-B8ED-E58B792EA350}"/>
                </a:ext>
              </a:extLst>
            </p:cNvPr>
            <p:cNvGrpSpPr>
              <a:grpSpLocks/>
            </p:cNvGrpSpPr>
            <p:nvPr/>
          </p:nvGrpSpPr>
          <p:grpSpPr bwMode="auto">
            <a:xfrm>
              <a:off x="10621763" y="3392608"/>
              <a:ext cx="304800" cy="381000"/>
              <a:chOff x="4272" y="3072"/>
              <a:chExt cx="192" cy="240"/>
            </a:xfrm>
          </p:grpSpPr>
          <p:sp>
            <p:nvSpPr>
              <p:cNvPr id="90" name="Line 99">
                <a:extLst>
                  <a:ext uri="{FF2B5EF4-FFF2-40B4-BE49-F238E27FC236}">
                    <a16:creationId xmlns:a16="http://schemas.microsoft.com/office/drawing/2014/main" id="{D3616FBC-3C75-9840-B926-C81FBA7519E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0">
                <a:extLst>
                  <a:ext uri="{FF2B5EF4-FFF2-40B4-BE49-F238E27FC236}">
                    <a16:creationId xmlns:a16="http://schemas.microsoft.com/office/drawing/2014/main" id="{7DED538F-922B-2B41-9904-D6FF4124F55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1">
                <a:extLst>
                  <a:ext uri="{FF2B5EF4-FFF2-40B4-BE49-F238E27FC236}">
                    <a16:creationId xmlns:a16="http://schemas.microsoft.com/office/drawing/2014/main" id="{56BD5943-CAA5-BE4E-848F-88D9B7B3C49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2">
                <a:extLst>
                  <a:ext uri="{FF2B5EF4-FFF2-40B4-BE49-F238E27FC236}">
                    <a16:creationId xmlns:a16="http://schemas.microsoft.com/office/drawing/2014/main" id="{BA855817-E3E1-6447-A867-F25DD5464D0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3">
                <a:extLst>
                  <a:ext uri="{FF2B5EF4-FFF2-40B4-BE49-F238E27FC236}">
                    <a16:creationId xmlns:a16="http://schemas.microsoft.com/office/drawing/2014/main" id="{5BDEF117-8EF5-0044-AAC4-D93BECCB934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4">
                <a:extLst>
                  <a:ext uri="{FF2B5EF4-FFF2-40B4-BE49-F238E27FC236}">
                    <a16:creationId xmlns:a16="http://schemas.microsoft.com/office/drawing/2014/main" id="{517990AE-8543-C641-A97A-C6CB178FE57D}"/>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6" name="Oval 95">
              <a:extLst>
                <a:ext uri="{FF2B5EF4-FFF2-40B4-BE49-F238E27FC236}">
                  <a16:creationId xmlns:a16="http://schemas.microsoft.com/office/drawing/2014/main" id="{4CCF91D5-3ACE-9B47-8FAF-84DB76AF4C34}"/>
                </a:ext>
              </a:extLst>
            </p:cNvPr>
            <p:cNvSpPr/>
            <p:nvPr/>
          </p:nvSpPr>
          <p:spPr>
            <a:xfrm>
              <a:off x="10729379" y="2672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6374B8C-194F-7147-8290-358CAF89859D}"/>
                </a:ext>
              </a:extLst>
            </p:cNvPr>
            <p:cNvSpPr txBox="1"/>
            <p:nvPr/>
          </p:nvSpPr>
          <p:spPr>
            <a:xfrm flipH="1">
              <a:off x="10274732" y="3212871"/>
              <a:ext cx="66739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50pF</a:t>
              </a:r>
              <a:endParaRPr lang="en-US" sz="1600" dirty="0">
                <a:solidFill>
                  <a:srgbClr val="000000"/>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4E6C1722-76E2-A348-8EE9-0535205D2CBC}"/>
                </a:ext>
              </a:extLst>
            </p:cNvPr>
            <p:cNvCxnSpPr/>
            <p:nvPr/>
          </p:nvCxnSpPr>
          <p:spPr>
            <a:xfrm flipV="1">
              <a:off x="10649822" y="2940679"/>
              <a:ext cx="266700" cy="322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0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43" name="Shape 51">
            <a:extLst>
              <a:ext uri="{FF2B5EF4-FFF2-40B4-BE49-F238E27FC236}">
                <a16:creationId xmlns:a16="http://schemas.microsoft.com/office/drawing/2014/main" id="{9FFDDBAD-D53C-7548-8960-D9BBEB632163}"/>
              </a:ext>
            </a:extLst>
          </p:cNvPr>
          <p:cNvSpPr/>
          <p:nvPr/>
        </p:nvSpPr>
        <p:spPr>
          <a:xfrm>
            <a:off x="1033567" y="38983"/>
            <a:ext cx="995010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Calibri Light" panose="020F0502020204030204" pitchFamily="34" charset="0"/>
              </a:rPr>
              <a:t>Norcal 40A</a:t>
            </a:r>
            <a:endParaRPr sz="4400" dirty="0">
              <a:latin typeface="Calibri Light" panose="020F0502020204030204" pitchFamily="34" charset="0"/>
            </a:endParaRPr>
          </a:p>
        </p:txBody>
      </p:sp>
      <p:sp>
        <p:nvSpPr>
          <p:cNvPr id="2" name="Slide Number Placeholder 1">
            <a:extLst>
              <a:ext uri="{FF2B5EF4-FFF2-40B4-BE49-F238E27FC236}">
                <a16:creationId xmlns:a16="http://schemas.microsoft.com/office/drawing/2014/main" id="{269DD1F4-206A-9E4A-8545-DC62FD86AD10}"/>
              </a:ext>
            </a:extLst>
          </p:cNvPr>
          <p:cNvSpPr>
            <a:spLocks noGrp="1"/>
          </p:cNvSpPr>
          <p:nvPr>
            <p:ph type="sldNum" sz="quarter" idx="2"/>
          </p:nvPr>
        </p:nvSpPr>
        <p:spPr>
          <a:xfrm>
            <a:off x="9571459" y="642625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28</a:t>
            </a:fld>
            <a:endParaRPr lang="en-US" dirty="0">
              <a:solidFill>
                <a:schemeClr val="tx1"/>
              </a:solidFill>
            </a:endParaRPr>
          </a:p>
        </p:txBody>
      </p:sp>
      <p:grpSp>
        <p:nvGrpSpPr>
          <p:cNvPr id="3" name="Group 2">
            <a:extLst>
              <a:ext uri="{FF2B5EF4-FFF2-40B4-BE49-F238E27FC236}">
                <a16:creationId xmlns:a16="http://schemas.microsoft.com/office/drawing/2014/main" id="{C80053C3-4974-A94B-BA72-F2AB531BFE88}"/>
              </a:ext>
            </a:extLst>
          </p:cNvPr>
          <p:cNvGrpSpPr/>
          <p:nvPr/>
        </p:nvGrpSpPr>
        <p:grpSpPr>
          <a:xfrm>
            <a:off x="1823915" y="897296"/>
            <a:ext cx="7243872" cy="5807921"/>
            <a:chOff x="4697742" y="525039"/>
            <a:chExt cx="7243872" cy="5807921"/>
          </a:xfrm>
        </p:grpSpPr>
        <p:grpSp>
          <p:nvGrpSpPr>
            <p:cNvPr id="65" name="Group 864">
              <a:extLst>
                <a:ext uri="{FF2B5EF4-FFF2-40B4-BE49-F238E27FC236}">
                  <a16:creationId xmlns:a16="http://schemas.microsoft.com/office/drawing/2014/main" id="{58DB06B9-3DF4-7E44-93DE-6A6E996D7635}"/>
                </a:ext>
              </a:extLst>
            </p:cNvPr>
            <p:cNvGrpSpPr>
              <a:grpSpLocks/>
            </p:cNvGrpSpPr>
            <p:nvPr/>
          </p:nvGrpSpPr>
          <p:grpSpPr bwMode="auto">
            <a:xfrm rot="5400000">
              <a:off x="9241812" y="4937017"/>
              <a:ext cx="756736" cy="558800"/>
              <a:chOff x="1843" y="1698"/>
              <a:chExt cx="576" cy="462"/>
            </a:xfrm>
          </p:grpSpPr>
          <p:grpSp>
            <p:nvGrpSpPr>
              <p:cNvPr id="66" name="Group 60">
                <a:extLst>
                  <a:ext uri="{FF2B5EF4-FFF2-40B4-BE49-F238E27FC236}">
                    <a16:creationId xmlns:a16="http://schemas.microsoft.com/office/drawing/2014/main" id="{1A8AF531-AF8D-A243-B46B-FC24D678BA58}"/>
                  </a:ext>
                </a:extLst>
              </p:cNvPr>
              <p:cNvGrpSpPr>
                <a:grpSpLocks/>
              </p:cNvGrpSpPr>
              <p:nvPr/>
            </p:nvGrpSpPr>
            <p:grpSpPr bwMode="auto">
              <a:xfrm>
                <a:off x="1843" y="1698"/>
                <a:ext cx="576" cy="461"/>
                <a:chOff x="3456" y="3427"/>
                <a:chExt cx="576" cy="461"/>
              </a:xfrm>
            </p:grpSpPr>
            <p:sp>
              <p:nvSpPr>
                <p:cNvPr id="68" name="Line 55">
                  <a:extLst>
                    <a:ext uri="{FF2B5EF4-FFF2-40B4-BE49-F238E27FC236}">
                      <a16:creationId xmlns:a16="http://schemas.microsoft.com/office/drawing/2014/main" id="{23D69D6E-0AF9-8646-82A3-BB2FC8CF1D20}"/>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AutoShape 56">
                  <a:extLst>
                    <a:ext uri="{FF2B5EF4-FFF2-40B4-BE49-F238E27FC236}">
                      <a16:creationId xmlns:a16="http://schemas.microsoft.com/office/drawing/2014/main" id="{D77C2840-595B-9049-B477-E1D58B454459}"/>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67" name="Freeform 863">
                <a:extLst>
                  <a:ext uri="{FF2B5EF4-FFF2-40B4-BE49-F238E27FC236}">
                    <a16:creationId xmlns:a16="http://schemas.microsoft.com/office/drawing/2014/main" id="{85DB35CA-5609-2B46-A3B9-47EB70312F5D}"/>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C7DF0-CADD-E04B-B4D2-6A8ECF51B1FA}"/>
                    </a:ext>
                  </a:extLst>
                </p:cNvPr>
                <p:cNvSpPr txBox="1"/>
                <p:nvPr/>
              </p:nvSpPr>
              <p:spPr>
                <a:xfrm>
                  <a:off x="8967556" y="1646510"/>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5" name="TextBox 4">
                  <a:extLst>
                    <a:ext uri="{FF2B5EF4-FFF2-40B4-BE49-F238E27FC236}">
                      <a16:creationId xmlns:a16="http://schemas.microsoft.com/office/drawing/2014/main" id="{396C7DF0-CADD-E04B-B4D2-6A8ECF51B1FA}"/>
                    </a:ext>
                  </a:extLst>
                </p:cNvPr>
                <p:cNvSpPr txBox="1">
                  <a:spLocks noRot="1" noChangeAspect="1" noMove="1" noResize="1" noEditPoints="1" noAdjustHandles="1" noChangeArrowheads="1" noChangeShapeType="1" noTextEdit="1"/>
                </p:cNvSpPr>
                <p:nvPr/>
              </p:nvSpPr>
              <p:spPr>
                <a:xfrm>
                  <a:off x="8967556" y="1646510"/>
                  <a:ext cx="1285045" cy="765904"/>
                </a:xfrm>
                <a:prstGeom prst="rect">
                  <a:avLst/>
                </a:prstGeom>
                <a:blipFill>
                  <a:blip r:embed="rId3"/>
                  <a:stretch>
                    <a:fillRect b="-22581"/>
                  </a:stretch>
                </a:blipFill>
                <a:ln w="12700" cap="flat">
                  <a:noFill/>
                  <a:miter lim="400000"/>
                </a:ln>
                <a:effectLst/>
              </p:spPr>
              <p:txBody>
                <a:bodyPr/>
                <a:lstStyle/>
                <a:p>
                  <a:r>
                    <a:rPr lang="en-US">
                      <a:noFill/>
                    </a:rPr>
                    <a:t> </a:t>
                  </a:r>
                </a:p>
              </p:txBody>
            </p:sp>
          </mc:Fallback>
        </mc:AlternateContent>
        <p:sp>
          <p:nvSpPr>
            <p:cNvPr id="75" name="Rectangle 74">
              <a:extLst>
                <a:ext uri="{FF2B5EF4-FFF2-40B4-BE49-F238E27FC236}">
                  <a16:creationId xmlns:a16="http://schemas.microsoft.com/office/drawing/2014/main" id="{1CF15BBA-030E-8649-A6E1-9828FD61B9EA}"/>
                </a:ext>
              </a:extLst>
            </p:cNvPr>
            <p:cNvSpPr/>
            <p:nvPr/>
          </p:nvSpPr>
          <p:spPr>
            <a:xfrm>
              <a:off x="7446094" y="1070871"/>
              <a:ext cx="881485" cy="482227"/>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grpSp>
          <p:nvGrpSpPr>
            <p:cNvPr id="126" name="Group 222">
              <a:extLst>
                <a:ext uri="{FF2B5EF4-FFF2-40B4-BE49-F238E27FC236}">
                  <a16:creationId xmlns:a16="http://schemas.microsoft.com/office/drawing/2014/main" id="{4BD8CBD6-EA84-EB42-8580-F0C9F19BF9B4}"/>
                </a:ext>
              </a:extLst>
            </p:cNvPr>
            <p:cNvGrpSpPr>
              <a:grpSpLocks/>
            </p:cNvGrpSpPr>
            <p:nvPr/>
          </p:nvGrpSpPr>
          <p:grpSpPr bwMode="auto">
            <a:xfrm>
              <a:off x="9857898" y="5981803"/>
              <a:ext cx="266095" cy="351157"/>
              <a:chOff x="4272" y="3072"/>
              <a:chExt cx="192" cy="240"/>
            </a:xfrm>
          </p:grpSpPr>
          <p:sp>
            <p:nvSpPr>
              <p:cNvPr id="127" name="Line 99">
                <a:extLst>
                  <a:ext uri="{FF2B5EF4-FFF2-40B4-BE49-F238E27FC236}">
                    <a16:creationId xmlns:a16="http://schemas.microsoft.com/office/drawing/2014/main" id="{B12930A2-3BFB-264A-9DBE-9DF0AB88B45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8" name="Line 100">
                <a:extLst>
                  <a:ext uri="{FF2B5EF4-FFF2-40B4-BE49-F238E27FC236}">
                    <a16:creationId xmlns:a16="http://schemas.microsoft.com/office/drawing/2014/main" id="{8FDCC30C-E2EA-6246-BCAE-F1E7FE9ED9F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29" name="Line 101">
                <a:extLst>
                  <a:ext uri="{FF2B5EF4-FFF2-40B4-BE49-F238E27FC236}">
                    <a16:creationId xmlns:a16="http://schemas.microsoft.com/office/drawing/2014/main" id="{57DC107D-D554-3841-B74E-A2601BBE4F8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0" name="Line 102">
                <a:extLst>
                  <a:ext uri="{FF2B5EF4-FFF2-40B4-BE49-F238E27FC236}">
                    <a16:creationId xmlns:a16="http://schemas.microsoft.com/office/drawing/2014/main" id="{B73C4B30-18E1-1E43-BE5E-0BC063E3354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1" name="Line 103">
                <a:extLst>
                  <a:ext uri="{FF2B5EF4-FFF2-40B4-BE49-F238E27FC236}">
                    <a16:creationId xmlns:a16="http://schemas.microsoft.com/office/drawing/2014/main" id="{316789B7-9D92-4048-9666-42606C3908D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32" name="Line 104">
                <a:extLst>
                  <a:ext uri="{FF2B5EF4-FFF2-40B4-BE49-F238E27FC236}">
                    <a16:creationId xmlns:a16="http://schemas.microsoft.com/office/drawing/2014/main" id="{91A47027-3D2F-CC4B-AAFA-F811F2E3797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17" name="Freeform 132">
              <a:extLst>
                <a:ext uri="{FF2B5EF4-FFF2-40B4-BE49-F238E27FC236}">
                  <a16:creationId xmlns:a16="http://schemas.microsoft.com/office/drawing/2014/main" id="{961D94BA-A176-0742-A4F1-601E9B8198C1}"/>
                </a:ext>
              </a:extLst>
            </p:cNvPr>
            <p:cNvSpPr>
              <a:spLocks/>
            </p:cNvSpPr>
            <p:nvPr/>
          </p:nvSpPr>
          <p:spPr bwMode="auto">
            <a:xfrm>
              <a:off x="10253406" y="5439870"/>
              <a:ext cx="321532" cy="842776"/>
            </a:xfrm>
            <a:custGeom>
              <a:avLst/>
              <a:gdLst>
                <a:gd name="T0" fmla="*/ 232 w 232"/>
                <a:gd name="T1" fmla="*/ 576 h 576"/>
                <a:gd name="T2" fmla="*/ 232 w 232"/>
                <a:gd name="T3" fmla="*/ 0 h 576"/>
                <a:gd name="T4" fmla="*/ 116 w 232"/>
                <a:gd name="T5" fmla="*/ 173 h 576"/>
                <a:gd name="T6" fmla="*/ 1 w 232"/>
                <a:gd name="T7" fmla="*/ 173 h 576"/>
                <a:gd name="T8" fmla="*/ 1 w 232"/>
                <a:gd name="T9" fmla="*/ 230 h 576"/>
                <a:gd name="T10" fmla="*/ 0 w 232"/>
                <a:gd name="T11" fmla="*/ 347 h 576"/>
                <a:gd name="T12" fmla="*/ 1 w 232"/>
                <a:gd name="T13" fmla="*/ 403 h 576"/>
                <a:gd name="T14" fmla="*/ 116 w 232"/>
                <a:gd name="T15" fmla="*/ 403 h 576"/>
                <a:gd name="T16" fmla="*/ 232 w 232"/>
                <a:gd name="T17" fmla="*/ 576 h 5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576"/>
                <a:gd name="T29" fmla="*/ 232 w 232"/>
                <a:gd name="T30" fmla="*/ 576 h 5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576">
                  <a:moveTo>
                    <a:pt x="232" y="576"/>
                  </a:moveTo>
                  <a:lnTo>
                    <a:pt x="232" y="0"/>
                  </a:lnTo>
                  <a:lnTo>
                    <a:pt x="116" y="173"/>
                  </a:lnTo>
                  <a:lnTo>
                    <a:pt x="1" y="173"/>
                  </a:lnTo>
                  <a:lnTo>
                    <a:pt x="1" y="230"/>
                  </a:lnTo>
                  <a:lnTo>
                    <a:pt x="0" y="347"/>
                  </a:lnTo>
                  <a:lnTo>
                    <a:pt x="1" y="403"/>
                  </a:lnTo>
                  <a:lnTo>
                    <a:pt x="116" y="403"/>
                  </a:lnTo>
                  <a:lnTo>
                    <a:pt x="232" y="57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0" name="Group 333">
              <a:extLst>
                <a:ext uri="{FF2B5EF4-FFF2-40B4-BE49-F238E27FC236}">
                  <a16:creationId xmlns:a16="http://schemas.microsoft.com/office/drawing/2014/main" id="{DC328D3B-8C3B-F447-ABEA-6E1F7E3F2BE0}"/>
                </a:ext>
              </a:extLst>
            </p:cNvPr>
            <p:cNvGrpSpPr>
              <a:grpSpLocks/>
            </p:cNvGrpSpPr>
            <p:nvPr/>
          </p:nvGrpSpPr>
          <p:grpSpPr bwMode="auto">
            <a:xfrm>
              <a:off x="7566392" y="525039"/>
              <a:ext cx="611801" cy="542215"/>
              <a:chOff x="3341" y="1296"/>
              <a:chExt cx="230" cy="230"/>
            </a:xfrm>
          </p:grpSpPr>
          <p:grpSp>
            <p:nvGrpSpPr>
              <p:cNvPr id="153" name="Group 237">
                <a:extLst>
                  <a:ext uri="{FF2B5EF4-FFF2-40B4-BE49-F238E27FC236}">
                    <a16:creationId xmlns:a16="http://schemas.microsoft.com/office/drawing/2014/main" id="{C5B1C350-B349-494A-A4B0-08D192086002}"/>
                  </a:ext>
                </a:extLst>
              </p:cNvPr>
              <p:cNvGrpSpPr>
                <a:grpSpLocks/>
              </p:cNvGrpSpPr>
              <p:nvPr/>
            </p:nvGrpSpPr>
            <p:grpSpPr bwMode="auto">
              <a:xfrm>
                <a:off x="3341" y="1296"/>
                <a:ext cx="230" cy="230"/>
                <a:chOff x="4608" y="2045"/>
                <a:chExt cx="230" cy="230"/>
              </a:xfrm>
            </p:grpSpPr>
            <p:sp>
              <p:nvSpPr>
                <p:cNvPr id="167" name="Freeform 238">
                  <a:extLst>
                    <a:ext uri="{FF2B5EF4-FFF2-40B4-BE49-F238E27FC236}">
                      <a16:creationId xmlns:a16="http://schemas.microsoft.com/office/drawing/2014/main" id="{B1774267-D68F-1A43-ABB3-64C829487B3C}"/>
                    </a:ext>
                  </a:extLst>
                </p:cNvPr>
                <p:cNvSpPr>
                  <a:spLocks/>
                </p:cNvSpPr>
                <p:nvPr/>
              </p:nvSpPr>
              <p:spPr bwMode="auto">
                <a:xfrm>
                  <a:off x="4608" y="2045"/>
                  <a:ext cx="230" cy="115"/>
                </a:xfrm>
                <a:custGeom>
                  <a:avLst/>
                  <a:gdLst>
                    <a:gd name="T0" fmla="*/ 0 w 230"/>
                    <a:gd name="T1" fmla="*/ 0 h 115"/>
                    <a:gd name="T2" fmla="*/ 115 w 230"/>
                    <a:gd name="T3" fmla="*/ 115 h 115"/>
                    <a:gd name="T4" fmla="*/ 230 w 230"/>
                    <a:gd name="T5" fmla="*/ 0 h 115"/>
                    <a:gd name="T6" fmla="*/ 0 w 230"/>
                    <a:gd name="T7" fmla="*/ 0 h 115"/>
                    <a:gd name="T8" fmla="*/ 0 60000 65536"/>
                    <a:gd name="T9" fmla="*/ 0 60000 65536"/>
                    <a:gd name="T10" fmla="*/ 0 60000 65536"/>
                    <a:gd name="T11" fmla="*/ 0 60000 65536"/>
                    <a:gd name="T12" fmla="*/ 0 w 230"/>
                    <a:gd name="T13" fmla="*/ 0 h 115"/>
                    <a:gd name="T14" fmla="*/ 230 w 230"/>
                    <a:gd name="T15" fmla="*/ 115 h 115"/>
                  </a:gdLst>
                  <a:ahLst/>
                  <a:cxnLst>
                    <a:cxn ang="T8">
                      <a:pos x="T0" y="T1"/>
                    </a:cxn>
                    <a:cxn ang="T9">
                      <a:pos x="T2" y="T3"/>
                    </a:cxn>
                    <a:cxn ang="T10">
                      <a:pos x="T4" y="T5"/>
                    </a:cxn>
                    <a:cxn ang="T11">
                      <a:pos x="T6" y="T7"/>
                    </a:cxn>
                  </a:cxnLst>
                  <a:rect l="T12" t="T13" r="T14" b="T15"/>
                  <a:pathLst>
                    <a:path w="230" h="115">
                      <a:moveTo>
                        <a:pt x="0" y="0"/>
                      </a:moveTo>
                      <a:lnTo>
                        <a:pt x="115" y="115"/>
                      </a:lnTo>
                      <a:lnTo>
                        <a:pt x="230" y="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Line 239">
                  <a:extLst>
                    <a:ext uri="{FF2B5EF4-FFF2-40B4-BE49-F238E27FC236}">
                      <a16:creationId xmlns:a16="http://schemas.microsoft.com/office/drawing/2014/main" id="{8F32AC4B-22C7-384B-A043-5CC4ED79EA50}"/>
                    </a:ext>
                  </a:extLst>
                </p:cNvPr>
                <p:cNvSpPr>
                  <a:spLocks noChangeShapeType="1"/>
                </p:cNvSpPr>
                <p:nvPr/>
              </p:nvSpPr>
              <p:spPr bwMode="auto">
                <a:xfrm>
                  <a:off x="4723" y="2045"/>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6" name="Freeform 332">
                <a:extLst>
                  <a:ext uri="{FF2B5EF4-FFF2-40B4-BE49-F238E27FC236}">
                    <a16:creationId xmlns:a16="http://schemas.microsoft.com/office/drawing/2014/main" id="{38E03D90-A816-CC44-A320-88602C0B7181}"/>
                  </a:ext>
                </a:extLst>
              </p:cNvPr>
              <p:cNvSpPr>
                <a:spLocks/>
              </p:cNvSpPr>
              <p:nvPr/>
            </p:nvSpPr>
            <p:spPr bwMode="auto">
              <a:xfrm>
                <a:off x="3341" y="1296"/>
                <a:ext cx="230" cy="230"/>
              </a:xfrm>
              <a:custGeom>
                <a:avLst/>
                <a:gdLst>
                  <a:gd name="T0" fmla="*/ 0 w 230"/>
                  <a:gd name="T1" fmla="*/ 0 h 230"/>
                  <a:gd name="T2" fmla="*/ 115 w 230"/>
                  <a:gd name="T3" fmla="*/ 230 h 230"/>
                  <a:gd name="T4" fmla="*/ 230 w 230"/>
                  <a:gd name="T5" fmla="*/ 0 h 230"/>
                  <a:gd name="T6" fmla="*/ 0 w 230"/>
                  <a:gd name="T7" fmla="*/ 0 h 230"/>
                  <a:gd name="T8" fmla="*/ 0 60000 65536"/>
                  <a:gd name="T9" fmla="*/ 0 60000 65536"/>
                  <a:gd name="T10" fmla="*/ 0 60000 65536"/>
                  <a:gd name="T11" fmla="*/ 0 60000 65536"/>
                  <a:gd name="T12" fmla="*/ 0 w 230"/>
                  <a:gd name="T13" fmla="*/ 0 h 230"/>
                  <a:gd name="T14" fmla="*/ 230 w 230"/>
                  <a:gd name="T15" fmla="*/ 230 h 230"/>
                </a:gdLst>
                <a:ahLst/>
                <a:cxnLst>
                  <a:cxn ang="T8">
                    <a:pos x="T0" y="T1"/>
                  </a:cxn>
                  <a:cxn ang="T9">
                    <a:pos x="T2" y="T3"/>
                  </a:cxn>
                  <a:cxn ang="T10">
                    <a:pos x="T4" y="T5"/>
                  </a:cxn>
                  <a:cxn ang="T11">
                    <a:pos x="T6" y="T7"/>
                  </a:cxn>
                </a:cxnLst>
                <a:rect l="T12" t="T13" r="T14" b="T15"/>
                <a:pathLst>
                  <a:path w="230" h="230">
                    <a:moveTo>
                      <a:pt x="0" y="0"/>
                    </a:moveTo>
                    <a:lnTo>
                      <a:pt x="115" y="230"/>
                    </a:lnTo>
                    <a:lnTo>
                      <a:pt x="230"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69" name="TextBox 168">
              <a:extLst>
                <a:ext uri="{FF2B5EF4-FFF2-40B4-BE49-F238E27FC236}">
                  <a16:creationId xmlns:a16="http://schemas.microsoft.com/office/drawing/2014/main" id="{9261366F-1596-5643-A20E-3A20B426E719}"/>
                </a:ext>
              </a:extLst>
            </p:cNvPr>
            <p:cNvSpPr txBox="1"/>
            <p:nvPr/>
          </p:nvSpPr>
          <p:spPr>
            <a:xfrm>
              <a:off x="7466681" y="1047841"/>
              <a:ext cx="886477"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Harmonic</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sp>
          <p:nvSpPr>
            <p:cNvPr id="170" name="TextBox 169">
              <a:extLst>
                <a:ext uri="{FF2B5EF4-FFF2-40B4-BE49-F238E27FC236}">
                  <a16:creationId xmlns:a16="http://schemas.microsoft.com/office/drawing/2014/main" id="{267135CF-FF1B-5145-8B05-8E31CB5DC65E}"/>
                </a:ext>
              </a:extLst>
            </p:cNvPr>
            <p:cNvSpPr txBox="1"/>
            <p:nvPr/>
          </p:nvSpPr>
          <p:spPr>
            <a:xfrm>
              <a:off x="6931828" y="2920542"/>
              <a:ext cx="822700"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VFO</a:t>
              </a:r>
            </a:p>
            <a:p>
              <a:pPr defTabSz="457200" latinLnBrk="1" hangingPunct="0"/>
              <a:r>
                <a:rPr lang="en-US" sz="1600" dirty="0">
                  <a:solidFill>
                    <a:srgbClr val="000000"/>
                  </a:solidFill>
                </a:rPr>
                <a:t>2.1 MHz</a:t>
              </a:r>
              <a:endParaRPr lang="en-US" sz="1600" dirty="0">
                <a:solidFill>
                  <a:srgbClr val="000000"/>
                </a:solidFill>
                <a:latin typeface="Calibri"/>
                <a:ea typeface="Calibri"/>
                <a:cs typeface="Calibri"/>
                <a:sym typeface="Calibri"/>
              </a:endParaRPr>
            </a:p>
          </p:txBody>
        </p:sp>
        <p:grpSp>
          <p:nvGrpSpPr>
            <p:cNvPr id="171" name="Group 864">
              <a:extLst>
                <a:ext uri="{FF2B5EF4-FFF2-40B4-BE49-F238E27FC236}">
                  <a16:creationId xmlns:a16="http://schemas.microsoft.com/office/drawing/2014/main" id="{5C37EB4F-F680-5443-AC84-DAFA3D276C22}"/>
                </a:ext>
              </a:extLst>
            </p:cNvPr>
            <p:cNvGrpSpPr>
              <a:grpSpLocks/>
            </p:cNvGrpSpPr>
            <p:nvPr/>
          </p:nvGrpSpPr>
          <p:grpSpPr bwMode="auto">
            <a:xfrm rot="16200000">
              <a:off x="5805817" y="1552800"/>
              <a:ext cx="756736" cy="558800"/>
              <a:chOff x="1843" y="1698"/>
              <a:chExt cx="576" cy="462"/>
            </a:xfrm>
          </p:grpSpPr>
          <p:grpSp>
            <p:nvGrpSpPr>
              <p:cNvPr id="172" name="Group 60">
                <a:extLst>
                  <a:ext uri="{FF2B5EF4-FFF2-40B4-BE49-F238E27FC236}">
                    <a16:creationId xmlns:a16="http://schemas.microsoft.com/office/drawing/2014/main" id="{1EB7C0CB-3E76-C14A-B9E2-175DE5B5F5D9}"/>
                  </a:ext>
                </a:extLst>
              </p:cNvPr>
              <p:cNvGrpSpPr>
                <a:grpSpLocks/>
              </p:cNvGrpSpPr>
              <p:nvPr/>
            </p:nvGrpSpPr>
            <p:grpSpPr bwMode="auto">
              <a:xfrm>
                <a:off x="1843" y="1698"/>
                <a:ext cx="576" cy="461"/>
                <a:chOff x="3456" y="3427"/>
                <a:chExt cx="576" cy="461"/>
              </a:xfrm>
            </p:grpSpPr>
            <p:sp>
              <p:nvSpPr>
                <p:cNvPr id="174" name="Line 55">
                  <a:extLst>
                    <a:ext uri="{FF2B5EF4-FFF2-40B4-BE49-F238E27FC236}">
                      <a16:creationId xmlns:a16="http://schemas.microsoft.com/office/drawing/2014/main" id="{EBD7CC3C-7626-5D4F-9E65-BCBD8DFF9274}"/>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utoShape 56">
                  <a:extLst>
                    <a:ext uri="{FF2B5EF4-FFF2-40B4-BE49-F238E27FC236}">
                      <a16:creationId xmlns:a16="http://schemas.microsoft.com/office/drawing/2014/main" id="{EABF9D4D-911F-554B-ACCB-0DB5BDE8D6C1}"/>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3" name="Freeform 863">
                <a:extLst>
                  <a:ext uri="{FF2B5EF4-FFF2-40B4-BE49-F238E27FC236}">
                    <a16:creationId xmlns:a16="http://schemas.microsoft.com/office/drawing/2014/main" id="{562B5E3F-0BF8-314A-B4A2-8807CF7594CB}"/>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76" name="Group 864">
              <a:extLst>
                <a:ext uri="{FF2B5EF4-FFF2-40B4-BE49-F238E27FC236}">
                  <a16:creationId xmlns:a16="http://schemas.microsoft.com/office/drawing/2014/main" id="{967CBBD8-9CB8-794F-B36B-300751C5011D}"/>
                </a:ext>
              </a:extLst>
            </p:cNvPr>
            <p:cNvGrpSpPr>
              <a:grpSpLocks/>
            </p:cNvGrpSpPr>
            <p:nvPr/>
          </p:nvGrpSpPr>
          <p:grpSpPr bwMode="auto">
            <a:xfrm rot="16200000">
              <a:off x="5798107" y="3192665"/>
              <a:ext cx="756736" cy="558800"/>
              <a:chOff x="1843" y="1698"/>
              <a:chExt cx="576" cy="462"/>
            </a:xfrm>
          </p:grpSpPr>
          <p:grpSp>
            <p:nvGrpSpPr>
              <p:cNvPr id="177" name="Group 60">
                <a:extLst>
                  <a:ext uri="{FF2B5EF4-FFF2-40B4-BE49-F238E27FC236}">
                    <a16:creationId xmlns:a16="http://schemas.microsoft.com/office/drawing/2014/main" id="{410844A8-17A8-D441-B03D-DD0079FE16C5}"/>
                  </a:ext>
                </a:extLst>
              </p:cNvPr>
              <p:cNvGrpSpPr>
                <a:grpSpLocks/>
              </p:cNvGrpSpPr>
              <p:nvPr/>
            </p:nvGrpSpPr>
            <p:grpSpPr bwMode="auto">
              <a:xfrm>
                <a:off x="1843" y="1698"/>
                <a:ext cx="576" cy="461"/>
                <a:chOff x="3456" y="3427"/>
                <a:chExt cx="576" cy="461"/>
              </a:xfrm>
            </p:grpSpPr>
            <p:sp>
              <p:nvSpPr>
                <p:cNvPr id="179" name="Line 55">
                  <a:extLst>
                    <a:ext uri="{FF2B5EF4-FFF2-40B4-BE49-F238E27FC236}">
                      <a16:creationId xmlns:a16="http://schemas.microsoft.com/office/drawing/2014/main" id="{3AFF759C-7AF5-3544-BB90-F3ABD140186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AutoShape 56">
                  <a:extLst>
                    <a:ext uri="{FF2B5EF4-FFF2-40B4-BE49-F238E27FC236}">
                      <a16:creationId xmlns:a16="http://schemas.microsoft.com/office/drawing/2014/main" id="{5A316656-2C72-C148-B431-CE1C257BD4C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8" name="Freeform 863">
                <a:extLst>
                  <a:ext uri="{FF2B5EF4-FFF2-40B4-BE49-F238E27FC236}">
                    <a16:creationId xmlns:a16="http://schemas.microsoft.com/office/drawing/2014/main" id="{AECCC847-45DA-174B-9E5C-BD56E864598C}"/>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181" name="Group 864">
              <a:extLst>
                <a:ext uri="{FF2B5EF4-FFF2-40B4-BE49-F238E27FC236}">
                  <a16:creationId xmlns:a16="http://schemas.microsoft.com/office/drawing/2014/main" id="{F11DB734-4040-9B40-8970-39463DF8F102}"/>
                </a:ext>
              </a:extLst>
            </p:cNvPr>
            <p:cNvGrpSpPr>
              <a:grpSpLocks/>
            </p:cNvGrpSpPr>
            <p:nvPr/>
          </p:nvGrpSpPr>
          <p:grpSpPr bwMode="auto">
            <a:xfrm rot="16200000">
              <a:off x="5795841" y="2328535"/>
              <a:ext cx="756736" cy="558800"/>
              <a:chOff x="1843" y="1698"/>
              <a:chExt cx="576" cy="462"/>
            </a:xfrm>
          </p:grpSpPr>
          <p:grpSp>
            <p:nvGrpSpPr>
              <p:cNvPr id="182" name="Group 60">
                <a:extLst>
                  <a:ext uri="{FF2B5EF4-FFF2-40B4-BE49-F238E27FC236}">
                    <a16:creationId xmlns:a16="http://schemas.microsoft.com/office/drawing/2014/main" id="{41237820-4165-A241-85BF-6B5B71A51269}"/>
                  </a:ext>
                </a:extLst>
              </p:cNvPr>
              <p:cNvGrpSpPr>
                <a:grpSpLocks/>
              </p:cNvGrpSpPr>
              <p:nvPr/>
            </p:nvGrpSpPr>
            <p:grpSpPr bwMode="auto">
              <a:xfrm>
                <a:off x="1843" y="1698"/>
                <a:ext cx="576" cy="461"/>
                <a:chOff x="3456" y="3427"/>
                <a:chExt cx="576" cy="461"/>
              </a:xfrm>
            </p:grpSpPr>
            <p:sp>
              <p:nvSpPr>
                <p:cNvPr id="184" name="Line 55">
                  <a:extLst>
                    <a:ext uri="{FF2B5EF4-FFF2-40B4-BE49-F238E27FC236}">
                      <a16:creationId xmlns:a16="http://schemas.microsoft.com/office/drawing/2014/main" id="{63B08559-4D65-4345-9E6D-703143E580F1}"/>
                    </a:ext>
                  </a:extLst>
                </p:cNvPr>
                <p:cNvSpPr>
                  <a:spLocks noChangeShapeType="1"/>
                </p:cNvSpPr>
                <p:nvPr/>
              </p:nvSpPr>
              <p:spPr bwMode="auto">
                <a:xfrm>
                  <a:off x="3456" y="3658"/>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utoShape 56">
                  <a:extLst>
                    <a:ext uri="{FF2B5EF4-FFF2-40B4-BE49-F238E27FC236}">
                      <a16:creationId xmlns:a16="http://schemas.microsoft.com/office/drawing/2014/main" id="{329EE674-A9CE-4D47-8BE1-8D8FAEA5C5B0}"/>
                    </a:ext>
                  </a:extLst>
                </p:cNvPr>
                <p:cNvSpPr>
                  <a:spLocks noChangeArrowheads="1"/>
                </p:cNvSpPr>
                <p:nvPr/>
              </p:nvSpPr>
              <p:spPr bwMode="auto">
                <a:xfrm rot="5400000">
                  <a:off x="3525" y="3497"/>
                  <a:ext cx="461" cy="322"/>
                </a:xfrm>
                <a:prstGeom prst="triangle">
                  <a:avLst>
                    <a:gd name="adj" fmla="val 50000"/>
                  </a:avLst>
                </a:prstGeom>
                <a:solidFill>
                  <a:schemeClr val="bg1"/>
                </a:solidFill>
                <a:ln w="2540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83" name="Freeform 863">
                <a:extLst>
                  <a:ext uri="{FF2B5EF4-FFF2-40B4-BE49-F238E27FC236}">
                    <a16:creationId xmlns:a16="http://schemas.microsoft.com/office/drawing/2014/main" id="{3737EA90-98BD-CC49-90E1-B6735DDA0F0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86" name="Straight Connector 185">
              <a:extLst>
                <a:ext uri="{FF2B5EF4-FFF2-40B4-BE49-F238E27FC236}">
                  <a16:creationId xmlns:a16="http://schemas.microsoft.com/office/drawing/2014/main" id="{E8A4DC19-A924-2745-B79F-B266131122CE}"/>
                </a:ext>
              </a:extLst>
            </p:cNvPr>
            <p:cNvCxnSpPr>
              <a:cxnSpLocks/>
            </p:cNvCxnSpPr>
            <p:nvPr/>
          </p:nvCxnSpPr>
          <p:spPr>
            <a:xfrm>
              <a:off x="9977630" y="5970397"/>
              <a:ext cx="28783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8" name="Straight Connector 187">
              <a:extLst>
                <a:ext uri="{FF2B5EF4-FFF2-40B4-BE49-F238E27FC236}">
                  <a16:creationId xmlns:a16="http://schemas.microsoft.com/office/drawing/2014/main" id="{CEEBF6F9-D134-3642-B3DC-AD0FDC8B6A8F}"/>
                </a:ext>
              </a:extLst>
            </p:cNvPr>
            <p:cNvCxnSpPr>
              <a:cxnSpLocks/>
            </p:cNvCxnSpPr>
            <p:nvPr/>
          </p:nvCxnSpPr>
          <p:spPr>
            <a:xfrm>
              <a:off x="5618356" y="5913918"/>
              <a:ext cx="29693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C1832AAD-909A-7943-8040-80AA953839E6}"/>
                </a:ext>
              </a:extLst>
            </p:cNvPr>
            <p:cNvCxnSpPr>
              <a:cxnSpLocks/>
            </p:cNvCxnSpPr>
            <p:nvPr/>
          </p:nvCxnSpPr>
          <p:spPr>
            <a:xfrm flipV="1">
              <a:off x="7873059" y="2017932"/>
              <a:ext cx="0" cy="78543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0" name="Rectangle 189">
              <a:extLst>
                <a:ext uri="{FF2B5EF4-FFF2-40B4-BE49-F238E27FC236}">
                  <a16:creationId xmlns:a16="http://schemas.microsoft.com/office/drawing/2014/main" id="{41F4AEF7-AA3D-704E-8BFC-5DA0857E7D31}"/>
                </a:ext>
              </a:extLst>
            </p:cNvPr>
            <p:cNvSpPr/>
            <p:nvPr/>
          </p:nvSpPr>
          <p:spPr>
            <a:xfrm>
              <a:off x="9171018" y="1070872"/>
              <a:ext cx="873566" cy="450668"/>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91" name="TextBox 190">
              <a:extLst>
                <a:ext uri="{FF2B5EF4-FFF2-40B4-BE49-F238E27FC236}">
                  <a16:creationId xmlns:a16="http://schemas.microsoft.com/office/drawing/2014/main" id="{828CAE98-3842-C24B-9B73-FD307F6564C8}"/>
                </a:ext>
              </a:extLst>
            </p:cNvPr>
            <p:cNvSpPr txBox="1"/>
            <p:nvPr/>
          </p:nvSpPr>
          <p:spPr>
            <a:xfrm>
              <a:off x="9121743" y="1024819"/>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RF</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192" name="Straight Connector 191">
              <a:extLst>
                <a:ext uri="{FF2B5EF4-FFF2-40B4-BE49-F238E27FC236}">
                  <a16:creationId xmlns:a16="http://schemas.microsoft.com/office/drawing/2014/main" id="{2C368E2C-FEDF-1047-B0FF-96E10981D0CF}"/>
                </a:ext>
              </a:extLst>
            </p:cNvPr>
            <p:cNvCxnSpPr>
              <a:cxnSpLocks/>
            </p:cNvCxnSpPr>
            <p:nvPr/>
          </p:nvCxnSpPr>
          <p:spPr>
            <a:xfrm flipV="1">
              <a:off x="6184185" y="1271767"/>
              <a:ext cx="1261910" cy="318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3" name="Straight Connector 192">
              <a:extLst>
                <a:ext uri="{FF2B5EF4-FFF2-40B4-BE49-F238E27FC236}">
                  <a16:creationId xmlns:a16="http://schemas.microsoft.com/office/drawing/2014/main" id="{2C6025D3-082A-7049-8BDC-D37C91FD385D}"/>
                </a:ext>
              </a:extLst>
            </p:cNvPr>
            <p:cNvCxnSpPr>
              <a:cxnSpLocks/>
            </p:cNvCxnSpPr>
            <p:nvPr/>
          </p:nvCxnSpPr>
          <p:spPr>
            <a:xfrm>
              <a:off x="8324207" y="1274951"/>
              <a:ext cx="842264"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B8E548F0-AB42-1743-AE95-C4E0CACA83AC}"/>
                </a:ext>
              </a:extLst>
            </p:cNvPr>
            <p:cNvCxnSpPr>
              <a:cxnSpLocks/>
            </p:cNvCxnSpPr>
            <p:nvPr/>
          </p:nvCxnSpPr>
          <p:spPr>
            <a:xfrm flipV="1">
              <a:off x="6184184" y="126376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45C9946C-3206-8147-BFD2-09BEA7C6C253}"/>
                </a:ext>
              </a:extLst>
            </p:cNvPr>
            <p:cNvCxnSpPr>
              <a:cxnSpLocks/>
            </p:cNvCxnSpPr>
            <p:nvPr/>
          </p:nvCxnSpPr>
          <p:spPr>
            <a:xfrm>
              <a:off x="7872291" y="2017932"/>
              <a:ext cx="1513795" cy="2162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6" name="Straight Connector 195">
              <a:extLst>
                <a:ext uri="{FF2B5EF4-FFF2-40B4-BE49-F238E27FC236}">
                  <a16:creationId xmlns:a16="http://schemas.microsoft.com/office/drawing/2014/main" id="{694D62C5-D6CB-9544-AB33-65B9883772FC}"/>
                </a:ext>
              </a:extLst>
            </p:cNvPr>
            <p:cNvCxnSpPr>
              <a:cxnSpLocks/>
              <a:stCxn id="190" idx="2"/>
            </p:cNvCxnSpPr>
            <p:nvPr/>
          </p:nvCxnSpPr>
          <p:spPr>
            <a:xfrm>
              <a:off x="9607802" y="1521540"/>
              <a:ext cx="3937" cy="29472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FB60A21-B69D-4D4A-B6AF-67DB1E901A09}"/>
                    </a:ext>
                  </a:extLst>
                </p:cNvPr>
                <p:cNvSpPr txBox="1"/>
                <p:nvPr/>
              </p:nvSpPr>
              <p:spPr>
                <a:xfrm>
                  <a:off x="8979215" y="3235935"/>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197" name="TextBox 196">
                  <a:extLst>
                    <a:ext uri="{FF2B5EF4-FFF2-40B4-BE49-F238E27FC236}">
                      <a16:creationId xmlns:a16="http://schemas.microsoft.com/office/drawing/2014/main" id="{4FB60A21-B69D-4D4A-B6AF-67DB1E901A09}"/>
                    </a:ext>
                  </a:extLst>
                </p:cNvPr>
                <p:cNvSpPr txBox="1">
                  <a:spLocks noRot="1" noChangeAspect="1" noMove="1" noResize="1" noEditPoints="1" noAdjustHandles="1" noChangeArrowheads="1" noChangeShapeType="1" noTextEdit="1"/>
                </p:cNvSpPr>
                <p:nvPr/>
              </p:nvSpPr>
              <p:spPr>
                <a:xfrm>
                  <a:off x="8979215" y="3235935"/>
                  <a:ext cx="1285045" cy="765904"/>
                </a:xfrm>
                <a:prstGeom prst="rect">
                  <a:avLst/>
                </a:prstGeom>
                <a:blipFill>
                  <a:blip r:embed="rId4"/>
                  <a:stretch>
                    <a:fillRect b="-24590"/>
                  </a:stretch>
                </a:blipFill>
                <a:ln w="12700" cap="flat">
                  <a:noFill/>
                  <a:miter lim="400000"/>
                </a:ln>
                <a:effectLst/>
              </p:spPr>
              <p:txBody>
                <a:bodyPr/>
                <a:lstStyle/>
                <a:p>
                  <a:r>
                    <a:rPr lang="en-US">
                      <a:noFill/>
                    </a:rPr>
                    <a:t> </a:t>
                  </a:r>
                </a:p>
              </p:txBody>
            </p:sp>
          </mc:Fallback>
        </mc:AlternateContent>
        <p:sp>
          <p:nvSpPr>
            <p:cNvPr id="199" name="Rectangle 198">
              <a:extLst>
                <a:ext uri="{FF2B5EF4-FFF2-40B4-BE49-F238E27FC236}">
                  <a16:creationId xmlns:a16="http://schemas.microsoft.com/office/drawing/2014/main" id="{47E60F2E-6CBC-7144-94E3-C8B19E8A560D}"/>
                </a:ext>
              </a:extLst>
            </p:cNvPr>
            <p:cNvSpPr/>
            <p:nvPr/>
          </p:nvSpPr>
          <p:spPr>
            <a:xfrm>
              <a:off x="9149143" y="2670271"/>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0" name="TextBox 199">
              <a:extLst>
                <a:ext uri="{FF2B5EF4-FFF2-40B4-BE49-F238E27FC236}">
                  <a16:creationId xmlns:a16="http://schemas.microsoft.com/office/drawing/2014/main" id="{FC59567C-C35B-264D-8D38-3EDBDC0F8629}"/>
                </a:ext>
              </a:extLst>
            </p:cNvPr>
            <p:cNvSpPr txBox="1"/>
            <p:nvPr/>
          </p:nvSpPr>
          <p:spPr>
            <a:xfrm>
              <a:off x="9149144" y="2657070"/>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I</a:t>
              </a:r>
              <a:r>
                <a:rPr lang="en-US" sz="1400" dirty="0">
                  <a:solidFill>
                    <a:srgbClr val="000000"/>
                  </a:solidFill>
                  <a:latin typeface="Calibri"/>
                  <a:ea typeface="Calibri"/>
                  <a:cs typeface="Calibri"/>
                  <a:sym typeface="Calibri"/>
                </a:rPr>
                <a:t>F </a:t>
              </a:r>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01" name="Straight Connector 200">
              <a:extLst>
                <a:ext uri="{FF2B5EF4-FFF2-40B4-BE49-F238E27FC236}">
                  <a16:creationId xmlns:a16="http://schemas.microsoft.com/office/drawing/2014/main" id="{1A86DEE5-BF90-8142-A094-261560C39680}"/>
                </a:ext>
              </a:extLst>
            </p:cNvPr>
            <p:cNvCxnSpPr>
              <a:cxnSpLocks/>
            </p:cNvCxnSpPr>
            <p:nvPr/>
          </p:nvCxnSpPr>
          <p:spPr>
            <a:xfrm flipH="1">
              <a:off x="9858003" y="3668989"/>
              <a:ext cx="457961"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2" name="Rectangle 201">
              <a:extLst>
                <a:ext uri="{FF2B5EF4-FFF2-40B4-BE49-F238E27FC236}">
                  <a16:creationId xmlns:a16="http://schemas.microsoft.com/office/drawing/2014/main" id="{FA4CC0F7-459A-FB41-802C-F53AC4365EB3}"/>
                </a:ext>
              </a:extLst>
            </p:cNvPr>
            <p:cNvSpPr/>
            <p:nvPr/>
          </p:nvSpPr>
          <p:spPr>
            <a:xfrm>
              <a:off x="9201350" y="425091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3" name="TextBox 202">
              <a:extLst>
                <a:ext uri="{FF2B5EF4-FFF2-40B4-BE49-F238E27FC236}">
                  <a16:creationId xmlns:a16="http://schemas.microsoft.com/office/drawing/2014/main" id="{88382B48-E671-CF46-96DA-4D2FD44CF255}"/>
                </a:ext>
              </a:extLst>
            </p:cNvPr>
            <p:cNvSpPr txBox="1"/>
            <p:nvPr/>
          </p:nvSpPr>
          <p:spPr>
            <a:xfrm>
              <a:off x="9201350" y="4294691"/>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p:txBody>
        </p:sp>
        <p:cxnSp>
          <p:nvCxnSpPr>
            <p:cNvPr id="204" name="Straight Connector 203">
              <a:extLst>
                <a:ext uri="{FF2B5EF4-FFF2-40B4-BE49-F238E27FC236}">
                  <a16:creationId xmlns:a16="http://schemas.microsoft.com/office/drawing/2014/main" id="{79D33688-DAD9-4543-BE39-6582173AF7A5}"/>
                </a:ext>
              </a:extLst>
            </p:cNvPr>
            <p:cNvCxnSpPr>
              <a:cxnSpLocks/>
            </p:cNvCxnSpPr>
            <p:nvPr/>
          </p:nvCxnSpPr>
          <p:spPr>
            <a:xfrm>
              <a:off x="9610079" y="2374836"/>
              <a:ext cx="0" cy="25785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237298F-35FB-0440-AD18-7E67C53AE344}"/>
                </a:ext>
              </a:extLst>
            </p:cNvPr>
            <p:cNvCxnSpPr>
              <a:cxnSpLocks/>
            </p:cNvCxnSpPr>
            <p:nvPr/>
          </p:nvCxnSpPr>
          <p:spPr>
            <a:xfrm>
              <a:off x="9621738" y="3949884"/>
              <a:ext cx="0" cy="29285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C4FF3374-13FF-924A-9027-55D19CF1A149}"/>
                </a:ext>
              </a:extLst>
            </p:cNvPr>
            <p:cNvCxnSpPr>
              <a:cxnSpLocks/>
            </p:cNvCxnSpPr>
            <p:nvPr/>
          </p:nvCxnSpPr>
          <p:spPr>
            <a:xfrm>
              <a:off x="9588200" y="3010672"/>
              <a:ext cx="0" cy="403707"/>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Rectangle 206">
              <a:extLst>
                <a:ext uri="{FF2B5EF4-FFF2-40B4-BE49-F238E27FC236}">
                  <a16:creationId xmlns:a16="http://schemas.microsoft.com/office/drawing/2014/main" id="{087A741D-599D-7D47-89E4-3D144FDF8139}"/>
                </a:ext>
              </a:extLst>
            </p:cNvPr>
            <p:cNvSpPr/>
            <p:nvPr/>
          </p:nvSpPr>
          <p:spPr>
            <a:xfrm>
              <a:off x="5766821" y="4031795"/>
              <a:ext cx="1019419" cy="448553"/>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08" name="TextBox 207">
              <a:extLst>
                <a:ext uri="{FF2B5EF4-FFF2-40B4-BE49-F238E27FC236}">
                  <a16:creationId xmlns:a16="http://schemas.microsoft.com/office/drawing/2014/main" id="{4EFA113D-129B-B644-A7A8-B48B39C6EED8}"/>
                </a:ext>
              </a:extLst>
            </p:cNvPr>
            <p:cNvSpPr txBox="1"/>
            <p:nvPr/>
          </p:nvSpPr>
          <p:spPr>
            <a:xfrm>
              <a:off x="5830167" y="3991755"/>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Transmit</a:t>
              </a:r>
            </a:p>
            <a:p>
              <a:pPr algn="ct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cxnSp>
          <p:nvCxnSpPr>
            <p:cNvPr id="210" name="Straight Connector 209">
              <a:extLst>
                <a:ext uri="{FF2B5EF4-FFF2-40B4-BE49-F238E27FC236}">
                  <a16:creationId xmlns:a16="http://schemas.microsoft.com/office/drawing/2014/main" id="{2145348B-6955-AE49-919A-11F700BED31E}"/>
                </a:ext>
              </a:extLst>
            </p:cNvPr>
            <p:cNvCxnSpPr>
              <a:cxnSpLocks/>
              <a:stCxn id="203" idx="2"/>
            </p:cNvCxnSpPr>
            <p:nvPr/>
          </p:nvCxnSpPr>
          <p:spPr>
            <a:xfrm flipH="1">
              <a:off x="9621092" y="4578358"/>
              <a:ext cx="0" cy="356096"/>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528D4C82-C1A7-784E-80D0-7D912C5492B2}"/>
                </a:ext>
              </a:extLst>
            </p:cNvPr>
            <p:cNvCxnSpPr>
              <a:cxnSpLocks/>
            </p:cNvCxnSpPr>
            <p:nvPr/>
          </p:nvCxnSpPr>
          <p:spPr>
            <a:xfrm>
              <a:off x="9618517" y="5430136"/>
              <a:ext cx="1664" cy="329482"/>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2" name="Rectangle 211">
              <a:extLst>
                <a:ext uri="{FF2B5EF4-FFF2-40B4-BE49-F238E27FC236}">
                  <a16:creationId xmlns:a16="http://schemas.microsoft.com/office/drawing/2014/main" id="{3800FB02-4A5E-2E48-B555-2351FF15D22C}"/>
                </a:ext>
              </a:extLst>
            </p:cNvPr>
            <p:cNvSpPr/>
            <p:nvPr/>
          </p:nvSpPr>
          <p:spPr>
            <a:xfrm>
              <a:off x="8214591" y="4844428"/>
              <a:ext cx="934552" cy="452954"/>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13" name="TextBox 212">
              <a:extLst>
                <a:ext uri="{FF2B5EF4-FFF2-40B4-BE49-F238E27FC236}">
                  <a16:creationId xmlns:a16="http://schemas.microsoft.com/office/drawing/2014/main" id="{650E0F28-1B68-3047-8344-5A57B27D2B26}"/>
                </a:ext>
              </a:extLst>
            </p:cNvPr>
            <p:cNvSpPr txBox="1"/>
            <p:nvPr/>
          </p:nvSpPr>
          <p:spPr>
            <a:xfrm>
              <a:off x="8198905" y="4793944"/>
              <a:ext cx="878114"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AGC</a:t>
              </a:r>
            </a:p>
            <a:p>
              <a:pPr algn="ctr" defTabSz="457200" latinLnBrk="1" hangingPunct="0"/>
              <a:r>
                <a:rPr lang="en-US" sz="1400" dirty="0">
                  <a:solidFill>
                    <a:srgbClr val="000000"/>
                  </a:solidFill>
                </a:rPr>
                <a:t>Detector</a:t>
              </a:r>
              <a:endParaRPr lang="en-US" sz="1400" dirty="0">
                <a:solidFill>
                  <a:srgbClr val="000000"/>
                </a:solidFill>
                <a:latin typeface="Calibri"/>
                <a:ea typeface="Calibri"/>
                <a:cs typeface="Calibri"/>
                <a:sym typeface="Calibri"/>
              </a:endParaRPr>
            </a:p>
          </p:txBody>
        </p:sp>
        <p:cxnSp>
          <p:nvCxnSpPr>
            <p:cNvPr id="214" name="Straight Connector 213">
              <a:extLst>
                <a:ext uri="{FF2B5EF4-FFF2-40B4-BE49-F238E27FC236}">
                  <a16:creationId xmlns:a16="http://schemas.microsoft.com/office/drawing/2014/main" id="{6B7838A7-0731-D442-BC6E-595D70199DB2}"/>
                </a:ext>
              </a:extLst>
            </p:cNvPr>
            <p:cNvCxnSpPr>
              <a:cxnSpLocks/>
            </p:cNvCxnSpPr>
            <p:nvPr/>
          </p:nvCxnSpPr>
          <p:spPr>
            <a:xfrm>
              <a:off x="9610076" y="5759617"/>
              <a:ext cx="652627"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5" name="Straight Connector 214">
              <a:extLst>
                <a:ext uri="{FF2B5EF4-FFF2-40B4-BE49-F238E27FC236}">
                  <a16:creationId xmlns:a16="http://schemas.microsoft.com/office/drawing/2014/main" id="{B89521E4-CDC5-624A-8CBB-D11D90F3FC9E}"/>
                </a:ext>
              </a:extLst>
            </p:cNvPr>
            <p:cNvCxnSpPr>
              <a:cxnSpLocks/>
            </p:cNvCxnSpPr>
            <p:nvPr/>
          </p:nvCxnSpPr>
          <p:spPr>
            <a:xfrm>
              <a:off x="8637963" y="4435631"/>
              <a:ext cx="563387" cy="89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16" name="Group 215">
              <a:extLst>
                <a:ext uri="{FF2B5EF4-FFF2-40B4-BE49-F238E27FC236}">
                  <a16:creationId xmlns:a16="http://schemas.microsoft.com/office/drawing/2014/main" id="{9EA00EB9-E5F4-B54B-995C-C35A32AFE107}"/>
                </a:ext>
              </a:extLst>
            </p:cNvPr>
            <p:cNvGrpSpPr/>
            <p:nvPr/>
          </p:nvGrpSpPr>
          <p:grpSpPr>
            <a:xfrm>
              <a:off x="10327959" y="3398167"/>
              <a:ext cx="478971" cy="478668"/>
              <a:chOff x="7097485" y="3689251"/>
              <a:chExt cx="548640" cy="519348"/>
            </a:xfrm>
          </p:grpSpPr>
          <p:sp>
            <p:nvSpPr>
              <p:cNvPr id="217" name="Freeform 216">
                <a:extLst>
                  <a:ext uri="{FF2B5EF4-FFF2-40B4-BE49-F238E27FC236}">
                    <a16:creationId xmlns:a16="http://schemas.microsoft.com/office/drawing/2014/main" id="{AF278E5B-311D-0A48-A72C-8AD39F3D8C3F}"/>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18" name="Oval 217">
                <a:extLst>
                  <a:ext uri="{FF2B5EF4-FFF2-40B4-BE49-F238E27FC236}">
                    <a16:creationId xmlns:a16="http://schemas.microsoft.com/office/drawing/2014/main" id="{D21F1937-B54A-AF41-ADEA-755C3085930D}"/>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E1D669A9-0141-F141-9EDC-7CA5A7000060}"/>
                    </a:ext>
                  </a:extLst>
                </p:cNvPr>
                <p:cNvSpPr txBox="1"/>
                <p:nvPr/>
              </p:nvSpPr>
              <p:spPr>
                <a:xfrm>
                  <a:off x="5530095" y="4651046"/>
                  <a:ext cx="1285045" cy="765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4800" i="1">
                            <a:solidFill>
                              <a:srgbClr val="000000"/>
                            </a:solidFill>
                            <a:latin typeface="Cambria Math" panose="02040503050406030204" pitchFamily="18" charset="0"/>
                            <a:ea typeface="Cambria Math" panose="02040503050406030204" pitchFamily="18" charset="0"/>
                            <a:sym typeface="Calibri"/>
                          </a:rPr>
                          <m:t>⊗</m:t>
                        </m:r>
                      </m:oMath>
                    </m:oMathPara>
                  </a14:m>
                  <a:endParaRPr lang="en-US" dirty="0">
                    <a:solidFill>
                      <a:srgbClr val="000000"/>
                    </a:solidFill>
                    <a:latin typeface="Calibri"/>
                    <a:ea typeface="Calibri"/>
                    <a:cs typeface="Calibri"/>
                    <a:sym typeface="Calibri"/>
                  </a:endParaRPr>
                </a:p>
              </p:txBody>
            </p:sp>
          </mc:Choice>
          <mc:Fallback xmlns="">
            <p:sp>
              <p:nvSpPr>
                <p:cNvPr id="219" name="TextBox 218">
                  <a:extLst>
                    <a:ext uri="{FF2B5EF4-FFF2-40B4-BE49-F238E27FC236}">
                      <a16:creationId xmlns:a16="http://schemas.microsoft.com/office/drawing/2014/main" id="{E1D669A9-0141-F141-9EDC-7CA5A7000060}"/>
                    </a:ext>
                  </a:extLst>
                </p:cNvPr>
                <p:cNvSpPr txBox="1">
                  <a:spLocks noRot="1" noChangeAspect="1" noMove="1" noResize="1" noEditPoints="1" noAdjustHandles="1" noChangeArrowheads="1" noChangeShapeType="1" noTextEdit="1"/>
                </p:cNvSpPr>
                <p:nvPr/>
              </p:nvSpPr>
              <p:spPr>
                <a:xfrm>
                  <a:off x="5530095" y="4651046"/>
                  <a:ext cx="1285045" cy="765904"/>
                </a:xfrm>
                <a:prstGeom prst="rect">
                  <a:avLst/>
                </a:prstGeom>
                <a:blipFill>
                  <a:blip r:embed="rId5"/>
                  <a:stretch>
                    <a:fillRect b="-22581"/>
                  </a:stretch>
                </a:blipFill>
                <a:ln w="12700" cap="flat">
                  <a:noFill/>
                  <a:miter lim="400000"/>
                </a:ln>
                <a:effectLst/>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DE16C2A8-D8AF-5E4C-A595-0D8075EC363A}"/>
                </a:ext>
              </a:extLst>
            </p:cNvPr>
            <p:cNvCxnSpPr>
              <a:cxnSpLocks/>
            </p:cNvCxnSpPr>
            <p:nvPr/>
          </p:nvCxnSpPr>
          <p:spPr>
            <a:xfrm flipV="1">
              <a:off x="6184184" y="2030702"/>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1" name="Straight Connector 220">
              <a:extLst>
                <a:ext uri="{FF2B5EF4-FFF2-40B4-BE49-F238E27FC236}">
                  <a16:creationId xmlns:a16="http://schemas.microsoft.com/office/drawing/2014/main" id="{FD0FAB95-1267-5040-81DD-15258D32B364}"/>
                </a:ext>
              </a:extLst>
            </p:cNvPr>
            <p:cNvCxnSpPr>
              <a:cxnSpLocks/>
            </p:cNvCxnSpPr>
            <p:nvPr/>
          </p:nvCxnSpPr>
          <p:spPr>
            <a:xfrm flipV="1">
              <a:off x="6176357" y="291581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2" name="Straight Connector 221">
              <a:extLst>
                <a:ext uri="{FF2B5EF4-FFF2-40B4-BE49-F238E27FC236}">
                  <a16:creationId xmlns:a16="http://schemas.microsoft.com/office/drawing/2014/main" id="{1566AAE7-C1B6-024B-BFF1-8B5A734380DE}"/>
                </a:ext>
              </a:extLst>
            </p:cNvPr>
            <p:cNvCxnSpPr>
              <a:cxnSpLocks/>
            </p:cNvCxnSpPr>
            <p:nvPr/>
          </p:nvCxnSpPr>
          <p:spPr>
            <a:xfrm flipV="1">
              <a:off x="6182521" y="3670681"/>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3" name="Straight Connector 222">
              <a:extLst>
                <a:ext uri="{FF2B5EF4-FFF2-40B4-BE49-F238E27FC236}">
                  <a16:creationId xmlns:a16="http://schemas.microsoft.com/office/drawing/2014/main" id="{CB60DC1D-1B18-8647-878D-0B0571914FD2}"/>
                </a:ext>
              </a:extLst>
            </p:cNvPr>
            <p:cNvCxnSpPr>
              <a:cxnSpLocks/>
            </p:cNvCxnSpPr>
            <p:nvPr/>
          </p:nvCxnSpPr>
          <p:spPr>
            <a:xfrm flipV="1">
              <a:off x="6166696" y="4487893"/>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4" name="Group 223">
              <a:extLst>
                <a:ext uri="{FF2B5EF4-FFF2-40B4-BE49-F238E27FC236}">
                  <a16:creationId xmlns:a16="http://schemas.microsoft.com/office/drawing/2014/main" id="{85CEE47E-FE10-4A4F-9D6F-0C1F58370CAF}"/>
                </a:ext>
              </a:extLst>
            </p:cNvPr>
            <p:cNvGrpSpPr/>
            <p:nvPr/>
          </p:nvGrpSpPr>
          <p:grpSpPr>
            <a:xfrm>
              <a:off x="5906476" y="5636404"/>
              <a:ext cx="478971" cy="478668"/>
              <a:chOff x="7097485" y="3689251"/>
              <a:chExt cx="548640" cy="519348"/>
            </a:xfrm>
          </p:grpSpPr>
          <p:sp>
            <p:nvSpPr>
              <p:cNvPr id="225" name="Freeform 224">
                <a:extLst>
                  <a:ext uri="{FF2B5EF4-FFF2-40B4-BE49-F238E27FC236}">
                    <a16:creationId xmlns:a16="http://schemas.microsoft.com/office/drawing/2014/main" id="{BFA305B2-660C-7A46-80AF-F04914FF2CDA}"/>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26" name="Oval 225">
                <a:extLst>
                  <a:ext uri="{FF2B5EF4-FFF2-40B4-BE49-F238E27FC236}">
                    <a16:creationId xmlns:a16="http://schemas.microsoft.com/office/drawing/2014/main" id="{5B0178BB-5157-B243-8586-8EF607F81DF7}"/>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7" name="Rectangle 226">
              <a:extLst>
                <a:ext uri="{FF2B5EF4-FFF2-40B4-BE49-F238E27FC236}">
                  <a16:creationId xmlns:a16="http://schemas.microsoft.com/office/drawing/2014/main" id="{CF422408-AC99-9345-B840-24D8B9A8791A}"/>
                </a:ext>
              </a:extLst>
            </p:cNvPr>
            <p:cNvSpPr/>
            <p:nvPr/>
          </p:nvSpPr>
          <p:spPr>
            <a:xfrm>
              <a:off x="4713428" y="5733179"/>
              <a:ext cx="878114" cy="340401"/>
            </a:xfrm>
            <a:prstGeom prst="rect">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721A1F5A-2299-964F-90C1-8E319AB77491}"/>
                </a:ext>
              </a:extLst>
            </p:cNvPr>
            <p:cNvSpPr txBox="1"/>
            <p:nvPr/>
          </p:nvSpPr>
          <p:spPr>
            <a:xfrm>
              <a:off x="4697742" y="5737419"/>
              <a:ext cx="878114" cy="2836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latin typeface="Calibri"/>
                  <a:ea typeface="Calibri"/>
                  <a:cs typeface="Calibri"/>
                  <a:sym typeface="Calibri"/>
                </a:rPr>
                <a:t>Key</a:t>
              </a:r>
            </a:p>
          </p:txBody>
        </p:sp>
        <p:cxnSp>
          <p:nvCxnSpPr>
            <p:cNvPr id="229" name="Straight Connector 228">
              <a:extLst>
                <a:ext uri="{FF2B5EF4-FFF2-40B4-BE49-F238E27FC236}">
                  <a16:creationId xmlns:a16="http://schemas.microsoft.com/office/drawing/2014/main" id="{669F52BB-198A-AB4F-B44F-CBB5646354C3}"/>
                </a:ext>
              </a:extLst>
            </p:cNvPr>
            <p:cNvCxnSpPr>
              <a:cxnSpLocks/>
            </p:cNvCxnSpPr>
            <p:nvPr/>
          </p:nvCxnSpPr>
          <p:spPr>
            <a:xfrm flipV="1">
              <a:off x="6145962" y="5308894"/>
              <a:ext cx="2763" cy="365088"/>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0" name="Group 229">
              <a:extLst>
                <a:ext uri="{FF2B5EF4-FFF2-40B4-BE49-F238E27FC236}">
                  <a16:creationId xmlns:a16="http://schemas.microsoft.com/office/drawing/2014/main" id="{2843F4B4-7B67-6B43-8239-135CD98A40D0}"/>
                </a:ext>
              </a:extLst>
            </p:cNvPr>
            <p:cNvGrpSpPr/>
            <p:nvPr/>
          </p:nvGrpSpPr>
          <p:grpSpPr>
            <a:xfrm>
              <a:off x="7633574" y="2832793"/>
              <a:ext cx="478971" cy="478668"/>
              <a:chOff x="7097485" y="3689251"/>
              <a:chExt cx="548640" cy="519348"/>
            </a:xfrm>
          </p:grpSpPr>
          <p:sp>
            <p:nvSpPr>
              <p:cNvPr id="231" name="Freeform 230">
                <a:extLst>
                  <a:ext uri="{FF2B5EF4-FFF2-40B4-BE49-F238E27FC236}">
                    <a16:creationId xmlns:a16="http://schemas.microsoft.com/office/drawing/2014/main" id="{5529651B-656E-8945-A6EC-9C221F2E91C8}"/>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32" name="Oval 231">
                <a:extLst>
                  <a:ext uri="{FF2B5EF4-FFF2-40B4-BE49-F238E27FC236}">
                    <a16:creationId xmlns:a16="http://schemas.microsoft.com/office/drawing/2014/main" id="{0B5AC0BF-E057-7348-B43D-E7CE65CFCAA8}"/>
                  </a:ext>
                </a:extLst>
              </p:cNvPr>
              <p:cNvSpPr/>
              <p:nvPr/>
            </p:nvSpPr>
            <p:spPr>
              <a:xfrm>
                <a:off x="7097485" y="3689251"/>
                <a:ext cx="548640" cy="519348"/>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cxnSp>
          <p:nvCxnSpPr>
            <p:cNvPr id="233" name="Straight Connector 232">
              <a:extLst>
                <a:ext uri="{FF2B5EF4-FFF2-40B4-BE49-F238E27FC236}">
                  <a16:creationId xmlns:a16="http://schemas.microsoft.com/office/drawing/2014/main" id="{A7DEEAB0-9DFD-2740-A96C-049E81E2D593}"/>
                </a:ext>
              </a:extLst>
            </p:cNvPr>
            <p:cNvCxnSpPr>
              <a:cxnSpLocks/>
            </p:cNvCxnSpPr>
            <p:nvPr/>
          </p:nvCxnSpPr>
          <p:spPr>
            <a:xfrm>
              <a:off x="7869569" y="3354337"/>
              <a:ext cx="0" cy="170945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4" name="Straight Connector 233">
              <a:extLst>
                <a:ext uri="{FF2B5EF4-FFF2-40B4-BE49-F238E27FC236}">
                  <a16:creationId xmlns:a16="http://schemas.microsoft.com/office/drawing/2014/main" id="{638990CC-3DEF-6147-94DF-46B610CFA0AB}"/>
                </a:ext>
              </a:extLst>
            </p:cNvPr>
            <p:cNvCxnSpPr>
              <a:cxnSpLocks/>
            </p:cNvCxnSpPr>
            <p:nvPr/>
          </p:nvCxnSpPr>
          <p:spPr>
            <a:xfrm flipH="1">
              <a:off x="6371593" y="5059452"/>
              <a:ext cx="1513558" cy="0"/>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5" name="Straight Connector 234">
              <a:extLst>
                <a:ext uri="{FF2B5EF4-FFF2-40B4-BE49-F238E27FC236}">
                  <a16:creationId xmlns:a16="http://schemas.microsoft.com/office/drawing/2014/main" id="{E6BF3B86-8626-014F-BB42-3FCB779BBBE9}"/>
                </a:ext>
              </a:extLst>
            </p:cNvPr>
            <p:cNvCxnSpPr>
              <a:cxnSpLocks/>
            </p:cNvCxnSpPr>
            <p:nvPr/>
          </p:nvCxnSpPr>
          <p:spPr>
            <a:xfrm flipH="1" flipV="1">
              <a:off x="8629189" y="5748363"/>
              <a:ext cx="985108" cy="13185"/>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805DA8C7-7C31-8744-84D6-94A902CBF298}"/>
                </a:ext>
              </a:extLst>
            </p:cNvPr>
            <p:cNvCxnSpPr>
              <a:cxnSpLocks/>
            </p:cNvCxnSpPr>
            <p:nvPr/>
          </p:nvCxnSpPr>
          <p:spPr>
            <a:xfrm flipV="1">
              <a:off x="8629188" y="5271315"/>
              <a:ext cx="0" cy="506563"/>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0807BA89-DECA-6943-A382-7C6467EA54F2}"/>
                </a:ext>
              </a:extLst>
            </p:cNvPr>
            <p:cNvCxnSpPr>
              <a:cxnSpLocks/>
            </p:cNvCxnSpPr>
            <p:nvPr/>
          </p:nvCxnSpPr>
          <p:spPr>
            <a:xfrm flipV="1">
              <a:off x="8629209" y="4435630"/>
              <a:ext cx="0" cy="337111"/>
            </a:xfrm>
            <a:prstGeom prst="line">
              <a:avLst/>
            </a:prstGeom>
            <a:noFill/>
            <a:ln w="25400" cap="flat">
              <a:solidFill>
                <a:schemeClr val="tx1"/>
              </a:solidFill>
              <a:prstDash val="solid"/>
              <a:bevel/>
              <a:headEnd w="lg" len="med"/>
              <a:tailEnd type="stealth"/>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8" name="TextBox 237">
              <a:extLst>
                <a:ext uri="{FF2B5EF4-FFF2-40B4-BE49-F238E27FC236}">
                  <a16:creationId xmlns:a16="http://schemas.microsoft.com/office/drawing/2014/main" id="{9FCAD442-AE9B-C247-B479-F213B4ACB59B}"/>
                </a:ext>
              </a:extLst>
            </p:cNvPr>
            <p:cNvSpPr txBox="1"/>
            <p:nvPr/>
          </p:nvSpPr>
          <p:spPr>
            <a:xfrm>
              <a:off x="5034795" y="1506796"/>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Power</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1DAC7AE7-CF97-AA4E-91B2-38C44B17F8D2}"/>
                </a:ext>
              </a:extLst>
            </p:cNvPr>
            <p:cNvSpPr txBox="1"/>
            <p:nvPr/>
          </p:nvSpPr>
          <p:spPr>
            <a:xfrm>
              <a:off x="10918650" y="3324961"/>
              <a:ext cx="832063"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B</a:t>
              </a:r>
              <a:r>
                <a:rPr lang="en-US" sz="1600" dirty="0">
                  <a:solidFill>
                    <a:srgbClr val="000000"/>
                  </a:solidFill>
                  <a:latin typeface="Calibri"/>
                  <a:ea typeface="Calibri"/>
                  <a:cs typeface="Calibri"/>
                  <a:sym typeface="Calibri"/>
                </a:rPr>
                <a:t>FO</a:t>
              </a: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0" name="TextBox 239">
              <a:extLst>
                <a:ext uri="{FF2B5EF4-FFF2-40B4-BE49-F238E27FC236}">
                  <a16:creationId xmlns:a16="http://schemas.microsoft.com/office/drawing/2014/main" id="{0DA2F31B-1FB8-8240-9581-1183DF43E348}"/>
                </a:ext>
              </a:extLst>
            </p:cNvPr>
            <p:cNvSpPr txBox="1"/>
            <p:nvPr/>
          </p:nvSpPr>
          <p:spPr>
            <a:xfrm>
              <a:off x="6458978" y="5613476"/>
              <a:ext cx="1700049"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Transmit oscillator</a:t>
              </a:r>
              <a:endParaRPr lang="en-US" sz="1600" dirty="0">
                <a:solidFill>
                  <a:srgbClr val="000000"/>
                </a:solidFill>
                <a:latin typeface="Calibri"/>
                <a:ea typeface="Calibri"/>
                <a:cs typeface="Calibri"/>
                <a:sym typeface="Calibri"/>
              </a:endParaRPr>
            </a:p>
            <a:p>
              <a:pPr defTabSz="457200" latinLnBrk="1" hangingPunct="0"/>
              <a:r>
                <a:rPr lang="en-US" sz="1600" dirty="0">
                  <a:solidFill>
                    <a:srgbClr val="000000"/>
                  </a:solidFill>
                </a:rPr>
                <a:t>4.9 MHz</a:t>
              </a:r>
              <a:endParaRPr lang="en-US" sz="1600" dirty="0">
                <a:solidFill>
                  <a:srgbClr val="000000"/>
                </a:solidFill>
                <a:latin typeface="Calibri"/>
                <a:ea typeface="Calibri"/>
                <a:cs typeface="Calibri"/>
                <a:sym typeface="Calibri"/>
              </a:endParaRPr>
            </a:p>
          </p:txBody>
        </p:sp>
        <p:sp>
          <p:nvSpPr>
            <p:cNvPr id="241" name="TextBox 240">
              <a:extLst>
                <a:ext uri="{FF2B5EF4-FFF2-40B4-BE49-F238E27FC236}">
                  <a16:creationId xmlns:a16="http://schemas.microsoft.com/office/drawing/2014/main" id="{8F39E609-3B9D-1C40-A6BE-6D6F88D3D5D4}"/>
                </a:ext>
              </a:extLst>
            </p:cNvPr>
            <p:cNvSpPr txBox="1"/>
            <p:nvPr/>
          </p:nvSpPr>
          <p:spPr>
            <a:xfrm>
              <a:off x="5036880" y="2544696"/>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Driver</a:t>
              </a:r>
            </a:p>
          </p:txBody>
        </p:sp>
        <p:sp>
          <p:nvSpPr>
            <p:cNvPr id="242" name="TextBox 241">
              <a:extLst>
                <a:ext uri="{FF2B5EF4-FFF2-40B4-BE49-F238E27FC236}">
                  <a16:creationId xmlns:a16="http://schemas.microsoft.com/office/drawing/2014/main" id="{BA7AEFF0-DAAC-E842-AC48-3082FE66F945}"/>
                </a:ext>
              </a:extLst>
            </p:cNvPr>
            <p:cNvSpPr txBox="1"/>
            <p:nvPr/>
          </p:nvSpPr>
          <p:spPr>
            <a:xfrm>
              <a:off x="5049974" y="3267544"/>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Buffer</a:t>
              </a:r>
            </a:p>
          </p:txBody>
        </p:sp>
        <p:sp>
          <p:nvSpPr>
            <p:cNvPr id="243" name="TextBox 242">
              <a:extLst>
                <a:ext uri="{FF2B5EF4-FFF2-40B4-BE49-F238E27FC236}">
                  <a16:creationId xmlns:a16="http://schemas.microsoft.com/office/drawing/2014/main" id="{E816040A-E942-8040-BC11-C5780C2BE6BD}"/>
                </a:ext>
              </a:extLst>
            </p:cNvPr>
            <p:cNvSpPr txBox="1"/>
            <p:nvPr/>
          </p:nvSpPr>
          <p:spPr>
            <a:xfrm>
              <a:off x="9928298" y="1909664"/>
              <a:ext cx="939492"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 Mixer</a:t>
              </a:r>
            </a:p>
          </p:txBody>
        </p:sp>
        <p:sp>
          <p:nvSpPr>
            <p:cNvPr id="244" name="TextBox 243">
              <a:extLst>
                <a:ext uri="{FF2B5EF4-FFF2-40B4-BE49-F238E27FC236}">
                  <a16:creationId xmlns:a16="http://schemas.microsoft.com/office/drawing/2014/main" id="{11C44FD0-34F9-A248-A2CA-FDA53A3C4310}"/>
                </a:ext>
              </a:extLst>
            </p:cNvPr>
            <p:cNvSpPr txBox="1"/>
            <p:nvPr/>
          </p:nvSpPr>
          <p:spPr>
            <a:xfrm>
              <a:off x="8554740" y="3204665"/>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Product</a:t>
              </a:r>
            </a:p>
            <a:p>
              <a:pPr defTabSz="457200" latinLnBrk="1" hangingPunct="0"/>
              <a:r>
                <a:rPr lang="en-US" sz="1600" dirty="0">
                  <a:solidFill>
                    <a:srgbClr val="000000"/>
                  </a:solidFill>
                </a:rPr>
                <a:t>Detector</a:t>
              </a:r>
              <a:endParaRPr lang="en-US" sz="1600" dirty="0">
                <a:solidFill>
                  <a:srgbClr val="000000"/>
                </a:solidFill>
                <a:latin typeface="Calibri"/>
                <a:ea typeface="Calibri"/>
                <a:cs typeface="Calibri"/>
                <a:sym typeface="Calibri"/>
              </a:endParaRPr>
            </a:p>
          </p:txBody>
        </p:sp>
        <p:sp>
          <p:nvSpPr>
            <p:cNvPr id="245" name="TextBox 244">
              <a:extLst>
                <a:ext uri="{FF2B5EF4-FFF2-40B4-BE49-F238E27FC236}">
                  <a16:creationId xmlns:a16="http://schemas.microsoft.com/office/drawing/2014/main" id="{43B65ADA-4045-1641-A325-50766B8B8D74}"/>
                </a:ext>
              </a:extLst>
            </p:cNvPr>
            <p:cNvSpPr txBox="1"/>
            <p:nvPr/>
          </p:nvSpPr>
          <p:spPr>
            <a:xfrm>
              <a:off x="5090769" y="4782734"/>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Transmit</a:t>
              </a:r>
            </a:p>
            <a:p>
              <a:pPr defTabSz="457200" latinLnBrk="1" hangingPunct="0"/>
              <a:r>
                <a:rPr lang="en-US" sz="1600" dirty="0">
                  <a:solidFill>
                    <a:srgbClr val="000000"/>
                  </a:solidFill>
                </a:rPr>
                <a:t>Mixer</a:t>
              </a:r>
              <a:endParaRPr lang="en-US" sz="1600" dirty="0">
                <a:solidFill>
                  <a:srgbClr val="000000"/>
                </a:solidFill>
                <a:latin typeface="Calibri"/>
                <a:ea typeface="Calibri"/>
                <a:cs typeface="Calibri"/>
                <a:sym typeface="Calibri"/>
              </a:endParaRPr>
            </a:p>
          </p:txBody>
        </p:sp>
        <p:sp>
          <p:nvSpPr>
            <p:cNvPr id="246" name="TextBox 245">
              <a:extLst>
                <a:ext uri="{FF2B5EF4-FFF2-40B4-BE49-F238E27FC236}">
                  <a16:creationId xmlns:a16="http://schemas.microsoft.com/office/drawing/2014/main" id="{AFC72AD9-9B39-4D4C-858E-C0C242DB797D}"/>
                </a:ext>
              </a:extLst>
            </p:cNvPr>
            <p:cNvSpPr txBox="1"/>
            <p:nvPr/>
          </p:nvSpPr>
          <p:spPr>
            <a:xfrm>
              <a:off x="10167137" y="4887477"/>
              <a:ext cx="939492"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Audio</a:t>
              </a:r>
            </a:p>
            <a:p>
              <a:pPr defTabSz="457200" latinLnBrk="1" hangingPunct="0"/>
              <a:r>
                <a:rPr lang="en-US" sz="1600" dirty="0">
                  <a:solidFill>
                    <a:srgbClr val="000000"/>
                  </a:solidFill>
                </a:rPr>
                <a:t>Amp</a:t>
              </a:r>
              <a:endParaRPr lang="en-US" sz="1600" dirty="0">
                <a:solidFill>
                  <a:srgbClr val="000000"/>
                </a:solidFill>
                <a:latin typeface="Calibri"/>
                <a:ea typeface="Calibri"/>
                <a:cs typeface="Calibri"/>
                <a:sym typeface="Calibri"/>
              </a:endParaRPr>
            </a:p>
          </p:txBody>
        </p:sp>
        <p:sp>
          <p:nvSpPr>
            <p:cNvPr id="247" name="TextBox 246">
              <a:extLst>
                <a:ext uri="{FF2B5EF4-FFF2-40B4-BE49-F238E27FC236}">
                  <a16:creationId xmlns:a16="http://schemas.microsoft.com/office/drawing/2014/main" id="{6CE3F4C7-0785-A947-A518-40B0DEE7EF2F}"/>
                </a:ext>
              </a:extLst>
            </p:cNvPr>
            <p:cNvSpPr txBox="1"/>
            <p:nvPr/>
          </p:nvSpPr>
          <p:spPr>
            <a:xfrm>
              <a:off x="8367432" y="826556"/>
              <a:ext cx="886477"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&lt;10</a:t>
              </a:r>
              <a:r>
                <a:rPr lang="en-US" sz="1600" dirty="0">
                  <a:solidFill>
                    <a:srgbClr val="000000"/>
                  </a:solidFill>
                  <a:latin typeface="Calibri"/>
                  <a:ea typeface="Calibri"/>
                  <a:cs typeface="Calibri"/>
                  <a:sym typeface="Calibri"/>
                </a:rPr>
                <a:t> MHz</a:t>
              </a:r>
            </a:p>
          </p:txBody>
        </p:sp>
        <p:sp>
          <p:nvSpPr>
            <p:cNvPr id="248" name="TextBox 247">
              <a:extLst>
                <a:ext uri="{FF2B5EF4-FFF2-40B4-BE49-F238E27FC236}">
                  <a16:creationId xmlns:a16="http://schemas.microsoft.com/office/drawing/2014/main" id="{FBA26586-5BB1-D640-8F71-A66240CDA9ED}"/>
                </a:ext>
              </a:extLst>
            </p:cNvPr>
            <p:cNvSpPr txBox="1"/>
            <p:nvPr/>
          </p:nvSpPr>
          <p:spPr>
            <a:xfrm>
              <a:off x="6216001" y="736287"/>
              <a:ext cx="709429" cy="5389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7 MHz</a:t>
              </a:r>
            </a:p>
            <a:p>
              <a:pPr defTabSz="457200" latinLnBrk="1" hangingPunct="0"/>
              <a:r>
                <a:rPr lang="en-US" sz="1600" dirty="0">
                  <a:solidFill>
                    <a:srgbClr val="000000"/>
                  </a:solidFill>
                </a:rPr>
                <a:t>2W</a:t>
              </a:r>
              <a:endParaRPr lang="en-US" sz="1600" dirty="0">
                <a:solidFill>
                  <a:srgbClr val="000000"/>
                </a:solidFill>
                <a:latin typeface="Calibri"/>
                <a:ea typeface="Calibri"/>
                <a:cs typeface="Calibri"/>
                <a:sym typeface="Calibri"/>
              </a:endParaRPr>
            </a:p>
          </p:txBody>
        </p:sp>
        <p:sp>
          <p:nvSpPr>
            <p:cNvPr id="249" name="TextBox 248">
              <a:extLst>
                <a:ext uri="{FF2B5EF4-FFF2-40B4-BE49-F238E27FC236}">
                  <a16:creationId xmlns:a16="http://schemas.microsoft.com/office/drawing/2014/main" id="{65B91C47-BBFC-564A-8CF7-7D77DB5CAEB6}"/>
                </a:ext>
              </a:extLst>
            </p:cNvPr>
            <p:cNvSpPr txBox="1"/>
            <p:nvPr/>
          </p:nvSpPr>
          <p:spPr>
            <a:xfrm>
              <a:off x="6337941" y="2106179"/>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20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250" name="TextBox 249">
              <a:extLst>
                <a:ext uri="{FF2B5EF4-FFF2-40B4-BE49-F238E27FC236}">
                  <a16:creationId xmlns:a16="http://schemas.microsoft.com/office/drawing/2014/main" id="{F839547A-DF26-6B43-BCDF-734E5B0B41A5}"/>
                </a:ext>
              </a:extLst>
            </p:cNvPr>
            <p:cNvSpPr txBox="1"/>
            <p:nvPr/>
          </p:nvSpPr>
          <p:spPr>
            <a:xfrm>
              <a:off x="5288958" y="2855234"/>
              <a:ext cx="84471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300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1" name="TextBox 250">
              <a:extLst>
                <a:ext uri="{FF2B5EF4-FFF2-40B4-BE49-F238E27FC236}">
                  <a16:creationId xmlns:a16="http://schemas.microsoft.com/office/drawing/2014/main" id="{F0A75289-EC44-5240-B3A2-256356E7FD20}"/>
                </a:ext>
              </a:extLst>
            </p:cNvPr>
            <p:cNvSpPr txBox="1"/>
            <p:nvPr/>
          </p:nvSpPr>
          <p:spPr>
            <a:xfrm>
              <a:off x="5436016" y="3655248"/>
              <a:ext cx="709429" cy="31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10 </a:t>
              </a:r>
              <a:r>
                <a:rPr lang="en-US" sz="1600" dirty="0" err="1">
                  <a:solidFill>
                    <a:srgbClr val="000000"/>
                  </a:solidFill>
                </a:rPr>
                <a:t>uW</a:t>
              </a:r>
              <a:endParaRPr lang="en-US" sz="1600" dirty="0">
                <a:solidFill>
                  <a:srgbClr val="000000"/>
                </a:solidFill>
                <a:latin typeface="Calibri"/>
                <a:ea typeface="Calibri"/>
                <a:cs typeface="Calibri"/>
                <a:sym typeface="Calibri"/>
              </a:endParaRPr>
            </a:p>
          </p:txBody>
        </p:sp>
        <p:sp>
          <p:nvSpPr>
            <p:cNvPr id="252" name="TextBox 251">
              <a:extLst>
                <a:ext uri="{FF2B5EF4-FFF2-40B4-BE49-F238E27FC236}">
                  <a16:creationId xmlns:a16="http://schemas.microsoft.com/office/drawing/2014/main" id="{EBAC07A3-7273-044F-99C5-3CF95F3B8265}"/>
                </a:ext>
              </a:extLst>
            </p:cNvPr>
            <p:cNvSpPr txBox="1"/>
            <p:nvPr/>
          </p:nvSpPr>
          <p:spPr>
            <a:xfrm>
              <a:off x="6417332" y="4479678"/>
              <a:ext cx="807140" cy="482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7 MHz</a:t>
              </a:r>
            </a:p>
            <a:p>
              <a:pPr defTabSz="457200" latinLnBrk="1" hangingPunct="0"/>
              <a:r>
                <a:rPr lang="en-US" sz="1400" dirty="0">
                  <a:solidFill>
                    <a:srgbClr val="000000"/>
                  </a:solidFill>
                </a:rPr>
                <a:t>2.8 MHz</a:t>
              </a:r>
              <a:endParaRPr lang="en-US" sz="1400" dirty="0">
                <a:solidFill>
                  <a:srgbClr val="000000"/>
                </a:solidFill>
                <a:latin typeface="Calibri"/>
                <a:ea typeface="Calibri"/>
                <a:cs typeface="Calibri"/>
                <a:sym typeface="Calibri"/>
              </a:endParaRPr>
            </a:p>
          </p:txBody>
        </p:sp>
        <p:sp>
          <p:nvSpPr>
            <p:cNvPr id="253" name="TextBox 252">
              <a:extLst>
                <a:ext uri="{FF2B5EF4-FFF2-40B4-BE49-F238E27FC236}">
                  <a16:creationId xmlns:a16="http://schemas.microsoft.com/office/drawing/2014/main" id="{B1239EE8-EB8D-D648-84AC-67BE6AB462EC}"/>
                </a:ext>
              </a:extLst>
            </p:cNvPr>
            <p:cNvSpPr txBox="1"/>
            <p:nvPr/>
          </p:nvSpPr>
          <p:spPr>
            <a:xfrm>
              <a:off x="9675894" y="3050236"/>
              <a:ext cx="80714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a:t>
              </a:r>
            </a:p>
          </p:txBody>
        </p:sp>
        <p:sp>
          <p:nvSpPr>
            <p:cNvPr id="254" name="TextBox 253">
              <a:extLst>
                <a:ext uri="{FF2B5EF4-FFF2-40B4-BE49-F238E27FC236}">
                  <a16:creationId xmlns:a16="http://schemas.microsoft.com/office/drawing/2014/main" id="{C49C929D-06C2-A742-B985-0442D1E9CD7D}"/>
                </a:ext>
              </a:extLst>
            </p:cNvPr>
            <p:cNvSpPr txBox="1"/>
            <p:nvPr/>
          </p:nvSpPr>
          <p:spPr>
            <a:xfrm>
              <a:off x="8324207" y="3929124"/>
              <a:ext cx="138549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9.8 MHz, </a:t>
              </a:r>
              <a:r>
                <a:rPr lang="en-US" sz="1400" dirty="0">
                  <a:solidFill>
                    <a:srgbClr val="000000"/>
                  </a:solidFill>
                </a:rPr>
                <a:t>Audio</a:t>
              </a:r>
              <a:endParaRPr lang="en-US" sz="1400" dirty="0">
                <a:solidFill>
                  <a:srgbClr val="000000"/>
                </a:solidFill>
                <a:latin typeface="Calibri"/>
                <a:ea typeface="Calibri"/>
                <a:cs typeface="Calibri"/>
                <a:sym typeface="Calibri"/>
              </a:endParaRPr>
            </a:p>
          </p:txBody>
        </p:sp>
        <p:sp>
          <p:nvSpPr>
            <p:cNvPr id="109" name="TextBox 108">
              <a:extLst>
                <a:ext uri="{FF2B5EF4-FFF2-40B4-BE49-F238E27FC236}">
                  <a16:creationId xmlns:a16="http://schemas.microsoft.com/office/drawing/2014/main" id="{3FFF0F4B-4038-E248-A8F7-D4D9D3FC9547}"/>
                </a:ext>
              </a:extLst>
            </p:cNvPr>
            <p:cNvSpPr txBox="1"/>
            <p:nvPr/>
          </p:nvSpPr>
          <p:spPr>
            <a:xfrm>
              <a:off x="9781761" y="2311524"/>
              <a:ext cx="21598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a:t>
              </a:r>
              <a:r>
                <a:rPr lang="en-US" sz="1400" dirty="0">
                  <a:solidFill>
                    <a:srgbClr val="000000"/>
                  </a:solidFill>
                  <a:latin typeface="Calibri"/>
                  <a:ea typeface="Calibri"/>
                  <a:cs typeface="Calibri"/>
                  <a:sym typeface="Calibri"/>
                </a:rPr>
                <a:t> MHz, </a:t>
              </a:r>
              <a:r>
                <a:rPr lang="en-US" sz="1400" dirty="0">
                  <a:solidFill>
                    <a:srgbClr val="000000"/>
                  </a:solidFill>
                </a:rPr>
                <a:t>9.1 MHz</a:t>
              </a:r>
              <a:endParaRPr lang="en-US" sz="1400" dirty="0">
                <a:solidFill>
                  <a:srgbClr val="000000"/>
                </a:solidFill>
                <a:latin typeface="Calibri"/>
                <a:ea typeface="Calibri"/>
                <a:cs typeface="Calibri"/>
                <a:sym typeface="Calibri"/>
              </a:endParaRPr>
            </a:p>
          </p:txBody>
        </p:sp>
        <p:sp>
          <p:nvSpPr>
            <p:cNvPr id="110" name="TextBox 109">
              <a:extLst>
                <a:ext uri="{FF2B5EF4-FFF2-40B4-BE49-F238E27FC236}">
                  <a16:creationId xmlns:a16="http://schemas.microsoft.com/office/drawing/2014/main" id="{ED69021C-AF64-7740-B607-B5D8B4D57DDB}"/>
                </a:ext>
              </a:extLst>
            </p:cNvPr>
            <p:cNvSpPr txBox="1"/>
            <p:nvPr/>
          </p:nvSpPr>
          <p:spPr>
            <a:xfrm>
              <a:off x="9675895" y="1559311"/>
              <a:ext cx="89117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 </a:t>
              </a:r>
              <a:r>
                <a:rPr lang="en-US" sz="1400" dirty="0">
                  <a:solidFill>
                    <a:srgbClr val="000000"/>
                  </a:solidFill>
                  <a:latin typeface="Calibri"/>
                  <a:ea typeface="Calibri"/>
                  <a:cs typeface="Calibri"/>
                  <a:sym typeface="Calibri"/>
                </a:rPr>
                <a:t>MHz</a:t>
              </a:r>
            </a:p>
          </p:txBody>
        </p:sp>
      </p:grpSp>
    </p:spTree>
    <p:extLst>
      <p:ext uri="{BB962C8B-B14F-4D97-AF65-F5344CB8AC3E}">
        <p14:creationId xmlns:p14="http://schemas.microsoft.com/office/powerpoint/2010/main" val="28167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07843"/>
            <a:ext cx="11174680" cy="677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power levels</a:t>
            </a:r>
            <a:endParaRPr sz="2000" dirty="0">
              <a:latin typeface="+mj-lt"/>
            </a:endParaRPr>
          </a:p>
        </p:txBody>
      </p:sp>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29</a:t>
            </a:fld>
            <a:endParaRPr lang="en-US" dirty="0">
              <a:solidFill>
                <a:schemeClr val="tx1"/>
              </a:solidFill>
            </a:endParaRPr>
          </a:p>
        </p:txBody>
      </p:sp>
      <p:grpSp>
        <p:nvGrpSpPr>
          <p:cNvPr id="3" name="Group 2">
            <a:extLst>
              <a:ext uri="{FF2B5EF4-FFF2-40B4-BE49-F238E27FC236}">
                <a16:creationId xmlns:a16="http://schemas.microsoft.com/office/drawing/2014/main" id="{7D6323B1-81FE-C94C-85A6-A1938EEE77FE}"/>
              </a:ext>
            </a:extLst>
          </p:cNvPr>
          <p:cNvGrpSpPr/>
          <p:nvPr/>
        </p:nvGrpSpPr>
        <p:grpSpPr>
          <a:xfrm>
            <a:off x="846573" y="1230301"/>
            <a:ext cx="10365777" cy="5041576"/>
            <a:chOff x="846573" y="1057303"/>
            <a:chExt cx="10365777" cy="5041576"/>
          </a:xfrm>
        </p:grpSpPr>
        <p:cxnSp>
          <p:nvCxnSpPr>
            <p:cNvPr id="4" name="Straight Connector 3">
              <a:extLst>
                <a:ext uri="{FF2B5EF4-FFF2-40B4-BE49-F238E27FC236}">
                  <a16:creationId xmlns:a16="http://schemas.microsoft.com/office/drawing/2014/main" id="{1085AA6C-AA59-B944-ADAF-0776BEEBC109}"/>
                </a:ext>
              </a:extLst>
            </p:cNvPr>
            <p:cNvCxnSpPr/>
            <p:nvPr/>
          </p:nvCxnSpPr>
          <p:spPr>
            <a:xfrm>
              <a:off x="1899135" y="1069679"/>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1B48CC1-4080-E04E-BFB1-62EF0CC8AEA3}"/>
                </a:ext>
              </a:extLst>
            </p:cNvPr>
            <p:cNvCxnSpPr/>
            <p:nvPr/>
          </p:nvCxnSpPr>
          <p:spPr>
            <a:xfrm>
              <a:off x="10126927" y="1067535"/>
              <a:ext cx="0" cy="502920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F58C95-908C-3B48-AB2E-9168F7BA3381}"/>
                </a:ext>
              </a:extLst>
            </p:cNvPr>
            <p:cNvCxnSpPr>
              <a:cxnSpLocks/>
            </p:cNvCxnSpPr>
            <p:nvPr/>
          </p:nvCxnSpPr>
          <p:spPr>
            <a:xfrm flipH="1">
              <a:off x="1889087" y="6073961"/>
              <a:ext cx="822960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F98E85-D76A-694B-A06F-709B9F1C565B}"/>
                </a:ext>
              </a:extLst>
            </p:cNvPr>
            <p:cNvSpPr txBox="1"/>
            <p:nvPr/>
          </p:nvSpPr>
          <p:spPr>
            <a:xfrm>
              <a:off x="846573" y="1057303"/>
              <a:ext cx="854107" cy="369332"/>
            </a:xfrm>
            <a:prstGeom prst="rect">
              <a:avLst/>
            </a:prstGeom>
            <a:noFill/>
          </p:spPr>
          <p:txBody>
            <a:bodyPr wrap="square" rtlCol="0">
              <a:spAutoFit/>
            </a:bodyPr>
            <a:lstStyle/>
            <a:p>
              <a:r>
                <a:rPr lang="en-US" dirty="0"/>
                <a:t>log(P)</a:t>
              </a:r>
            </a:p>
          </p:txBody>
        </p:sp>
        <p:sp>
          <p:nvSpPr>
            <p:cNvPr id="13" name="TextBox 12">
              <a:extLst>
                <a:ext uri="{FF2B5EF4-FFF2-40B4-BE49-F238E27FC236}">
                  <a16:creationId xmlns:a16="http://schemas.microsoft.com/office/drawing/2014/main" id="{4B323158-A5CC-4F4A-B655-6BF850070E40}"/>
                </a:ext>
              </a:extLst>
            </p:cNvPr>
            <p:cNvSpPr txBox="1"/>
            <p:nvPr/>
          </p:nvSpPr>
          <p:spPr>
            <a:xfrm>
              <a:off x="10256084" y="1062286"/>
              <a:ext cx="854107" cy="369332"/>
            </a:xfrm>
            <a:prstGeom prst="rect">
              <a:avLst/>
            </a:prstGeom>
            <a:noFill/>
          </p:spPr>
          <p:txBody>
            <a:bodyPr wrap="square" rtlCol="0">
              <a:spAutoFit/>
            </a:bodyPr>
            <a:lstStyle/>
            <a:p>
              <a:r>
                <a:rPr lang="en-US" dirty="0"/>
                <a:t>log(P)</a:t>
              </a:r>
            </a:p>
          </p:txBody>
        </p:sp>
        <p:sp>
          <p:nvSpPr>
            <p:cNvPr id="15" name="TextBox 14">
              <a:extLst>
                <a:ext uri="{FF2B5EF4-FFF2-40B4-BE49-F238E27FC236}">
                  <a16:creationId xmlns:a16="http://schemas.microsoft.com/office/drawing/2014/main" id="{E9EAE21F-6C3C-A74A-AAFA-D14586FF509F}"/>
                </a:ext>
              </a:extLst>
            </p:cNvPr>
            <p:cNvSpPr txBox="1"/>
            <p:nvPr/>
          </p:nvSpPr>
          <p:spPr>
            <a:xfrm>
              <a:off x="1045028" y="5446273"/>
              <a:ext cx="854107" cy="369332"/>
            </a:xfrm>
            <a:prstGeom prst="rect">
              <a:avLst/>
            </a:prstGeom>
            <a:noFill/>
          </p:spPr>
          <p:txBody>
            <a:bodyPr wrap="square" rtlCol="0">
              <a:spAutoFit/>
            </a:bodyPr>
            <a:lstStyle/>
            <a:p>
              <a:r>
                <a:rPr lang="en-US" dirty="0"/>
                <a:t>1pW</a:t>
              </a:r>
            </a:p>
          </p:txBody>
        </p:sp>
        <p:sp>
          <p:nvSpPr>
            <p:cNvPr id="16" name="TextBox 15">
              <a:extLst>
                <a:ext uri="{FF2B5EF4-FFF2-40B4-BE49-F238E27FC236}">
                  <a16:creationId xmlns:a16="http://schemas.microsoft.com/office/drawing/2014/main" id="{2BAE3C59-F5E4-E644-B404-441343A17B7F}"/>
                </a:ext>
              </a:extLst>
            </p:cNvPr>
            <p:cNvSpPr txBox="1"/>
            <p:nvPr/>
          </p:nvSpPr>
          <p:spPr>
            <a:xfrm>
              <a:off x="1065123" y="4451043"/>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B4CA9F-1D8E-1244-9FDC-9B472F616CF2}"/>
                    </a:ext>
                  </a:extLst>
                </p:cNvPr>
                <p:cNvSpPr txBox="1"/>
                <p:nvPr/>
              </p:nvSpPr>
              <p:spPr>
                <a:xfrm>
                  <a:off x="1065123" y="3584987"/>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17" name="TextBox 16">
                  <a:extLst>
                    <a:ext uri="{FF2B5EF4-FFF2-40B4-BE49-F238E27FC236}">
                      <a16:creationId xmlns:a16="http://schemas.microsoft.com/office/drawing/2014/main" id="{1AB4CA9F-1D8E-1244-9FDC-9B472F616CF2}"/>
                    </a:ext>
                  </a:extLst>
                </p:cNvPr>
                <p:cNvSpPr txBox="1">
                  <a:spLocks noRot="1" noChangeAspect="1" noMove="1" noResize="1" noEditPoints="1" noAdjustHandles="1" noChangeArrowheads="1" noChangeShapeType="1" noTextEdit="1"/>
                </p:cNvSpPr>
                <p:nvPr/>
              </p:nvSpPr>
              <p:spPr>
                <a:xfrm>
                  <a:off x="1065123" y="3584987"/>
                  <a:ext cx="854107" cy="369332"/>
                </a:xfrm>
                <a:prstGeom prst="rect">
                  <a:avLst/>
                </a:prstGeom>
                <a:blipFill>
                  <a:blip r:embed="rId3"/>
                  <a:stretch>
                    <a:fillRect l="-7353" t="-6667" b="-266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97DC5E2-B799-F44A-BBA8-2499267FD495}"/>
                </a:ext>
              </a:extLst>
            </p:cNvPr>
            <p:cNvSpPr txBox="1"/>
            <p:nvPr/>
          </p:nvSpPr>
          <p:spPr>
            <a:xfrm>
              <a:off x="1147187" y="1526082"/>
              <a:ext cx="854107" cy="369332"/>
            </a:xfrm>
            <a:prstGeom prst="rect">
              <a:avLst/>
            </a:prstGeom>
            <a:noFill/>
          </p:spPr>
          <p:txBody>
            <a:bodyPr wrap="square" rtlCol="0">
              <a:spAutoFit/>
            </a:bodyPr>
            <a:lstStyle/>
            <a:p>
              <a:r>
                <a:rPr lang="en-US" dirty="0"/>
                <a:t>1W</a:t>
              </a:r>
            </a:p>
          </p:txBody>
        </p:sp>
        <p:sp>
          <p:nvSpPr>
            <p:cNvPr id="11" name="Oval 10">
              <a:extLst>
                <a:ext uri="{FF2B5EF4-FFF2-40B4-BE49-F238E27FC236}">
                  <a16:creationId xmlns:a16="http://schemas.microsoft.com/office/drawing/2014/main" id="{C74BE590-E123-3548-89F3-70BBF9B58F61}"/>
                </a:ext>
              </a:extLst>
            </p:cNvPr>
            <p:cNvSpPr/>
            <p:nvPr/>
          </p:nvSpPr>
          <p:spPr>
            <a:xfrm>
              <a:off x="10063822" y="249083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BAAF39-804D-2347-809F-6C0667C1F0FA}"/>
                </a:ext>
              </a:extLst>
            </p:cNvPr>
            <p:cNvSpPr/>
            <p:nvPr/>
          </p:nvSpPr>
          <p:spPr>
            <a:xfrm>
              <a:off x="2455014" y="2822716"/>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82C542-BDBF-3A4E-861D-E14928616FF5}"/>
                </a:ext>
              </a:extLst>
            </p:cNvPr>
            <p:cNvSpPr/>
            <p:nvPr/>
          </p:nvSpPr>
          <p:spPr>
            <a:xfrm>
              <a:off x="3845620" y="125604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25B8F4-7FBD-9C48-89A6-E485ACC41784}"/>
                </a:ext>
              </a:extLst>
            </p:cNvPr>
            <p:cNvSpPr/>
            <p:nvPr/>
          </p:nvSpPr>
          <p:spPr>
            <a:xfrm>
              <a:off x="8838526" y="4395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D11870-F0E4-F24B-9D8C-E199A566542A}"/>
                </a:ext>
              </a:extLst>
            </p:cNvPr>
            <p:cNvSpPr/>
            <p:nvPr/>
          </p:nvSpPr>
          <p:spPr>
            <a:xfrm>
              <a:off x="1834222" y="3670060"/>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A36188F-0979-DF4D-827B-FA2FEDE6E22E}"/>
                </a:ext>
              </a:extLst>
            </p:cNvPr>
            <p:cNvSpPr txBox="1"/>
            <p:nvPr/>
          </p:nvSpPr>
          <p:spPr>
            <a:xfrm>
              <a:off x="1065123" y="2543111"/>
              <a:ext cx="854107" cy="369332"/>
            </a:xfrm>
            <a:prstGeom prst="rect">
              <a:avLst/>
            </a:prstGeom>
            <a:noFill/>
          </p:spPr>
          <p:txBody>
            <a:bodyPr wrap="square" rtlCol="0">
              <a:spAutoFit/>
            </a:bodyPr>
            <a:lstStyle/>
            <a:p>
              <a:r>
                <a:rPr lang="en-US" dirty="0"/>
                <a:t>1mW</a:t>
              </a:r>
            </a:p>
          </p:txBody>
        </p:sp>
        <p:sp>
          <p:nvSpPr>
            <p:cNvPr id="28" name="TextBox 27">
              <a:extLst>
                <a:ext uri="{FF2B5EF4-FFF2-40B4-BE49-F238E27FC236}">
                  <a16:creationId xmlns:a16="http://schemas.microsoft.com/office/drawing/2014/main" id="{54086211-9D6E-5440-90A7-AA1C7C74BB6D}"/>
                </a:ext>
              </a:extLst>
            </p:cNvPr>
            <p:cNvSpPr txBox="1"/>
            <p:nvPr/>
          </p:nvSpPr>
          <p:spPr>
            <a:xfrm>
              <a:off x="10256084" y="5549905"/>
              <a:ext cx="854107" cy="369332"/>
            </a:xfrm>
            <a:prstGeom prst="rect">
              <a:avLst/>
            </a:prstGeom>
            <a:noFill/>
          </p:spPr>
          <p:txBody>
            <a:bodyPr wrap="square" rtlCol="0">
              <a:spAutoFit/>
            </a:bodyPr>
            <a:lstStyle/>
            <a:p>
              <a:r>
                <a:rPr lang="en-US" dirty="0"/>
                <a:t>1pW</a:t>
              </a:r>
            </a:p>
          </p:txBody>
        </p:sp>
        <p:sp>
          <p:nvSpPr>
            <p:cNvPr id="29" name="TextBox 28">
              <a:extLst>
                <a:ext uri="{FF2B5EF4-FFF2-40B4-BE49-F238E27FC236}">
                  <a16:creationId xmlns:a16="http://schemas.microsoft.com/office/drawing/2014/main" id="{51A8D25C-57B2-C64D-974F-A01600663CFA}"/>
                </a:ext>
              </a:extLst>
            </p:cNvPr>
            <p:cNvSpPr txBox="1"/>
            <p:nvPr/>
          </p:nvSpPr>
          <p:spPr>
            <a:xfrm>
              <a:off x="10276179" y="4591251"/>
              <a:ext cx="854107" cy="369332"/>
            </a:xfrm>
            <a:prstGeom prst="rect">
              <a:avLst/>
            </a:prstGeom>
            <a:noFill/>
          </p:spPr>
          <p:txBody>
            <a:bodyPr wrap="square" rtlCol="0">
              <a:spAutoFit/>
            </a:bodyPr>
            <a:lstStyle/>
            <a:p>
              <a:r>
                <a:rPr lang="en-US" dirty="0"/>
                <a:t>1nW</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94720A4-1B38-6A47-BCF3-CCB50F275C1B}"/>
                    </a:ext>
                  </a:extLst>
                </p:cNvPr>
                <p:cNvSpPr txBox="1"/>
                <p:nvPr/>
              </p:nvSpPr>
              <p:spPr>
                <a:xfrm>
                  <a:off x="10276179" y="3627659"/>
                  <a:ext cx="854107" cy="369332"/>
                </a:xfrm>
                <a:prstGeom prst="rect">
                  <a:avLst/>
                </a:prstGeom>
                <a:noFill/>
              </p:spPr>
              <p:txBody>
                <a:bodyPr wrap="square" rtlCol="0">
                  <a:spAutoFit/>
                </a:bodyPr>
                <a:lstStyle/>
                <a:p>
                  <a:r>
                    <a:rPr lang="en-US" dirty="0"/>
                    <a:t>1</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W</a:t>
                  </a:r>
                </a:p>
              </p:txBody>
            </p:sp>
          </mc:Choice>
          <mc:Fallback xmlns="">
            <p:sp>
              <p:nvSpPr>
                <p:cNvPr id="30" name="TextBox 29">
                  <a:extLst>
                    <a:ext uri="{FF2B5EF4-FFF2-40B4-BE49-F238E27FC236}">
                      <a16:creationId xmlns:a16="http://schemas.microsoft.com/office/drawing/2014/main" id="{894720A4-1B38-6A47-BCF3-CCB50F275C1B}"/>
                    </a:ext>
                  </a:extLst>
                </p:cNvPr>
                <p:cNvSpPr txBox="1">
                  <a:spLocks noRot="1" noChangeAspect="1" noMove="1" noResize="1" noEditPoints="1" noAdjustHandles="1" noChangeArrowheads="1" noChangeShapeType="1" noTextEdit="1"/>
                </p:cNvSpPr>
                <p:nvPr/>
              </p:nvSpPr>
              <p:spPr>
                <a:xfrm>
                  <a:off x="10276179" y="3627659"/>
                  <a:ext cx="854107" cy="369332"/>
                </a:xfrm>
                <a:prstGeom prst="rect">
                  <a:avLst/>
                </a:prstGeom>
                <a:blipFill>
                  <a:blip r:embed="rId4"/>
                  <a:stretch>
                    <a:fillRect l="-7353" t="-6667" b="-2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AC847294-B06B-3D40-8737-AC6EEFAF051A}"/>
                </a:ext>
              </a:extLst>
            </p:cNvPr>
            <p:cNvSpPr txBox="1"/>
            <p:nvPr/>
          </p:nvSpPr>
          <p:spPr>
            <a:xfrm>
              <a:off x="10358243" y="1776018"/>
              <a:ext cx="854107" cy="369332"/>
            </a:xfrm>
            <a:prstGeom prst="rect">
              <a:avLst/>
            </a:prstGeom>
            <a:noFill/>
          </p:spPr>
          <p:txBody>
            <a:bodyPr wrap="square" rtlCol="0">
              <a:spAutoFit/>
            </a:bodyPr>
            <a:lstStyle/>
            <a:p>
              <a:r>
                <a:rPr lang="en-US" dirty="0"/>
                <a:t>1W</a:t>
              </a:r>
            </a:p>
          </p:txBody>
        </p:sp>
        <p:sp>
          <p:nvSpPr>
            <p:cNvPr id="32" name="TextBox 31">
              <a:extLst>
                <a:ext uri="{FF2B5EF4-FFF2-40B4-BE49-F238E27FC236}">
                  <a16:creationId xmlns:a16="http://schemas.microsoft.com/office/drawing/2014/main" id="{35571D0B-C8E7-2343-B6A2-6F2B9316F852}"/>
                </a:ext>
              </a:extLst>
            </p:cNvPr>
            <p:cNvSpPr txBox="1"/>
            <p:nvPr/>
          </p:nvSpPr>
          <p:spPr>
            <a:xfrm>
              <a:off x="10276179" y="2613284"/>
              <a:ext cx="854107" cy="369332"/>
            </a:xfrm>
            <a:prstGeom prst="rect">
              <a:avLst/>
            </a:prstGeom>
            <a:noFill/>
          </p:spPr>
          <p:txBody>
            <a:bodyPr wrap="square" rtlCol="0">
              <a:spAutoFit/>
            </a:bodyPr>
            <a:lstStyle/>
            <a:p>
              <a:r>
                <a:rPr lang="en-US" dirty="0"/>
                <a:t>1mW</a:t>
              </a:r>
            </a:p>
          </p:txBody>
        </p:sp>
        <p:sp>
          <p:nvSpPr>
            <p:cNvPr id="33" name="TextBox 32">
              <a:extLst>
                <a:ext uri="{FF2B5EF4-FFF2-40B4-BE49-F238E27FC236}">
                  <a16:creationId xmlns:a16="http://schemas.microsoft.com/office/drawing/2014/main" id="{5CC3ABF1-1AFC-7C49-8D09-EFBDB6AC4776}"/>
                </a:ext>
              </a:extLst>
            </p:cNvPr>
            <p:cNvSpPr txBox="1"/>
            <p:nvPr/>
          </p:nvSpPr>
          <p:spPr>
            <a:xfrm>
              <a:off x="1908376" y="3855553"/>
              <a:ext cx="854107" cy="369332"/>
            </a:xfrm>
            <a:prstGeom prst="rect">
              <a:avLst/>
            </a:prstGeom>
            <a:noFill/>
          </p:spPr>
          <p:txBody>
            <a:bodyPr wrap="square" rtlCol="0">
              <a:spAutoFit/>
            </a:bodyPr>
            <a:lstStyle/>
            <a:p>
              <a:r>
                <a:rPr lang="en-US" dirty="0"/>
                <a:t>VFO</a:t>
              </a:r>
            </a:p>
          </p:txBody>
        </p:sp>
        <p:sp>
          <p:nvSpPr>
            <p:cNvPr id="34" name="TextBox 33">
              <a:extLst>
                <a:ext uri="{FF2B5EF4-FFF2-40B4-BE49-F238E27FC236}">
                  <a16:creationId xmlns:a16="http://schemas.microsoft.com/office/drawing/2014/main" id="{2F89D142-EC26-E24A-A2C3-63B6371DAEF5}"/>
                </a:ext>
              </a:extLst>
            </p:cNvPr>
            <p:cNvSpPr txBox="1"/>
            <p:nvPr/>
          </p:nvSpPr>
          <p:spPr>
            <a:xfrm>
              <a:off x="9198766" y="1926449"/>
              <a:ext cx="854107" cy="646331"/>
            </a:xfrm>
            <a:prstGeom prst="rect">
              <a:avLst/>
            </a:prstGeom>
            <a:noFill/>
          </p:spPr>
          <p:txBody>
            <a:bodyPr wrap="square" rtlCol="0">
              <a:spAutoFit/>
            </a:bodyPr>
            <a:lstStyle/>
            <a:p>
              <a:r>
                <a:rPr lang="en-US" dirty="0"/>
                <a:t>Audio out</a:t>
              </a:r>
            </a:p>
          </p:txBody>
        </p:sp>
        <p:sp>
          <p:nvSpPr>
            <p:cNvPr id="35" name="TextBox 34">
              <a:extLst>
                <a:ext uri="{FF2B5EF4-FFF2-40B4-BE49-F238E27FC236}">
                  <a16:creationId xmlns:a16="http://schemas.microsoft.com/office/drawing/2014/main" id="{1D5345E4-9FD0-7948-9C61-6F65AECD9D20}"/>
                </a:ext>
              </a:extLst>
            </p:cNvPr>
            <p:cNvSpPr txBox="1"/>
            <p:nvPr/>
          </p:nvSpPr>
          <p:spPr>
            <a:xfrm>
              <a:off x="1887394" y="2459893"/>
              <a:ext cx="854107" cy="369332"/>
            </a:xfrm>
            <a:prstGeom prst="rect">
              <a:avLst/>
            </a:prstGeom>
            <a:noFill/>
          </p:spPr>
          <p:txBody>
            <a:bodyPr wrap="square" rtlCol="0">
              <a:spAutoFit/>
            </a:bodyPr>
            <a:lstStyle/>
            <a:p>
              <a:r>
                <a:rPr lang="en-US" dirty="0"/>
                <a:t>Buffer</a:t>
              </a:r>
            </a:p>
          </p:txBody>
        </p:sp>
        <p:sp>
          <p:nvSpPr>
            <p:cNvPr id="36" name="TextBox 35">
              <a:extLst>
                <a:ext uri="{FF2B5EF4-FFF2-40B4-BE49-F238E27FC236}">
                  <a16:creationId xmlns:a16="http://schemas.microsoft.com/office/drawing/2014/main" id="{6CA66C8E-B507-3049-9081-3BF9EA887D52}"/>
                </a:ext>
              </a:extLst>
            </p:cNvPr>
            <p:cNvSpPr txBox="1"/>
            <p:nvPr/>
          </p:nvSpPr>
          <p:spPr>
            <a:xfrm>
              <a:off x="2951698" y="1144858"/>
              <a:ext cx="854107" cy="369332"/>
            </a:xfrm>
            <a:prstGeom prst="rect">
              <a:avLst/>
            </a:prstGeom>
            <a:noFill/>
          </p:spPr>
          <p:txBody>
            <a:bodyPr wrap="square" rtlCol="0">
              <a:spAutoFit/>
            </a:bodyPr>
            <a:lstStyle/>
            <a:p>
              <a:r>
                <a:rPr lang="en-US" dirty="0"/>
                <a:t>Power</a:t>
              </a:r>
            </a:p>
          </p:txBody>
        </p:sp>
        <p:sp>
          <p:nvSpPr>
            <p:cNvPr id="37" name="Oval 36">
              <a:extLst>
                <a:ext uri="{FF2B5EF4-FFF2-40B4-BE49-F238E27FC236}">
                  <a16:creationId xmlns:a16="http://schemas.microsoft.com/office/drawing/2014/main" id="{2A83A885-0080-3F4C-8237-860DE28915A5}"/>
                </a:ext>
              </a:extLst>
            </p:cNvPr>
            <p:cNvSpPr/>
            <p:nvPr/>
          </p:nvSpPr>
          <p:spPr>
            <a:xfrm>
              <a:off x="3287907" y="198756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08E667F-0648-6345-AD40-7A2CB09F4B71}"/>
                </a:ext>
              </a:extLst>
            </p:cNvPr>
            <p:cNvSpPr txBox="1"/>
            <p:nvPr/>
          </p:nvSpPr>
          <p:spPr>
            <a:xfrm>
              <a:off x="2408252" y="1802898"/>
              <a:ext cx="854107" cy="369332"/>
            </a:xfrm>
            <a:prstGeom prst="rect">
              <a:avLst/>
            </a:prstGeom>
            <a:noFill/>
          </p:spPr>
          <p:txBody>
            <a:bodyPr wrap="square" rtlCol="0">
              <a:spAutoFit/>
            </a:bodyPr>
            <a:lstStyle/>
            <a:p>
              <a:r>
                <a:rPr lang="en-US" dirty="0"/>
                <a:t>Driver</a:t>
              </a:r>
            </a:p>
          </p:txBody>
        </p:sp>
        <p:sp>
          <p:nvSpPr>
            <p:cNvPr id="40" name="TextBox 39">
              <a:extLst>
                <a:ext uri="{FF2B5EF4-FFF2-40B4-BE49-F238E27FC236}">
                  <a16:creationId xmlns:a16="http://schemas.microsoft.com/office/drawing/2014/main" id="{2D47747E-611E-1D48-A7F8-F46C5FD67510}"/>
                </a:ext>
              </a:extLst>
            </p:cNvPr>
            <p:cNvSpPr txBox="1"/>
            <p:nvPr/>
          </p:nvSpPr>
          <p:spPr>
            <a:xfrm>
              <a:off x="8808740" y="4606605"/>
              <a:ext cx="854107" cy="369332"/>
            </a:xfrm>
            <a:prstGeom prst="rect">
              <a:avLst/>
            </a:prstGeom>
            <a:noFill/>
          </p:spPr>
          <p:txBody>
            <a:bodyPr wrap="square" rtlCol="0">
              <a:spAutoFit/>
            </a:bodyPr>
            <a:lstStyle/>
            <a:p>
              <a:r>
                <a:rPr lang="en-US" dirty="0"/>
                <a:t>AGC</a:t>
              </a:r>
            </a:p>
          </p:txBody>
        </p:sp>
        <p:sp>
          <p:nvSpPr>
            <p:cNvPr id="41" name="Oval 40">
              <a:extLst>
                <a:ext uri="{FF2B5EF4-FFF2-40B4-BE49-F238E27FC236}">
                  <a16:creationId xmlns:a16="http://schemas.microsoft.com/office/drawing/2014/main" id="{93728BD1-42D7-F34D-A038-CE39E3A9AB47}"/>
                </a:ext>
              </a:extLst>
            </p:cNvPr>
            <p:cNvSpPr/>
            <p:nvPr/>
          </p:nvSpPr>
          <p:spPr>
            <a:xfrm>
              <a:off x="8127141" y="3633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E60FA81-74B5-2640-BA84-0704CB4CE8A0}"/>
                </a:ext>
              </a:extLst>
            </p:cNvPr>
            <p:cNvSpPr txBox="1"/>
            <p:nvPr/>
          </p:nvSpPr>
          <p:spPr>
            <a:xfrm>
              <a:off x="7620000" y="3195982"/>
              <a:ext cx="1116342" cy="369332"/>
            </a:xfrm>
            <a:prstGeom prst="rect">
              <a:avLst/>
            </a:prstGeom>
            <a:noFill/>
          </p:spPr>
          <p:txBody>
            <a:bodyPr wrap="square" rtlCol="0">
              <a:spAutoFit/>
            </a:bodyPr>
            <a:lstStyle/>
            <a:p>
              <a:r>
                <a:rPr lang="en-US" dirty="0"/>
                <a:t>Detector</a:t>
              </a:r>
            </a:p>
          </p:txBody>
        </p:sp>
        <p:sp>
          <p:nvSpPr>
            <p:cNvPr id="43" name="Oval 42">
              <a:extLst>
                <a:ext uri="{FF2B5EF4-FFF2-40B4-BE49-F238E27FC236}">
                  <a16:creationId xmlns:a16="http://schemas.microsoft.com/office/drawing/2014/main" id="{7A9BD420-F6C9-BC4C-A272-DF6F60D81BC3}"/>
                </a:ext>
              </a:extLst>
            </p:cNvPr>
            <p:cNvSpPr/>
            <p:nvPr/>
          </p:nvSpPr>
          <p:spPr>
            <a:xfrm>
              <a:off x="7526612" y="5029468"/>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75F3015-7E93-334F-B3D6-C77605580239}"/>
                </a:ext>
              </a:extLst>
            </p:cNvPr>
            <p:cNvSpPr txBox="1"/>
            <p:nvPr/>
          </p:nvSpPr>
          <p:spPr>
            <a:xfrm>
              <a:off x="7211040" y="5227822"/>
              <a:ext cx="1116342" cy="369332"/>
            </a:xfrm>
            <a:prstGeom prst="rect">
              <a:avLst/>
            </a:prstGeom>
            <a:noFill/>
          </p:spPr>
          <p:txBody>
            <a:bodyPr wrap="square" rtlCol="0">
              <a:spAutoFit/>
            </a:bodyPr>
            <a:lstStyle/>
            <a:p>
              <a:r>
                <a:rPr lang="en-US" dirty="0"/>
                <a:t>Crystal</a:t>
              </a:r>
            </a:p>
          </p:txBody>
        </p:sp>
        <p:sp>
          <p:nvSpPr>
            <p:cNvPr id="45" name="Oval 44">
              <a:extLst>
                <a:ext uri="{FF2B5EF4-FFF2-40B4-BE49-F238E27FC236}">
                  <a16:creationId xmlns:a16="http://schemas.microsoft.com/office/drawing/2014/main" id="{AFFC89CB-9EA7-1F4F-8873-E425470B76F8}"/>
                </a:ext>
              </a:extLst>
            </p:cNvPr>
            <p:cNvSpPr/>
            <p:nvPr/>
          </p:nvSpPr>
          <p:spPr>
            <a:xfrm>
              <a:off x="6503620" y="4230892"/>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0D487CE-64AC-7C48-B00D-EF01EEAF5632}"/>
                </a:ext>
              </a:extLst>
            </p:cNvPr>
            <p:cNvSpPr txBox="1"/>
            <p:nvPr/>
          </p:nvSpPr>
          <p:spPr>
            <a:xfrm>
              <a:off x="6303428" y="3810737"/>
              <a:ext cx="1116342" cy="369332"/>
            </a:xfrm>
            <a:prstGeom prst="rect">
              <a:avLst/>
            </a:prstGeom>
            <a:noFill/>
          </p:spPr>
          <p:txBody>
            <a:bodyPr wrap="square" rtlCol="0">
              <a:spAutoFit/>
            </a:bodyPr>
            <a:lstStyle/>
            <a:p>
              <a:r>
                <a:rPr lang="en-US" dirty="0"/>
                <a:t>Mixer</a:t>
              </a:r>
            </a:p>
          </p:txBody>
        </p:sp>
        <p:sp>
          <p:nvSpPr>
            <p:cNvPr id="47" name="Oval 46">
              <a:extLst>
                <a:ext uri="{FF2B5EF4-FFF2-40B4-BE49-F238E27FC236}">
                  <a16:creationId xmlns:a16="http://schemas.microsoft.com/office/drawing/2014/main" id="{80913917-7079-0943-B2B0-878E9A4E6EFC}"/>
                </a:ext>
              </a:extLst>
            </p:cNvPr>
            <p:cNvSpPr/>
            <p:nvPr/>
          </p:nvSpPr>
          <p:spPr>
            <a:xfrm>
              <a:off x="5837329" y="555372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6E4B2FB-0E88-2848-8570-AE692272C95A}"/>
                </a:ext>
              </a:extLst>
            </p:cNvPr>
            <p:cNvSpPr txBox="1"/>
            <p:nvPr/>
          </p:nvSpPr>
          <p:spPr>
            <a:xfrm>
              <a:off x="5678639" y="5650602"/>
              <a:ext cx="1116342" cy="369332"/>
            </a:xfrm>
            <a:prstGeom prst="rect">
              <a:avLst/>
            </a:prstGeom>
            <a:noFill/>
          </p:spPr>
          <p:txBody>
            <a:bodyPr wrap="square" rtlCol="0">
              <a:spAutoFit/>
            </a:bodyPr>
            <a:lstStyle/>
            <a:p>
              <a:r>
                <a:rPr lang="en-US" dirty="0"/>
                <a:t>RF filter</a:t>
              </a:r>
            </a:p>
          </p:txBody>
        </p:sp>
        <p:sp>
          <p:nvSpPr>
            <p:cNvPr id="49" name="Oval 48">
              <a:extLst>
                <a:ext uri="{FF2B5EF4-FFF2-40B4-BE49-F238E27FC236}">
                  <a16:creationId xmlns:a16="http://schemas.microsoft.com/office/drawing/2014/main" id="{45DED91D-211A-7341-B0F7-A1566F44F344}"/>
                </a:ext>
              </a:extLst>
            </p:cNvPr>
            <p:cNvSpPr/>
            <p:nvPr/>
          </p:nvSpPr>
          <p:spPr>
            <a:xfrm>
              <a:off x="5102387" y="5157484"/>
              <a:ext cx="137160"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DD65C5-F7FD-954B-98C6-B95D4E7FCF3E}"/>
                </a:ext>
              </a:extLst>
            </p:cNvPr>
            <p:cNvSpPr txBox="1"/>
            <p:nvPr/>
          </p:nvSpPr>
          <p:spPr>
            <a:xfrm>
              <a:off x="4107218" y="5080848"/>
              <a:ext cx="1116342" cy="369332"/>
            </a:xfrm>
            <a:prstGeom prst="rect">
              <a:avLst/>
            </a:prstGeom>
            <a:noFill/>
          </p:spPr>
          <p:txBody>
            <a:bodyPr wrap="square" rtlCol="0">
              <a:spAutoFit/>
            </a:bodyPr>
            <a:lstStyle/>
            <a:p>
              <a:r>
                <a:rPr lang="en-US" dirty="0"/>
                <a:t>Antenna</a:t>
              </a:r>
            </a:p>
          </p:txBody>
        </p:sp>
        <p:cxnSp>
          <p:nvCxnSpPr>
            <p:cNvPr id="20" name="Straight Connector 19">
              <a:extLst>
                <a:ext uri="{FF2B5EF4-FFF2-40B4-BE49-F238E27FC236}">
                  <a16:creationId xmlns:a16="http://schemas.microsoft.com/office/drawing/2014/main" id="{C2B612D8-94C2-3048-83C5-FF6A47AF91DC}"/>
                </a:ext>
              </a:extLst>
            </p:cNvPr>
            <p:cNvCxnSpPr>
              <a:cxnSpLocks/>
              <a:endCxn id="21" idx="3"/>
            </p:cNvCxnSpPr>
            <p:nvPr/>
          </p:nvCxnSpPr>
          <p:spPr>
            <a:xfrm flipV="1">
              <a:off x="1903840" y="2942791"/>
              <a:ext cx="571261" cy="8165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E86C4BB-5D4B-CF45-BD1C-2FF985A586D9}"/>
                </a:ext>
              </a:extLst>
            </p:cNvPr>
            <p:cNvCxnSpPr>
              <a:cxnSpLocks/>
              <a:endCxn id="37" idx="3"/>
            </p:cNvCxnSpPr>
            <p:nvPr/>
          </p:nvCxnSpPr>
          <p:spPr>
            <a:xfrm flipV="1">
              <a:off x="2547086" y="2107639"/>
              <a:ext cx="760908" cy="7445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455C23-E1D3-B946-A7FB-92EDF383D205}"/>
                </a:ext>
              </a:extLst>
            </p:cNvPr>
            <p:cNvCxnSpPr>
              <a:cxnSpLocks/>
              <a:endCxn id="22" idx="5"/>
            </p:cNvCxnSpPr>
            <p:nvPr/>
          </p:nvCxnSpPr>
          <p:spPr>
            <a:xfrm flipH="1" flipV="1">
              <a:off x="3962693" y="1376119"/>
              <a:ext cx="1168959" cy="3794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737725-7CF9-7C4D-B9C1-25EC4A354855}"/>
                </a:ext>
              </a:extLst>
            </p:cNvPr>
            <p:cNvCxnSpPr>
              <a:cxnSpLocks/>
              <a:endCxn id="11" idx="3"/>
            </p:cNvCxnSpPr>
            <p:nvPr/>
          </p:nvCxnSpPr>
          <p:spPr>
            <a:xfrm flipV="1">
              <a:off x="8928544" y="2610909"/>
              <a:ext cx="1155365" cy="180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8EE25C-820E-314D-BC2F-E030499DA224}"/>
                </a:ext>
              </a:extLst>
            </p:cNvPr>
            <p:cNvCxnSpPr>
              <a:cxnSpLocks/>
              <a:stCxn id="37" idx="7"/>
            </p:cNvCxnSpPr>
            <p:nvPr/>
          </p:nvCxnSpPr>
          <p:spPr>
            <a:xfrm flipV="1">
              <a:off x="3404980" y="1397584"/>
              <a:ext cx="458940" cy="61058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F48F86-D74B-5D4B-A67C-FB6B822B3910}"/>
                </a:ext>
              </a:extLst>
            </p:cNvPr>
            <p:cNvSpPr txBox="1"/>
            <p:nvPr/>
          </p:nvSpPr>
          <p:spPr>
            <a:xfrm>
              <a:off x="3589678" y="3164406"/>
              <a:ext cx="1116342" cy="646331"/>
            </a:xfrm>
            <a:prstGeom prst="rect">
              <a:avLst/>
            </a:prstGeom>
            <a:noFill/>
          </p:spPr>
          <p:txBody>
            <a:bodyPr wrap="square" rtlCol="0">
              <a:spAutoFit/>
            </a:bodyPr>
            <a:lstStyle/>
            <a:p>
              <a:r>
                <a:rPr lang="en-US" dirty="0"/>
                <a:t>Space</a:t>
              </a:r>
            </a:p>
            <a:p>
              <a:r>
                <a:rPr lang="en-US" dirty="0"/>
                <a:t>2000km</a:t>
              </a:r>
            </a:p>
          </p:txBody>
        </p:sp>
        <p:cxnSp>
          <p:nvCxnSpPr>
            <p:cNvPr id="69" name="Straight Connector 68">
              <a:extLst>
                <a:ext uri="{FF2B5EF4-FFF2-40B4-BE49-F238E27FC236}">
                  <a16:creationId xmlns:a16="http://schemas.microsoft.com/office/drawing/2014/main" id="{C3DEA416-B8EF-F74F-8841-D0FF97591E13}"/>
                </a:ext>
              </a:extLst>
            </p:cNvPr>
            <p:cNvCxnSpPr>
              <a:cxnSpLocks/>
            </p:cNvCxnSpPr>
            <p:nvPr/>
          </p:nvCxnSpPr>
          <p:spPr>
            <a:xfrm flipV="1">
              <a:off x="5927681" y="4350967"/>
              <a:ext cx="617798" cy="12027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9491D6E-003D-B949-9B3C-6194E3C8A107}"/>
                </a:ext>
              </a:extLst>
            </p:cNvPr>
            <p:cNvCxnSpPr>
              <a:cxnSpLocks/>
              <a:endCxn id="43" idx="1"/>
            </p:cNvCxnSpPr>
            <p:nvPr/>
          </p:nvCxnSpPr>
          <p:spPr>
            <a:xfrm>
              <a:off x="6624210" y="4343868"/>
              <a:ext cx="922489" cy="7062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F82759-3877-4D41-8A75-61659EA2E9F9}"/>
                </a:ext>
              </a:extLst>
            </p:cNvPr>
            <p:cNvCxnSpPr>
              <a:cxnSpLocks/>
              <a:stCxn id="43" idx="7"/>
            </p:cNvCxnSpPr>
            <p:nvPr/>
          </p:nvCxnSpPr>
          <p:spPr>
            <a:xfrm flipV="1">
              <a:off x="7643685" y="3733428"/>
              <a:ext cx="519141" cy="13166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69E178-FB6E-F14F-941F-B62B59E2976B}"/>
                </a:ext>
              </a:extLst>
            </p:cNvPr>
            <p:cNvCxnSpPr>
              <a:cxnSpLocks/>
            </p:cNvCxnSpPr>
            <p:nvPr/>
          </p:nvCxnSpPr>
          <p:spPr>
            <a:xfrm>
              <a:off x="8246322" y="3750255"/>
              <a:ext cx="631621" cy="6666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0DCB07-1484-7B46-9BA7-8229F3D7812B}"/>
                </a:ext>
              </a:extLst>
            </p:cNvPr>
            <p:cNvCxnSpPr>
              <a:cxnSpLocks/>
            </p:cNvCxnSpPr>
            <p:nvPr/>
          </p:nvCxnSpPr>
          <p:spPr>
            <a:xfrm>
              <a:off x="5212484" y="5283641"/>
              <a:ext cx="624844" cy="325264"/>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024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Resistors, capacitors, inductors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719446" y="1525964"/>
                <a:ext cx="8562252" cy="4704423"/>
              </a:xfrm>
            </p:spPr>
            <p:txBody>
              <a:bodyPr/>
              <a:lstStyle/>
              <a:p>
                <a:pPr>
                  <a:spcBef>
                    <a:spcPts val="400"/>
                  </a:spcBef>
                </a:pPr>
                <a:r>
                  <a:rPr lang="en-US" sz="2000" b="0" dirty="0"/>
                  <a:t>Resistors</a:t>
                </a:r>
              </a:p>
              <a:p>
                <a:pPr lvl="1">
                  <a:spcBef>
                    <a:spcPts val="400"/>
                  </a:spcBef>
                </a:pPr>
                <a:r>
                  <a:rPr lang="en-US" sz="1800" dirty="0"/>
                  <a:t>Analytic model:</a:t>
                </a:r>
                <a:r>
                  <a:rPr lang="en-US" sz="1800" b="0" dirty="0"/>
                  <a:t> </a:t>
                </a:r>
                <a14:m>
                  <m:oMath xmlns:m="http://schemas.openxmlformats.org/officeDocument/2006/math">
                    <m:r>
                      <a:rPr lang="en-US" sz="1800" b="0" i="1" smtClean="0">
                        <a:latin typeface="Cambria Math" panose="02040503050406030204" pitchFamily="18" charset="0"/>
                      </a:rPr>
                      <m:t>𝐼𝑅</m:t>
                    </m:r>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endParaRPr lang="en-US" sz="1800" b="0" dirty="0"/>
              </a:p>
              <a:p>
                <a:pPr lvl="1">
                  <a:spcBef>
                    <a:spcPts val="400"/>
                  </a:spcBef>
                </a:pPr>
                <a:r>
                  <a:rPr lang="en-US" sz="1800" dirty="0"/>
                  <a:t>Energy dissipated: </a:t>
                </a:r>
                <a14:m>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𝑓</m:t>
                            </m:r>
                          </m:sub>
                        </m:sSub>
                      </m:sup>
                      <m:e>
                        <m:r>
                          <a:rPr lang="en-US" sz="1800" b="0" i="1" smtClean="0">
                            <a:latin typeface="Cambria Math" panose="02040503050406030204" pitchFamily="18" charset="0"/>
                          </a:rPr>
                          <m:t>𝐼𝑉</m:t>
                        </m:r>
                      </m:e>
                    </m:nary>
                    <m:r>
                      <m:rPr>
                        <m:sty m:val="p"/>
                      </m:rPr>
                      <a:rPr lang="en-US" sz="1800" b="0" i="0" smtClean="0">
                        <a:latin typeface="Cambria Math" panose="02040503050406030204" pitchFamily="18" charset="0"/>
                      </a:rPr>
                      <m:t>dt</m:t>
                    </m:r>
                    <m:r>
                      <a:rPr lang="en-US" sz="1800" b="0" i="0" smtClean="0">
                        <a:latin typeface="Cambria Math" panose="02040503050406030204" pitchFamily="18" charset="0"/>
                      </a:rPr>
                      <m:t>=</m:t>
                    </m:r>
                    <m:nary>
                      <m:naryPr>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sub>
                      <m:sup>
                        <m:sSub>
                          <m:sSubPr>
                            <m:ctrlPr>
                              <a:rPr lang="en-US" sz="1800" i="1" smtClean="0">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𝑓</m:t>
                            </m:r>
                          </m:sub>
                        </m:sSub>
                      </m:sup>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𝐼</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𝑅𝑑𝑡</m:t>
                        </m:r>
                      </m:e>
                    </m:nary>
                  </m:oMath>
                </a14:m>
                <a:endParaRPr lang="en-US" sz="1600" b="0" dirty="0"/>
              </a:p>
              <a:p>
                <a:pPr>
                  <a:spcBef>
                    <a:spcPts val="400"/>
                  </a:spcBef>
                </a:pPr>
                <a:r>
                  <a:rPr lang="en-US" sz="2000" b="0" dirty="0"/>
                  <a:t>Capacitors</a:t>
                </a:r>
              </a:p>
              <a:p>
                <a:pPr lvl="1">
                  <a:spcBef>
                    <a:spcPts val="400"/>
                  </a:spcBef>
                </a:pPr>
                <a:r>
                  <a:rPr lang="en-US" sz="2000" dirty="0"/>
                  <a:t>Analytic model: </a:t>
                </a:r>
                <a14:m>
                  <m:oMath xmlns:m="http://schemas.openxmlformats.org/officeDocument/2006/math">
                    <m:r>
                      <a:rPr lang="en-US" sz="2000" b="0" i="1" smtClean="0">
                        <a:latin typeface="Cambria Math" panose="02040503050406030204" pitchFamily="18" charset="0"/>
                      </a:rPr>
                      <m:t>𝐶𝑉</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𝐶</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𝑑𝑉</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pPr lvl="1">
                  <a:spcBef>
                    <a:spcPts val="400"/>
                  </a:spcBef>
                </a:pPr>
                <a:r>
                  <a:rPr lang="en-US" sz="2000" dirty="0"/>
                  <a:t>Capacitor Energy stored: </a:t>
                </a:r>
                <a14:m>
                  <m:oMath xmlns:m="http://schemas.openxmlformats.org/officeDocument/2006/math">
                    <m:r>
                      <a:rPr lang="en-US" sz="2000" i="1">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𝐶𝑉</m:t>
                        </m:r>
                        <m:f>
                          <m:fPr>
                            <m:ctrlPr>
                              <a:rPr lang="en-US" sz="2000" i="1">
                                <a:latin typeface="Cambria Math" panose="02040503050406030204" pitchFamily="18" charset="0"/>
                              </a:rPr>
                            </m:ctrlPr>
                          </m:fPr>
                          <m:num>
                            <m:r>
                              <a:rPr lang="en-US" sz="2000" i="1">
                                <a:latin typeface="Cambria Math" panose="02040503050406030204" pitchFamily="18" charset="0"/>
                              </a:rPr>
                              <m:t>𝑑𝑉</m:t>
                            </m:r>
                          </m:num>
                          <m:den>
                            <m:r>
                              <a:rPr lang="en-US" sz="2000" i="1">
                                <a:latin typeface="Cambria Math" panose="02040503050406030204" pitchFamily="18" charset="0"/>
                              </a:rPr>
                              <m:t>𝑑𝑡</m:t>
                            </m:r>
                          </m:den>
                        </m:f>
                      </m:e>
                    </m:nary>
                    <m:r>
                      <m:rPr>
                        <m:sty m:val="p"/>
                      </m:rPr>
                      <a:rPr lang="en-US" sz="2000">
                        <a:latin typeface="Cambria Math" panose="02040503050406030204" pitchFamily="18" charset="0"/>
                      </a:rPr>
                      <m:t>dt</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𝐶</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2</m:t>
                        </m:r>
                      </m:sup>
                    </m:sSup>
                  </m:oMath>
                </a14:m>
                <a:endParaRPr lang="en-US" sz="1600" dirty="0"/>
              </a:p>
              <a:p>
                <a:pPr>
                  <a:spcBef>
                    <a:spcPts val="400"/>
                  </a:spcBef>
                </a:pPr>
                <a:r>
                  <a:rPr lang="en-US" sz="2000" b="0" dirty="0"/>
                  <a:t>Inductors</a:t>
                </a:r>
              </a:p>
              <a:p>
                <a:pPr lvl="1">
                  <a:spcBef>
                    <a:spcPts val="400"/>
                  </a:spcBef>
                </a:pPr>
                <a:r>
                  <a:rPr lang="en-US" sz="2000" dirty="0"/>
                  <a:t>Analytic model: </a:t>
                </a:r>
                <a:r>
                  <a:rPr lang="en-US" sz="2000" b="0" dirty="0"/>
                  <a:t>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𝐿</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m:t>
                        </m:r>
                      </m:num>
                      <m:den>
                        <m:r>
                          <a:rPr lang="en-US" sz="2000" b="0" i="1" smtClean="0">
                            <a:latin typeface="Cambria Math" panose="02040503050406030204" pitchFamily="18" charset="0"/>
                          </a:rPr>
                          <m:t>𝑑𝑡</m:t>
                        </m:r>
                      </m:den>
                    </m:f>
                  </m:oMath>
                </a14:m>
                <a:endParaRPr lang="en-US" sz="2000" dirty="0"/>
              </a:p>
              <a:p>
                <a:pPr lvl="1">
                  <a:spcBef>
                    <a:spcPts val="400"/>
                  </a:spcBef>
                </a:pPr>
                <a:r>
                  <a:rPr lang="en-US" sz="2000" dirty="0"/>
                  <a:t>Inductor Energy stored: </a:t>
                </a:r>
                <a14:m>
                  <m:oMath xmlns:m="http://schemas.openxmlformats.org/officeDocument/2006/math">
                    <m:r>
                      <a:rPr lang="en-US" sz="2000" b="0" i="1" smtClean="0">
                        <a:latin typeface="Cambria Math" panose="02040503050406030204" pitchFamily="18" charset="0"/>
                      </a:rPr>
                      <m:t>𝐸</m:t>
                    </m:r>
                    <m:r>
                      <a:rPr lang="en-US" sz="2000" i="1">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i="1">
                            <a:latin typeface="Cambria Math" panose="02040503050406030204" pitchFamily="18" charset="0"/>
                          </a:rPr>
                          <m:t>𝐼𝑉</m:t>
                        </m:r>
                      </m:e>
                    </m:nary>
                    <m:r>
                      <m:rPr>
                        <m:sty m:val="p"/>
                      </m:rPr>
                      <a:rPr lang="en-US" sz="2000">
                        <a:latin typeface="Cambria Math" panose="02040503050406030204" pitchFamily="18" charset="0"/>
                      </a:rPr>
                      <m:t>dt</m:t>
                    </m:r>
                    <m:r>
                      <a:rPr lang="en-US" sz="2000">
                        <a:latin typeface="Cambria Math" panose="02040503050406030204" pitchFamily="18" charset="0"/>
                      </a:rPr>
                      <m:t>=</m:t>
                    </m:r>
                    <m:nary>
                      <m:naryP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sub>
                        </m:sSub>
                      </m:sub>
                      <m:sup>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𝑓</m:t>
                            </m:r>
                          </m:sub>
                        </m:sSub>
                      </m:sup>
                      <m:e>
                        <m:r>
                          <a:rPr lang="en-US" sz="2000" b="0" i="1" smtClean="0">
                            <a:latin typeface="Cambria Math" panose="02040503050406030204" pitchFamily="18" charset="0"/>
                          </a:rPr>
                          <m:t>𝐿𝐼</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i="1">
                            <a:latin typeface="Cambria Math" panose="02040503050406030204" pitchFamily="18" charset="0"/>
                          </a:rPr>
                          <m:t>𝑑𝑡</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𝐿</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e>
                    </m:nary>
                  </m:oMath>
                </a14:m>
                <a:endParaRPr lang="en-US" sz="1600" dirty="0"/>
              </a:p>
              <a:p>
                <a:pPr lvl="1">
                  <a:spcBef>
                    <a:spcPts val="400"/>
                  </a:spcBef>
                </a:pPr>
                <a:r>
                  <a:rPr lang="en-US" sz="2000" dirty="0"/>
                  <a:t>Open air:  </a:t>
                </a: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𝐾</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num>
                      <m:den>
                        <m:r>
                          <a:rPr lang="en-US" sz="2000" b="0" i="1" smtClean="0">
                            <a:latin typeface="Cambria Math" panose="02040503050406030204" pitchFamily="18" charset="0"/>
                          </a:rPr>
                          <m:t>𝑙</m:t>
                        </m:r>
                      </m:den>
                    </m:f>
                  </m:oMath>
                </a14:m>
                <a:r>
                  <a:rPr lang="en-US" sz="2000" dirty="0"/>
                  <a:t>, distances in meters,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0</m:t>
                        </m:r>
                      </m:sub>
                    </m:sSub>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−7</m:t>
                        </m:r>
                      </m:sup>
                    </m:sSup>
                  </m:oMath>
                </a14:m>
                <a:r>
                  <a:rPr lang="en-US" sz="2000" dirty="0"/>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=1</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719446" y="1525964"/>
                <a:ext cx="8562252" cy="4704423"/>
              </a:xfrm>
              <a:blipFill>
                <a:blip r:embed="rId2"/>
                <a:stretch>
                  <a:fillRect l="-592" t="-16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3</a:t>
            </a:fld>
            <a:endParaRPr lang="en-US"/>
          </a:p>
        </p:txBody>
      </p:sp>
      <p:grpSp>
        <p:nvGrpSpPr>
          <p:cNvPr id="26" name="Group 209">
            <a:extLst>
              <a:ext uri="{FF2B5EF4-FFF2-40B4-BE49-F238E27FC236}">
                <a16:creationId xmlns:a16="http://schemas.microsoft.com/office/drawing/2014/main" id="{5236D28C-CF77-0A4B-938A-DBF720F02C5A}"/>
              </a:ext>
            </a:extLst>
          </p:cNvPr>
          <p:cNvGrpSpPr>
            <a:grpSpLocks/>
          </p:cNvGrpSpPr>
          <p:nvPr/>
        </p:nvGrpSpPr>
        <p:grpSpPr bwMode="auto">
          <a:xfrm>
            <a:off x="9418947" y="4437203"/>
            <a:ext cx="233599" cy="675571"/>
            <a:chOff x="3935" y="1728"/>
            <a:chExt cx="96" cy="480"/>
          </a:xfrm>
        </p:grpSpPr>
        <p:sp>
          <p:nvSpPr>
            <p:cNvPr id="27" name="Arc 59">
              <a:extLst>
                <a:ext uri="{FF2B5EF4-FFF2-40B4-BE49-F238E27FC236}">
                  <a16:creationId xmlns:a16="http://schemas.microsoft.com/office/drawing/2014/main" id="{8523526D-B0CE-4848-8DEF-A95B5391A2E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 name="Arc 60">
              <a:extLst>
                <a:ext uri="{FF2B5EF4-FFF2-40B4-BE49-F238E27FC236}">
                  <a16:creationId xmlns:a16="http://schemas.microsoft.com/office/drawing/2014/main" id="{7A18BE9D-7815-2243-AD16-A348AD37A8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 name="Arc 61">
              <a:extLst>
                <a:ext uri="{FF2B5EF4-FFF2-40B4-BE49-F238E27FC236}">
                  <a16:creationId xmlns:a16="http://schemas.microsoft.com/office/drawing/2014/main" id="{C18C137D-D614-E347-9113-9DFBA43AA23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0" name="Arc 62">
              <a:extLst>
                <a:ext uri="{FF2B5EF4-FFF2-40B4-BE49-F238E27FC236}">
                  <a16:creationId xmlns:a16="http://schemas.microsoft.com/office/drawing/2014/main" id="{4396BBEE-EB9E-E447-95EA-B1D2776DBE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1" name="Line 63">
              <a:extLst>
                <a:ext uri="{FF2B5EF4-FFF2-40B4-BE49-F238E27FC236}">
                  <a16:creationId xmlns:a16="http://schemas.microsoft.com/office/drawing/2014/main" id="{E4889763-7E2E-494F-8156-F4EF6B311BE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2" name="Line 64">
              <a:extLst>
                <a:ext uri="{FF2B5EF4-FFF2-40B4-BE49-F238E27FC236}">
                  <a16:creationId xmlns:a16="http://schemas.microsoft.com/office/drawing/2014/main" id="{B4266C65-308F-F746-9EA3-AC9F42482C7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3" name="Arc 65">
              <a:extLst>
                <a:ext uri="{FF2B5EF4-FFF2-40B4-BE49-F238E27FC236}">
                  <a16:creationId xmlns:a16="http://schemas.microsoft.com/office/drawing/2014/main" id="{0C2F38CD-87EA-AF49-B9EA-7BEDE0EB183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4" name="Arc 66">
              <a:extLst>
                <a:ext uri="{FF2B5EF4-FFF2-40B4-BE49-F238E27FC236}">
                  <a16:creationId xmlns:a16="http://schemas.microsoft.com/office/drawing/2014/main" id="{D91D2A77-E921-BB42-96F7-A237620451C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5" name="Arc 67">
              <a:extLst>
                <a:ext uri="{FF2B5EF4-FFF2-40B4-BE49-F238E27FC236}">
                  <a16:creationId xmlns:a16="http://schemas.microsoft.com/office/drawing/2014/main" id="{2234A58E-B2BC-F347-89E5-CD22C0ADEF0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6" name="Arc 68">
              <a:extLst>
                <a:ext uri="{FF2B5EF4-FFF2-40B4-BE49-F238E27FC236}">
                  <a16:creationId xmlns:a16="http://schemas.microsoft.com/office/drawing/2014/main" id="{62059BB2-B68A-994A-910E-2AD048BCEB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7" name="Arc 69">
              <a:extLst>
                <a:ext uri="{FF2B5EF4-FFF2-40B4-BE49-F238E27FC236}">
                  <a16:creationId xmlns:a16="http://schemas.microsoft.com/office/drawing/2014/main" id="{1334E453-3505-2148-8496-F0EA42FB146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8" name="Arc 70">
              <a:extLst>
                <a:ext uri="{FF2B5EF4-FFF2-40B4-BE49-F238E27FC236}">
                  <a16:creationId xmlns:a16="http://schemas.microsoft.com/office/drawing/2014/main" id="{25A27627-C261-1840-9A19-B06CD2B4391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39" name="Arc 71">
              <a:extLst>
                <a:ext uri="{FF2B5EF4-FFF2-40B4-BE49-F238E27FC236}">
                  <a16:creationId xmlns:a16="http://schemas.microsoft.com/office/drawing/2014/main" id="{6C87D285-7AE3-7A47-A27C-3A3BB07BC03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73C68C18-98C9-B743-9FC4-0B3227BCCCBF}"/>
              </a:ext>
            </a:extLst>
          </p:cNvPr>
          <p:cNvPicPr>
            <a:picLocks noChangeAspect="1"/>
          </p:cNvPicPr>
          <p:nvPr/>
        </p:nvPicPr>
        <p:blipFill>
          <a:blip r:embed="rId3"/>
          <a:stretch>
            <a:fillRect/>
          </a:stretch>
        </p:blipFill>
        <p:spPr>
          <a:xfrm>
            <a:off x="10074640" y="3898171"/>
            <a:ext cx="1996373" cy="1996373"/>
          </a:xfrm>
          <a:prstGeom prst="rect">
            <a:avLst/>
          </a:prstGeom>
        </p:spPr>
      </p:pic>
      <p:sp>
        <p:nvSpPr>
          <p:cNvPr id="41" name="Freeform 12">
            <a:extLst>
              <a:ext uri="{FF2B5EF4-FFF2-40B4-BE49-F238E27FC236}">
                <a16:creationId xmlns:a16="http://schemas.microsoft.com/office/drawing/2014/main" id="{9B367BA4-172E-B14D-8189-B6C20AACB6B8}"/>
              </a:ext>
            </a:extLst>
          </p:cNvPr>
          <p:cNvSpPr>
            <a:spLocks noChangeAspect="1"/>
          </p:cNvSpPr>
          <p:nvPr/>
        </p:nvSpPr>
        <p:spPr bwMode="auto">
          <a:xfrm>
            <a:off x="10662676" y="713241"/>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369">
            <a:extLst>
              <a:ext uri="{FF2B5EF4-FFF2-40B4-BE49-F238E27FC236}">
                <a16:creationId xmlns:a16="http://schemas.microsoft.com/office/drawing/2014/main" id="{DF980A44-2984-BB42-B08E-CEF4A73060CA}"/>
              </a:ext>
            </a:extLst>
          </p:cNvPr>
          <p:cNvGrpSpPr>
            <a:grpSpLocks/>
          </p:cNvGrpSpPr>
          <p:nvPr/>
        </p:nvGrpSpPr>
        <p:grpSpPr bwMode="auto">
          <a:xfrm>
            <a:off x="10454399" y="1715092"/>
            <a:ext cx="528291" cy="779820"/>
            <a:chOff x="118" y="3197"/>
            <a:chExt cx="423" cy="576"/>
          </a:xfrm>
        </p:grpSpPr>
        <p:grpSp>
          <p:nvGrpSpPr>
            <p:cNvPr id="43" name="Group 246">
              <a:extLst>
                <a:ext uri="{FF2B5EF4-FFF2-40B4-BE49-F238E27FC236}">
                  <a16:creationId xmlns:a16="http://schemas.microsoft.com/office/drawing/2014/main" id="{667714E3-D1D9-A746-B30C-F8307AD31D2E}"/>
                </a:ext>
              </a:extLst>
            </p:cNvPr>
            <p:cNvGrpSpPr>
              <a:grpSpLocks/>
            </p:cNvGrpSpPr>
            <p:nvPr/>
          </p:nvGrpSpPr>
          <p:grpSpPr bwMode="auto">
            <a:xfrm>
              <a:off x="118" y="3197"/>
              <a:ext cx="423" cy="576"/>
              <a:chOff x="1673" y="2160"/>
              <a:chExt cx="423" cy="576"/>
            </a:xfrm>
          </p:grpSpPr>
          <p:grpSp>
            <p:nvGrpSpPr>
              <p:cNvPr id="45" name="Group 247">
                <a:extLst>
                  <a:ext uri="{FF2B5EF4-FFF2-40B4-BE49-F238E27FC236}">
                    <a16:creationId xmlns:a16="http://schemas.microsoft.com/office/drawing/2014/main" id="{DB4AF0C6-B0A1-744E-A59B-0D37BC0F65CE}"/>
                  </a:ext>
                </a:extLst>
              </p:cNvPr>
              <p:cNvGrpSpPr>
                <a:grpSpLocks/>
              </p:cNvGrpSpPr>
              <p:nvPr/>
            </p:nvGrpSpPr>
            <p:grpSpPr bwMode="auto">
              <a:xfrm>
                <a:off x="1843" y="2160"/>
                <a:ext cx="253" cy="576"/>
                <a:chOff x="1958" y="2160"/>
                <a:chExt cx="253" cy="576"/>
              </a:xfrm>
            </p:grpSpPr>
            <p:sp>
              <p:nvSpPr>
                <p:cNvPr id="47" name="Freeform 248">
                  <a:extLst>
                    <a:ext uri="{FF2B5EF4-FFF2-40B4-BE49-F238E27FC236}">
                      <a16:creationId xmlns:a16="http://schemas.microsoft.com/office/drawing/2014/main" id="{67DD1A32-E0B9-B44B-B539-017CE7CDA604}"/>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Text Box 249">
                  <a:extLst>
                    <a:ext uri="{FF2B5EF4-FFF2-40B4-BE49-F238E27FC236}">
                      <a16:creationId xmlns:a16="http://schemas.microsoft.com/office/drawing/2014/main" id="{9AA035DD-DA08-884E-9CDF-EA8CF977B6BD}"/>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46" name="Line 250">
                <a:extLst>
                  <a:ext uri="{FF2B5EF4-FFF2-40B4-BE49-F238E27FC236}">
                    <a16:creationId xmlns:a16="http://schemas.microsoft.com/office/drawing/2014/main" id="{4D947338-625E-B24F-90F6-7517BB90916A}"/>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4" name="Freeform 368">
              <a:extLst>
                <a:ext uri="{FF2B5EF4-FFF2-40B4-BE49-F238E27FC236}">
                  <a16:creationId xmlns:a16="http://schemas.microsoft.com/office/drawing/2014/main" id="{18FC18C9-2489-F44C-8A1C-45A71EAC86E1}"/>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49" name="Picture 2" descr="page66image2514822992">
            <a:extLst>
              <a:ext uri="{FF2B5EF4-FFF2-40B4-BE49-F238E27FC236}">
                <a16:creationId xmlns:a16="http://schemas.microsoft.com/office/drawing/2014/main" id="{3B6C16E1-8B5B-7F47-A8B9-5E092ACC42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83653" y="316649"/>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ge71image2534284880">
            <a:extLst>
              <a:ext uri="{FF2B5EF4-FFF2-40B4-BE49-F238E27FC236}">
                <a16:creationId xmlns:a16="http://schemas.microsoft.com/office/drawing/2014/main" id="{7DD5295C-080E-184F-858B-B97666E5771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353800" y="1625589"/>
            <a:ext cx="628018" cy="11304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5BA121D-DD31-BF4F-A498-78208726FB46}"/>
              </a:ext>
            </a:extLst>
          </p:cNvPr>
          <p:cNvSpPr txBox="1"/>
          <p:nvPr/>
        </p:nvSpPr>
        <p:spPr>
          <a:xfrm>
            <a:off x="9452799" y="6154592"/>
            <a:ext cx="2597854" cy="338554"/>
          </a:xfrm>
          <a:prstGeom prst="rect">
            <a:avLst/>
          </a:prstGeom>
          <a:noFill/>
        </p:spPr>
        <p:txBody>
          <a:bodyPr wrap="square" rtlCol="0">
            <a:spAutoFit/>
          </a:bodyPr>
          <a:lstStyle/>
          <a:p>
            <a:r>
              <a:rPr lang="en-US" sz="1600" dirty="0"/>
              <a:t>Credit: Make Electronics</a:t>
            </a:r>
          </a:p>
        </p:txBody>
      </p:sp>
      <p:pic>
        <p:nvPicPr>
          <p:cNvPr id="52" name="Picture 1" descr="page97image2544699840">
            <a:extLst>
              <a:ext uri="{FF2B5EF4-FFF2-40B4-BE49-F238E27FC236}">
                <a16:creationId xmlns:a16="http://schemas.microsoft.com/office/drawing/2014/main" id="{DC9446CD-1404-9546-97A4-6061CF128E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74640" y="3062066"/>
            <a:ext cx="18161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02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3703" y="76382"/>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277418" y="1413090"/>
                <a:ext cx="8843874"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𝑛</m:t>
                        </m:r>
                      </m:sub>
                    </m:sSub>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cs typeface="Calibri"/>
                            <a:sym typeface="Calibri"/>
                          </a:rPr>
                          <m:t>𝑙</m:t>
                        </m:r>
                      </m:sub>
                    </m:sSub>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𝑛</m:t>
                            </m:r>
                            <m:r>
                              <a:rPr lang="en-US" sz="2000" i="1">
                                <a:solidFill>
                                  <a:srgbClr val="000000"/>
                                </a:solidFill>
                                <a:latin typeface="Cambria Math" panose="02040503050406030204" pitchFamily="18" charset="0"/>
                                <a:ea typeface="Cambria Math" panose="02040503050406030204" pitchFamily="18" charset="0"/>
                                <a:sym typeface="Calibri"/>
                              </a:rPr>
                              <m:t>+1</m:t>
                            </m:r>
                          </m:sub>
                        </m:sSub>
                      </m:num>
                      <m:den>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𝑡</m:t>
                        </m:r>
                      </m:den>
                    </m:f>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𝐿</m:t>
                    </m:r>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cs typeface="Calibri"/>
                            <a:sym typeface="Calibri"/>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𝑛</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ea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𝑉</m:t>
                            </m:r>
                          </m:e>
                          <m:sub>
                            <m:r>
                              <a:rPr lang="en-US" sz="2000" i="1">
                                <a:solidFill>
                                  <a:srgbClr val="000000"/>
                                </a:solidFill>
                                <a:latin typeface="Cambria Math" panose="02040503050406030204" pitchFamily="18" charset="0"/>
                                <a:ea typeface="Cambria Math" panose="02040503050406030204" pitchFamily="18" charset="0"/>
                              </a:rPr>
                              <m:t>𝑛</m:t>
                            </m:r>
                          </m:sub>
                        </m:sSub>
                      </m:num>
                      <m:den>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𝐶</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𝑙</m:t>
                            </m:r>
                          </m:sub>
                        </m:sSub>
                      </m:num>
                      <m:den>
                        <m:r>
                          <a:rPr lang="en-US" sz="2000" i="1">
                            <a:solidFill>
                              <a:srgbClr val="000000"/>
                            </a:solidFill>
                            <a:latin typeface="Cambria Math" panose="02040503050406030204" pitchFamily="18" charset="0"/>
                          </a:rPr>
                          <m:t>𝑙</m:t>
                        </m:r>
                      </m:den>
                    </m:f>
                  </m:oMath>
                </a14:m>
                <a:r>
                  <a:rPr lang="en-US" sz="2000" dirty="0">
                    <a:solidFill>
                      <a:srgbClr val="000000"/>
                    </a:solidFill>
                    <a:latin typeface="Calibri"/>
                    <a:ea typeface="Calibri"/>
                    <a:cs typeface="Calibri"/>
                    <a:sym typeface="Calibri"/>
                  </a:rPr>
                  <a:t>, so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a:t>
                </a:r>
                <a:endParaRPr lang="en-US" sz="2000" dirty="0">
                  <a:solidFill>
                    <a:srgbClr val="000000"/>
                  </a:solidFill>
                  <a:latin typeface="Calibri"/>
                  <a:ea typeface="Calibri"/>
                  <a:cs typeface="Calibri"/>
                  <a:sym typeface="Calibri"/>
                </a:endParaRPr>
              </a:p>
              <a:p>
                <a:pPr marL="285750" indent="-285750" hangingPunct="0">
                  <a:buFont typeface="Arial" panose="020B0604020202020204" pitchFamily="34" charset="0"/>
                  <a:buChar char="•"/>
                </a:pPr>
                <a:r>
                  <a:rPr lang="en-US" sz="2000" dirty="0">
                    <a:solidFill>
                      <a:srgbClr val="000000"/>
                    </a:solidFill>
                    <a:cs typeface="Calibri"/>
                    <a:sym typeface="Calibri"/>
                  </a:rPr>
                  <a:t>Thus,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e>
                          <m:sup>
                            <m:r>
                              <a:rPr lang="en-US" sz="2000" i="1">
                                <a:solidFill>
                                  <a:srgbClr val="000000"/>
                                </a:solidFill>
                                <a:latin typeface="Cambria Math" panose="02040503050406030204" pitchFamily="18" charset="0"/>
                                <a:cs typeface="Calibri"/>
                                <a:sym typeface="Calibri"/>
                              </a:rPr>
                              <m:t>2</m:t>
                            </m:r>
                          </m:sup>
                        </m:sSup>
                        <m:r>
                          <a:rPr lang="en-US" sz="2000" i="1">
                            <a:solidFill>
                              <a:srgbClr val="000000"/>
                            </a:solidFill>
                            <a:latin typeface="Cambria Math" panose="02040503050406030204" pitchFamily="18" charset="0"/>
                            <a:cs typeface="Calibri"/>
                            <a:sym typeface="Calibri"/>
                          </a:rPr>
                          <m:t>𝑉</m:t>
                        </m:r>
                      </m:num>
                      <m:den>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𝑧</m:t>
                            </m:r>
                          </m:e>
                          <m:sup>
                            <m:r>
                              <a:rPr lang="en-US" sz="2000" i="1">
                                <a:solidFill>
                                  <a:srgbClr val="000000"/>
                                </a:solidFill>
                                <a:latin typeface="Cambria Math" panose="02040503050406030204" pitchFamily="18" charset="0"/>
                                <a:cs typeface="Calibri"/>
                                <a:sym typeface="Calibri"/>
                              </a:rPr>
                              <m:t>2</m:t>
                            </m:r>
                          </m:sup>
                        </m:sSup>
                      </m:den>
                    </m:f>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𝑉</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latin typeface="Calibri"/>
                  </a:rPr>
                  <a:t> and </a:t>
                </a:r>
                <a14:m>
                  <m:oMath xmlns:m="http://schemas.openxmlformats.org/officeDocument/2006/math">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𝑧</m:t>
                            </m:r>
                          </m:e>
                          <m:sup>
                            <m:r>
                              <a:rPr lang="en-US" sz="2000" i="1">
                                <a:solidFill>
                                  <a:srgbClr val="000000"/>
                                </a:solidFill>
                                <a:latin typeface="Cambria Math" panose="02040503050406030204" pitchFamily="18" charset="0"/>
                              </a:rPr>
                              <m:t>2</m:t>
                            </m:r>
                          </m:sup>
                        </m:sSup>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𝐿𝐶</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𝐼</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𝑡</m:t>
                            </m:r>
                          </m:e>
                          <m:sup>
                            <m:r>
                              <a:rPr lang="en-US" sz="2000" i="1">
                                <a:solidFill>
                                  <a:srgbClr val="000000"/>
                                </a:solidFill>
                                <a:latin typeface="Cambria Math" panose="02040503050406030204" pitchFamily="18" charset="0"/>
                              </a:rPr>
                              <m:t>2</m:t>
                            </m:r>
                          </m:sup>
                        </m:sSup>
                      </m:den>
                    </m:f>
                  </m:oMath>
                </a14:m>
                <a:r>
                  <a:rPr lang="en-US" sz="2000" dirty="0">
                    <a:solidFill>
                      <a:srgbClr val="000000"/>
                    </a:solidFill>
                  </a:rPr>
                  <a:t> </a:t>
                </a:r>
                <a:r>
                  <a:rPr lang="en-US" sz="2000" dirty="0">
                    <a:solidFill>
                      <a:srgbClr val="000000"/>
                    </a:solidFill>
                    <a:latin typeface="Calibri"/>
                  </a:rPr>
                  <a:t>, whose solution is </a:t>
                </a:r>
                <a:r>
                  <a:rPr lang="en-US" sz="2000" dirty="0">
                    <a:solidFill>
                      <a:srgbClr val="000000"/>
                    </a:solidFill>
                    <a:latin typeface="Calibri"/>
                    <a:ea typeface="Calibri"/>
                    <a:cs typeface="Calibri"/>
                    <a:sym typeface="Calibri"/>
                  </a:rPr>
                  <a:t>is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𝑉</m:t>
                    </m:r>
                    <m:d>
                      <m:dPr>
                        <m:ctrlPr>
                          <a:rPr lang="en-US" sz="2000" i="1">
                            <a:solidFill>
                              <a:srgbClr val="000000"/>
                            </a:solidFill>
                            <a:latin typeface="Cambria Math" panose="02040503050406030204" pitchFamily="18" charset="0"/>
                            <a:ea typeface="Calibri"/>
                            <a:cs typeface="Calibri"/>
                            <a:sym typeface="Calibri"/>
                          </a:rPr>
                        </m:ctrlPr>
                      </m:dPr>
                      <m:e>
                        <m:r>
                          <a:rPr lang="en-US" sz="2000" i="1">
                            <a:solidFill>
                              <a:srgbClr val="000000"/>
                            </a:solidFill>
                            <a:latin typeface="Cambria Math" panose="02040503050406030204" pitchFamily="18" charset="0"/>
                            <a:ea typeface="Calibri"/>
                            <a:cs typeface="Calibri"/>
                            <a:sym typeface="Calibri"/>
                          </a:rPr>
                          <m:t>𝑧</m:t>
                        </m:r>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libri"/>
                            <a:cs typeface="Calibri"/>
                            <a:sym typeface="Calibri"/>
                          </a:rPr>
                          <m:t>𝑣𝑡</m:t>
                        </m:r>
                      </m:e>
                    </m:d>
                  </m:oMath>
                </a14:m>
                <a:endParaRPr lang="en-US" sz="2000" i="1" dirty="0">
                  <a:solidFill>
                    <a:srgbClr val="000000"/>
                  </a:solidFill>
                  <a:latin typeface="Cambria Math" panose="02040503050406030204" pitchFamily="18" charset="0"/>
                  <a:ea typeface="Calibri"/>
                  <a:cs typeface="Calibri"/>
                  <a:sym typeface="Calibri"/>
                </a:endParaRPr>
              </a:p>
              <a:p>
                <a:pPr marL="285750" indent="-285750" hangingPunct="0">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 </m:t>
                    </m:r>
                    <m:r>
                      <a:rPr lang="en-US" sz="2000" i="1">
                        <a:solidFill>
                          <a:srgbClr val="000000"/>
                        </a:solidFill>
                        <a:latin typeface="Cambria Math" panose="02040503050406030204" pitchFamily="18" charset="0"/>
                        <a:ea typeface="Calibri"/>
                        <a:cs typeface="Calibri"/>
                        <a:sym typeface="Calibri"/>
                      </a:rPr>
                      <m:t>𝑣</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r>
                      <a:rPr lang="en-US" sz="2000" b="0" i="0" smtClean="0">
                        <a:solidFill>
                          <a:srgbClr val="000000"/>
                        </a:solidFill>
                        <a:latin typeface="Cambria Math" panose="02040503050406030204" pitchFamily="18" charset="0"/>
                        <a:cs typeface="Calibri"/>
                        <a:sym typeface="Calibri"/>
                      </a:rPr>
                      <m:t>  </m:t>
                    </m:r>
                  </m:oMath>
                </a14:m>
                <a:r>
                  <a:rPr lang="en-US" sz="2000" dirty="0">
                    <a:solidFill>
                      <a:srgbClr val="000000"/>
                    </a:solidFill>
                    <a:latin typeface="Calibri"/>
                    <a:ea typeface="Calibri"/>
                    <a:cs typeface="Calibri"/>
                    <a:sym typeface="Calibri"/>
                  </a:rPr>
                  <a:t>for the forward wave .</a:t>
                </a:r>
              </a:p>
              <a:p>
                <a:pPr marL="285750" indent="-28575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latin typeface="Calibri"/>
                    <a:ea typeface="Calibri"/>
                    <a:cs typeface="Calibri"/>
                    <a:sym typeface="Calibri"/>
                  </a:rPr>
                  <a:t> 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𝐼</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𝑧</m:t>
                        </m:r>
                      </m:den>
                    </m:f>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𝐶</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𝑡</m:t>
                        </m:r>
                      </m:den>
                    </m:f>
                  </m:oMath>
                </a14:m>
                <a:r>
                  <a:rPr lang="en-US" sz="2000" dirty="0">
                    <a:solidFill>
                      <a:srgbClr val="000000"/>
                    </a:solidFill>
                    <a:ea typeface="Calibri"/>
                    <a:cs typeface="Calibri"/>
                    <a:sym typeface="Calibri"/>
                  </a:rPr>
                  <a:t>  implies</a:t>
                </a:r>
              </a:p>
              <a:p>
                <a:pPr marL="285750" indent="-28575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𝑉</m:t>
                        </m:r>
                      </m:e>
                      <m:sup>
                        <m:r>
                          <a:rPr lang="en-US" sz="2000" i="1">
                            <a:solidFill>
                              <a:srgbClr val="000000"/>
                            </a:solidFill>
                            <a:latin typeface="Cambria Math" panose="02040503050406030204" pitchFamily="18" charset="0"/>
                            <a:ea typeface="Calibri"/>
                            <a:cs typeface="Calibri"/>
                            <a:sym typeface="Calibri"/>
                          </a:rPr>
                          <m:t>′</m:t>
                        </m:r>
                      </m:sup>
                    </m:sSup>
                    <m:r>
                      <a:rPr lang="en-US" sz="2000" i="1">
                        <a:solidFill>
                          <a:srgbClr val="000000"/>
                        </a:solidFill>
                        <a:latin typeface="Cambria Math" panose="02040503050406030204" pitchFamily="18" charset="0"/>
                        <a:ea typeface="Calibri"/>
                        <a:cs typeface="Calibri"/>
                        <a:sym typeface="Calibri"/>
                      </a:rPr>
                      <m:t>=</m:t>
                    </m:r>
                    <m:r>
                      <a:rPr lang="en-US" sz="2000" i="1">
                        <a:solidFill>
                          <a:srgbClr val="000000"/>
                        </a:solidFill>
                        <a:latin typeface="Cambria Math" panose="02040503050406030204" pitchFamily="18" charset="0"/>
                        <a:ea typeface="Calibri"/>
                        <a:cs typeface="Calibri"/>
                        <a:sym typeface="Calibri"/>
                      </a:rPr>
                      <m:t>𝑣𝐿</m:t>
                    </m:r>
                    <m:sSup>
                      <m:sSupPr>
                        <m:ctrlPr>
                          <a:rPr lang="en-US" sz="2000" i="1">
                            <a:solidFill>
                              <a:srgbClr val="000000"/>
                            </a:solidFill>
                            <a:latin typeface="Cambria Math" panose="02040503050406030204" pitchFamily="18" charset="0"/>
                            <a:ea typeface="Calibri"/>
                            <a:cs typeface="Calibri"/>
                            <a:sym typeface="Calibri"/>
                          </a:rPr>
                        </m:ctrlPr>
                      </m:sSupPr>
                      <m:e>
                        <m:r>
                          <a:rPr lang="en-US" sz="2000" i="1">
                            <a:solidFill>
                              <a:srgbClr val="000000"/>
                            </a:solidFill>
                            <a:latin typeface="Cambria Math" panose="02040503050406030204" pitchFamily="18" charset="0"/>
                            <a:ea typeface="Calibri"/>
                            <a:cs typeface="Calibri"/>
                            <a:sym typeface="Calibri"/>
                          </a:rPr>
                          <m:t>𝐼</m:t>
                        </m:r>
                      </m:e>
                      <m:sup>
                        <m:r>
                          <a:rPr lang="en-US" sz="2000" i="1">
                            <a:solidFill>
                              <a:srgbClr val="000000"/>
                            </a:solidFill>
                            <a:latin typeface="Cambria Math" panose="02040503050406030204" pitchFamily="18" charset="0"/>
                            <a:ea typeface="Calibri"/>
                            <a:cs typeface="Calibri"/>
                            <a:sym typeface="Calibri"/>
                          </a:rPr>
                          <m:t>′</m:t>
                        </m:r>
                      </m:sup>
                    </m:sSup>
                  </m:oMath>
                </a14:m>
                <a:r>
                  <a:rPr lang="en-US" sz="2000" i="1" dirty="0">
                    <a:solidFill>
                      <a:srgbClr val="000000"/>
                    </a:solidFill>
                    <a:latin typeface="Cambria Math" panose="02040503050406030204" pitchFamily="18" charset="0"/>
                    <a:ea typeface="Calibri"/>
                    <a:cs typeface="Calibri"/>
                    <a:sym typeface="Calibri"/>
                  </a:rPr>
                  <a:t> </a:t>
                </a:r>
                <a:r>
                  <a:rPr lang="en-US" sz="2000" dirty="0">
                    <a:solidFill>
                      <a:srgbClr val="000000"/>
                    </a:solidFill>
                    <a:latin typeface="Calibri" panose="020F0502020204030204" pitchFamily="34" charset="0"/>
                    <a:ea typeface="Calibri"/>
                    <a:cs typeface="Calibri" panose="020F0502020204030204" pitchFamily="34" charset="0"/>
                    <a:sym typeface="Calibri"/>
                  </a:rPr>
                  <a:t>and </a:t>
                </a:r>
                <a14:m>
                  <m:oMath xmlns:m="http://schemas.openxmlformats.org/officeDocument/2006/math">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𝑉</m:t>
                        </m:r>
                      </m:num>
                      <m:den>
                        <m:r>
                          <a:rPr lang="en-US" sz="2000" i="1">
                            <a:solidFill>
                              <a:srgbClr val="000000"/>
                            </a:solidFill>
                            <a:latin typeface="Cambria Math" panose="02040503050406030204" pitchFamily="18" charset="0"/>
                            <a:cs typeface="Calibri"/>
                            <a:sym typeface="Calibri"/>
                          </a:rPr>
                          <m:t>𝐼</m:t>
                        </m:r>
                      </m:den>
                    </m:f>
                    <m:r>
                      <a:rPr lang="en-US" sz="2000" i="1">
                        <a:solidFill>
                          <a:srgbClr val="000000"/>
                        </a:solidFill>
                        <a:latin typeface="Cambria Math" panose="02040503050406030204" pitchFamily="18" charset="0"/>
                        <a:cs typeface="Calibri"/>
                        <a:sym typeface="Calibri"/>
                      </a:rPr>
                      <m:t>=</m:t>
                    </m:r>
                    <m:rad>
                      <m:radPr>
                        <m:degHide m:val="on"/>
                        <m:ctrlPr>
                          <a:rPr lang="en-US" sz="2000" i="1">
                            <a:solidFill>
                              <a:srgbClr val="000000"/>
                            </a:solidFill>
                            <a:latin typeface="Cambria Math" panose="02040503050406030204" pitchFamily="18" charset="0"/>
                            <a:cs typeface="Calibri"/>
                            <a:sym typeface="Calibri"/>
                          </a:rPr>
                        </m:ctrlPr>
                      </m:radPr>
                      <m:deg/>
                      <m:e>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𝐿</m:t>
                            </m:r>
                          </m:num>
                          <m:den>
                            <m:r>
                              <a:rPr lang="en-US" sz="2000" i="1">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so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rad>
                      <m:radPr>
                        <m:degHide m:val="on"/>
                        <m:ctrlPr>
                          <a:rPr lang="en-US" sz="2000" i="1">
                            <a:solidFill>
                              <a:srgbClr val="000000"/>
                            </a:solidFill>
                            <a:latin typeface="Cambria Math" panose="02040503050406030204" pitchFamily="18" charset="0"/>
                          </a:rPr>
                        </m:ctrlPr>
                      </m:radPr>
                      <m:deg/>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𝐿</m:t>
                            </m:r>
                          </m:num>
                          <m:den>
                            <m:r>
                              <a:rPr lang="en-US" sz="2000" i="1">
                                <a:solidFill>
                                  <a:srgbClr val="000000"/>
                                </a:solidFill>
                                <a:latin typeface="Cambria Math" panose="02040503050406030204" pitchFamily="18" charset="0"/>
                              </a:rPr>
                              <m:t>𝐶</m:t>
                            </m:r>
                          </m:den>
                        </m:f>
                      </m:e>
                    </m:rad>
                  </m:oMath>
                </a14:m>
                <a:r>
                  <a:rPr lang="en-US" sz="2000" dirty="0">
                    <a:solidFill>
                      <a:srgbClr val="000000"/>
                    </a:solidFill>
                    <a:latin typeface="Calibri"/>
                    <a:ea typeface="Calibri"/>
                    <a:cs typeface="Calibri"/>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latin typeface="Calibri"/>
                    <a:ea typeface="Calibri"/>
                    <a:cs typeface="Calibri"/>
                    <a:sym typeface="Calibri"/>
                  </a:rPr>
                  <a:t> is the forward impedance</a:t>
                </a: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𝐼</m:t>
                            </m:r>
                          </m:e>
                          <m:sub>
                            <m:r>
                              <a:rPr lang="en-US" sz="2000" i="1">
                                <a:solidFill>
                                  <a:srgbClr val="000000"/>
                                </a:solidFill>
                                <a:latin typeface="Cambria Math" panose="02040503050406030204" pitchFamily="18" charset="0"/>
                              </a:rPr>
                              <m:t>−</m:t>
                            </m:r>
                          </m:sub>
                        </m:sSub>
                      </m:den>
                    </m:f>
                  </m:oMath>
                </a14:m>
                <a:r>
                  <a:rPr lang="en-US" sz="2000" dirty="0">
                    <a:solidFill>
                      <a:srgbClr val="000000"/>
                    </a:solidFill>
                  </a:rPr>
                  <a:t>, </a:t>
                </a:r>
                <a14:m>
                  <m:oMath xmlns:m="http://schemas.openxmlformats.org/officeDocument/2006/math">
                    <m:r>
                      <a:rPr lang="en-US" sz="2000" i="1">
                        <a:solidFill>
                          <a:srgbClr val="000000"/>
                        </a:solidFill>
                        <a:latin typeface="Cambria Math" panose="02040503050406030204" pitchFamily="18" charset="0"/>
                      </a:rPr>
                      <m:t>𝑉</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the backwards looking impedance</a:t>
                </a:r>
                <a:endParaRPr lang="en-US" sz="2000" dirty="0">
                  <a:solidFill>
                    <a:srgbClr val="000000"/>
                  </a:solidFill>
                </a:endParaRPr>
              </a:p>
              <a:p>
                <a:pPr marL="285750" indent="-28575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r>
                      <a:rPr lang="en-US" sz="200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m:t>
                        </m:r>
                      </m:sub>
                    </m:sSub>
                    <m:d>
                      <m:dPr>
                        <m:ctrlPr>
                          <a:rPr lang="en-US" sz="2000" i="1">
                            <a:solidFill>
                              <a:srgbClr val="000000"/>
                            </a:solidFill>
                            <a:latin typeface="Cambria Math" panose="02040503050406030204" pitchFamily="18" charset="0"/>
                          </a:rPr>
                        </m:ctrlPr>
                      </m:dPr>
                      <m:e>
                        <m:r>
                          <a:rPr lang="en-US" sz="2000" i="1">
                            <a:solidFill>
                              <a:srgbClr val="000000"/>
                            </a:solidFill>
                            <a:latin typeface="Cambria Math" panose="02040503050406030204" pitchFamily="18" charset="0"/>
                          </a:rPr>
                          <m:t>𝑡</m:t>
                        </m:r>
                      </m:e>
                    </m:d>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m:t>
                                </m:r>
                              </m:sub>
                            </m:sSub>
                          </m:e>
                          <m:sup>
                            <m:r>
                              <a:rPr lang="en-US" sz="2000" i="1">
                                <a:solidFill>
                                  <a:srgbClr val="000000"/>
                                </a:solidFill>
                                <a:latin typeface="Cambria Math" panose="02040503050406030204" pitchFamily="18" charset="0"/>
                              </a:rPr>
                              <m:t>2</m:t>
                            </m:r>
                          </m:sup>
                        </m:sSup>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0</m:t>
                            </m:r>
                          </m:sub>
                        </m:sSub>
                      </m:den>
                    </m:f>
                  </m:oMath>
                </a14:m>
                <a:r>
                  <a:rPr lang="en-US" sz="2000" dirty="0">
                    <a:solidFill>
                      <a:srgbClr val="000000"/>
                    </a:solidFill>
                  </a:rPr>
                  <a:t> (the negative sign implies energy flows to the left)</a:t>
                </a: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77418" y="1413090"/>
                <a:ext cx="8843874" cy="5179612"/>
              </a:xfrm>
              <a:prstGeom prst="rect">
                <a:avLst/>
              </a:prstGeom>
              <a:blipFill>
                <a:blip r:embed="rId3"/>
                <a:stretch>
                  <a:fillRect l="-11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30</a:t>
            </a:fld>
            <a:endParaRPr lang="en-US" dirty="0">
              <a:solidFill>
                <a:schemeClr val="tx1"/>
              </a:solidFill>
            </a:endParaRPr>
          </a:p>
        </p:txBody>
      </p:sp>
      <p:grpSp>
        <p:nvGrpSpPr>
          <p:cNvPr id="89" name="Group 88">
            <a:extLst>
              <a:ext uri="{FF2B5EF4-FFF2-40B4-BE49-F238E27FC236}">
                <a16:creationId xmlns:a16="http://schemas.microsoft.com/office/drawing/2014/main" id="{47D2CC5D-822D-CC4C-9091-C7F64260A926}"/>
              </a:ext>
            </a:extLst>
          </p:cNvPr>
          <p:cNvGrpSpPr/>
          <p:nvPr/>
        </p:nvGrpSpPr>
        <p:grpSpPr>
          <a:xfrm>
            <a:off x="9345059" y="2927194"/>
            <a:ext cx="2240417" cy="1026455"/>
            <a:chOff x="9407617" y="2438345"/>
            <a:chExt cx="2240417" cy="1026455"/>
          </a:xfrm>
        </p:grpSpPr>
        <p:cxnSp>
          <p:nvCxnSpPr>
            <p:cNvPr id="74" name="Straight Connector 73">
              <a:extLst>
                <a:ext uri="{FF2B5EF4-FFF2-40B4-BE49-F238E27FC236}">
                  <a16:creationId xmlns:a16="http://schemas.microsoft.com/office/drawing/2014/main" id="{F5C1E943-EFE3-0A45-94C3-FA4B667A6625}"/>
                </a:ext>
              </a:extLst>
            </p:cNvPr>
            <p:cNvCxnSpPr>
              <a:cxnSpLocks/>
            </p:cNvCxnSpPr>
            <p:nvPr/>
          </p:nvCxnSpPr>
          <p:spPr>
            <a:xfrm>
              <a:off x="9407617" y="281580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756EF1C7-C97E-E34E-8FA3-5183168804C7}"/>
                </a:ext>
              </a:extLst>
            </p:cNvPr>
            <p:cNvCxnSpPr>
              <a:cxnSpLocks/>
            </p:cNvCxnSpPr>
            <p:nvPr/>
          </p:nvCxnSpPr>
          <p:spPr>
            <a:xfrm>
              <a:off x="9424436" y="345941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F51045FA-1225-FF4B-98B7-4C29FDA7A625}"/>
                </a:ext>
              </a:extLst>
            </p:cNvPr>
            <p:cNvSpPr txBox="1"/>
            <p:nvPr/>
          </p:nvSpPr>
          <p:spPr>
            <a:xfrm>
              <a:off x="9856883" y="2438345"/>
              <a:ext cx="459896" cy="369332"/>
            </a:xfrm>
            <a:prstGeom prst="rect">
              <a:avLst/>
            </a:prstGeom>
            <a:noFill/>
          </p:spPr>
          <p:txBody>
            <a:bodyPr wrap="square" rtlCol="0">
              <a:spAutoFit/>
            </a:bodyPr>
            <a:lstStyle/>
            <a:p>
              <a:r>
                <a:rPr lang="en-US" dirty="0"/>
                <a:t>I</a:t>
              </a:r>
              <a:r>
                <a:rPr lang="en-US" baseline="-25000" dirty="0"/>
                <a:t>+</a:t>
              </a:r>
            </a:p>
          </p:txBody>
        </p:sp>
        <p:cxnSp>
          <p:nvCxnSpPr>
            <p:cNvPr id="77" name="Straight Arrow Connector 76">
              <a:extLst>
                <a:ext uri="{FF2B5EF4-FFF2-40B4-BE49-F238E27FC236}">
                  <a16:creationId xmlns:a16="http://schemas.microsoft.com/office/drawing/2014/main" id="{7B15A9D6-4AF7-FE43-AAB4-BE1280934FC4}"/>
                </a:ext>
              </a:extLst>
            </p:cNvPr>
            <p:cNvCxnSpPr/>
            <p:nvPr/>
          </p:nvCxnSpPr>
          <p:spPr>
            <a:xfrm>
              <a:off x="10894597" y="317962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270198-CFCA-9E45-AA51-7A49110102E6}"/>
                </a:ext>
              </a:extLst>
            </p:cNvPr>
            <p:cNvSpPr txBox="1"/>
            <p:nvPr/>
          </p:nvSpPr>
          <p:spPr>
            <a:xfrm>
              <a:off x="9530217" y="2975905"/>
              <a:ext cx="459896" cy="369332"/>
            </a:xfrm>
            <a:prstGeom prst="rect">
              <a:avLst/>
            </a:prstGeom>
            <a:noFill/>
          </p:spPr>
          <p:txBody>
            <a:bodyPr wrap="square" rtlCol="0">
              <a:spAutoFit/>
            </a:bodyPr>
            <a:lstStyle/>
            <a:p>
              <a:r>
                <a:rPr lang="en-US" dirty="0"/>
                <a:t>V</a:t>
              </a:r>
              <a:r>
                <a:rPr lang="en-US" baseline="-25000" dirty="0"/>
                <a:t>+</a:t>
              </a:r>
            </a:p>
          </p:txBody>
        </p:sp>
        <p:sp>
          <p:nvSpPr>
            <p:cNvPr id="80" name="TextBox 79">
              <a:extLst>
                <a:ext uri="{FF2B5EF4-FFF2-40B4-BE49-F238E27FC236}">
                  <a16:creationId xmlns:a16="http://schemas.microsoft.com/office/drawing/2014/main" id="{06A9C394-E6ED-694B-8BE8-C295C81082B2}"/>
                </a:ext>
              </a:extLst>
            </p:cNvPr>
            <p:cNvSpPr txBox="1"/>
            <p:nvPr/>
          </p:nvSpPr>
          <p:spPr>
            <a:xfrm>
              <a:off x="10389931" y="2935372"/>
              <a:ext cx="459896" cy="369332"/>
            </a:xfrm>
            <a:prstGeom prst="rect">
              <a:avLst/>
            </a:prstGeom>
            <a:noFill/>
          </p:spPr>
          <p:txBody>
            <a:bodyPr wrap="square" rtlCol="0">
              <a:spAutoFit/>
            </a:bodyPr>
            <a:lstStyle/>
            <a:p>
              <a:r>
                <a:rPr lang="en-US" dirty="0"/>
                <a:t>P</a:t>
              </a:r>
              <a:r>
                <a:rPr lang="en-US" baseline="-25000" dirty="0"/>
                <a:t>+</a:t>
              </a:r>
            </a:p>
          </p:txBody>
        </p:sp>
        <p:cxnSp>
          <p:nvCxnSpPr>
            <p:cNvPr id="81" name="Straight Arrow Connector 80">
              <a:extLst>
                <a:ext uri="{FF2B5EF4-FFF2-40B4-BE49-F238E27FC236}">
                  <a16:creationId xmlns:a16="http://schemas.microsoft.com/office/drawing/2014/main" id="{A343E69B-0DCF-544D-9FCB-15313EF5106E}"/>
                </a:ext>
              </a:extLst>
            </p:cNvPr>
            <p:cNvCxnSpPr/>
            <p:nvPr/>
          </p:nvCxnSpPr>
          <p:spPr>
            <a:xfrm>
              <a:off x="10163764" y="2594262"/>
              <a:ext cx="4882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0650481-9717-734B-AB18-413370DEB047}"/>
              </a:ext>
            </a:extLst>
          </p:cNvPr>
          <p:cNvGrpSpPr/>
          <p:nvPr/>
        </p:nvGrpSpPr>
        <p:grpSpPr>
          <a:xfrm>
            <a:off x="9357083" y="4730192"/>
            <a:ext cx="2240417" cy="1100274"/>
            <a:chOff x="9518453" y="3763836"/>
            <a:chExt cx="2240417" cy="1100274"/>
          </a:xfrm>
        </p:grpSpPr>
        <p:cxnSp>
          <p:nvCxnSpPr>
            <p:cNvPr id="82" name="Straight Connector 81">
              <a:extLst>
                <a:ext uri="{FF2B5EF4-FFF2-40B4-BE49-F238E27FC236}">
                  <a16:creationId xmlns:a16="http://schemas.microsoft.com/office/drawing/2014/main" id="{E79914B6-B6B3-5C42-967B-4B07D2AD5854}"/>
                </a:ext>
              </a:extLst>
            </p:cNvPr>
            <p:cNvCxnSpPr>
              <a:cxnSpLocks/>
            </p:cNvCxnSpPr>
            <p:nvPr/>
          </p:nvCxnSpPr>
          <p:spPr>
            <a:xfrm>
              <a:off x="9518453" y="4215119"/>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08682330-33C8-D24E-A081-79C1F5785ACF}"/>
                </a:ext>
              </a:extLst>
            </p:cNvPr>
            <p:cNvCxnSpPr>
              <a:cxnSpLocks/>
            </p:cNvCxnSpPr>
            <p:nvPr/>
          </p:nvCxnSpPr>
          <p:spPr>
            <a:xfrm>
              <a:off x="9535272" y="48587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840E3AAD-16ED-2340-AA61-9B2070769353}"/>
                </a:ext>
              </a:extLst>
            </p:cNvPr>
            <p:cNvSpPr txBox="1"/>
            <p:nvPr/>
          </p:nvSpPr>
          <p:spPr>
            <a:xfrm>
              <a:off x="10899203" y="3763836"/>
              <a:ext cx="459896" cy="369332"/>
            </a:xfrm>
            <a:prstGeom prst="rect">
              <a:avLst/>
            </a:prstGeom>
            <a:noFill/>
          </p:spPr>
          <p:txBody>
            <a:bodyPr wrap="square" rtlCol="0">
              <a:spAutoFit/>
            </a:bodyPr>
            <a:lstStyle/>
            <a:p>
              <a:r>
                <a:rPr lang="en-US" dirty="0"/>
                <a:t>I</a:t>
              </a:r>
              <a:r>
                <a:rPr lang="en-US" baseline="-25000" dirty="0"/>
                <a:t>-</a:t>
              </a:r>
            </a:p>
          </p:txBody>
        </p:sp>
        <p:sp>
          <p:nvSpPr>
            <p:cNvPr id="86" name="TextBox 85">
              <a:extLst>
                <a:ext uri="{FF2B5EF4-FFF2-40B4-BE49-F238E27FC236}">
                  <a16:creationId xmlns:a16="http://schemas.microsoft.com/office/drawing/2014/main" id="{A37590FB-2B88-5F49-B3FB-2AE60538894B}"/>
                </a:ext>
              </a:extLst>
            </p:cNvPr>
            <p:cNvSpPr txBox="1"/>
            <p:nvPr/>
          </p:nvSpPr>
          <p:spPr>
            <a:xfrm>
              <a:off x="11238242" y="4345909"/>
              <a:ext cx="459896" cy="369332"/>
            </a:xfrm>
            <a:prstGeom prst="rect">
              <a:avLst/>
            </a:prstGeom>
            <a:noFill/>
          </p:spPr>
          <p:txBody>
            <a:bodyPr wrap="square" rtlCol="0">
              <a:spAutoFit/>
            </a:bodyPr>
            <a:lstStyle/>
            <a:p>
              <a:r>
                <a:rPr lang="en-US" dirty="0"/>
                <a:t>V</a:t>
              </a:r>
              <a:r>
                <a:rPr lang="en-US" baseline="-25000" dirty="0"/>
                <a:t>-</a:t>
              </a:r>
            </a:p>
          </p:txBody>
        </p:sp>
        <p:sp>
          <p:nvSpPr>
            <p:cNvPr id="87" name="TextBox 86">
              <a:extLst>
                <a:ext uri="{FF2B5EF4-FFF2-40B4-BE49-F238E27FC236}">
                  <a16:creationId xmlns:a16="http://schemas.microsoft.com/office/drawing/2014/main" id="{AE73C9FE-75C8-6E44-9DBD-BCFB494DE751}"/>
                </a:ext>
              </a:extLst>
            </p:cNvPr>
            <p:cNvSpPr txBox="1"/>
            <p:nvPr/>
          </p:nvSpPr>
          <p:spPr>
            <a:xfrm>
              <a:off x="10500767" y="4334682"/>
              <a:ext cx="459896" cy="369332"/>
            </a:xfrm>
            <a:prstGeom prst="rect">
              <a:avLst/>
            </a:prstGeom>
            <a:noFill/>
          </p:spPr>
          <p:txBody>
            <a:bodyPr wrap="square" rtlCol="0">
              <a:spAutoFit/>
            </a:bodyPr>
            <a:lstStyle/>
            <a:p>
              <a:r>
                <a:rPr lang="en-US" dirty="0"/>
                <a:t>P</a:t>
              </a:r>
              <a:r>
                <a:rPr lang="en-US" baseline="-25000" dirty="0"/>
                <a:t>-</a:t>
              </a:r>
            </a:p>
          </p:txBody>
        </p:sp>
        <p:cxnSp>
          <p:nvCxnSpPr>
            <p:cNvPr id="88" name="Straight Arrow Connector 87">
              <a:extLst>
                <a:ext uri="{FF2B5EF4-FFF2-40B4-BE49-F238E27FC236}">
                  <a16:creationId xmlns:a16="http://schemas.microsoft.com/office/drawing/2014/main" id="{F2B926B4-DA0D-5A4B-A3CA-60F26E19EFDB}"/>
                </a:ext>
              </a:extLst>
            </p:cNvPr>
            <p:cNvCxnSpPr>
              <a:cxnSpLocks/>
            </p:cNvCxnSpPr>
            <p:nvPr/>
          </p:nvCxnSpPr>
          <p:spPr>
            <a:xfrm flipH="1">
              <a:off x="10473117" y="3993572"/>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E558899-E5AC-FB41-A532-9D3BA6CACF1D}"/>
                </a:ext>
              </a:extLst>
            </p:cNvPr>
            <p:cNvCxnSpPr>
              <a:cxnSpLocks/>
            </p:cNvCxnSpPr>
            <p:nvPr/>
          </p:nvCxnSpPr>
          <p:spPr>
            <a:xfrm flipH="1">
              <a:off x="9960496" y="4540830"/>
              <a:ext cx="4041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3288EFA-E440-4746-A958-EAF08B165A84}"/>
              </a:ext>
            </a:extLst>
          </p:cNvPr>
          <p:cNvGrpSpPr/>
          <p:nvPr/>
        </p:nvGrpSpPr>
        <p:grpSpPr>
          <a:xfrm>
            <a:off x="9242316" y="788752"/>
            <a:ext cx="2284559" cy="1393424"/>
            <a:chOff x="9349896" y="788752"/>
            <a:chExt cx="2284559" cy="1393424"/>
          </a:xfrm>
        </p:grpSpPr>
        <p:grpSp>
          <p:nvGrpSpPr>
            <p:cNvPr id="5" name="Group 209">
              <a:extLst>
                <a:ext uri="{FF2B5EF4-FFF2-40B4-BE49-F238E27FC236}">
                  <a16:creationId xmlns:a16="http://schemas.microsoft.com/office/drawing/2014/main" id="{A9B9FBFB-F932-0A49-873F-C8E493DF92A7}"/>
                </a:ext>
              </a:extLst>
            </p:cNvPr>
            <p:cNvGrpSpPr>
              <a:grpSpLocks/>
            </p:cNvGrpSpPr>
            <p:nvPr/>
          </p:nvGrpSpPr>
          <p:grpSpPr bwMode="auto">
            <a:xfrm rot="16200000">
              <a:off x="9756952" y="993988"/>
              <a:ext cx="155448" cy="731520"/>
              <a:chOff x="3935" y="1728"/>
              <a:chExt cx="96" cy="480"/>
            </a:xfrm>
          </p:grpSpPr>
          <p:sp>
            <p:nvSpPr>
              <p:cNvPr id="6" name="Arc 59">
                <a:extLst>
                  <a:ext uri="{FF2B5EF4-FFF2-40B4-BE49-F238E27FC236}">
                    <a16:creationId xmlns:a16="http://schemas.microsoft.com/office/drawing/2014/main" id="{3FA7649F-FD4C-D64D-9B11-20B3212466E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B7505A16-74E7-214A-AFFE-7CA7B49D017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B500CA14-2919-A84C-B94F-9CF2903E06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A9C7C191-DFB1-B649-9CF1-C7512811A1D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9A8C7EE2-0024-AC47-97F5-F89712F1E2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754BD145-D70E-084F-8C32-467569D898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35009C4C-D6C8-7545-9E63-0D611D5613F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89A239D7-E7FF-0745-952F-6C4AA72FD53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4B166A6A-FBD9-484E-919A-BBF0B2D8228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97EBEF73-9ABD-FF4A-AC40-0EB1A002B95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7B5DA2AA-C18D-4B49-B379-0233C925460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D16C39D-112E-FD49-A864-E925C6376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3660878E-2ADB-2E4D-BFA8-12D40DCBCEC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6C1693A8-98B4-B44C-8DE6-484EB2CE7A81}"/>
                </a:ext>
              </a:extLst>
            </p:cNvPr>
            <p:cNvGrpSpPr>
              <a:grpSpLocks/>
            </p:cNvGrpSpPr>
            <p:nvPr/>
          </p:nvGrpSpPr>
          <p:grpSpPr bwMode="auto">
            <a:xfrm>
              <a:off x="10038973" y="1340569"/>
              <a:ext cx="304800" cy="762000"/>
              <a:chOff x="3216" y="1728"/>
              <a:chExt cx="192" cy="480"/>
            </a:xfrm>
          </p:grpSpPr>
          <p:sp>
            <p:nvSpPr>
              <p:cNvPr id="21" name="Line 8">
                <a:extLst>
                  <a:ext uri="{FF2B5EF4-FFF2-40B4-BE49-F238E27FC236}">
                    <a16:creationId xmlns:a16="http://schemas.microsoft.com/office/drawing/2014/main" id="{AFC69615-5CED-7148-ACCC-17062DA8754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F18A5867-1226-C746-A71B-7200249E79F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2E7F1125-CB19-6D47-BFBB-6F27908AAD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9E4FB7E1-10B7-2944-8011-FCE8457DFF7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B381ED8-3F6A-8844-A4A4-FA89F1F7A069}"/>
                </a:ext>
              </a:extLst>
            </p:cNvPr>
            <p:cNvGrpSpPr>
              <a:grpSpLocks/>
            </p:cNvGrpSpPr>
            <p:nvPr/>
          </p:nvGrpSpPr>
          <p:grpSpPr bwMode="auto">
            <a:xfrm rot="16200000">
              <a:off x="10472880" y="986893"/>
              <a:ext cx="155448" cy="731520"/>
              <a:chOff x="3935" y="1728"/>
              <a:chExt cx="96" cy="480"/>
            </a:xfrm>
          </p:grpSpPr>
          <p:sp>
            <p:nvSpPr>
              <p:cNvPr id="26" name="Arc 59">
                <a:extLst>
                  <a:ext uri="{FF2B5EF4-FFF2-40B4-BE49-F238E27FC236}">
                    <a16:creationId xmlns:a16="http://schemas.microsoft.com/office/drawing/2014/main" id="{B1F15F78-9A15-C849-9868-FBA4B8AF783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C6C1E0C5-BD78-BA45-964A-7017CFC88A8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4CF28B31-32FE-EE40-BA13-03C3C82AF4A7}"/>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8730B54E-3D9E-6942-B7F5-DB15C90E87D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D169E240-0AFE-914F-91BE-E2C10BF9304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693B2020-FD83-9D4A-8387-7F86729418A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6EF23309-9B6D-7B4A-A242-0E74F52C8A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A2B886B-5854-6D4B-88BD-AC617FD771E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ABB2873F-AC49-AC4F-8F41-D7F6B9647A5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D5CDA66A-C6E7-3743-9AE0-06FB9525FF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623D9DB4-7732-3646-920C-B65A7A7927E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20448938-750C-4347-A3E1-6305782716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EAD4B3FE-4450-7D4B-B897-50551E79E6F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863A1E58-6097-AB4C-A62E-7164C80483F4}"/>
                </a:ext>
              </a:extLst>
            </p:cNvPr>
            <p:cNvGrpSpPr>
              <a:grpSpLocks/>
            </p:cNvGrpSpPr>
            <p:nvPr/>
          </p:nvGrpSpPr>
          <p:grpSpPr bwMode="auto">
            <a:xfrm>
              <a:off x="10754901" y="1344107"/>
              <a:ext cx="304800" cy="762000"/>
              <a:chOff x="3216" y="1728"/>
              <a:chExt cx="192" cy="480"/>
            </a:xfrm>
          </p:grpSpPr>
          <p:sp>
            <p:nvSpPr>
              <p:cNvPr id="40" name="Line 8">
                <a:extLst>
                  <a:ext uri="{FF2B5EF4-FFF2-40B4-BE49-F238E27FC236}">
                    <a16:creationId xmlns:a16="http://schemas.microsoft.com/office/drawing/2014/main" id="{EBECEAE0-5AEB-C845-90A9-00561F2E612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E2A6C-1D2A-114A-AF31-C1DA0355BF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17D179D4-9D3B-D943-9FED-EE3D54DFCE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E355E9AF-884A-1D49-9B3B-3A478EEEE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09">
              <a:extLst>
                <a:ext uri="{FF2B5EF4-FFF2-40B4-BE49-F238E27FC236}">
                  <a16:creationId xmlns:a16="http://schemas.microsoft.com/office/drawing/2014/main" id="{DF8FA532-09C5-FD4C-8317-2B34EC4360CC}"/>
                </a:ext>
              </a:extLst>
            </p:cNvPr>
            <p:cNvGrpSpPr>
              <a:grpSpLocks/>
            </p:cNvGrpSpPr>
            <p:nvPr/>
          </p:nvGrpSpPr>
          <p:grpSpPr bwMode="auto">
            <a:xfrm rot="16200000">
              <a:off x="11185254" y="986897"/>
              <a:ext cx="155448" cy="731520"/>
              <a:chOff x="3935" y="1728"/>
              <a:chExt cx="96" cy="480"/>
            </a:xfrm>
          </p:grpSpPr>
          <p:sp>
            <p:nvSpPr>
              <p:cNvPr id="45" name="Arc 59">
                <a:extLst>
                  <a:ext uri="{FF2B5EF4-FFF2-40B4-BE49-F238E27FC236}">
                    <a16:creationId xmlns:a16="http://schemas.microsoft.com/office/drawing/2014/main" id="{36040FC7-E0A4-C340-8A72-4B8072EE34B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0">
                <a:extLst>
                  <a:ext uri="{FF2B5EF4-FFF2-40B4-BE49-F238E27FC236}">
                    <a16:creationId xmlns:a16="http://schemas.microsoft.com/office/drawing/2014/main" id="{5EAD8414-5075-B94D-8008-5FB79D53C4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1">
                <a:extLst>
                  <a:ext uri="{FF2B5EF4-FFF2-40B4-BE49-F238E27FC236}">
                    <a16:creationId xmlns:a16="http://schemas.microsoft.com/office/drawing/2014/main" id="{8AC4D78D-CC68-584B-A938-B13A8DE94F1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2">
                <a:extLst>
                  <a:ext uri="{FF2B5EF4-FFF2-40B4-BE49-F238E27FC236}">
                    <a16:creationId xmlns:a16="http://schemas.microsoft.com/office/drawing/2014/main" id="{9C84A928-9825-9A4C-9E8A-2E84712CF40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63">
                <a:extLst>
                  <a:ext uri="{FF2B5EF4-FFF2-40B4-BE49-F238E27FC236}">
                    <a16:creationId xmlns:a16="http://schemas.microsoft.com/office/drawing/2014/main" id="{40441E0A-3D9C-D141-9F22-E2517232FF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64">
                <a:extLst>
                  <a:ext uri="{FF2B5EF4-FFF2-40B4-BE49-F238E27FC236}">
                    <a16:creationId xmlns:a16="http://schemas.microsoft.com/office/drawing/2014/main" id="{1B75326D-0A2B-E74F-B230-305AA55DE97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Arc 65">
                <a:extLst>
                  <a:ext uri="{FF2B5EF4-FFF2-40B4-BE49-F238E27FC236}">
                    <a16:creationId xmlns:a16="http://schemas.microsoft.com/office/drawing/2014/main" id="{A87924EA-3F0E-CE4C-914A-31436534D36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6">
                <a:extLst>
                  <a:ext uri="{FF2B5EF4-FFF2-40B4-BE49-F238E27FC236}">
                    <a16:creationId xmlns:a16="http://schemas.microsoft.com/office/drawing/2014/main" id="{FB94191C-8306-F64C-AD45-5319A06D923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7">
                <a:extLst>
                  <a:ext uri="{FF2B5EF4-FFF2-40B4-BE49-F238E27FC236}">
                    <a16:creationId xmlns:a16="http://schemas.microsoft.com/office/drawing/2014/main" id="{E57DBD84-4333-2F49-9EB3-611D8829946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68">
                <a:extLst>
                  <a:ext uri="{FF2B5EF4-FFF2-40B4-BE49-F238E27FC236}">
                    <a16:creationId xmlns:a16="http://schemas.microsoft.com/office/drawing/2014/main" id="{7F73B936-CF4E-3E4C-BED5-20B7BCB8A40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69">
                <a:extLst>
                  <a:ext uri="{FF2B5EF4-FFF2-40B4-BE49-F238E27FC236}">
                    <a16:creationId xmlns:a16="http://schemas.microsoft.com/office/drawing/2014/main" id="{4A442522-BB40-6F4F-ABB4-CC3F3F93439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70">
                <a:extLst>
                  <a:ext uri="{FF2B5EF4-FFF2-40B4-BE49-F238E27FC236}">
                    <a16:creationId xmlns:a16="http://schemas.microsoft.com/office/drawing/2014/main" id="{58251E25-99FD-4E4B-89AF-A0520BBD7F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71">
                <a:extLst>
                  <a:ext uri="{FF2B5EF4-FFF2-40B4-BE49-F238E27FC236}">
                    <a16:creationId xmlns:a16="http://schemas.microsoft.com/office/drawing/2014/main" id="{6D6E0AD8-2443-9D4E-B31F-A5664D05B45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4" name="TextBox 63">
              <a:extLst>
                <a:ext uri="{FF2B5EF4-FFF2-40B4-BE49-F238E27FC236}">
                  <a16:creationId xmlns:a16="http://schemas.microsoft.com/office/drawing/2014/main" id="{5ED59DEE-85CD-F745-BCC2-8FF346F1F1CA}"/>
                </a:ext>
              </a:extLst>
            </p:cNvPr>
            <p:cNvSpPr txBox="1"/>
            <p:nvPr/>
          </p:nvSpPr>
          <p:spPr>
            <a:xfrm>
              <a:off x="9618514" y="78875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a:t>
              </a:r>
            </a:p>
          </p:txBody>
        </p:sp>
        <p:cxnSp>
          <p:nvCxnSpPr>
            <p:cNvPr id="3" name="Straight Arrow Connector 2">
              <a:extLst>
                <a:ext uri="{FF2B5EF4-FFF2-40B4-BE49-F238E27FC236}">
                  <a16:creationId xmlns:a16="http://schemas.microsoft.com/office/drawing/2014/main" id="{737EBB73-D576-1045-82D7-5E1549BCD493}"/>
                </a:ext>
              </a:extLst>
            </p:cNvPr>
            <p:cNvCxnSpPr>
              <a:cxnSpLocks/>
            </p:cNvCxnSpPr>
            <p:nvPr/>
          </p:nvCxnSpPr>
          <p:spPr>
            <a:xfrm>
              <a:off x="9605088" y="1127304"/>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C8EBD60E-0710-0B49-B0C4-8FDDAA3633F1}"/>
                </a:ext>
              </a:extLst>
            </p:cNvPr>
            <p:cNvSpPr txBox="1"/>
            <p:nvPr/>
          </p:nvSpPr>
          <p:spPr>
            <a:xfrm>
              <a:off x="10039739" y="864951"/>
              <a:ext cx="32491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n</a:t>
              </a:r>
              <a:endParaRPr lang="en-US" sz="16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83ACF3-EE53-F643-B338-EDB51A6385A6}"/>
                </a:ext>
              </a:extLst>
            </p:cNvPr>
            <p:cNvSpPr txBox="1"/>
            <p:nvPr/>
          </p:nvSpPr>
          <p:spPr>
            <a:xfrm>
              <a:off x="11383426" y="1466595"/>
              <a:ext cx="25102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a:t>
              </a:r>
            </a:p>
          </p:txBody>
        </p:sp>
        <p:cxnSp>
          <p:nvCxnSpPr>
            <p:cNvPr id="68" name="Straight Connector 67">
              <a:extLst>
                <a:ext uri="{FF2B5EF4-FFF2-40B4-BE49-F238E27FC236}">
                  <a16:creationId xmlns:a16="http://schemas.microsoft.com/office/drawing/2014/main" id="{13BB255D-F480-9441-9694-181075291CD3}"/>
                </a:ext>
              </a:extLst>
            </p:cNvPr>
            <p:cNvCxnSpPr>
              <a:cxnSpLocks/>
            </p:cNvCxnSpPr>
            <p:nvPr/>
          </p:nvCxnSpPr>
          <p:spPr>
            <a:xfrm>
              <a:off x="9396078" y="2100725"/>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51CEF4B-F718-3143-B6C1-9CC67EAF61B1}"/>
                </a:ext>
              </a:extLst>
            </p:cNvPr>
            <p:cNvSpPr/>
            <p:nvPr/>
          </p:nvSpPr>
          <p:spPr>
            <a:xfrm>
              <a:off x="9349896" y="20450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0D47409-831E-FD4C-9B3E-7D74443DE6FA}"/>
                </a:ext>
              </a:extLst>
            </p:cNvPr>
            <p:cNvSpPr txBox="1"/>
            <p:nvPr/>
          </p:nvSpPr>
          <p:spPr>
            <a:xfrm>
              <a:off x="9678150" y="138772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0BE22F78-8B15-9141-9629-8D01BF5DC978}"/>
                </a:ext>
              </a:extLst>
            </p:cNvPr>
            <p:cNvSpPr txBox="1"/>
            <p:nvPr/>
          </p:nvSpPr>
          <p:spPr>
            <a:xfrm>
              <a:off x="9830550" y="161455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n</a:t>
              </a:r>
              <a:endParaRPr lang="en-US" sz="1600" baseline="-25000" dirty="0">
                <a:solidFill>
                  <a:srgbClr val="000000"/>
                </a:solidFill>
                <a:latin typeface="Calibri"/>
                <a:ea typeface="Calibri"/>
                <a:cs typeface="Calibri"/>
                <a:sym typeface="Calibri"/>
              </a:endParaRPr>
            </a:p>
          </p:txBody>
        </p:sp>
        <p:sp>
          <p:nvSpPr>
            <p:cNvPr id="92" name="TextBox 91">
              <a:extLst>
                <a:ext uri="{FF2B5EF4-FFF2-40B4-BE49-F238E27FC236}">
                  <a16:creationId xmlns:a16="http://schemas.microsoft.com/office/drawing/2014/main" id="{43FA7F1F-4D0F-9445-A425-C66713FD8C3D}"/>
                </a:ext>
              </a:extLst>
            </p:cNvPr>
            <p:cNvSpPr txBox="1"/>
            <p:nvPr/>
          </p:nvSpPr>
          <p:spPr>
            <a:xfrm>
              <a:off x="10828244" y="831821"/>
              <a:ext cx="41416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n+1</a:t>
              </a:r>
            </a:p>
          </p:txBody>
        </p:sp>
        <p:sp>
          <p:nvSpPr>
            <p:cNvPr id="93" name="Oval 92">
              <a:extLst>
                <a:ext uri="{FF2B5EF4-FFF2-40B4-BE49-F238E27FC236}">
                  <a16:creationId xmlns:a16="http://schemas.microsoft.com/office/drawing/2014/main" id="{A0ECD207-9929-3A49-ACEC-24B452123D50}"/>
                </a:ext>
              </a:extLst>
            </p:cNvPr>
            <p:cNvSpPr/>
            <p:nvPr/>
          </p:nvSpPr>
          <p:spPr>
            <a:xfrm>
              <a:off x="9356682" y="127198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085101F-4765-DE4C-9779-A38525BE0E77}"/>
                </a:ext>
              </a:extLst>
            </p:cNvPr>
            <p:cNvSpPr/>
            <p:nvPr/>
          </p:nvSpPr>
          <p:spPr>
            <a:xfrm>
              <a:off x="10118684" y="127861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AC4E1-7C38-AD44-ACFC-0490A9BFCA67}"/>
                </a:ext>
              </a:extLst>
            </p:cNvPr>
            <p:cNvSpPr/>
            <p:nvPr/>
          </p:nvSpPr>
          <p:spPr>
            <a:xfrm>
              <a:off x="10840926" y="1285244"/>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F8C0DA7-46E8-7F4C-A601-256CE8E3F9B9}"/>
                </a:ext>
              </a:extLst>
            </p:cNvPr>
            <p:cNvSpPr txBox="1"/>
            <p:nvPr/>
          </p:nvSpPr>
          <p:spPr>
            <a:xfrm>
              <a:off x="10446777" y="795380"/>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I</a:t>
              </a:r>
              <a:r>
                <a:rPr lang="en-US" sz="1600" baseline="-25000" dirty="0">
                  <a:solidFill>
                    <a:srgbClr val="000000"/>
                  </a:solidFill>
                  <a:latin typeface="Calibri"/>
                  <a:ea typeface="Calibri"/>
                  <a:cs typeface="Calibri"/>
                  <a:sym typeface="Calibri"/>
                </a:rPr>
                <a:t>n+1</a:t>
              </a:r>
            </a:p>
          </p:txBody>
        </p:sp>
        <p:cxnSp>
          <p:nvCxnSpPr>
            <p:cNvPr id="97" name="Straight Arrow Connector 96">
              <a:extLst>
                <a:ext uri="{FF2B5EF4-FFF2-40B4-BE49-F238E27FC236}">
                  <a16:creationId xmlns:a16="http://schemas.microsoft.com/office/drawing/2014/main" id="{2F3500E4-DC8E-B146-8C2F-4972503B09C6}"/>
                </a:ext>
              </a:extLst>
            </p:cNvPr>
            <p:cNvCxnSpPr>
              <a:cxnSpLocks/>
            </p:cNvCxnSpPr>
            <p:nvPr/>
          </p:nvCxnSpPr>
          <p:spPr>
            <a:xfrm>
              <a:off x="10433351" y="1133932"/>
              <a:ext cx="412268"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535279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38448"/>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General transmission line</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31</a:t>
            </a:fld>
            <a:endParaRPr lang="en-US" dirty="0">
              <a:solidFill>
                <a:schemeClr val="tx1"/>
              </a:solidFill>
            </a:endParaRPr>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11A519E6-96B1-5045-8237-5E65FCFA1D01}"/>
                  </a:ext>
                </a:extLst>
              </p:cNvPr>
              <p:cNvSpPr txBox="1"/>
              <p:nvPr/>
            </p:nvSpPr>
            <p:spPr>
              <a:xfrm>
                <a:off x="242824" y="1526961"/>
                <a:ext cx="9404142" cy="4757207"/>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𝑣𝑡</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𝐴𝑐𝑜𝑠</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e>
                    </m:d>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latin typeface="Calibri"/>
                    <a:ea typeface="Cambria Math" panose="02040503050406030204" pitchFamily="18" charset="0"/>
                    <a:cs typeface="Calibri"/>
                    <a:sym typeface="Calibri"/>
                  </a:rPr>
                  <a:t>  The phasor is</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acc>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although we drop the cap below.</a:t>
                </a: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Now the forward and backward voltage phasors are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𝑧</m:t>
                        </m:r>
                      </m:sup>
                    </m:sSup>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cs typeface="Calibri"/>
                    <a:sym typeface="Calibri"/>
                  </a:rPr>
                  <a:t>The complex power is </a:t>
                </a: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acc>
                          <m:accPr>
                            <m: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acc>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acc>
                          <m:accPr>
                            <m:chr m:val="̅"/>
                            <m:ctrlPr>
                              <a:rPr lang="en-US" i="1">
                                <a:solidFill>
                                  <a:srgbClr val="000000"/>
                                </a:solidFill>
                                <a:latin typeface="Cambria Math" panose="02040503050406030204" pitchFamily="18" charset="0"/>
                                <a:ea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e>
                        </m:acc>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sup>
                            <m:r>
                              <a:rPr lang="en-US" i="1">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i="1">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with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oMath>
                </a14:m>
                <a:endParaRPr lang="en-US" b="0" dirty="0">
                  <a:solidFill>
                    <a:srgbClr val="000000"/>
                  </a:solidFill>
                  <a:latin typeface="Calibri"/>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cs typeface="Calibri"/>
                    <a:sym typeface="Calibri"/>
                  </a:rPr>
                  <a:t>Suppose over a transmission line, </a:t>
                </a:r>
                <a14:m>
                  <m:oMath xmlns:m="http://schemas.openxmlformats.org/officeDocument/2006/math">
                    <m:r>
                      <a:rPr lang="en-US" i="1">
                        <a:solidFill>
                          <a:srgbClr val="000000"/>
                        </a:solidFill>
                        <a:latin typeface="Cambria Math" panose="02040503050406030204" pitchFamily="18" charset="0"/>
                        <a:cs typeface="Calibri"/>
                        <a:sym typeface="Calibri"/>
                      </a:rPr>
                      <m:t>𝑍</m:t>
                    </m:r>
                  </m:oMath>
                </a14:m>
                <a:r>
                  <a:rPr lang="en-US" b="0" dirty="0">
                    <a:solidFill>
                      <a:srgbClr val="000000"/>
                    </a:solidFill>
                    <a:latin typeface="Calibri"/>
                    <a:ea typeface="Cambria Math" panose="02040503050406030204" pitchFamily="18" charset="0"/>
                    <a:cs typeface="Calibri"/>
                    <a:sym typeface="Calibri"/>
                  </a:rPr>
                  <a:t> is the distributed impedance/m, </a:t>
                </a:r>
                <a14:m>
                  <m:oMath xmlns:m="http://schemas.openxmlformats.org/officeDocument/2006/math">
                    <m:r>
                      <a:rPr lang="en-US" i="1">
                        <a:solidFill>
                          <a:srgbClr val="000000"/>
                        </a:solidFill>
                        <a:latin typeface="Cambria Math" panose="02040503050406030204" pitchFamily="18" charset="0"/>
                        <a:cs typeface="Calibri"/>
                        <a:sym typeface="Calibri"/>
                      </a:rPr>
                      <m:t>𝑌</m:t>
                    </m:r>
                  </m:oMath>
                </a14:m>
                <a:r>
                  <a:rPr lang="en-US" b="0" dirty="0">
                    <a:solidFill>
                      <a:srgbClr val="000000"/>
                    </a:solidFill>
                    <a:latin typeface="Calibri"/>
                    <a:ea typeface="Cambria Math" panose="02040503050406030204" pitchFamily="18" charset="0"/>
                    <a:cs typeface="Calibri"/>
                    <a:sym typeface="Calibri"/>
                  </a:rPr>
                  <a:t> is the distributed admittance/m  and suppose the</a:t>
                </a:r>
                <a:r>
                  <a:rPr lang="en-US" dirty="0">
                    <a:solidFill>
                      <a:srgbClr val="000000"/>
                    </a:solidFill>
                    <a:latin typeface="Calibri"/>
                    <a:ea typeface="Cambria Math" panose="02040503050406030204" pitchFamily="18" charset="0"/>
                    <a:cs typeface="Calibri"/>
                    <a:sym typeface="Calibri"/>
                  </a:rPr>
                  <a:t> forward wave is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𝑘𝑧</m:t>
                            </m:r>
                          </m:e>
                        </m:d>
                      </m:sup>
                    </m:sSup>
                  </m:oMath>
                </a14:m>
                <a:r>
                  <a:rPr lang="en-US" b="0" dirty="0">
                    <a:solidFill>
                      <a:srgbClr val="000000"/>
                    </a:solidFill>
                    <a:latin typeface="Calibri"/>
                    <a:ea typeface="Cambria Math" panose="02040503050406030204" pitchFamily="18" charset="0"/>
                    <a:cs typeface="Calibri"/>
                    <a:sym typeface="Calibri"/>
                  </a:rPr>
                  <a:t>, </a:t>
                </a:r>
                <a:r>
                  <a:rPr lang="en-US" dirty="0">
                    <a:solidFill>
                      <a:srgbClr val="000000"/>
                    </a:solidFill>
                    <a:ea typeface="Calibri"/>
                    <a:cs typeface="Calibri"/>
                    <a:sym typeface="Calibri"/>
                  </a:rPr>
                  <a:t>with phasor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𝑉</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𝐴</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𝑗𝑘𝑧</m:t>
                        </m:r>
                      </m:sup>
                    </m:sSup>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L</a:t>
                </a:r>
                <a:r>
                  <a:rPr lang="en-US" dirty="0">
                    <a:solidFill>
                      <a:srgbClr val="000000"/>
                    </a:solidFill>
                    <a:ea typeface="Calibri"/>
                    <a:cs typeface="Calibri"/>
                    <a:sym typeface="Calibri"/>
                  </a:rPr>
                  <a:t>et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𝑉</m:t>
                        </m:r>
                      </m:num>
                      <m:den>
                        <m:r>
                          <a:rPr lang="en-US" i="1">
                            <a:solidFill>
                              <a:srgbClr val="000000"/>
                            </a:solidFill>
                            <a:latin typeface="Cambria Math" panose="02040503050406030204" pitchFamily="18" charset="0"/>
                            <a:cs typeface="Calibri"/>
                            <a:sym typeface="Calibri"/>
                          </a:rPr>
                          <m:t>𝐼</m:t>
                        </m:r>
                      </m:den>
                    </m:f>
                  </m:oMath>
                </a14:m>
                <a:r>
                  <a:rPr lang="en-US" b="0" dirty="0">
                    <a:solidFill>
                      <a:srgbClr val="000000"/>
                    </a:solidFill>
                    <a:latin typeface="Calibri"/>
                    <a:ea typeface="Cambria Math" panose="02040503050406030204" pitchFamily="18" charset="0"/>
                    <a:cs typeface="Calibri"/>
                    <a:sym typeface="Calibri"/>
                  </a:rPr>
                  <a:t>  then</a:t>
                </a:r>
                <a:r>
                  <a:rPr lang="en-US" dirty="0">
                    <a:solidFill>
                      <a:srgbClr val="000000"/>
                    </a:solidFill>
                    <a:latin typeface="Calibri"/>
                    <a:ea typeface="Cambria Math" panose="02040503050406030204" pitchFamily="18" charset="0"/>
                    <a:cs typeface="Calibri"/>
                    <a:sym typeface="Calibri"/>
                  </a:rPr>
                  <a: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𝑑𝑉</m:t>
                        </m:r>
                      </m:num>
                      <m:den>
                        <m:r>
                          <a:rPr lang="en-US" b="0" i="1" smtClean="0">
                            <a:solidFill>
                              <a:srgbClr val="000000"/>
                            </a:solidFill>
                            <a:latin typeface="Cambria Math" panose="02040503050406030204" pitchFamily="18" charset="0"/>
                            <a:cs typeface="Calibri"/>
                            <a:sym typeface="Calibri"/>
                          </a:rPr>
                          <m:t>𝑑𝑧</m:t>
                        </m:r>
                      </m:den>
                    </m:f>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𝑍𝐼</m:t>
                    </m:r>
                  </m:oMath>
                </a14:m>
                <a:r>
                  <a:rPr lang="en-US" dirty="0">
                    <a:solidFill>
                      <a:srgbClr val="000000"/>
                    </a:solidFill>
                    <a:latin typeface="Calibri"/>
                    <a:ea typeface="Calibri"/>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𝐼</m:t>
                        </m:r>
                      </m:num>
                      <m:den>
                        <m:r>
                          <a:rPr lang="en-US" i="1">
                            <a:solidFill>
                              <a:srgbClr val="000000"/>
                            </a:solidFill>
                            <a:latin typeface="Cambria Math" panose="02040503050406030204" pitchFamily="18" charset="0"/>
                            <a:cs typeface="Calibri"/>
                            <a:sym typeface="Calibri"/>
                          </a:rPr>
                          <m:t>𝑑</m:t>
                        </m:r>
                        <m:r>
                          <a:rPr lang="en-US" b="0" i="1" smtClean="0">
                            <a:solidFill>
                              <a:srgbClr val="000000"/>
                            </a:solidFill>
                            <a:latin typeface="Cambria Math" panose="02040503050406030204" pitchFamily="18" charset="0"/>
                            <a:cs typeface="Calibri"/>
                            <a:sym typeface="Calibri"/>
                          </a:rPr>
                          <m:t>𝑧</m:t>
                        </m:r>
                      </m:den>
                    </m:f>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𝑌𝑉</m:t>
                    </m:r>
                    <m:r>
                      <a:rPr lang="en-US" b="0" i="0" smtClean="0">
                        <a:solidFill>
                          <a:srgbClr val="000000"/>
                        </a:solidFill>
                        <a:latin typeface="Cambria Math" panose="02040503050406030204" pitchFamily="18" charset="0"/>
                        <a:cs typeface="Calibri"/>
                        <a:sym typeface="Calibri"/>
                      </a:rPr>
                      <m:t>.</m:t>
                    </m:r>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m:rPr>
                        <m:sty m:val="p"/>
                      </m:rPr>
                      <a:rPr lang="en-US" b="0" i="0" smtClean="0">
                        <a:solidFill>
                          <a:srgbClr val="000000"/>
                        </a:solidFill>
                        <a:latin typeface="Cambria Math" panose="02040503050406030204" pitchFamily="18" charset="0"/>
                        <a:ea typeface="Calibri"/>
                        <a:cs typeface="Calibri"/>
                        <a:sym typeface="Calibri"/>
                      </a:rPr>
                      <m:t>Put</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latin typeface="Calibri"/>
                    <a:ea typeface="Calibri"/>
                    <a:cs typeface="Calibri"/>
                    <a:sym typeface="Calibri"/>
                  </a:rPr>
                  <a:t> (to account for attenuation), 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oMath>
                </a14:m>
                <a:r>
                  <a:rPr lang="en-US" dirty="0">
                    <a:solidFill>
                      <a:srgbClr val="000000"/>
                    </a:solidFill>
                    <a:latin typeface="Calibri"/>
                    <a:ea typeface="Calibri"/>
                    <a:cs typeface="Calibri"/>
                    <a:sym typeface="Calibri"/>
                  </a:rPr>
                  <a:t> and the  forward phasor becomes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m:t>
                        </m:r>
                      </m:sup>
                    </m:sSup>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𝑑𝐵</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 is a transmission loss.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𝛼</m:t>
                        </m:r>
                      </m:e>
                      <m:sub>
                        <m:r>
                          <a:rPr lang="en-US" i="1">
                            <a:solidFill>
                              <a:srgbClr val="000000"/>
                            </a:solidFill>
                            <a:latin typeface="Cambria Math" panose="02040503050406030204" pitchFamily="18" charset="0"/>
                            <a:cs typeface="Calibri"/>
                            <a:sym typeface="Calibri"/>
                          </a:rPr>
                          <m:t>𝑑𝐵</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=8.686</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sub>
                        <m:r>
                          <a:rPr lang="en-US" b="0" i="1" smtClean="0">
                            <a:solidFill>
                              <a:srgbClr val="000000"/>
                            </a:solidFill>
                            <a:latin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𝑚</m:t>
                        </m:r>
                      </m:sub>
                    </m:sSub>
                  </m:oMath>
                </a14:m>
                <a:r>
                  <a:rPr lang="en-US" dirty="0">
                    <a:solidFill>
                      <a:srgbClr val="000000"/>
                    </a:solidFill>
                    <a:latin typeface="Calibri"/>
                    <a:ea typeface="Calibri"/>
                    <a:cs typeface="Calibri"/>
                    <a:sym typeface="Calibri"/>
                  </a:rPr>
                  <a:t>.</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By differentiating , we get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𝑗𝑘𝑉</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𝑍𝐼</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𝑗𝑘𝐼</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𝑌𝑉</m:t>
                    </m:r>
                    <m:r>
                      <a:rPr lang="en-US" b="0" i="1" smtClean="0">
                        <a:solidFill>
                          <a:srgbClr val="000000"/>
                        </a:solidFill>
                        <a:latin typeface="Cambria Math" panose="02040503050406030204" pitchFamily="18" charset="0"/>
                        <a:ea typeface="Calibri"/>
                        <a:cs typeface="Calibri"/>
                        <a:sym typeface="Calibri"/>
                      </a:rPr>
                      <m:t>.  </m:t>
                    </m:r>
                  </m:oMath>
                </a14:m>
                <a:r>
                  <a:rPr lang="en-US" b="0" i="1" dirty="0">
                    <a:solidFill>
                      <a:srgbClr val="000000"/>
                    </a:solidFill>
                    <a:latin typeface="Cambria Math" panose="02040503050406030204" pitchFamily="18" charset="0"/>
                    <a:ea typeface="Calibri"/>
                    <a:cs typeface="Calibri"/>
                    <a:sym typeface="Calibri"/>
                  </a:rPr>
                  <a:t> </a:t>
                </a:r>
                <a:r>
                  <a:rPr lang="en-US" b="0" dirty="0">
                    <a:solidFill>
                      <a:srgbClr val="000000"/>
                    </a:solidFill>
                    <a:ea typeface="Calibri"/>
                    <a:cs typeface="Calibri"/>
                    <a:sym typeface="Calibri"/>
                  </a:rPr>
                  <a:t>Solutions are</a:t>
                </a:r>
                <a:r>
                  <a:rPr lang="en-US" dirty="0">
                    <a:solidFill>
                      <a:srgbClr val="000000"/>
                    </a:solidFill>
                    <a:latin typeface="Cambria Math" panose="02040503050406030204" pitchFamily="18" charset="0"/>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𝑍𝑌</m:t>
                        </m:r>
                      </m:e>
                    </m:rad>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r>
                              <a:rPr lang="en-US" b="0" i="1" smtClean="0">
                                <a:solidFill>
                                  <a:srgbClr val="000000"/>
                                </a:solidFill>
                                <a:latin typeface="Cambria Math" panose="02040503050406030204" pitchFamily="18" charset="0"/>
                                <a:cs typeface="Calibri"/>
                                <a:sym typeface="Calibri"/>
                              </a:rPr>
                              <m:t>𝑌</m:t>
                            </m:r>
                          </m:den>
                        </m:f>
                        <m:r>
                          <a:rPr lang="en-US" b="0" i="1" smtClean="0">
                            <a:solidFill>
                              <a:srgbClr val="000000"/>
                            </a:solidFill>
                            <a:latin typeface="Cambria Math" panose="02040503050406030204" pitchFamily="18" charset="0"/>
                            <a:cs typeface="Calibri"/>
                            <a:sym typeface="Calibri"/>
                          </a:rPr>
                          <m:t>,</m:t>
                        </m:r>
                      </m:e>
                    </m:rad>
                  </m:oMath>
                </a14:m>
                <a:r>
                  <a:rPr lang="en-US" dirty="0">
                    <a:solidFill>
                      <a:srgbClr val="000000"/>
                    </a:solidFill>
                    <a:latin typeface="Calibri"/>
                    <a:ea typeface="Calibri"/>
                    <a:cs typeface="Calibri"/>
                    <a:sym typeface="Calibri"/>
                  </a:rPr>
                  <a:t> all complex</a:t>
                </a:r>
              </a:p>
              <a:p>
                <a:pPr marL="285750" indent="-285750" defTabSz="457200" hangingPunct="0">
                  <a:buFont typeface="Arial" panose="020B0604020202020204" pitchFamily="34" charset="0"/>
                  <a:buChar char="•"/>
                </a:pPr>
                <a:r>
                  <a:rPr lang="en-US" b="0" dirty="0">
                    <a:solidFill>
                      <a:srgbClr val="000000"/>
                    </a:solidFill>
                    <a:ea typeface="Calibri"/>
                    <a:cs typeface="Calibri"/>
                    <a:sym typeface="Calibri"/>
                  </a:rPr>
                  <a:t>So, 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oMath>
                </a14:m>
                <a:r>
                  <a:rPr lang="en-US" dirty="0">
                    <a:solidFill>
                      <a:srgbClr val="000000"/>
                    </a:solidFill>
                    <a:latin typeface="Calibri"/>
                    <a:ea typeface="Calibri"/>
                    <a:cs typeface="Calibri"/>
                    <a:sym typeface="Calibri"/>
                  </a:rPr>
                  <a:t> for the transmission line, t</a:t>
                </a:r>
                <a:r>
                  <a:rPr lang="en-US" b="0" dirty="0">
                    <a:solidFill>
                      <a:srgbClr val="000000"/>
                    </a:solidFill>
                    <a:ea typeface="Calibri"/>
                    <a:cs typeface="Calibri"/>
                    <a:sym typeface="Calibri"/>
                  </a:rPr>
                  <a:t>hen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𝑗𝑘</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d>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d>
                      </m:e>
                    </m:rad>
                  </m:oMath>
                </a14:m>
                <a:r>
                  <a:rPr lang="en-US" dirty="0">
                    <a:solidFill>
                      <a:srgbClr val="000000"/>
                    </a:solidFill>
                    <a:latin typeface="Calibri"/>
                    <a:ea typeface="Calibri"/>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e>
                            </m:d>
                          </m:num>
                          <m:den>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𝐺</m:t>
                                </m:r>
                              </m:e>
                            </m:d>
                          </m:den>
                        </m:f>
                      </m:e>
                    </m:rad>
                  </m:oMath>
                </a14:m>
                <a:r>
                  <a:rPr lang="en-US" dirty="0">
                    <a:solidFill>
                      <a:srgbClr val="000000"/>
                    </a:solidFill>
                    <a:latin typeface="Calibri"/>
                    <a:ea typeface="Calibri"/>
                    <a:cs typeface="Calibri"/>
                    <a:sym typeface="Calibri"/>
                  </a:rPr>
                  <a:t> (positive real root).  (See the coax slide)</a:t>
                </a:r>
              </a:p>
              <a:p>
                <a:pPr defTabSz="457200" latinLnBrk="1" hangingPunct="0"/>
                <a:endParaRPr lang="en-US" dirty="0">
                  <a:solidFill>
                    <a:srgbClr val="000000"/>
                  </a:solidFill>
                  <a:latin typeface="Calibri"/>
                  <a:ea typeface="Calibri"/>
                  <a:cs typeface="Calibri"/>
                  <a:sym typeface="Calibri"/>
                </a:endParaRPr>
              </a:p>
            </p:txBody>
          </p:sp>
        </mc:Choice>
        <mc:Fallback>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42824" y="1526961"/>
                <a:ext cx="9404142" cy="4757207"/>
              </a:xfrm>
              <a:prstGeom prst="rect">
                <a:avLst/>
              </a:prstGeom>
              <a:blipFill>
                <a:blip r:embed="rId3"/>
                <a:stretch>
                  <a:fillRect l="-945" r="-810" b="-1067"/>
                </a:stretch>
              </a:blipFill>
              <a:ln>
                <a:no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F3FEB647-1825-B74F-8E03-8B6C7EB9D35D}"/>
              </a:ext>
            </a:extLst>
          </p:cNvPr>
          <p:cNvGrpSpPr/>
          <p:nvPr/>
        </p:nvGrpSpPr>
        <p:grpSpPr>
          <a:xfrm>
            <a:off x="9068428" y="2434894"/>
            <a:ext cx="2577440" cy="1427726"/>
            <a:chOff x="9294341" y="2477925"/>
            <a:chExt cx="2577440" cy="1427726"/>
          </a:xfrm>
        </p:grpSpPr>
        <p:cxnSp>
          <p:nvCxnSpPr>
            <p:cNvPr id="4" name="Straight Connector 3">
              <a:extLst>
                <a:ext uri="{FF2B5EF4-FFF2-40B4-BE49-F238E27FC236}">
                  <a16:creationId xmlns:a16="http://schemas.microsoft.com/office/drawing/2014/main" id="{43C4D23C-A9F9-34A7-C6D3-44BDE57672B0}"/>
                </a:ext>
              </a:extLst>
            </p:cNvPr>
            <p:cNvCxnSpPr>
              <a:cxnSpLocks/>
            </p:cNvCxnSpPr>
            <p:nvPr/>
          </p:nvCxnSpPr>
          <p:spPr>
            <a:xfrm>
              <a:off x="10768914" y="2677681"/>
              <a:ext cx="1008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29FDBE-63D5-62D9-3AC7-CA94322A93C1}"/>
                </a:ext>
              </a:extLst>
            </p:cNvPr>
            <p:cNvCxnSpPr>
              <a:cxnSpLocks/>
            </p:cNvCxnSpPr>
            <p:nvPr/>
          </p:nvCxnSpPr>
          <p:spPr>
            <a:xfrm>
              <a:off x="9342382" y="3857243"/>
              <a:ext cx="24661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ED872EB-8B47-D21A-B898-0A4431EF6425}"/>
                </a:ext>
              </a:extLst>
            </p:cNvPr>
            <p:cNvSpPr/>
            <p:nvPr/>
          </p:nvSpPr>
          <p:spPr>
            <a:xfrm>
              <a:off x="11766154" y="2635739"/>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1FDD5-FFFE-A849-B9C9-46E2C436F374}"/>
                </a:ext>
              </a:extLst>
            </p:cNvPr>
            <p:cNvSpPr/>
            <p:nvPr/>
          </p:nvSpPr>
          <p:spPr>
            <a:xfrm>
              <a:off x="11780341" y="3814211"/>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C28DF2E-4A7C-ABA8-737B-8E19D7053A55}"/>
                </a:ext>
              </a:extLst>
            </p:cNvPr>
            <p:cNvSpPr/>
            <p:nvPr/>
          </p:nvSpPr>
          <p:spPr>
            <a:xfrm>
              <a:off x="9342382" y="2638379"/>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7EF692-1E5D-0841-61FB-0E3D2C80836E}"/>
                </a:ext>
              </a:extLst>
            </p:cNvPr>
            <p:cNvSpPr/>
            <p:nvPr/>
          </p:nvSpPr>
          <p:spPr>
            <a:xfrm>
              <a:off x="9294341" y="3803457"/>
              <a:ext cx="91440" cy="91440"/>
            </a:xfrm>
            <a:prstGeom prst="ellipse">
              <a:avLst/>
            </a:prstGeom>
            <a:solidFill>
              <a:schemeClr val="tx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787B44-03D1-50C8-85D0-01861E98FD6C}"/>
                </a:ext>
              </a:extLst>
            </p:cNvPr>
            <p:cNvSpPr/>
            <p:nvPr/>
          </p:nvSpPr>
          <p:spPr>
            <a:xfrm>
              <a:off x="9947972" y="2501482"/>
              <a:ext cx="830317"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5BEFEB-16F3-C9C7-B150-187A5FA2BD0B}"/>
                </a:ext>
              </a:extLst>
            </p:cNvPr>
            <p:cNvSpPr/>
            <p:nvPr/>
          </p:nvSpPr>
          <p:spPr>
            <a:xfrm rot="5400000">
              <a:off x="11058788" y="3093620"/>
              <a:ext cx="647582" cy="36523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836DD74-C315-01FA-DF7B-55B984A98F8F}"/>
                </a:ext>
              </a:extLst>
            </p:cNvPr>
            <p:cNvCxnSpPr>
              <a:cxnSpLocks/>
            </p:cNvCxnSpPr>
            <p:nvPr/>
          </p:nvCxnSpPr>
          <p:spPr>
            <a:xfrm flipV="1">
              <a:off x="9405354" y="2684099"/>
              <a:ext cx="5486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3F9BAC-E389-4DA0-7B5D-F86C1E734BB3}"/>
                </a:ext>
              </a:extLst>
            </p:cNvPr>
            <p:cNvCxnSpPr>
              <a:cxnSpLocks/>
            </p:cNvCxnSpPr>
            <p:nvPr/>
          </p:nvCxnSpPr>
          <p:spPr>
            <a:xfrm flipH="1">
              <a:off x="11367369" y="2668780"/>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8B5422-1931-0183-8E39-6AF53EB15E3C}"/>
                </a:ext>
              </a:extLst>
            </p:cNvPr>
            <p:cNvCxnSpPr>
              <a:cxnSpLocks/>
            </p:cNvCxnSpPr>
            <p:nvPr/>
          </p:nvCxnSpPr>
          <p:spPr>
            <a:xfrm flipH="1">
              <a:off x="11380069" y="3595880"/>
              <a:ext cx="0" cy="274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C6966B9-F7EB-1BB3-B495-043B9249D6BF}"/>
                </a:ext>
              </a:extLst>
            </p:cNvPr>
            <p:cNvSpPr txBox="1"/>
            <p:nvPr/>
          </p:nvSpPr>
          <p:spPr>
            <a:xfrm>
              <a:off x="10158178" y="2477925"/>
              <a:ext cx="336590" cy="369332"/>
            </a:xfrm>
            <a:prstGeom prst="rect">
              <a:avLst/>
            </a:prstGeom>
            <a:noFill/>
          </p:spPr>
          <p:txBody>
            <a:bodyPr wrap="square" rtlCol="0">
              <a:spAutoFit/>
            </a:bodyPr>
            <a:lstStyle/>
            <a:p>
              <a:r>
                <a:rPr lang="en-US" dirty="0"/>
                <a:t>Z</a:t>
              </a:r>
            </a:p>
          </p:txBody>
        </p:sp>
        <p:sp>
          <p:nvSpPr>
            <p:cNvPr id="23" name="TextBox 22">
              <a:extLst>
                <a:ext uri="{FF2B5EF4-FFF2-40B4-BE49-F238E27FC236}">
                  <a16:creationId xmlns:a16="http://schemas.microsoft.com/office/drawing/2014/main" id="{F42C30E0-20BD-3A5A-9B35-BC0898391EB0}"/>
                </a:ext>
              </a:extLst>
            </p:cNvPr>
            <p:cNvSpPr txBox="1"/>
            <p:nvPr/>
          </p:nvSpPr>
          <p:spPr>
            <a:xfrm>
              <a:off x="11238041" y="3074464"/>
              <a:ext cx="336590" cy="369332"/>
            </a:xfrm>
            <a:prstGeom prst="rect">
              <a:avLst/>
            </a:prstGeom>
            <a:noFill/>
          </p:spPr>
          <p:txBody>
            <a:bodyPr wrap="square" rtlCol="0">
              <a:spAutoFit/>
            </a:bodyPr>
            <a:lstStyle/>
            <a:p>
              <a:r>
                <a:rPr lang="en-US" dirty="0"/>
                <a:t>Y</a:t>
              </a:r>
            </a:p>
          </p:txBody>
        </p:sp>
      </p:grpSp>
    </p:spTree>
    <p:extLst>
      <p:ext uri="{BB962C8B-B14F-4D97-AF65-F5344CB8AC3E}">
        <p14:creationId xmlns:p14="http://schemas.microsoft.com/office/powerpoint/2010/main" val="4194559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2657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 - dispersion</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32</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409904" y="1467720"/>
                <a:ext cx="11466786" cy="4906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smtClean="0">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oMath>
                </a14:m>
                <a:r>
                  <a:rPr lang="en-US" dirty="0">
                    <a:solidFill>
                      <a:srgbClr val="000000"/>
                    </a:solidFill>
                    <a:ea typeface="Cambria Math" panose="02040503050406030204" pitchFamily="18" charset="0"/>
                    <a:cs typeface="Calibri"/>
                    <a:sym typeface="Calibri"/>
                  </a:rPr>
                  <a:t> can vary with frequency; this is dispersion.</a:t>
                </a:r>
              </a:p>
              <a:p>
                <a:pPr marL="285750"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Heaviside: Adjust parameters so </a:t>
                </a:r>
                <a14:m>
                  <m:oMath xmlns:m="http://schemas.openxmlformats.org/officeDocument/2006/math">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oMath>
                </a14:m>
                <a:r>
                  <a:rPr lang="en-US" dirty="0">
                    <a:solidFill>
                      <a:srgbClr val="000000"/>
                    </a:solidFill>
                    <a:ea typeface="Cambria Math" panose="02040503050406030204" pitchFamily="18" charset="0"/>
                    <a:cs typeface="Calibri"/>
                    <a:sym typeface="Calibri"/>
                  </a:rPr>
                  <a:t>, then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doesn’t depend on v and we get:</a:t>
                </a:r>
              </a:p>
              <a:p>
                <a:pPr marL="742950" lvl="1"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𝑅𝐺</m:t>
                        </m:r>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We also get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r>
                  <a:rPr lang="en-US" dirty="0">
                    <a:solidFill>
                      <a:srgbClr val="000000"/>
                    </a:solidFill>
                    <a:ea typeface="Cambria Math" panose="02040503050406030204" pitchFamily="18" charset="0"/>
                    <a:cs typeface="Calibri"/>
                    <a:sym typeface="Calibri"/>
                  </a:rPr>
                  <a:t> as with a lossless line.</a:t>
                </a: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If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ea typeface="Cambria Math" panose="02040503050406030204" pitchFamily="18" charset="0"/>
                    <a:cs typeface="Calibri"/>
                    <a:sym typeface="Calibri"/>
                  </a:rPr>
                  <a:t> and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oMath>
                </a14:m>
                <a:endParaRPr lang="en-US" dirty="0">
                  <a:solidFill>
                    <a:srgbClr val="000000"/>
                  </a:solidFill>
                  <a:ea typeface="Cambria Math" panose="02040503050406030204" pitchFamily="18" charset="0"/>
                  <a:cs typeface="Calibri"/>
                  <a:sym typeface="Calibri"/>
                </a:endParaRPr>
              </a:p>
              <a:p>
                <a:pPr marL="742950" lvl="1" indent="-285750" defTabSz="457200" latinLnBrk="1"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 If </a:t>
                </a:r>
                <a14:m>
                  <m:oMath xmlns:m="http://schemas.openxmlformats.org/officeDocument/2006/math">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R</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1200150" lvl="2"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𝑗𝑘</m:t>
                    </m:r>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i="1">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rad>
                  </m:oMath>
                </a14:m>
                <a:r>
                  <a:rPr lang="en-US" i="1" dirty="0">
                    <a:solidFill>
                      <a:srgbClr val="000000"/>
                    </a:solidFill>
                    <a:latin typeface="Cambria Math" panose="02040503050406030204" pitchFamily="18" charset="0"/>
                    <a:ea typeface="Cambria Math" panose="02040503050406030204" pitchFamily="18" charset="0"/>
                    <a:cs typeface="Calibri"/>
                    <a:sym typeface="Calibri"/>
                  </a:rPr>
                  <a:t> </a:t>
                </a:r>
                <a:r>
                  <a:rPr lang="en-US" dirty="0">
                    <a:solidFill>
                      <a:srgbClr val="000000"/>
                    </a:solidFill>
                    <a:ea typeface="Cambria Math" panose="02040503050406030204" pitchFamily="18" charset="0"/>
                    <a:cs typeface="Calibri"/>
                    <a:sym typeface="Calibri"/>
                  </a:rPr>
                  <a:t>and</a:t>
                </a:r>
                <a:r>
                  <a:rPr lang="en-US"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libri"/>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num>
                          <m:den>
                            <m:r>
                              <a:rPr lang="en-US" b="0" i="1" smtClean="0">
                                <a:solidFill>
                                  <a:srgbClr val="000000"/>
                                </a:solidFill>
                                <a:latin typeface="Cambria Math" panose="02040503050406030204" pitchFamily="18" charset="0"/>
                                <a:cs typeface="Calibri"/>
                                <a:sym typeface="Calibri"/>
                              </a:rPr>
                              <m:t>𝑅𝐶</m:t>
                            </m:r>
                          </m:den>
                        </m:f>
                      </m:e>
                    </m:rad>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For first transatlantic cable,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=460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=75</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=12</m:t>
                    </m:r>
                    <m:r>
                      <a:rPr lang="en-US" b="0" i="1" smtClean="0">
                        <a:solidFill>
                          <a:srgbClr val="000000"/>
                        </a:solidFill>
                        <a:latin typeface="Cambria Math" panose="02040503050406030204" pitchFamily="18" charset="0"/>
                        <a:ea typeface="Calibri"/>
                        <a:cs typeface="Calibri"/>
                        <a:sym typeface="Calibri"/>
                      </a:rPr>
                      <m:t>𝐻𝑧</m:t>
                    </m:r>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𝑅</m:t>
                    </m:r>
                    <m:r>
                      <a:rPr lang="en-US" b="0" i="1" smtClean="0">
                        <a:solidFill>
                          <a:srgbClr val="000000"/>
                        </a:solidFill>
                        <a:latin typeface="Cambria Math" panose="02040503050406030204" pitchFamily="18" charset="0"/>
                        <a:ea typeface="Calibri"/>
                        <a:cs typeface="Calibri"/>
                        <a:sym typeface="Calibri"/>
                      </a:rPr>
                      <m:t>=7</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=3600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i="1">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e>
                    </m:rad>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=4.4</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latin typeface="Calibri"/>
                  <a:ea typeface="Calibri"/>
                  <a:cs typeface="Calibri"/>
                  <a:sym typeface="Calibri"/>
                </a:endParaRPr>
              </a:p>
              <a:p>
                <a:pPr marL="742950" lvl="1" indent="-285750" defTabSz="457200" latinLnBrk="1"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r>
                  <a:rPr lang="en-US" dirty="0">
                    <a:solidFill>
                      <a:srgbClr val="000000"/>
                    </a:solidFill>
                    <a:latin typeface="Calibri"/>
                    <a:ea typeface="Calibri"/>
                    <a:cs typeface="Calibri"/>
                    <a:sym typeface="Calibri"/>
                  </a:rPr>
                  <a:t> and highly dispersive</a:t>
                </a: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409904" y="1467720"/>
                <a:ext cx="11466786" cy="4906189"/>
              </a:xfrm>
              <a:prstGeom prst="rect">
                <a:avLst/>
              </a:prstGeom>
              <a:blipFill>
                <a:blip r:embed="rId3"/>
                <a:stretch>
                  <a:fillRect l="-774" t="-51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2738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233451"/>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Lines-reflections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09450" y="1365579"/>
                <a:ext cx="7936946" cy="47748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dirty="0">
                    <a:solidFill>
                      <a:srgbClr val="000000"/>
                    </a:solidFill>
                    <a:ea typeface="Cambria Math" panose="02040503050406030204" pitchFamily="18" charset="0"/>
                  </a:rPr>
                  <a:t>Now we look at the end of the transmission line and define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𝜌</m:t>
                    </m:r>
                    <m:r>
                      <a:rPr lang="en-US" i="1" smtClean="0">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num>
                      <m:den>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den>
                    </m:f>
                  </m:oMath>
                </a14:m>
                <a:r>
                  <a:rPr lang="en-US" i="1" dirty="0">
                    <a:solidFill>
                      <a:srgbClr val="000000"/>
                    </a:solidFill>
                    <a:latin typeface="Cambria Math" panose="02040503050406030204" pitchFamily="18" charset="0"/>
                    <a:ea typeface="Cambria Math" panose="02040503050406030204" pitchFamily="18" charset="0"/>
                  </a:rPr>
                  <a:t>, </a:t>
                </a:r>
                <a:r>
                  <a:rPr lang="en-US" dirty="0">
                    <a:solidFill>
                      <a:srgbClr val="000000"/>
                    </a:solidFill>
                    <a:ea typeface="Cambria Math" panose="02040503050406030204" pitchFamily="18" charset="0"/>
                  </a:rPr>
                  <a:t>and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𝜌</m:t>
                    </m:r>
                  </m:oMath>
                </a14:m>
                <a:endParaRPr lang="en-US"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rPr>
                      <m:t>𝑉</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m:t>
                    </m:r>
                    <m:sSub>
                      <m:sSubPr>
                        <m:ctrlPr>
                          <a:rPr lang="en-US" b="0" i="1" smtClean="0">
                            <a:solidFill>
                              <a:srgbClr val="000000"/>
                            </a:solidFill>
                            <a:latin typeface="Cambria Math" panose="02040503050406030204" pitchFamily="18" charset="0"/>
                            <a:ea typeface="Cambria Math" panose="02040503050406030204" pitchFamily="18" charset="0"/>
                          </a:rPr>
                        </m:ctrlPr>
                      </m:sSubPr>
                      <m:e>
                        <m:r>
                          <a:rPr lang="en-US" b="0" i="1" smtClean="0">
                            <a:solidFill>
                              <a:srgbClr val="000000"/>
                            </a:solidFill>
                            <a:latin typeface="Cambria Math" panose="02040503050406030204" pitchFamily="18" charset="0"/>
                            <a:ea typeface="Cambria Math" panose="02040503050406030204" pitchFamily="18" charset="0"/>
                          </a:rPr>
                          <m:t>𝑉</m:t>
                        </m:r>
                      </m:e>
                      <m:sub>
                        <m:r>
                          <a:rPr lang="en-US" b="0" i="1" smtClean="0">
                            <a:solidFill>
                              <a:srgbClr val="000000"/>
                            </a:solidFill>
                            <a:latin typeface="Cambria Math" panose="02040503050406030204" pitchFamily="18" charset="0"/>
                            <a:ea typeface="Cambria Math" panose="02040503050406030204" pitchFamily="18" charset="0"/>
                          </a:rPr>
                          <m:t>−</m:t>
                        </m:r>
                      </m:sub>
                    </m:sSub>
                    <m:r>
                      <a:rPr lang="en-US" b="0" i="1" smtClean="0">
                        <a:solidFill>
                          <a:srgbClr val="000000"/>
                        </a:solidFill>
                        <a:latin typeface="Cambria Math" panose="02040503050406030204" pitchFamily="18" charset="0"/>
                        <a:ea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r>
                      <a:rPr lang="en-US" b="0" i="1" smtClean="0">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𝑉</m:t>
                        </m:r>
                      </m:e>
                      <m:sub>
                        <m:r>
                          <a:rPr lang="en-US" i="1">
                            <a:solidFill>
                              <a:srgbClr val="000000"/>
                            </a:solidFill>
                            <a:latin typeface="Cambria Math" panose="02040503050406030204" pitchFamily="18" charset="0"/>
                            <a:ea typeface="Cambria Math" panose="02040503050406030204" pitchFamily="18" charset="0"/>
                          </a:rPr>
                          <m:t>+</m:t>
                        </m:r>
                      </m:sub>
                    </m:sSub>
                  </m:oMath>
                </a14:m>
                <a:endParaRPr lang="en-US" i="1" dirty="0">
                  <a:solidFill>
                    <a:srgbClr val="000000"/>
                  </a:solidFill>
                  <a:latin typeface="Cambria Math" panose="02040503050406030204" pitchFamily="18" charset="0"/>
                  <a:ea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𝜏</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m:t>
                            </m:r>
                          </m:sub>
                        </m:sSub>
                      </m:den>
                    </m:f>
                    <m:r>
                      <a:rPr lang="en-US" i="1">
                        <a:solidFill>
                          <a:srgbClr val="000000"/>
                        </a:solidFill>
                        <a:latin typeface="Cambria Math" panose="02040503050406030204" pitchFamily="18" charset="0"/>
                        <a:ea typeface="Cambria Math" panose="02040503050406030204" pitchFamily="18" charset="0"/>
                        <a:sym typeface="Calibri"/>
                      </a:rPr>
                      <m:t>=1+</m:t>
                    </m:r>
                    <m:r>
                      <a:rPr lang="en-US" i="1">
                        <a:solidFill>
                          <a:srgbClr val="000000"/>
                        </a:solidFill>
                        <a:latin typeface="Cambria Math" panose="02040503050406030204" pitchFamily="18" charset="0"/>
                        <a:ea typeface="Cambria Math" panose="02040503050406030204" pitchFamily="18" charset="0"/>
                        <a:sym typeface="Calibri"/>
                      </a:rPr>
                      <m:t>𝜌</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2</m:t>
                        </m:r>
                        <m:r>
                          <a:rPr lang="en-US" i="1">
                            <a:solidFill>
                              <a:srgbClr val="000000"/>
                            </a:solidFill>
                            <a:latin typeface="Cambria Math" panose="02040503050406030204" pitchFamily="18" charset="0"/>
                            <a:ea typeface="Cambria Math" panose="02040503050406030204" pitchFamily="18" charset="0"/>
                            <a:sym typeface="Calibri"/>
                          </a:rPr>
                          <m:t>𝑍</m:t>
                        </m:r>
                      </m:num>
                      <m:den>
                        <m:r>
                          <a:rPr lang="en-US" i="1">
                            <a:solidFill>
                              <a:srgbClr val="000000"/>
                            </a:solidFill>
                            <a:latin typeface="Cambria Math" panose="02040503050406030204" pitchFamily="18" charset="0"/>
                            <a:ea typeface="Cambria Math" panose="02040503050406030204" pitchFamily="18" charset="0"/>
                            <a:sym typeface="Calibri"/>
                          </a:rPr>
                          <m:t>𝑍</m:t>
                        </m:r>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𝑍</m:t>
                            </m:r>
                          </m:e>
                          <m:sub>
                            <m:r>
                              <a:rPr lang="en-US" i="1">
                                <a:solidFill>
                                  <a:srgbClr val="000000"/>
                                </a:solidFill>
                                <a:latin typeface="Cambria Math" panose="02040503050406030204" pitchFamily="18" charset="0"/>
                                <a:ea typeface="Cambria Math" panose="02040503050406030204" pitchFamily="18" charset="0"/>
                                <a:sym typeface="Calibri"/>
                              </a:rPr>
                              <m:t>0</m:t>
                            </m:r>
                          </m:sub>
                        </m:sSub>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Consider the circuit in the upper right (A):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oMath>
                </a14:m>
                <a:r>
                  <a:rPr lang="en-US" dirty="0">
                    <a:solidFill>
                      <a:srgbClr val="000000"/>
                    </a:solidFill>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𝐼</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r>
                          <a:rPr lang="en-US" b="0" i="1" smtClean="0">
                            <a:solidFill>
                              <a:srgbClr val="000000"/>
                            </a:solidFill>
                            <a:latin typeface="Cambria Math" panose="02040503050406030204" pitchFamily="18" charset="0"/>
                            <a:cs typeface="Calibri"/>
                            <a:sym typeface="Calibri"/>
                          </a:rPr>
                          <m:t>𝐼</m:t>
                        </m:r>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m:t>
                            </m:r>
                          </m:sub>
                        </m:sSub>
                      </m:den>
                    </m:f>
                  </m:oMath>
                </a14:m>
                <a:r>
                  <a:rPr lang="en-US"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m:t>
                            </m:r>
                          </m:sub>
                        </m:sSub>
                      </m:den>
                    </m:f>
                  </m:oMath>
                </a14:m>
                <a:endParaRPr lang="en-US"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ea typeface="Cambria Math" panose="02040503050406030204" pitchFamily="18" charset="0"/>
                          </a:rPr>
                          <m:t>𝜌</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𝜌</m:t>
                    </m:r>
                    <m:r>
                      <a:rPr lang="en-US" i="1">
                        <a:solidFill>
                          <a:srgbClr val="000000"/>
                        </a:solidFill>
                        <a:latin typeface="Cambria Math" panose="02040503050406030204" pitchFamily="18" charset="0"/>
                        <a:ea typeface="Cambria Math" panose="02040503050406030204" pitchFamily="18" charset="0"/>
                      </a:rPr>
                      <m:t>=</m:t>
                    </m:r>
                    <m:f>
                      <m:fPr>
                        <m:ctrlPr>
                          <a:rPr lang="en-US" i="1">
                            <a:solidFill>
                              <a:srgbClr val="000000"/>
                            </a:solidFill>
                            <a:latin typeface="Cambria Math" panose="02040503050406030204" pitchFamily="18" charset="0"/>
                            <a:ea typeface="Cambria Math" panose="02040503050406030204" pitchFamily="18" charset="0"/>
                          </a:rPr>
                        </m:ctrlPr>
                      </m:fPr>
                      <m:num>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num>
                      <m:den>
                        <m:r>
                          <a:rPr lang="en-US" i="1">
                            <a:solidFill>
                              <a:srgbClr val="000000"/>
                            </a:solidFill>
                            <a:latin typeface="Cambria Math" panose="02040503050406030204" pitchFamily="18" charset="0"/>
                            <a:ea typeface="Cambria Math" panose="02040503050406030204" pitchFamily="18" charset="0"/>
                          </a:rPr>
                          <m:t>𝑍</m:t>
                        </m:r>
                        <m:r>
                          <a:rPr lang="en-US" i="1">
                            <a:solidFill>
                              <a:srgbClr val="000000"/>
                            </a:solidFill>
                            <a:latin typeface="Cambria Math" panose="02040503050406030204" pitchFamily="18" charset="0"/>
                            <a:ea typeface="Cambria Math" panose="02040503050406030204" pitchFamily="18" charset="0"/>
                          </a:rPr>
                          <m:t>+</m:t>
                        </m:r>
                        <m:sSub>
                          <m:sSubPr>
                            <m:ctrlPr>
                              <a:rPr lang="en-US" i="1">
                                <a:solidFill>
                                  <a:srgbClr val="000000"/>
                                </a:solidFill>
                                <a:latin typeface="Cambria Math" panose="02040503050406030204" pitchFamily="18" charset="0"/>
                                <a:ea typeface="Cambria Math" panose="02040503050406030204" pitchFamily="18" charset="0"/>
                              </a:rPr>
                            </m:ctrlPr>
                          </m:sSubPr>
                          <m:e>
                            <m:r>
                              <a:rPr lang="en-US" i="1">
                                <a:solidFill>
                                  <a:srgbClr val="000000"/>
                                </a:solidFill>
                                <a:latin typeface="Cambria Math" panose="02040503050406030204" pitchFamily="18" charset="0"/>
                                <a:ea typeface="Cambria Math" panose="02040503050406030204" pitchFamily="18" charset="0"/>
                              </a:rPr>
                              <m:t>𝑍</m:t>
                            </m:r>
                          </m:e>
                          <m:sub>
                            <m:r>
                              <a:rPr lang="en-US" i="1">
                                <a:solidFill>
                                  <a:srgbClr val="000000"/>
                                </a:solidFill>
                                <a:latin typeface="Cambria Math" panose="02040503050406030204" pitchFamily="18" charset="0"/>
                                <a:ea typeface="Cambria Math" panose="02040503050406030204" pitchFamily="18" charset="0"/>
                              </a:rPr>
                              <m:t>0</m:t>
                            </m:r>
                          </m:sub>
                        </m:sSub>
                      </m:den>
                    </m:f>
                  </m:oMath>
                </a14:m>
                <a:r>
                  <a:rPr lang="en-US" dirty="0">
                    <a:solidFill>
                      <a:srgbClr val="000000"/>
                    </a:solidFill>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ea typeface="Cambria Math" panose="02040503050406030204" pitchFamily="18" charset="0"/>
                          </a:rPr>
                          <m:t>𝜌</m:t>
                        </m:r>
                      </m:e>
                      <m:sub>
                        <m:r>
                          <a:rPr lang="en-US" b="0" i="1" smtClean="0">
                            <a:solidFill>
                              <a:srgbClr val="000000"/>
                            </a:solidFill>
                            <a:latin typeface="Cambria Math" panose="02040503050406030204" pitchFamily="18" charset="0"/>
                          </a:rPr>
                          <m:t>𝑜𝑝𝑒𝑛</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𝑐𝑖𝑟𝑐𝑢𝑖𝑡</m:t>
                        </m:r>
                      </m:sub>
                    </m:sSub>
                    <m:r>
                      <a:rPr lang="en-US" b="0" i="1" smtClean="0">
                        <a:solidFill>
                          <a:srgbClr val="000000"/>
                        </a:solidFill>
                        <a:latin typeface="Cambria Math" panose="02040503050406030204" pitchFamily="18" charset="0"/>
                      </a:rPr>
                      <m:t>=1.</m:t>
                    </m:r>
                  </m:oMath>
                </a14:m>
                <a:endParaRPr lang="en-US" dirty="0">
                  <a:solidFill>
                    <a:srgbClr val="000000"/>
                  </a:solidFill>
                </a:endParaRPr>
              </a:p>
              <a:p>
                <a:pPr marL="285750" indent="-285750" defTabSz="457200" latinLnBrk="1" hangingPunct="0">
                  <a:buFont typeface="Arial" panose="020B0604020202020204" pitchFamily="34" charset="0"/>
                  <a:buChar char="•"/>
                </a:pPr>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For (B):</a:t>
                </a:r>
              </a:p>
              <a:p>
                <a:pPr marL="285750" indent="-285750" defTabSz="457200" latinLnBrk="1" hangingPunct="0">
                  <a:buFont typeface="Arial" panose="020B0604020202020204" pitchFamily="34" charset="0"/>
                  <a:buChar char="•"/>
                </a:pPr>
                <a:r>
                  <a:rPr lang="en-US" dirty="0">
                    <a:solidFill>
                      <a:srgbClr val="000000"/>
                    </a:solidFill>
                  </a:rPr>
                  <a:t>Lookback resistance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oMath>
                </a14:m>
                <a:r>
                  <a:rPr lang="en-US" dirty="0">
                    <a:solidFill>
                      <a:srgbClr val="000000"/>
                    </a:solidFill>
                    <a:ea typeface="Calibri"/>
                    <a:cs typeface="Calibri"/>
                    <a:sym typeface="Calibri"/>
                  </a:rPr>
                  <a:t>, </a:t>
                </a:r>
                <a:r>
                  <a:rPr lang="en-US" dirty="0">
                    <a:solidFill>
                      <a:srgbClr val="000000"/>
                    </a:solidFill>
                  </a:rPr>
                  <a:t>short circuit for (B) is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𝑖</m:t>
                        </m:r>
                      </m:e>
                      <m:sub>
                        <m:r>
                          <a:rPr lang="en-US" i="1">
                            <a:solidFill>
                              <a:srgbClr val="000000"/>
                            </a:solidFill>
                            <a:latin typeface="Cambria Math" panose="02040503050406030204" pitchFamily="18" charset="0"/>
                          </a:rPr>
                          <m:t>𝑠</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0</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0</m:t>
                            </m:r>
                          </m:sub>
                        </m:sSub>
                      </m:den>
                    </m:f>
                  </m:oMath>
                </a14:m>
                <a:endParaRPr lang="en-US"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ea typeface="Calibri"/>
                    <a:cs typeface="Calibri"/>
                    <a:sym typeface="Calibri"/>
                  </a:rPr>
                  <a:t>Thevenin equivalent for open circuit  is (B)</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en>
                    </m:f>
                    <m:r>
                      <a:rPr lang="en-US" i="1">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8</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den>
                    </m:f>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This is the total available power.</a:t>
                </a:r>
              </a:p>
              <a:p>
                <a:pPr marL="285750" indent="-285750" latinLnBrk="1" hangingPunct="0">
                  <a:buFont typeface="Arial" panose="020B0604020202020204" pitchFamily="34" charset="0"/>
                  <a:buChar char="•"/>
                </a:pPr>
                <a:endParaRPr lang="en-US" dirty="0">
                  <a:solidFill>
                    <a:srgbClr val="000000"/>
                  </a:solidFill>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09450" y="1365579"/>
                <a:ext cx="7936946" cy="4774869"/>
              </a:xfrm>
              <a:prstGeom prst="rect">
                <a:avLst/>
              </a:prstGeom>
              <a:blipFill>
                <a:blip r:embed="rId3"/>
                <a:stretch>
                  <a:fillRect l="-111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7645796" y="614044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33</a:t>
            </a:fld>
            <a:endParaRPr lang="en-US" dirty="0">
              <a:solidFill>
                <a:schemeClr val="tx1"/>
              </a:solidFill>
            </a:endParaRPr>
          </a:p>
        </p:txBody>
      </p:sp>
      <p:grpSp>
        <p:nvGrpSpPr>
          <p:cNvPr id="119" name="Group 118">
            <a:extLst>
              <a:ext uri="{FF2B5EF4-FFF2-40B4-BE49-F238E27FC236}">
                <a16:creationId xmlns:a16="http://schemas.microsoft.com/office/drawing/2014/main" id="{E685348F-9A77-F244-92A2-BF3EF469BF92}"/>
              </a:ext>
            </a:extLst>
          </p:cNvPr>
          <p:cNvGrpSpPr/>
          <p:nvPr/>
        </p:nvGrpSpPr>
        <p:grpSpPr>
          <a:xfrm>
            <a:off x="8589395" y="1127481"/>
            <a:ext cx="2847761" cy="1861845"/>
            <a:chOff x="9071262" y="3608724"/>
            <a:chExt cx="2847761" cy="1861845"/>
          </a:xfrm>
        </p:grpSpPr>
        <p:sp>
          <p:nvSpPr>
            <p:cNvPr id="74" name="Can 73">
              <a:extLst>
                <a:ext uri="{FF2B5EF4-FFF2-40B4-BE49-F238E27FC236}">
                  <a16:creationId xmlns:a16="http://schemas.microsoft.com/office/drawing/2014/main" id="{35B8EB20-A170-7E42-8DF1-BE9C414C0220}"/>
                </a:ext>
              </a:extLst>
            </p:cNvPr>
            <p:cNvSpPr/>
            <p:nvPr/>
          </p:nvSpPr>
          <p:spPr>
            <a:xfrm rot="5400000">
              <a:off x="9670350" y="3471737"/>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B9FA8D5-4F44-A14C-81DC-F89D9D28C024}"/>
                </a:ext>
              </a:extLst>
            </p:cNvPr>
            <p:cNvCxnSpPr>
              <a:cxnSpLocks/>
            </p:cNvCxnSpPr>
            <p:nvPr/>
          </p:nvCxnSpPr>
          <p:spPr>
            <a:xfrm>
              <a:off x="9071262" y="4349063"/>
              <a:ext cx="2604923" cy="4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49C01EF-E256-0748-BC74-6985A2F4EA38}"/>
                </a:ext>
              </a:extLst>
            </p:cNvPr>
            <p:cNvSpPr txBox="1"/>
            <p:nvPr/>
          </p:nvSpPr>
          <p:spPr>
            <a:xfrm>
              <a:off x="9731781" y="3608724"/>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78" name="Straight Connector 77">
              <a:extLst>
                <a:ext uri="{FF2B5EF4-FFF2-40B4-BE49-F238E27FC236}">
                  <a16:creationId xmlns:a16="http://schemas.microsoft.com/office/drawing/2014/main" id="{097D6A28-11AD-2746-91B2-872DEDD63FAC}"/>
                </a:ext>
              </a:extLst>
            </p:cNvPr>
            <p:cNvCxnSpPr>
              <a:cxnSpLocks/>
            </p:cNvCxnSpPr>
            <p:nvPr/>
          </p:nvCxnSpPr>
          <p:spPr>
            <a:xfrm>
              <a:off x="10762236" y="4771973"/>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F2DCEEB-88BB-6642-B7E5-BF82E6E1D4B4}"/>
                </a:ext>
              </a:extLst>
            </p:cNvPr>
            <p:cNvSpPr txBox="1"/>
            <p:nvPr/>
          </p:nvSpPr>
          <p:spPr>
            <a:xfrm>
              <a:off x="9647696" y="4353123"/>
              <a:ext cx="400658" cy="338554"/>
            </a:xfrm>
            <a:prstGeom prst="rect">
              <a:avLst/>
            </a:prstGeom>
            <a:noFill/>
          </p:spPr>
          <p:txBody>
            <a:bodyPr wrap="square" rtlCol="0">
              <a:spAutoFit/>
            </a:bodyPr>
            <a:lstStyle/>
            <a:p>
              <a:r>
                <a:rPr lang="en-US" sz="1600" dirty="0"/>
                <a:t>Z</a:t>
              </a:r>
              <a:r>
                <a:rPr lang="en-US" sz="1600" baseline="-25000" dirty="0"/>
                <a:t>0</a:t>
              </a:r>
            </a:p>
          </p:txBody>
        </p:sp>
        <p:cxnSp>
          <p:nvCxnSpPr>
            <p:cNvPr id="81" name="Straight Arrow Connector 80">
              <a:extLst>
                <a:ext uri="{FF2B5EF4-FFF2-40B4-BE49-F238E27FC236}">
                  <a16:creationId xmlns:a16="http://schemas.microsoft.com/office/drawing/2014/main" id="{D81B6345-0F57-044A-B7A9-79A58D01AE80}"/>
                </a:ext>
              </a:extLst>
            </p:cNvPr>
            <p:cNvCxnSpPr>
              <a:cxnSpLocks/>
            </p:cNvCxnSpPr>
            <p:nvPr/>
          </p:nvCxnSpPr>
          <p:spPr>
            <a:xfrm>
              <a:off x="9467833" y="3986346"/>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CB9D3D2-BDE9-2940-84BF-C1FC4491CCA5}"/>
                </a:ext>
              </a:extLst>
            </p:cNvPr>
            <p:cNvSpPr txBox="1"/>
            <p:nvPr/>
          </p:nvSpPr>
          <p:spPr>
            <a:xfrm>
              <a:off x="11069884" y="3891752"/>
              <a:ext cx="324947" cy="338554"/>
            </a:xfrm>
            <a:prstGeom prst="rect">
              <a:avLst/>
            </a:prstGeom>
            <a:noFill/>
          </p:spPr>
          <p:txBody>
            <a:bodyPr wrap="square" rtlCol="0">
              <a:spAutoFit/>
            </a:bodyPr>
            <a:lstStyle/>
            <a:p>
              <a:r>
                <a:rPr lang="en-US" sz="1600" dirty="0"/>
                <a:t>I</a:t>
              </a:r>
              <a:endParaRPr lang="en-US" sz="1600" baseline="-25000" dirty="0"/>
            </a:p>
          </p:txBody>
        </p:sp>
        <p:sp>
          <p:nvSpPr>
            <p:cNvPr id="101" name="TextBox 100">
              <a:extLst>
                <a:ext uri="{FF2B5EF4-FFF2-40B4-BE49-F238E27FC236}">
                  <a16:creationId xmlns:a16="http://schemas.microsoft.com/office/drawing/2014/main" id="{A3229E51-D393-2444-A561-E72252592E47}"/>
                </a:ext>
              </a:extLst>
            </p:cNvPr>
            <p:cNvSpPr txBox="1"/>
            <p:nvPr/>
          </p:nvSpPr>
          <p:spPr>
            <a:xfrm>
              <a:off x="9884181" y="4906632"/>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02" name="Straight Arrow Connector 101">
              <a:extLst>
                <a:ext uri="{FF2B5EF4-FFF2-40B4-BE49-F238E27FC236}">
                  <a16:creationId xmlns:a16="http://schemas.microsoft.com/office/drawing/2014/main" id="{365FA4E5-DC8A-C34E-87E8-9F66775F0DAF}"/>
                </a:ext>
              </a:extLst>
            </p:cNvPr>
            <p:cNvCxnSpPr>
              <a:cxnSpLocks/>
            </p:cNvCxnSpPr>
            <p:nvPr/>
          </p:nvCxnSpPr>
          <p:spPr>
            <a:xfrm flipH="1">
              <a:off x="9620753" y="4906632"/>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B116A4A-020F-7F45-AB92-EE52C6C9EA59}"/>
                </a:ext>
              </a:extLst>
            </p:cNvPr>
            <p:cNvCxnSpPr>
              <a:cxnSpLocks/>
            </p:cNvCxnSpPr>
            <p:nvPr/>
          </p:nvCxnSpPr>
          <p:spPr>
            <a:xfrm>
              <a:off x="11086031" y="4230306"/>
              <a:ext cx="37913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FA1B157-C991-BC41-9DA6-21D00EF675F2}"/>
                </a:ext>
              </a:extLst>
            </p:cNvPr>
            <p:cNvSpPr/>
            <p:nvPr/>
          </p:nvSpPr>
          <p:spPr>
            <a:xfrm>
              <a:off x="11545558" y="4564543"/>
              <a:ext cx="291402"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24151B3-8D2A-F646-BE1D-105CD5517A58}"/>
                </a:ext>
              </a:extLst>
            </p:cNvPr>
            <p:cNvSpPr txBox="1"/>
            <p:nvPr/>
          </p:nvSpPr>
          <p:spPr>
            <a:xfrm>
              <a:off x="11518365" y="4706486"/>
              <a:ext cx="400658" cy="338554"/>
            </a:xfrm>
            <a:prstGeom prst="rect">
              <a:avLst/>
            </a:prstGeom>
            <a:noFill/>
          </p:spPr>
          <p:txBody>
            <a:bodyPr wrap="square" rtlCol="0">
              <a:spAutoFit/>
            </a:bodyPr>
            <a:lstStyle/>
            <a:p>
              <a:r>
                <a:rPr lang="en-US" sz="1600" dirty="0"/>
                <a:t>Z</a:t>
              </a:r>
              <a:endParaRPr lang="en-US" sz="1600" baseline="-25000" dirty="0"/>
            </a:p>
          </p:txBody>
        </p:sp>
        <p:cxnSp>
          <p:nvCxnSpPr>
            <p:cNvPr id="110" name="Straight Connector 109">
              <a:extLst>
                <a:ext uri="{FF2B5EF4-FFF2-40B4-BE49-F238E27FC236}">
                  <a16:creationId xmlns:a16="http://schemas.microsoft.com/office/drawing/2014/main" id="{D0707B81-078E-7C4B-B7F1-72923F8573B6}"/>
                </a:ext>
              </a:extLst>
            </p:cNvPr>
            <p:cNvCxnSpPr>
              <a:cxnSpLocks/>
            </p:cNvCxnSpPr>
            <p:nvPr/>
          </p:nvCxnSpPr>
          <p:spPr>
            <a:xfrm flipV="1">
              <a:off x="11679409" y="4339015"/>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5EB9052-3DEF-8C43-A50C-6BC6CD755C4D}"/>
                </a:ext>
              </a:extLst>
            </p:cNvPr>
            <p:cNvSpPr txBox="1"/>
            <p:nvPr/>
          </p:nvSpPr>
          <p:spPr>
            <a:xfrm>
              <a:off x="11263799" y="4657331"/>
              <a:ext cx="399392" cy="338554"/>
            </a:xfrm>
            <a:prstGeom prst="rect">
              <a:avLst/>
            </a:prstGeom>
            <a:noFill/>
          </p:spPr>
          <p:txBody>
            <a:bodyPr wrap="square" rtlCol="0">
              <a:spAutoFit/>
            </a:bodyPr>
            <a:lstStyle/>
            <a:p>
              <a:r>
                <a:rPr lang="en-US" sz="1600" dirty="0"/>
                <a:t>V</a:t>
              </a:r>
              <a:endParaRPr lang="en-US" sz="1600" baseline="-25000" dirty="0"/>
            </a:p>
          </p:txBody>
        </p:sp>
        <p:cxnSp>
          <p:nvCxnSpPr>
            <p:cNvPr id="115" name="Straight Connector 114">
              <a:extLst>
                <a:ext uri="{FF2B5EF4-FFF2-40B4-BE49-F238E27FC236}">
                  <a16:creationId xmlns:a16="http://schemas.microsoft.com/office/drawing/2014/main" id="{E456DC2F-3652-8448-B843-36F7D305454D}"/>
                </a:ext>
              </a:extLst>
            </p:cNvPr>
            <p:cNvCxnSpPr>
              <a:cxnSpLocks/>
            </p:cNvCxnSpPr>
            <p:nvPr/>
          </p:nvCxnSpPr>
          <p:spPr>
            <a:xfrm flipV="1">
              <a:off x="11691133" y="5245040"/>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E4B756-C925-9843-A107-5859928D92C6}"/>
                </a:ext>
              </a:extLst>
            </p:cNvPr>
            <p:cNvCxnSpPr>
              <a:cxnSpLocks/>
            </p:cNvCxnSpPr>
            <p:nvPr/>
          </p:nvCxnSpPr>
          <p:spPr>
            <a:xfrm flipV="1">
              <a:off x="11170299" y="4764398"/>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2CD062-E78A-184B-8B32-66A5188BCF61}"/>
                </a:ext>
              </a:extLst>
            </p:cNvPr>
            <p:cNvCxnSpPr>
              <a:cxnSpLocks/>
            </p:cNvCxnSpPr>
            <p:nvPr/>
          </p:nvCxnSpPr>
          <p:spPr>
            <a:xfrm>
              <a:off x="11155794" y="5456932"/>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86E21A7-A39C-D44F-911E-DE390C6735CE}"/>
              </a:ext>
            </a:extLst>
          </p:cNvPr>
          <p:cNvSpPr txBox="1"/>
          <p:nvPr/>
        </p:nvSpPr>
        <p:spPr>
          <a:xfrm>
            <a:off x="9669028" y="2751471"/>
            <a:ext cx="458780" cy="369332"/>
          </a:xfrm>
          <a:prstGeom prst="rect">
            <a:avLst/>
          </a:prstGeom>
          <a:noFill/>
        </p:spPr>
        <p:txBody>
          <a:bodyPr wrap="none" rtlCol="0">
            <a:spAutoFit/>
          </a:bodyPr>
          <a:lstStyle/>
          <a:p>
            <a:r>
              <a:rPr lang="en-US" dirty="0"/>
              <a:t>(A)</a:t>
            </a:r>
          </a:p>
        </p:txBody>
      </p:sp>
      <p:grpSp>
        <p:nvGrpSpPr>
          <p:cNvPr id="4" name="Group 3">
            <a:extLst>
              <a:ext uri="{FF2B5EF4-FFF2-40B4-BE49-F238E27FC236}">
                <a16:creationId xmlns:a16="http://schemas.microsoft.com/office/drawing/2014/main" id="{31FE7B76-2320-8C47-B7E0-FCAEFAD9129D}"/>
              </a:ext>
            </a:extLst>
          </p:cNvPr>
          <p:cNvGrpSpPr/>
          <p:nvPr/>
        </p:nvGrpSpPr>
        <p:grpSpPr>
          <a:xfrm>
            <a:off x="6224582" y="3596434"/>
            <a:ext cx="5068774" cy="1292090"/>
            <a:chOff x="7092053" y="4885278"/>
            <a:chExt cx="5068774" cy="1292090"/>
          </a:xfrm>
        </p:grpSpPr>
        <p:sp>
          <p:nvSpPr>
            <p:cNvPr id="122" name="Can 121">
              <a:extLst>
                <a:ext uri="{FF2B5EF4-FFF2-40B4-BE49-F238E27FC236}">
                  <a16:creationId xmlns:a16="http://schemas.microsoft.com/office/drawing/2014/main" id="{184E3185-63E0-8745-92B9-0229D656AE1D}"/>
                </a:ext>
              </a:extLst>
            </p:cNvPr>
            <p:cNvSpPr/>
            <p:nvPr/>
          </p:nvSpPr>
          <p:spPr>
            <a:xfrm rot="5400000">
              <a:off x="10606489" y="4748291"/>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83EC35E7-C224-2C4E-8E37-90D2A831B746}"/>
                </a:ext>
              </a:extLst>
            </p:cNvPr>
            <p:cNvCxnSpPr>
              <a:cxnSpLocks/>
            </p:cNvCxnSpPr>
            <p:nvPr/>
          </p:nvCxnSpPr>
          <p:spPr>
            <a:xfrm>
              <a:off x="10007401" y="5625617"/>
              <a:ext cx="21230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B7695A7-1349-434A-A58E-6E4969FD5534}"/>
                </a:ext>
              </a:extLst>
            </p:cNvPr>
            <p:cNvSpPr/>
            <p:nvPr/>
          </p:nvSpPr>
          <p:spPr>
            <a:xfrm>
              <a:off x="12069387" y="55759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EAB42A5-9D14-034B-8CAC-BF6D9861D106}"/>
                </a:ext>
              </a:extLst>
            </p:cNvPr>
            <p:cNvSpPr txBox="1"/>
            <p:nvPr/>
          </p:nvSpPr>
          <p:spPr>
            <a:xfrm>
              <a:off x="10667920" y="4885278"/>
              <a:ext cx="767255" cy="338554"/>
            </a:xfrm>
            <a:prstGeom prst="rect">
              <a:avLst/>
            </a:prstGeom>
            <a:noFill/>
          </p:spPr>
          <p:txBody>
            <a:bodyPr wrap="square" rtlCol="0">
              <a:spAutoFit/>
            </a:bodyPr>
            <a:lstStyle/>
            <a:p>
              <a:r>
                <a:rPr lang="en-US" sz="1600" dirty="0"/>
                <a:t>V</a:t>
              </a:r>
              <a:r>
                <a:rPr lang="en-US" sz="1600" baseline="-25000" dirty="0"/>
                <a:t>+</a:t>
              </a:r>
            </a:p>
          </p:txBody>
        </p:sp>
        <p:cxnSp>
          <p:nvCxnSpPr>
            <p:cNvPr id="126" name="Straight Connector 125">
              <a:extLst>
                <a:ext uri="{FF2B5EF4-FFF2-40B4-BE49-F238E27FC236}">
                  <a16:creationId xmlns:a16="http://schemas.microsoft.com/office/drawing/2014/main" id="{19F3F236-39AF-5D4C-B879-0950C95291C5}"/>
                </a:ext>
              </a:extLst>
            </p:cNvPr>
            <p:cNvCxnSpPr>
              <a:cxnSpLocks/>
            </p:cNvCxnSpPr>
            <p:nvPr/>
          </p:nvCxnSpPr>
          <p:spPr>
            <a:xfrm>
              <a:off x="11698375" y="604852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C619DDEC-C72C-CE46-911D-6FAA2380A2B4}"/>
                </a:ext>
              </a:extLst>
            </p:cNvPr>
            <p:cNvSpPr/>
            <p:nvPr/>
          </p:nvSpPr>
          <p:spPr>
            <a:xfrm>
              <a:off x="12064137" y="599755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D1FFE48-0337-2348-A717-E13F26071ACD}"/>
                </a:ext>
              </a:extLst>
            </p:cNvPr>
            <p:cNvSpPr txBox="1"/>
            <p:nvPr/>
          </p:nvSpPr>
          <p:spPr>
            <a:xfrm>
              <a:off x="10945573" y="5629677"/>
              <a:ext cx="767255" cy="338554"/>
            </a:xfrm>
            <a:prstGeom prst="rect">
              <a:avLst/>
            </a:prstGeom>
            <a:noFill/>
          </p:spPr>
          <p:txBody>
            <a:bodyPr wrap="square" rtlCol="0">
              <a:spAutoFit/>
            </a:bodyPr>
            <a:lstStyle/>
            <a:p>
              <a:r>
                <a:rPr lang="en-US" sz="1600" dirty="0"/>
                <a:t>Z</a:t>
              </a:r>
              <a:r>
                <a:rPr lang="en-US" sz="1600" baseline="-25000" dirty="0"/>
                <a:t>0</a:t>
              </a:r>
            </a:p>
          </p:txBody>
        </p:sp>
        <p:cxnSp>
          <p:nvCxnSpPr>
            <p:cNvPr id="129" name="Straight Arrow Connector 128">
              <a:extLst>
                <a:ext uri="{FF2B5EF4-FFF2-40B4-BE49-F238E27FC236}">
                  <a16:creationId xmlns:a16="http://schemas.microsoft.com/office/drawing/2014/main" id="{D25F17E3-DDA6-C140-9A73-02262F849DAF}"/>
                </a:ext>
              </a:extLst>
            </p:cNvPr>
            <p:cNvCxnSpPr>
              <a:cxnSpLocks/>
            </p:cNvCxnSpPr>
            <p:nvPr/>
          </p:nvCxnSpPr>
          <p:spPr>
            <a:xfrm>
              <a:off x="10403972" y="5262900"/>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30" name="Group 207">
              <a:extLst>
                <a:ext uri="{FF2B5EF4-FFF2-40B4-BE49-F238E27FC236}">
                  <a16:creationId xmlns:a16="http://schemas.microsoft.com/office/drawing/2014/main" id="{5DB6F12D-E46C-8F4B-AE00-730D0375FBDD}"/>
                </a:ext>
              </a:extLst>
            </p:cNvPr>
            <p:cNvGrpSpPr>
              <a:grpSpLocks/>
            </p:cNvGrpSpPr>
            <p:nvPr/>
          </p:nvGrpSpPr>
          <p:grpSpPr bwMode="auto">
            <a:xfrm>
              <a:off x="7894628" y="5406298"/>
              <a:ext cx="304800" cy="762000"/>
              <a:chOff x="4560" y="2400"/>
              <a:chExt cx="192" cy="480"/>
            </a:xfrm>
          </p:grpSpPr>
          <p:sp>
            <p:nvSpPr>
              <p:cNvPr id="138" name="Oval 111">
                <a:extLst>
                  <a:ext uri="{FF2B5EF4-FFF2-40B4-BE49-F238E27FC236}">
                    <a16:creationId xmlns:a16="http://schemas.microsoft.com/office/drawing/2014/main" id="{79D757E8-AB97-3046-A851-F8C256B44D2F}"/>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39" name="Line 112">
                <a:extLst>
                  <a:ext uri="{FF2B5EF4-FFF2-40B4-BE49-F238E27FC236}">
                    <a16:creationId xmlns:a16="http://schemas.microsoft.com/office/drawing/2014/main" id="{861511FE-DFA0-FF47-8239-2FFAAC8FDDA6}"/>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13">
                <a:extLst>
                  <a:ext uri="{FF2B5EF4-FFF2-40B4-BE49-F238E27FC236}">
                    <a16:creationId xmlns:a16="http://schemas.microsoft.com/office/drawing/2014/main" id="{E1183A96-1EF5-4840-A19A-CD85B9A71E14}"/>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14">
                <a:extLst>
                  <a:ext uri="{FF2B5EF4-FFF2-40B4-BE49-F238E27FC236}">
                    <a16:creationId xmlns:a16="http://schemas.microsoft.com/office/drawing/2014/main" id="{39D59C66-83B1-FE4C-B2A7-29518297531D}"/>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5">
                <a:extLst>
                  <a:ext uri="{FF2B5EF4-FFF2-40B4-BE49-F238E27FC236}">
                    <a16:creationId xmlns:a16="http://schemas.microsoft.com/office/drawing/2014/main" id="{4927D5F1-777F-964C-8064-FB4478700A4A}"/>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16">
                <a:extLst>
                  <a:ext uri="{FF2B5EF4-FFF2-40B4-BE49-F238E27FC236}">
                    <a16:creationId xmlns:a16="http://schemas.microsoft.com/office/drawing/2014/main" id="{8B9EEF0F-66A5-2D44-8E53-B20A1908198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4" name="Group 117">
                <a:extLst>
                  <a:ext uri="{FF2B5EF4-FFF2-40B4-BE49-F238E27FC236}">
                    <a16:creationId xmlns:a16="http://schemas.microsoft.com/office/drawing/2014/main" id="{2BF2F571-44AA-DE4F-A0D1-AA969E88FB0D}"/>
                  </a:ext>
                </a:extLst>
              </p:cNvPr>
              <p:cNvGrpSpPr>
                <a:grpSpLocks noChangeAspect="1"/>
              </p:cNvGrpSpPr>
              <p:nvPr/>
            </p:nvGrpSpPr>
            <p:grpSpPr bwMode="auto">
              <a:xfrm>
                <a:off x="4608" y="2592"/>
                <a:ext cx="96" cy="96"/>
                <a:chOff x="2929" y="3217"/>
                <a:chExt cx="383" cy="191"/>
              </a:xfrm>
            </p:grpSpPr>
            <p:sp>
              <p:nvSpPr>
                <p:cNvPr id="145" name="Arc 118">
                  <a:extLst>
                    <a:ext uri="{FF2B5EF4-FFF2-40B4-BE49-F238E27FC236}">
                      <a16:creationId xmlns:a16="http://schemas.microsoft.com/office/drawing/2014/main" id="{7C306435-9CEB-9142-9C30-ABDC9BBAFEFE}"/>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119">
                  <a:extLst>
                    <a:ext uri="{FF2B5EF4-FFF2-40B4-BE49-F238E27FC236}">
                      <a16:creationId xmlns:a16="http://schemas.microsoft.com/office/drawing/2014/main" id="{DD64DA3F-F5FD-5848-BF46-5553BEB18EBE}"/>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1" name="Freeform 12">
              <a:extLst>
                <a:ext uri="{FF2B5EF4-FFF2-40B4-BE49-F238E27FC236}">
                  <a16:creationId xmlns:a16="http://schemas.microsoft.com/office/drawing/2014/main" id="{FDBA75EE-F16E-D841-B43D-CAFA7A0040CB}"/>
                </a:ext>
              </a:extLst>
            </p:cNvPr>
            <p:cNvSpPr>
              <a:spLocks noChangeAspect="1"/>
            </p:cNvSpPr>
            <p:nvPr/>
          </p:nvSpPr>
          <p:spPr bwMode="auto">
            <a:xfrm flipV="1">
              <a:off x="8006667" y="4971457"/>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CBE0EDFC-F6CB-2242-9459-081586F812A3}"/>
                </a:ext>
              </a:extLst>
            </p:cNvPr>
            <p:cNvSpPr txBox="1"/>
            <p:nvPr/>
          </p:nvSpPr>
          <p:spPr>
            <a:xfrm>
              <a:off x="7605884" y="5022544"/>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D934E77-A74B-EF42-BEAF-4DF82F5D36D8}"/>
                    </a:ext>
                  </a:extLst>
                </p:cNvPr>
                <p:cNvSpPr txBox="1"/>
                <p:nvPr/>
              </p:nvSpPr>
              <p:spPr>
                <a:xfrm>
                  <a:off x="7092053" y="5634013"/>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133" name="TextBox 132">
                  <a:extLst>
                    <a:ext uri="{FF2B5EF4-FFF2-40B4-BE49-F238E27FC236}">
                      <a16:creationId xmlns:a16="http://schemas.microsoft.com/office/drawing/2014/main" id="{CD934E77-A74B-EF42-BEAF-4DF82F5D36D8}"/>
                    </a:ext>
                  </a:extLst>
                </p:cNvPr>
                <p:cNvSpPr txBox="1">
                  <a:spLocks noRot="1" noChangeAspect="1" noMove="1" noResize="1" noEditPoints="1" noAdjustHandles="1" noChangeArrowheads="1" noChangeShapeType="1" noTextEdit="1"/>
                </p:cNvSpPr>
                <p:nvPr/>
              </p:nvSpPr>
              <p:spPr>
                <a:xfrm>
                  <a:off x="7092053" y="5634013"/>
                  <a:ext cx="799079" cy="307777"/>
                </a:xfrm>
                <a:prstGeom prst="rect">
                  <a:avLst/>
                </a:prstGeom>
                <a:blipFill>
                  <a:blip r:embed="rId4"/>
                  <a:stretch>
                    <a:fillRect l="-1563" t="-4000" b="-20000"/>
                  </a:stretch>
                </a:blipFill>
              </p:spPr>
              <p:txBody>
                <a:bodyPr/>
                <a:lstStyle/>
                <a:p>
                  <a:r>
                    <a:rPr lang="en-US">
                      <a:noFill/>
                    </a:rPr>
                    <a:t> </a:t>
                  </a:r>
                </a:p>
              </p:txBody>
            </p:sp>
          </mc:Fallback>
        </mc:AlternateContent>
        <p:sp>
          <p:nvSpPr>
            <p:cNvPr id="134" name="Oval 133">
              <a:extLst>
                <a:ext uri="{FF2B5EF4-FFF2-40B4-BE49-F238E27FC236}">
                  <a16:creationId xmlns:a16="http://schemas.microsoft.com/office/drawing/2014/main" id="{C14BCD84-2E9A-554A-90B6-97215270B281}"/>
                </a:ext>
              </a:extLst>
            </p:cNvPr>
            <p:cNvSpPr/>
            <p:nvPr/>
          </p:nvSpPr>
          <p:spPr>
            <a:xfrm>
              <a:off x="7991471" y="608592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47EDF47-31A1-524A-9BA0-EBB2F1CB0A2C}"/>
                </a:ext>
              </a:extLst>
            </p:cNvPr>
            <p:cNvSpPr/>
            <p:nvPr/>
          </p:nvSpPr>
          <p:spPr>
            <a:xfrm>
              <a:off x="7998127" y="49320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BCBB0161-8AF9-3640-A633-584A753C855D}"/>
                </a:ext>
              </a:extLst>
            </p:cNvPr>
            <p:cNvSpPr/>
            <p:nvPr/>
          </p:nvSpPr>
          <p:spPr>
            <a:xfrm>
              <a:off x="9204025" y="5641311"/>
              <a:ext cx="505682" cy="136257"/>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CB26CFF3-B744-6C40-958E-F0236C0E5BD5}"/>
                </a:ext>
              </a:extLst>
            </p:cNvPr>
            <p:cNvSpPr/>
            <p:nvPr/>
          </p:nvSpPr>
          <p:spPr>
            <a:xfrm flipH="1">
              <a:off x="8701896" y="5642770"/>
              <a:ext cx="505682" cy="136656"/>
            </a:xfrm>
            <a:prstGeom prst="rightArrow">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5FAAFF-6A23-E049-AA0C-8D414CFD55B5}"/>
                    </a:ext>
                  </a:extLst>
                </p:cNvPr>
                <p:cNvSpPr txBox="1"/>
                <p:nvPr/>
              </p:nvSpPr>
              <p:spPr>
                <a:xfrm>
                  <a:off x="8256608" y="5843665"/>
                  <a:ext cx="799079" cy="307777"/>
                </a:xfrm>
                <a:prstGeom prst="rect">
                  <a:avLst/>
                </a:prstGeom>
                <a:noFill/>
              </p:spPr>
              <p:txBody>
                <a:bodyPr wrap="square" rtlCol="0">
                  <a:spAutoFit/>
                </a:bodyPr>
                <a:lstStyle/>
                <a:p>
                  <a:r>
                    <a:rPr lang="en-US" sz="1400" dirty="0"/>
                    <a:t>V</a:t>
                  </a:r>
                  <a:r>
                    <a:rPr lang="en-US" sz="1400" baseline="-25000" dirty="0"/>
                    <a:t>0</a:t>
                  </a:r>
                  <a:r>
                    <a:rPr lang="en-US" sz="1400" dirty="0"/>
                    <a:t>=</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2</m:t>
                          </m:r>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oMath>
                  </a14:m>
                  <a:endParaRPr lang="en-US" dirty="0"/>
                </a:p>
              </p:txBody>
            </p:sp>
          </mc:Choice>
          <mc:Fallback xmlns="">
            <p:sp>
              <p:nvSpPr>
                <p:cNvPr id="51" name="TextBox 50">
                  <a:extLst>
                    <a:ext uri="{FF2B5EF4-FFF2-40B4-BE49-F238E27FC236}">
                      <a16:creationId xmlns:a16="http://schemas.microsoft.com/office/drawing/2014/main" id="{FE5FAAFF-6A23-E049-AA0C-8D414CFD55B5}"/>
                    </a:ext>
                  </a:extLst>
                </p:cNvPr>
                <p:cNvSpPr txBox="1">
                  <a:spLocks noRot="1" noChangeAspect="1" noMove="1" noResize="1" noEditPoints="1" noAdjustHandles="1" noChangeArrowheads="1" noChangeShapeType="1" noTextEdit="1"/>
                </p:cNvSpPr>
                <p:nvPr/>
              </p:nvSpPr>
              <p:spPr>
                <a:xfrm>
                  <a:off x="8256608" y="5843665"/>
                  <a:ext cx="799079" cy="307777"/>
                </a:xfrm>
                <a:prstGeom prst="rect">
                  <a:avLst/>
                </a:prstGeom>
                <a:blipFill>
                  <a:blip r:embed="rId5"/>
                  <a:stretch>
                    <a:fillRect l="-3125" b="-24000"/>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8CB240A6-1290-9F48-AFEF-2E410DAE789A}"/>
              </a:ext>
            </a:extLst>
          </p:cNvPr>
          <p:cNvSpPr txBox="1"/>
          <p:nvPr/>
        </p:nvSpPr>
        <p:spPr>
          <a:xfrm>
            <a:off x="9619333" y="5130098"/>
            <a:ext cx="45076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047516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5" y="102823"/>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Transmission </a:t>
            </a:r>
            <a:r>
              <a:rPr lang="en-US" sz="4400">
                <a:latin typeface="+mj-lt"/>
              </a:rPr>
              <a:t>Lines – resonance and Q</a:t>
            </a:r>
            <a:endParaRPr sz="4400" dirty="0">
              <a:latin typeface="+mj-lt"/>
            </a:endParaRPr>
          </a:p>
        </p:txBody>
      </p:sp>
      <p:sp>
        <p:nvSpPr>
          <p:cNvPr id="2" name="Slide Number Placeholder 1">
            <a:extLst>
              <a:ext uri="{FF2B5EF4-FFF2-40B4-BE49-F238E27FC236}">
                <a16:creationId xmlns:a16="http://schemas.microsoft.com/office/drawing/2014/main" id="{3B2DED65-3DEA-984B-BA23-612586DB5E94}"/>
              </a:ext>
            </a:extLst>
          </p:cNvPr>
          <p:cNvSpPr>
            <a:spLocks noGrp="1"/>
          </p:cNvSpPr>
          <p:nvPr>
            <p:ph type="sldNum" sz="quarter" idx="2"/>
          </p:nvPr>
        </p:nvSpPr>
        <p:spPr>
          <a:xfrm>
            <a:off x="6433337" y="637959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34</a:t>
            </a:fld>
            <a:endParaRPr lang="en-US" dirty="0">
              <a:solidFill>
                <a:schemeClr val="tx1"/>
              </a:solidFill>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1A519E6-96B1-5045-8237-5E65FCFA1D01}"/>
                  </a:ext>
                </a:extLst>
              </p:cNvPr>
              <p:cNvSpPr txBox="1"/>
              <p:nvPr/>
            </p:nvSpPr>
            <p:spPr>
              <a:xfrm>
                <a:off x="223081" y="1202699"/>
                <a:ext cx="7062859" cy="5265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cs typeface="Calibri"/>
                    <a:sym typeface="Calibri"/>
                  </a:rPr>
                  <a:t>For (A) on right,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𝑉</m:t>
                    </m:r>
                    <m:r>
                      <a:rPr lang="en-US" b="0" i="1" smtClean="0">
                        <a:solidFill>
                          <a:srgbClr val="000000"/>
                        </a:solidFill>
                        <a:latin typeface="Cambria Math" panose="02040503050406030204" pitchFamily="18" charset="0"/>
                        <a:ea typeface="Calibri"/>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r>
                      <a:rPr lang="en-US" b="0" i="1" dirty="0" smtClean="0">
                        <a:solidFill>
                          <a:srgbClr val="000000"/>
                        </a:solidFill>
                        <a:latin typeface="Cambria Math" panose="02040503050406030204" pitchFamily="18" charset="0"/>
                        <a:cs typeface="Calibri"/>
                        <a:sym typeface="Calibri"/>
                      </a:rPr>
                      <m:t>=</m:t>
                    </m:r>
                  </m:oMath>
                </a14:m>
                <a:r>
                  <a:rPr lang="en-US" dirty="0">
                    <a:solidFill>
                      <a:srgbClr val="000000"/>
                    </a:solidFill>
                    <a:cs typeface="Calibri"/>
                    <a:sym typeface="Calibri"/>
                  </a:rPr>
                  <a:t> </a:t>
                </a: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dirty="0">
                  <a:solidFill>
                    <a:srgbClr val="000000"/>
                  </a:solidFill>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smtClean="0">
                            <a:solidFill>
                              <a:srgbClr val="000000"/>
                            </a:solidFill>
                            <a:latin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cs typeface="Calibri"/>
                            <a:sym typeface="Calibri"/>
                          </a:rPr>
                          <m:t>cos</m:t>
                        </m:r>
                      </m:fName>
                      <m:e>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num>
                          <m:den>
                            <m:r>
                              <a:rPr lang="en-US" i="1">
                                <a:solidFill>
                                  <a:srgbClr val="000000"/>
                                </a:solidFill>
                                <a:latin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cs typeface="Calibri"/>
                            <a:sym typeface="Calibri"/>
                          </a:rPr>
                          <m:t>(1+</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m:t>
                        </m:r>
                      </m:e>
                    </m:func>
                  </m:oMath>
                </a14:m>
                <a:r>
                  <a:rPr lang="en-US" b="0" dirty="0">
                    <a:solidFill>
                      <a:srgbClr val="000000"/>
                    </a:solidFill>
                    <a:latin typeface="Calibri"/>
                    <a:ea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0</m:t>
                    </m:r>
                    <m:r>
                      <a:rPr lang="en-US" i="1">
                        <a:solidFill>
                          <a:srgbClr val="000000"/>
                        </a:solidFill>
                        <a:latin typeface="Cambria Math" panose="02040503050406030204" pitchFamily="18" charset="0"/>
                        <a:cs typeface="Calibri"/>
                        <a:sym typeface="Calibri"/>
                      </a:rPr>
                      <m:t> </m:t>
                    </m:r>
                  </m:oMath>
                </a14:m>
                <a:endParaRPr lang="en-US" b="0" dirty="0">
                  <a:solidFill>
                    <a:srgbClr val="000000"/>
                  </a:solidFill>
                  <a:latin typeface="Calibri"/>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𝑔</m:t>
                        </m:r>
                      </m:sub>
                    </m:sSub>
                    <m:r>
                      <a:rPr lang="en-US" b="0" i="1" dirty="0" smtClean="0">
                        <a:solidFill>
                          <a:srgbClr val="000000"/>
                        </a:solidFill>
                        <a:latin typeface="Cambria Math" panose="02040503050406030204" pitchFamily="18" charset="0"/>
                        <a:cs typeface="Calibri"/>
                        <a:sym typeface="Calibri"/>
                      </a:rPr>
                      <m:t>= </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m:t>
                            </m:r>
                          </m:sub>
                        </m:sSub>
                      </m:num>
                      <m:den>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𝑍</m:t>
                            </m:r>
                          </m:e>
                          <m:sub>
                            <m:r>
                              <a:rPr lang="en-US" i="1" dirty="0">
                                <a:solidFill>
                                  <a:srgbClr val="000000"/>
                                </a:solidFill>
                                <a:latin typeface="Cambria Math" panose="02040503050406030204" pitchFamily="18" charset="0"/>
                                <a:cs typeface="Calibri"/>
                                <a:sym typeface="Calibri"/>
                              </a:rPr>
                              <m:t>0</m:t>
                            </m:r>
                          </m:sub>
                        </m:sSub>
                      </m:den>
                    </m:f>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𝐼</m:t>
                        </m:r>
                      </m:e>
                      <m:sub>
                        <m:r>
                          <a:rPr lang="en-US" b="0" i="1" dirty="0" smtClean="0">
                            <a:solidFill>
                              <a:srgbClr val="000000"/>
                            </a:solidFill>
                            <a:latin typeface="Cambria Math" panose="02040503050406030204" pitchFamily="18" charset="0"/>
                            <a:cs typeface="Calibri"/>
                            <a:sym typeface="Calibri"/>
                          </a:rPr>
                          <m:t>𝑠</m:t>
                        </m:r>
                      </m:sub>
                    </m:sSub>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𝑒</m:t>
                        </m:r>
                      </m:e>
                      <m:sup>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sup>
                    </m:sSup>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sin</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dirty="0">
                    <a:solidFill>
                      <a:srgbClr val="000000"/>
                    </a:solidFill>
                    <a:latin typeface="Calibri"/>
                    <a:ea typeface="Calibri"/>
                    <a:cs typeface="Calibri"/>
                    <a:sym typeface="Calibri"/>
                  </a:rPr>
                  <a:t>. </a:t>
                </a:r>
              </a:p>
              <a:p>
                <a:pPr marL="742950" lvl="1"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𝑋</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𝑔</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num>
                      <m:den>
                        <m:r>
                          <m:rPr>
                            <m:sty m:val="p"/>
                          </m:rPr>
                          <a:rPr lang="en-US" b="0" i="0" smtClean="0">
                            <a:solidFill>
                              <a:srgbClr val="000000"/>
                            </a:solidFill>
                            <a:latin typeface="Cambria Math" panose="02040503050406030204" pitchFamily="18" charset="0"/>
                            <a:cs typeface="Calibri"/>
                            <a:sym typeface="Calibri"/>
                          </a:rPr>
                          <m:t>tan</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𝑎</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𝐸</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𝑙𝑃</m:t>
                            </m:r>
                          </m:e>
                          <m:sub>
                            <m:r>
                              <a:rPr lang="en-US" b="0" i="1" smtClean="0">
                                <a:solidFill>
                                  <a:srgbClr val="000000"/>
                                </a:solidFill>
                                <a:latin typeface="Cambria Math" panose="02040503050406030204" pitchFamily="18" charset="0"/>
                                <a:cs typeface="Calibri"/>
                                <a:sym typeface="Calibri"/>
                              </a:rPr>
                              <m:t>+</m:t>
                            </m:r>
                          </m:sub>
                        </m:sSub>
                      </m:num>
                      <m:den>
                        <m:r>
                          <a:rPr lang="en-US" b="0" i="1" smtClean="0">
                            <a:solidFill>
                              <a:srgbClr val="000000"/>
                            </a:solidFill>
                            <a:latin typeface="Cambria Math" panose="02040503050406030204" pitchFamily="18" charset="0"/>
                            <a:cs typeface="Calibri"/>
                            <a:sym typeface="Calibri"/>
                          </a:rPr>
                          <m:t>𝑣</m:t>
                        </m:r>
                      </m:den>
                    </m:f>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oMath>
                </a14:m>
                <a:r>
                  <a:rPr lang="en-US" dirty="0">
                    <a:solidFill>
                      <a:srgbClr val="000000"/>
                    </a:solidFill>
                    <a:cs typeface="Calibri"/>
                    <a:sym typeface="Calibri"/>
                  </a:rPr>
                  <a:t> </a:t>
                </a:r>
                <a14:m>
                  <m:oMath xmlns:m="http://schemas.openxmlformats.org/officeDocument/2006/math">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libri"/>
                        <a:cs typeface="Calibri"/>
                        <a:sym typeface="Calibri"/>
                      </a:rPr>
                      <m:t>𝑄</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In (B) to the right, the coefficient of reflection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 and the generator absorbs the reverse wave.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0</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a:t>
                </a:r>
              </a:p>
              <a:p>
                <a:pPr marL="742950" lvl="1" indent="-28575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r>
                      <a:rPr lang="en-US" b="0" i="1" smtClean="0">
                        <a:solidFill>
                          <a:srgbClr val="000000"/>
                        </a:solidFill>
                        <a:latin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e>
                        </m:d>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m:t>
                        </m:r>
                      </m:sub>
                    </m:sSub>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sup>
                    </m:sSup>
                  </m:oMath>
                </a14:m>
                <a:r>
                  <a:rPr lang="en-US" dirty="0">
                    <a:solidFill>
                      <a:srgbClr val="000000"/>
                    </a:solidFill>
                    <a:latin typeface="Calibri"/>
                    <a:ea typeface="Calibri"/>
                    <a:cs typeface="Calibri"/>
                    <a:sym typeface="Calibri"/>
                  </a:rPr>
                  <a:t> is the reflection coefficient at generator.</a:t>
                </a:r>
              </a:p>
              <a:p>
                <a:pPr marL="742950" lvl="1" indent="-28575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0</m:t>
                        </m:r>
                      </m:e>
                    </m:d>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r>
                          <a:rPr lang="en-US" b="0" i="1" smtClean="0">
                            <a:solidFill>
                              <a:srgbClr val="000000"/>
                            </a:solidFill>
                            <a:latin typeface="Cambria Math" panose="02040503050406030204" pitchFamily="18" charset="0"/>
                            <a:cs typeface="Calibri"/>
                            <a:sym typeface="Calibri"/>
                          </a:rPr>
                          <m:t>)</m:t>
                        </m:r>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𝑧</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𝑦</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𝑧</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b="0" i="1" dirty="0">
                  <a:solidFill>
                    <a:srgbClr val="000000"/>
                  </a:solidFill>
                  <a:latin typeface="Cambria Math" panose="02040503050406030204" pitchFamily="18" charset="0"/>
                  <a:cs typeface="Calibri"/>
                  <a:sym typeface="Calibri"/>
                </a:endParaRPr>
              </a:p>
              <a:p>
                <a:pPr marL="742950" lvl="1" indent="-285750" defTabSz="457200" hangingPunct="0">
                  <a:buFont typeface="Arial" panose="020B0604020202020204" pitchFamily="34" charset="0"/>
                  <a:buChar char="•"/>
                </a:pPr>
                <a:r>
                  <a:rPr lang="en-US" dirty="0">
                    <a:solidFill>
                      <a:srgbClr val="000000"/>
                    </a:solidFill>
                    <a:cs typeface="Calibri"/>
                    <a:sym typeface="Calibri"/>
                  </a:rPr>
                  <a:t>Normalized: </a:t>
                </a:r>
                <a14:m>
                  <m:oMath xmlns:m="http://schemas.openxmlformats.org/officeDocument/2006/math">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0"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𝑧</m:t>
                        </m:r>
                        <m:r>
                          <a:rPr lang="en-US" b="0" i="1" smtClean="0">
                            <a:solidFill>
                              <a:srgbClr val="000000"/>
                            </a:solidFill>
                            <a:latin typeface="Cambria Math" panose="02040503050406030204" pitchFamily="18" charset="0"/>
                            <a:cs typeface="Calibri"/>
                            <a:sym typeface="Calibri"/>
                          </a:rPr>
                          <m:t>(0)</m:t>
                        </m:r>
                      </m:den>
                    </m:f>
                  </m:oMath>
                </a14:m>
                <a:endParaRPr lang="en-US" dirty="0">
                  <a:solidFill>
                    <a:srgbClr val="000000"/>
                  </a:solidFill>
                  <a:latin typeface="Calibri"/>
                  <a:ea typeface="Calibri"/>
                  <a:cs typeface="Calibri"/>
                  <a:sym typeface="Calibri"/>
                </a:endParaRPr>
              </a:p>
              <a:p>
                <a:pPr marL="742950" lvl="1" indent="-28575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b="0" i="0" smtClean="0">
                        <a:solidFill>
                          <a:srgbClr val="000000"/>
                        </a:solidFill>
                        <a:latin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cs typeface="Calibri"/>
                            <a:sym typeface="Calibri"/>
                          </a:rPr>
                        </m:ctrlPr>
                      </m:radPr>
                      <m:deg/>
                      <m:e>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f>
                              <m:fPr>
                                <m:type m:val="skw"/>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cs typeface="Calibri"/>
                                    <a:sym typeface="Calibri"/>
                                  </a:rPr>
                                  <m:t>4</m:t>
                                </m:r>
                              </m:den>
                            </m:f>
                          </m:e>
                        </m:d>
                        <m:r>
                          <a:rPr lang="en-US" b="0" i="1" smtClean="0">
                            <a:solidFill>
                              <a:srgbClr val="000000"/>
                            </a:solidFill>
                            <a:latin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cs typeface="Calibri"/>
                            <a:sym typeface="Calibri"/>
                          </a:rPr>
                          <m:t>(0)</m:t>
                        </m:r>
                      </m:e>
                    </m:rad>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𝐿</m:t>
                            </m:r>
                          </m:sub>
                        </m:sSub>
                      </m:e>
                    </m:rad>
                  </m:oMath>
                </a14:m>
                <a:endParaRPr lang="en-US"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67" name="TextBox 66">
                <a:extLst>
                  <a:ext uri="{FF2B5EF4-FFF2-40B4-BE49-F238E27FC236}">
                    <a16:creationId xmlns:a16="http://schemas.microsoft.com/office/drawing/2014/main" id="{11A519E6-96B1-5045-8237-5E65FCFA1D01}"/>
                  </a:ext>
                </a:extLst>
              </p:cNvPr>
              <p:cNvSpPr txBox="1">
                <a:spLocks noRot="1" noChangeAspect="1" noMove="1" noResize="1" noEditPoints="1" noAdjustHandles="1" noChangeArrowheads="1" noChangeShapeType="1" noTextEdit="1"/>
              </p:cNvSpPr>
              <p:nvPr/>
            </p:nvSpPr>
            <p:spPr>
              <a:xfrm>
                <a:off x="223081" y="1202699"/>
                <a:ext cx="7062859" cy="5265884"/>
              </a:xfrm>
              <a:prstGeom prst="rect">
                <a:avLst/>
              </a:prstGeom>
              <a:blipFill>
                <a:blip r:embed="rId3"/>
                <a:stretch>
                  <a:fillRect l="-1077" r="-1616" b="-9375"/>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0A301D-729F-5A4A-92B1-28C00B4287C8}"/>
              </a:ext>
            </a:extLst>
          </p:cNvPr>
          <p:cNvGrpSpPr/>
          <p:nvPr/>
        </p:nvGrpSpPr>
        <p:grpSpPr>
          <a:xfrm>
            <a:off x="7316060" y="1127382"/>
            <a:ext cx="5138650" cy="2551775"/>
            <a:chOff x="7053350" y="1138392"/>
            <a:chExt cx="5138650" cy="2551775"/>
          </a:xfrm>
        </p:grpSpPr>
        <p:sp>
          <p:nvSpPr>
            <p:cNvPr id="28" name="TextBox 27">
              <a:extLst>
                <a:ext uri="{FF2B5EF4-FFF2-40B4-BE49-F238E27FC236}">
                  <a16:creationId xmlns:a16="http://schemas.microsoft.com/office/drawing/2014/main" id="{73C9E619-E3C2-484E-94D5-F07F239BA250}"/>
                </a:ext>
              </a:extLst>
            </p:cNvPr>
            <p:cNvSpPr txBox="1"/>
            <p:nvPr/>
          </p:nvSpPr>
          <p:spPr>
            <a:xfrm>
              <a:off x="11424745" y="1954477"/>
              <a:ext cx="767255" cy="338554"/>
            </a:xfrm>
            <a:prstGeom prst="rect">
              <a:avLst/>
            </a:prstGeom>
            <a:noFill/>
          </p:spPr>
          <p:txBody>
            <a:bodyPr wrap="square" rtlCol="0">
              <a:spAutoFit/>
            </a:bodyPr>
            <a:lstStyle/>
            <a:p>
              <a:r>
                <a:rPr lang="en-US" sz="1600" dirty="0"/>
                <a:t>V</a:t>
              </a:r>
            </a:p>
          </p:txBody>
        </p:sp>
        <p:sp>
          <p:nvSpPr>
            <p:cNvPr id="7" name="Can 6">
              <a:extLst>
                <a:ext uri="{FF2B5EF4-FFF2-40B4-BE49-F238E27FC236}">
                  <a16:creationId xmlns:a16="http://schemas.microsoft.com/office/drawing/2014/main" id="{C2CC565B-501D-A740-855F-10206452B0FC}"/>
                </a:ext>
              </a:extLst>
            </p:cNvPr>
            <p:cNvSpPr/>
            <p:nvPr/>
          </p:nvSpPr>
          <p:spPr>
            <a:xfrm rot="5400000">
              <a:off x="9608314" y="545242"/>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8281B6E-C332-E54D-B22D-6384FA889A1A}"/>
                </a:ext>
              </a:extLst>
            </p:cNvPr>
            <p:cNvCxnSpPr>
              <a:cxnSpLocks/>
            </p:cNvCxnSpPr>
            <p:nvPr/>
          </p:nvCxnSpPr>
          <p:spPr>
            <a:xfrm>
              <a:off x="7558556" y="1964138"/>
              <a:ext cx="40782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1857A2-2A86-1F46-B8E6-F4D1DCA70830}"/>
                </a:ext>
              </a:extLst>
            </p:cNvPr>
            <p:cNvSpPr/>
            <p:nvPr/>
          </p:nvSpPr>
          <p:spPr>
            <a:xfrm>
              <a:off x="11554687" y="191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CA70032-F156-304D-A9D5-F3EF627C20C5}"/>
                </a:ext>
              </a:extLst>
            </p:cNvPr>
            <p:cNvCxnSpPr>
              <a:cxnSpLocks/>
            </p:cNvCxnSpPr>
            <p:nvPr/>
          </p:nvCxnSpPr>
          <p:spPr>
            <a:xfrm flipV="1">
              <a:off x="8618642" y="2323703"/>
              <a:ext cx="0" cy="8357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C6568C-A960-FC4D-9D63-C1E528B17E29}"/>
                </a:ext>
              </a:extLst>
            </p:cNvPr>
            <p:cNvCxnSpPr>
              <a:cxnSpLocks/>
            </p:cNvCxnSpPr>
            <p:nvPr/>
          </p:nvCxnSpPr>
          <p:spPr>
            <a:xfrm>
              <a:off x="11183675" y="2328955"/>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E6D0DE4-820A-814C-AD0A-FCF3A49C4DED}"/>
                </a:ext>
              </a:extLst>
            </p:cNvPr>
            <p:cNvSpPr/>
            <p:nvPr/>
          </p:nvSpPr>
          <p:spPr>
            <a:xfrm>
              <a:off x="11549437" y="22779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D30C24A-775B-5A44-AC58-AF8538F23E46}"/>
                </a:ext>
              </a:extLst>
            </p:cNvPr>
            <p:cNvCxnSpPr>
              <a:cxnSpLocks/>
            </p:cNvCxnSpPr>
            <p:nvPr/>
          </p:nvCxnSpPr>
          <p:spPr>
            <a:xfrm>
              <a:off x="7567700" y="3159454"/>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207">
              <a:extLst>
                <a:ext uri="{FF2B5EF4-FFF2-40B4-BE49-F238E27FC236}">
                  <a16:creationId xmlns:a16="http://schemas.microsoft.com/office/drawing/2014/main" id="{D9A39D97-1B71-FA4F-A0BB-87D3583DF8F3}"/>
                </a:ext>
              </a:extLst>
            </p:cNvPr>
            <p:cNvGrpSpPr>
              <a:grpSpLocks/>
            </p:cNvGrpSpPr>
            <p:nvPr/>
          </p:nvGrpSpPr>
          <p:grpSpPr bwMode="auto">
            <a:xfrm>
              <a:off x="7415500" y="2403124"/>
              <a:ext cx="304800" cy="762000"/>
              <a:chOff x="4560" y="2400"/>
              <a:chExt cx="192" cy="480"/>
            </a:xfrm>
          </p:grpSpPr>
          <p:sp>
            <p:nvSpPr>
              <p:cNvPr id="18" name="Oval 111">
                <a:extLst>
                  <a:ext uri="{FF2B5EF4-FFF2-40B4-BE49-F238E27FC236}">
                    <a16:creationId xmlns:a16="http://schemas.microsoft.com/office/drawing/2014/main" id="{61FE7CE0-39D3-5044-8450-9E5EE1842714}"/>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19" name="Line 112">
                <a:extLst>
                  <a:ext uri="{FF2B5EF4-FFF2-40B4-BE49-F238E27FC236}">
                    <a16:creationId xmlns:a16="http://schemas.microsoft.com/office/drawing/2014/main" id="{0BB59ACD-211B-4F4F-AED2-91CAB8B06CB3}"/>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3">
                <a:extLst>
                  <a:ext uri="{FF2B5EF4-FFF2-40B4-BE49-F238E27FC236}">
                    <a16:creationId xmlns:a16="http://schemas.microsoft.com/office/drawing/2014/main" id="{4DCAD2E2-282E-9A4A-85B6-4EC91B01041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14">
                <a:extLst>
                  <a:ext uri="{FF2B5EF4-FFF2-40B4-BE49-F238E27FC236}">
                    <a16:creationId xmlns:a16="http://schemas.microsoft.com/office/drawing/2014/main" id="{C55BC4EC-11A9-1F4A-BF9A-6655C7B4C1FE}"/>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15">
                <a:extLst>
                  <a:ext uri="{FF2B5EF4-FFF2-40B4-BE49-F238E27FC236}">
                    <a16:creationId xmlns:a16="http://schemas.microsoft.com/office/drawing/2014/main" id="{795AA054-5AE1-1848-9FA5-11F912F0702C}"/>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16">
                <a:extLst>
                  <a:ext uri="{FF2B5EF4-FFF2-40B4-BE49-F238E27FC236}">
                    <a16:creationId xmlns:a16="http://schemas.microsoft.com/office/drawing/2014/main" id="{C788AFE8-34AA-2C41-AE7D-0CC5A4C53507}"/>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 name="Group 117">
                <a:extLst>
                  <a:ext uri="{FF2B5EF4-FFF2-40B4-BE49-F238E27FC236}">
                    <a16:creationId xmlns:a16="http://schemas.microsoft.com/office/drawing/2014/main" id="{2AD5D737-D23E-9949-B181-C6EC57E9AA24}"/>
                  </a:ext>
                </a:extLst>
              </p:cNvPr>
              <p:cNvGrpSpPr>
                <a:grpSpLocks noChangeAspect="1"/>
              </p:cNvGrpSpPr>
              <p:nvPr/>
            </p:nvGrpSpPr>
            <p:grpSpPr bwMode="auto">
              <a:xfrm>
                <a:off x="4608" y="2592"/>
                <a:ext cx="96" cy="96"/>
                <a:chOff x="2929" y="3217"/>
                <a:chExt cx="383" cy="191"/>
              </a:xfrm>
            </p:grpSpPr>
            <p:sp>
              <p:nvSpPr>
                <p:cNvPr id="25" name="Arc 118">
                  <a:extLst>
                    <a:ext uri="{FF2B5EF4-FFF2-40B4-BE49-F238E27FC236}">
                      <a16:creationId xmlns:a16="http://schemas.microsoft.com/office/drawing/2014/main" id="{91807B76-454D-814E-8189-DAD2A0CCCD71}"/>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119">
                  <a:extLst>
                    <a:ext uri="{FF2B5EF4-FFF2-40B4-BE49-F238E27FC236}">
                      <a16:creationId xmlns:a16="http://schemas.microsoft.com/office/drawing/2014/main" id="{5A304E38-616B-D74E-9EC9-6DAAD0F0129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6" name="Freeform 12">
              <a:extLst>
                <a:ext uri="{FF2B5EF4-FFF2-40B4-BE49-F238E27FC236}">
                  <a16:creationId xmlns:a16="http://schemas.microsoft.com/office/drawing/2014/main" id="{E66A62ED-D80D-D645-B398-8E4530932037}"/>
                </a:ext>
              </a:extLst>
            </p:cNvPr>
            <p:cNvSpPr>
              <a:spLocks noChangeAspect="1"/>
            </p:cNvSpPr>
            <p:nvPr/>
          </p:nvSpPr>
          <p:spPr bwMode="auto">
            <a:xfrm flipV="1">
              <a:off x="7527539" y="1968283"/>
              <a:ext cx="77036"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CC337F0-A7AF-5A47-9ECF-22DA0179D255}"/>
                </a:ext>
              </a:extLst>
            </p:cNvPr>
            <p:cNvSpPr txBox="1"/>
            <p:nvPr/>
          </p:nvSpPr>
          <p:spPr>
            <a:xfrm>
              <a:off x="7126756" y="2019370"/>
              <a:ext cx="767255" cy="338554"/>
            </a:xfrm>
            <a:prstGeom prst="rect">
              <a:avLst/>
            </a:prstGeom>
            <a:noFill/>
          </p:spPr>
          <p:txBody>
            <a:bodyPr wrap="square" rtlCol="0">
              <a:spAutoFit/>
            </a:bodyPr>
            <a:lstStyle/>
            <a:p>
              <a:r>
                <a:rPr lang="en-US" sz="1600" dirty="0"/>
                <a:t>Z</a:t>
              </a:r>
              <a:r>
                <a:rPr lang="en-US" sz="1600" baseline="-25000" dirty="0"/>
                <a:t>0</a:t>
              </a:r>
            </a:p>
          </p:txBody>
        </p:sp>
        <p:sp>
          <p:nvSpPr>
            <p:cNvPr id="27" name="TextBox 26">
              <a:extLst>
                <a:ext uri="{FF2B5EF4-FFF2-40B4-BE49-F238E27FC236}">
                  <a16:creationId xmlns:a16="http://schemas.microsoft.com/office/drawing/2014/main" id="{ED76C452-1E5E-1E4E-99DC-6D800F81E2EE}"/>
                </a:ext>
              </a:extLst>
            </p:cNvPr>
            <p:cNvSpPr txBox="1"/>
            <p:nvPr/>
          </p:nvSpPr>
          <p:spPr>
            <a:xfrm>
              <a:off x="7946441" y="2067257"/>
              <a:ext cx="767255" cy="338554"/>
            </a:xfrm>
            <a:prstGeom prst="rect">
              <a:avLst/>
            </a:prstGeom>
            <a:noFill/>
          </p:spPr>
          <p:txBody>
            <a:bodyPr wrap="square" rtlCol="0">
              <a:spAutoFit/>
            </a:bodyPr>
            <a:lstStyle/>
            <a:p>
              <a:r>
                <a:rPr lang="en-US" sz="1600" dirty="0"/>
                <a:t>V</a:t>
              </a:r>
              <a:r>
                <a:rPr lang="en-US" sz="1600" baseline="-25000" dirty="0"/>
                <a:t>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A68BEF-1C17-314D-B6A1-62ECD446B40C}"/>
                    </a:ext>
                  </a:extLst>
                </p:cNvPr>
                <p:cNvSpPr txBox="1"/>
                <p:nvPr/>
              </p:nvSpPr>
              <p:spPr>
                <a:xfrm>
                  <a:off x="7415500" y="1485514"/>
                  <a:ext cx="1355463" cy="408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m:t>
                            </m:r>
                          </m:sub>
                        </m:sSub>
                        <m:r>
                          <a:rPr lang="en-US" sz="1400" b="0" i="0" smtClean="0">
                            <a:latin typeface="Cambria Math" panose="02040503050406030204" pitchFamily="18" charset="0"/>
                          </a:rPr>
                          <m:t>=</m:t>
                        </m:r>
                        <m:f>
                          <m:fPr>
                            <m:type m:val="skw"/>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0</m:t>
                                </m:r>
                              </m:sub>
                            </m:sSub>
                          </m:num>
                          <m:den>
                            <m:r>
                              <a:rPr lang="en-US" sz="1400" b="0" i="1" smtClean="0">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ACA68BEF-1C17-314D-B6A1-62ECD446B40C}"/>
                    </a:ext>
                  </a:extLst>
                </p:cNvPr>
                <p:cNvSpPr txBox="1">
                  <a:spLocks noRot="1" noChangeAspect="1" noMove="1" noResize="1" noEditPoints="1" noAdjustHandles="1" noChangeArrowheads="1" noChangeShapeType="1" noTextEdit="1"/>
                </p:cNvSpPr>
                <p:nvPr/>
              </p:nvSpPr>
              <p:spPr>
                <a:xfrm>
                  <a:off x="7415500" y="1485514"/>
                  <a:ext cx="1355463" cy="408958"/>
                </a:xfrm>
                <a:prstGeom prst="rect">
                  <a:avLst/>
                </a:prstGeom>
                <a:blipFill>
                  <a:blip r:embed="rId5"/>
                  <a:stretch>
                    <a:fillRect t="-93939" b="-148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926672-5845-744F-ABC5-52189DFC12BE}"/>
                    </a:ext>
                  </a:extLst>
                </p:cNvPr>
                <p:cNvSpPr txBox="1"/>
                <p:nvPr/>
              </p:nvSpPr>
              <p:spPr>
                <a:xfrm>
                  <a:off x="7403644" y="3310448"/>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31" name="TextBox 30">
                  <a:extLst>
                    <a:ext uri="{FF2B5EF4-FFF2-40B4-BE49-F238E27FC236}">
                      <a16:creationId xmlns:a16="http://schemas.microsoft.com/office/drawing/2014/main" id="{01926672-5845-744F-ABC5-52189DFC12BE}"/>
                    </a:ext>
                  </a:extLst>
                </p:cNvPr>
                <p:cNvSpPr txBox="1">
                  <a:spLocks noRot="1" noChangeAspect="1" noMove="1" noResize="1" noEditPoints="1" noAdjustHandles="1" noChangeArrowheads="1" noChangeShapeType="1" noTextEdit="1"/>
                </p:cNvSpPr>
                <p:nvPr/>
              </p:nvSpPr>
              <p:spPr>
                <a:xfrm>
                  <a:off x="7403644" y="3310448"/>
                  <a:ext cx="2429996" cy="379719"/>
                </a:xfrm>
                <a:prstGeom prst="rect">
                  <a:avLst/>
                </a:prstGeom>
                <a:blipFill>
                  <a:blip r:embed="rId6"/>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C5D7E9-DE2F-3340-B564-A2662D1E02D4}"/>
                    </a:ext>
                  </a:extLst>
                </p:cNvPr>
                <p:cNvSpPr txBox="1"/>
                <p:nvPr/>
              </p:nvSpPr>
              <p:spPr>
                <a:xfrm>
                  <a:off x="9335387" y="1915376"/>
                  <a:ext cx="7672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m:t>
                        </m:r>
                      </m:oMath>
                    </m:oMathPara>
                  </a14:m>
                  <a:endParaRPr lang="en-US" sz="1600" dirty="0"/>
                </a:p>
              </p:txBody>
            </p:sp>
          </mc:Choice>
          <mc:Fallback xmlns="">
            <p:sp>
              <p:nvSpPr>
                <p:cNvPr id="32" name="TextBox 31">
                  <a:extLst>
                    <a:ext uri="{FF2B5EF4-FFF2-40B4-BE49-F238E27FC236}">
                      <a16:creationId xmlns:a16="http://schemas.microsoft.com/office/drawing/2014/main" id="{EDC5D7E9-DE2F-3340-B564-A2662D1E02D4}"/>
                    </a:ext>
                  </a:extLst>
                </p:cNvPr>
                <p:cNvSpPr txBox="1">
                  <a:spLocks noRot="1" noChangeAspect="1" noMove="1" noResize="1" noEditPoints="1" noAdjustHandles="1" noChangeArrowheads="1" noChangeShapeType="1" noTextEdit="1"/>
                </p:cNvSpPr>
                <p:nvPr/>
              </p:nvSpPr>
              <p:spPr>
                <a:xfrm>
                  <a:off x="9335387" y="1915376"/>
                  <a:ext cx="767255" cy="3385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EA7EC7-12DC-F640-94B5-8EFF1E55C06C}"/>
                </a:ext>
              </a:extLst>
            </p:cNvPr>
            <p:cNvCxnSpPr/>
            <p:nvPr/>
          </p:nvCxnSpPr>
          <p:spPr>
            <a:xfrm>
              <a:off x="10102642" y="2064663"/>
              <a:ext cx="101121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45B69D-1905-D94F-92A1-9156BE762000}"/>
                </a:ext>
              </a:extLst>
            </p:cNvPr>
            <p:cNvCxnSpPr>
              <a:cxnSpLocks/>
            </p:cNvCxnSpPr>
            <p:nvPr/>
          </p:nvCxnSpPr>
          <p:spPr>
            <a:xfrm flipH="1">
              <a:off x="8583686" y="2064663"/>
              <a:ext cx="101643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566CF4-44AF-AC46-B6B1-DAD56DE5F1D6}"/>
                </a:ext>
              </a:extLst>
            </p:cNvPr>
            <p:cNvCxnSpPr>
              <a:cxnSpLocks/>
            </p:cNvCxnSpPr>
            <p:nvPr/>
          </p:nvCxnSpPr>
          <p:spPr>
            <a:xfrm>
              <a:off x="7789252" y="18766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CA24F1-567F-954F-9710-5E9AD91F76A1}"/>
                </a:ext>
              </a:extLst>
            </p:cNvPr>
            <p:cNvCxnSpPr>
              <a:cxnSpLocks/>
            </p:cNvCxnSpPr>
            <p:nvPr/>
          </p:nvCxnSpPr>
          <p:spPr>
            <a:xfrm flipH="1">
              <a:off x="7779009" y="330775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75861F-48E0-574C-B428-4770EE9893E0}"/>
                </a:ext>
              </a:extLst>
            </p:cNvPr>
            <p:cNvSpPr txBox="1"/>
            <p:nvPr/>
          </p:nvSpPr>
          <p:spPr>
            <a:xfrm>
              <a:off x="9496684" y="1592571"/>
              <a:ext cx="767255" cy="338554"/>
            </a:xfrm>
            <a:prstGeom prst="rect">
              <a:avLst/>
            </a:prstGeom>
            <a:noFill/>
          </p:spPr>
          <p:txBody>
            <a:bodyPr wrap="square" rtlCol="0">
              <a:spAutoFit/>
            </a:bodyPr>
            <a:lstStyle/>
            <a:p>
              <a:r>
                <a:rPr lang="en-US" sz="1600" dirty="0"/>
                <a:t>Z</a:t>
              </a:r>
              <a:r>
                <a:rPr lang="en-US" sz="1600" baseline="-25000" dirty="0"/>
                <a:t>0</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B7389E-5344-4943-BFFA-0BD4EADEC473}"/>
                    </a:ext>
                  </a:extLst>
                </p:cNvPr>
                <p:cNvSpPr txBox="1"/>
                <p:nvPr/>
              </p:nvSpPr>
              <p:spPr>
                <a:xfrm>
                  <a:off x="8753679" y="1138392"/>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6" name="TextBox 45">
                  <a:extLst>
                    <a:ext uri="{FF2B5EF4-FFF2-40B4-BE49-F238E27FC236}">
                      <a16:creationId xmlns:a16="http://schemas.microsoft.com/office/drawing/2014/main" id="{0FB7389E-5344-4943-BFFA-0BD4EADEC473}"/>
                    </a:ext>
                  </a:extLst>
                </p:cNvPr>
                <p:cNvSpPr txBox="1">
                  <a:spLocks noRot="1" noChangeAspect="1" noMove="1" noResize="1" noEditPoints="1" noAdjustHandles="1" noChangeArrowheads="1" noChangeShapeType="1" noTextEdit="1"/>
                </p:cNvSpPr>
                <p:nvPr/>
              </p:nvSpPr>
              <p:spPr>
                <a:xfrm>
                  <a:off x="8753679" y="1138392"/>
                  <a:ext cx="2429996" cy="379719"/>
                </a:xfrm>
                <a:prstGeom prst="rect">
                  <a:avLst/>
                </a:prstGeom>
                <a:blipFill>
                  <a:blip r:embed="rId8"/>
                  <a:stretch>
                    <a:fillRect t="-129032" b="-18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3CF6916-649A-D146-87B6-B706910AE9CF}"/>
                    </a:ext>
                  </a:extLst>
                </p:cNvPr>
                <p:cNvSpPr txBox="1"/>
                <p:nvPr/>
              </p:nvSpPr>
              <p:spPr>
                <a:xfrm>
                  <a:off x="8771041" y="2372900"/>
                  <a:ext cx="2429996" cy="379719"/>
                </a:xfrm>
                <a:prstGeom prst="rect">
                  <a:avLst/>
                </a:prstGeom>
                <a:noFill/>
              </p:spPr>
              <p:txBody>
                <a:bodyPr wrap="square"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num>
                            <m:den>
                              <m:r>
                                <a:rPr lang="en-US" sz="1600" b="0" i="1" smtClean="0">
                                  <a:latin typeface="Cambria Math" panose="02040503050406030204" pitchFamily="18" charset="0"/>
                                </a:rPr>
                                <m:t>2</m:t>
                              </m:r>
                            </m:den>
                          </m:f>
                        </m:e>
                      </m:d>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oMath>
                  </a14:m>
                  <a:r>
                    <a:rPr lang="en-US" dirty="0"/>
                    <a:t>l)</a:t>
                  </a:r>
                </a:p>
              </p:txBody>
            </p:sp>
          </mc:Choice>
          <mc:Fallback xmlns="">
            <p:sp>
              <p:nvSpPr>
                <p:cNvPr id="47" name="TextBox 46">
                  <a:extLst>
                    <a:ext uri="{FF2B5EF4-FFF2-40B4-BE49-F238E27FC236}">
                      <a16:creationId xmlns:a16="http://schemas.microsoft.com/office/drawing/2014/main" id="{A3CF6916-649A-D146-87B6-B706910AE9CF}"/>
                    </a:ext>
                  </a:extLst>
                </p:cNvPr>
                <p:cNvSpPr txBox="1">
                  <a:spLocks noRot="1" noChangeAspect="1" noMove="1" noResize="1" noEditPoints="1" noAdjustHandles="1" noChangeArrowheads="1" noChangeShapeType="1" noTextEdit="1"/>
                </p:cNvSpPr>
                <p:nvPr/>
              </p:nvSpPr>
              <p:spPr>
                <a:xfrm>
                  <a:off x="8771041" y="2372900"/>
                  <a:ext cx="2429996" cy="379719"/>
                </a:xfrm>
                <a:prstGeom prst="rect">
                  <a:avLst/>
                </a:prstGeom>
                <a:blipFill>
                  <a:blip r:embed="rId9"/>
                  <a:stretch>
                    <a:fillRect t="-129032" b="-183871"/>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8B079AD0-B753-AE4C-978E-61016D67831B}"/>
                </a:ext>
              </a:extLst>
            </p:cNvPr>
            <p:cNvCxnSpPr>
              <a:cxnSpLocks/>
            </p:cNvCxnSpPr>
            <p:nvPr/>
          </p:nvCxnSpPr>
          <p:spPr>
            <a:xfrm>
              <a:off x="7941652" y="2029092"/>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6E56147-30AA-0645-A218-6008F5056F20}"/>
                </a:ext>
              </a:extLst>
            </p:cNvPr>
            <p:cNvCxnSpPr>
              <a:cxnSpLocks/>
            </p:cNvCxnSpPr>
            <p:nvPr/>
          </p:nvCxnSpPr>
          <p:spPr>
            <a:xfrm>
              <a:off x="9990651" y="1533051"/>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C95865-55B5-454B-A5EC-0B9F6350A7B6}"/>
                </a:ext>
              </a:extLst>
            </p:cNvPr>
            <p:cNvCxnSpPr>
              <a:cxnSpLocks/>
            </p:cNvCxnSpPr>
            <p:nvPr/>
          </p:nvCxnSpPr>
          <p:spPr>
            <a:xfrm flipH="1">
              <a:off x="9986039" y="2410900"/>
              <a:ext cx="6380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F32FF8-E22C-1340-9C26-8DB00EF08018}"/>
                </a:ext>
              </a:extLst>
            </p:cNvPr>
            <p:cNvSpPr txBox="1"/>
            <p:nvPr/>
          </p:nvSpPr>
          <p:spPr>
            <a:xfrm>
              <a:off x="7053350" y="2601888"/>
              <a:ext cx="767255" cy="338554"/>
            </a:xfrm>
            <a:prstGeom prst="rect">
              <a:avLst/>
            </a:prstGeom>
            <a:noFill/>
          </p:spPr>
          <p:txBody>
            <a:bodyPr wrap="square" rtlCol="0">
              <a:spAutoFit/>
            </a:bodyPr>
            <a:lstStyle/>
            <a:p>
              <a:r>
                <a:rPr lang="en-US" sz="1600" dirty="0"/>
                <a:t>V</a:t>
              </a:r>
              <a:r>
                <a:rPr lang="en-US" sz="1600" baseline="-25000" dirty="0"/>
                <a:t>0</a:t>
              </a:r>
            </a:p>
          </p:txBody>
        </p:sp>
      </p:grpSp>
      <p:sp>
        <p:nvSpPr>
          <p:cNvPr id="5" name="TextBox 4">
            <a:extLst>
              <a:ext uri="{FF2B5EF4-FFF2-40B4-BE49-F238E27FC236}">
                <a16:creationId xmlns:a16="http://schemas.microsoft.com/office/drawing/2014/main" id="{85AB8326-40BE-2743-932A-6F83609CDFEC}"/>
              </a:ext>
            </a:extLst>
          </p:cNvPr>
          <p:cNvSpPr txBox="1"/>
          <p:nvPr/>
        </p:nvSpPr>
        <p:spPr>
          <a:xfrm>
            <a:off x="10119304" y="3015894"/>
            <a:ext cx="229465" cy="369332"/>
          </a:xfrm>
          <a:prstGeom prst="rect">
            <a:avLst/>
          </a:prstGeom>
          <a:noFill/>
        </p:spPr>
        <p:txBody>
          <a:bodyPr wrap="square" rtlCol="0">
            <a:spAutoFit/>
          </a:bodyPr>
          <a:lstStyle/>
          <a:p>
            <a:r>
              <a:rPr lang="en-US" dirty="0"/>
              <a:t>A</a:t>
            </a:r>
          </a:p>
        </p:txBody>
      </p:sp>
      <p:sp>
        <p:nvSpPr>
          <p:cNvPr id="136" name="TextBox 135">
            <a:extLst>
              <a:ext uri="{FF2B5EF4-FFF2-40B4-BE49-F238E27FC236}">
                <a16:creationId xmlns:a16="http://schemas.microsoft.com/office/drawing/2014/main" id="{7984FE1F-6594-BC48-B905-735E8AE965F6}"/>
              </a:ext>
            </a:extLst>
          </p:cNvPr>
          <p:cNvSpPr txBox="1"/>
          <p:nvPr/>
        </p:nvSpPr>
        <p:spPr>
          <a:xfrm>
            <a:off x="11060688" y="4270348"/>
            <a:ext cx="581566"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73D901B-68E4-9F45-8DB2-1E8999C614AD}"/>
                  </a:ext>
                </a:extLst>
              </p:cNvPr>
              <p:cNvSpPr txBox="1"/>
              <p:nvPr/>
            </p:nvSpPr>
            <p:spPr>
              <a:xfrm>
                <a:off x="8376818" y="5941530"/>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9" name="TextBox 138">
                <a:extLst>
                  <a:ext uri="{FF2B5EF4-FFF2-40B4-BE49-F238E27FC236}">
                    <a16:creationId xmlns:a16="http://schemas.microsoft.com/office/drawing/2014/main" id="{373D901B-68E4-9F45-8DB2-1E8999C614AD}"/>
                  </a:ext>
                </a:extLst>
              </p:cNvPr>
              <p:cNvSpPr txBox="1">
                <a:spLocks noRot="1" noChangeAspect="1" noMove="1" noResize="1" noEditPoints="1" noAdjustHandles="1" noChangeArrowheads="1" noChangeShapeType="1" noTextEdit="1"/>
              </p:cNvSpPr>
              <p:nvPr/>
            </p:nvSpPr>
            <p:spPr>
              <a:xfrm>
                <a:off x="8376818" y="5941530"/>
                <a:ext cx="767255" cy="359650"/>
              </a:xfrm>
              <a:prstGeom prst="rect">
                <a:avLst/>
              </a:prstGeom>
              <a:blipFill>
                <a:blip r:embed="rId13"/>
                <a:stretch>
                  <a:fillRect r="-73770" b="-10345"/>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FC002701-C0AA-854D-8026-5BDFEB1DCE42}"/>
              </a:ext>
            </a:extLst>
          </p:cNvPr>
          <p:cNvGrpSpPr/>
          <p:nvPr/>
        </p:nvGrpSpPr>
        <p:grpSpPr>
          <a:xfrm>
            <a:off x="8513162" y="4275189"/>
            <a:ext cx="3256557" cy="1755354"/>
            <a:chOff x="8619214" y="4794818"/>
            <a:chExt cx="3256557" cy="1755354"/>
          </a:xfrm>
        </p:grpSpPr>
        <p:sp>
          <p:nvSpPr>
            <p:cNvPr id="119" name="Can 118">
              <a:extLst>
                <a:ext uri="{FF2B5EF4-FFF2-40B4-BE49-F238E27FC236}">
                  <a16:creationId xmlns:a16="http://schemas.microsoft.com/office/drawing/2014/main" id="{C0A9A4AC-113F-594B-A608-A2CDF352D55D}"/>
                </a:ext>
              </a:extLst>
            </p:cNvPr>
            <p:cNvSpPr/>
            <p:nvPr/>
          </p:nvSpPr>
          <p:spPr>
            <a:xfrm rot="5400000">
              <a:off x="9456723" y="4551340"/>
              <a:ext cx="704193" cy="1902369"/>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231136F2-9048-4E47-9670-1BE00408064B}"/>
                </a:ext>
              </a:extLst>
            </p:cNvPr>
            <p:cNvCxnSpPr>
              <a:cxnSpLocks/>
            </p:cNvCxnSpPr>
            <p:nvPr/>
          </p:nvCxnSpPr>
          <p:spPr>
            <a:xfrm flipV="1">
              <a:off x="8645845" y="5422335"/>
              <a:ext cx="29513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F2BC621-6292-FE42-BD21-F563491D8221}"/>
                </a:ext>
              </a:extLst>
            </p:cNvPr>
            <p:cNvCxnSpPr>
              <a:cxnSpLocks/>
            </p:cNvCxnSpPr>
            <p:nvPr/>
          </p:nvCxnSpPr>
          <p:spPr>
            <a:xfrm>
              <a:off x="10661343" y="5851576"/>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34889D8-B490-4C41-B187-5749574C6801}"/>
                </a:ext>
              </a:extLst>
            </p:cNvPr>
            <p:cNvSpPr txBox="1"/>
            <p:nvPr/>
          </p:nvSpPr>
          <p:spPr>
            <a:xfrm>
              <a:off x="9434068" y="5432726"/>
              <a:ext cx="542603" cy="338554"/>
            </a:xfrm>
            <a:prstGeom prst="rect">
              <a:avLst/>
            </a:prstGeom>
            <a:noFill/>
          </p:spPr>
          <p:txBody>
            <a:bodyPr wrap="square" rtlCol="0">
              <a:spAutoFit/>
            </a:bodyPr>
            <a:lstStyle/>
            <a:p>
              <a:r>
                <a:rPr lang="en-US" sz="1600" dirty="0"/>
                <a:t>Z</a:t>
              </a:r>
              <a:r>
                <a:rPr lang="en-US" sz="1600" baseline="-25000" dirty="0"/>
                <a:t>0</a:t>
              </a:r>
              <a:r>
                <a:rPr lang="en-US" sz="1600" dirty="0"/>
                <a:t>, l</a:t>
              </a:r>
              <a:endParaRPr lang="en-US" sz="1600" baseline="-25000" dirty="0"/>
            </a:p>
          </p:txBody>
        </p:sp>
        <p:cxnSp>
          <p:nvCxnSpPr>
            <p:cNvPr id="124" name="Straight Arrow Connector 123">
              <a:extLst>
                <a:ext uri="{FF2B5EF4-FFF2-40B4-BE49-F238E27FC236}">
                  <a16:creationId xmlns:a16="http://schemas.microsoft.com/office/drawing/2014/main" id="{427A0D2D-DCE4-1549-A2EB-11AC564891BE}"/>
                </a:ext>
              </a:extLst>
            </p:cNvPr>
            <p:cNvCxnSpPr>
              <a:cxnSpLocks/>
            </p:cNvCxnSpPr>
            <p:nvPr/>
          </p:nvCxnSpPr>
          <p:spPr>
            <a:xfrm>
              <a:off x="9254206" y="5065949"/>
              <a:ext cx="6176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0C6AC1C-279C-3740-BD97-F79EBFBCAFEB}"/>
                </a:ext>
              </a:extLst>
            </p:cNvPr>
            <p:cNvCxnSpPr>
              <a:cxnSpLocks/>
            </p:cNvCxnSpPr>
            <p:nvPr/>
          </p:nvCxnSpPr>
          <p:spPr>
            <a:xfrm flipH="1">
              <a:off x="9843548" y="5986235"/>
              <a:ext cx="6470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669D9DC5-323A-A84D-9DA8-80462C88132A}"/>
                </a:ext>
              </a:extLst>
            </p:cNvPr>
            <p:cNvSpPr/>
            <p:nvPr/>
          </p:nvSpPr>
          <p:spPr>
            <a:xfrm>
              <a:off x="11331930" y="5644146"/>
              <a:ext cx="543841" cy="67059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A54407C-A3B0-CF4E-90B3-AC930B7C1863}"/>
                    </a:ext>
                  </a:extLst>
                </p:cNvPr>
                <p:cNvSpPr txBox="1"/>
                <p:nvPr/>
              </p:nvSpPr>
              <p:spPr>
                <a:xfrm>
                  <a:off x="11304738" y="5786089"/>
                  <a:ext cx="4006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(0)</m:t>
                        </m:r>
                      </m:oMath>
                    </m:oMathPara>
                  </a14:m>
                  <a:endParaRPr lang="en-US" sz="1600" dirty="0"/>
                </a:p>
              </p:txBody>
            </p:sp>
          </mc:Choice>
          <mc:Fallback xmlns="">
            <p:sp>
              <p:nvSpPr>
                <p:cNvPr id="130" name="TextBox 129">
                  <a:extLst>
                    <a:ext uri="{FF2B5EF4-FFF2-40B4-BE49-F238E27FC236}">
                      <a16:creationId xmlns:a16="http://schemas.microsoft.com/office/drawing/2014/main" id="{DA54407C-A3B0-CF4E-90B3-AC930B7C1863}"/>
                    </a:ext>
                  </a:extLst>
                </p:cNvPr>
                <p:cNvSpPr txBox="1">
                  <a:spLocks noRot="1" noChangeAspect="1" noMove="1" noResize="1" noEditPoints="1" noAdjustHandles="1" noChangeArrowheads="1" noChangeShapeType="1" noTextEdit="1"/>
                </p:cNvSpPr>
                <p:nvPr/>
              </p:nvSpPr>
              <p:spPr>
                <a:xfrm>
                  <a:off x="11304738" y="5786089"/>
                  <a:ext cx="400658" cy="338554"/>
                </a:xfrm>
                <a:prstGeom prst="rect">
                  <a:avLst/>
                </a:prstGeom>
                <a:blipFill>
                  <a:blip r:embed="rId14"/>
                  <a:stretch>
                    <a:fillRect r="-45455" b="-10714"/>
                  </a:stretch>
                </a:blipFill>
              </p:spPr>
              <p:txBody>
                <a:bodyPr/>
                <a:lstStyle/>
                <a:p>
                  <a:r>
                    <a:rPr lang="en-US">
                      <a:noFill/>
                    </a:rPr>
                    <a:t> </a:t>
                  </a:r>
                </a:p>
              </p:txBody>
            </p:sp>
          </mc:Fallback>
        </mc:AlternateContent>
        <p:cxnSp>
          <p:nvCxnSpPr>
            <p:cNvPr id="131" name="Straight Connector 130">
              <a:extLst>
                <a:ext uri="{FF2B5EF4-FFF2-40B4-BE49-F238E27FC236}">
                  <a16:creationId xmlns:a16="http://schemas.microsoft.com/office/drawing/2014/main" id="{90FB7FF7-1301-5647-B9F6-991C256FDB61}"/>
                </a:ext>
              </a:extLst>
            </p:cNvPr>
            <p:cNvCxnSpPr>
              <a:cxnSpLocks/>
            </p:cNvCxnSpPr>
            <p:nvPr/>
          </p:nvCxnSpPr>
          <p:spPr>
            <a:xfrm flipV="1">
              <a:off x="11590474" y="5418618"/>
              <a:ext cx="0" cy="225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ABF00E8-6C7E-0249-AECE-5DF4D181E29D}"/>
                </a:ext>
              </a:extLst>
            </p:cNvPr>
            <p:cNvCxnSpPr>
              <a:cxnSpLocks/>
            </p:cNvCxnSpPr>
            <p:nvPr/>
          </p:nvCxnSpPr>
          <p:spPr>
            <a:xfrm flipV="1">
              <a:off x="11602766" y="6324643"/>
              <a:ext cx="0" cy="2255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AAA691D-8088-6447-9C4C-099E8D648F3C}"/>
                </a:ext>
              </a:extLst>
            </p:cNvPr>
            <p:cNvCxnSpPr>
              <a:cxnSpLocks/>
            </p:cNvCxnSpPr>
            <p:nvPr/>
          </p:nvCxnSpPr>
          <p:spPr>
            <a:xfrm flipV="1">
              <a:off x="11069406" y="5844001"/>
              <a:ext cx="0" cy="7061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FC1773A-FA59-3D4F-8793-91E1996DF20A}"/>
                </a:ext>
              </a:extLst>
            </p:cNvPr>
            <p:cNvCxnSpPr>
              <a:cxnSpLocks/>
            </p:cNvCxnSpPr>
            <p:nvPr/>
          </p:nvCxnSpPr>
          <p:spPr>
            <a:xfrm>
              <a:off x="11067427" y="6536535"/>
              <a:ext cx="53533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DC389B9-3476-C04C-AF42-6FD8335B3061}"/>
                    </a:ext>
                  </a:extLst>
                </p:cNvPr>
                <p:cNvSpPr txBox="1"/>
                <p:nvPr/>
              </p:nvSpPr>
              <p:spPr>
                <a:xfrm>
                  <a:off x="9756449" y="5986057"/>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rPr>
                              <m:t>𝑉</m:t>
                            </m:r>
                            <m:r>
                              <a:rPr lang="en-US" sz="1600" b="0" i="1" smtClean="0">
                                <a:latin typeface="Cambria Math" panose="02040503050406030204" pitchFamily="18" charset="0"/>
                              </a:rPr>
                              <m:t>(0)</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7" name="TextBox 136">
                  <a:extLst>
                    <a:ext uri="{FF2B5EF4-FFF2-40B4-BE49-F238E27FC236}">
                      <a16:creationId xmlns:a16="http://schemas.microsoft.com/office/drawing/2014/main" id="{EDC389B9-3476-C04C-AF42-6FD8335B3061}"/>
                    </a:ext>
                  </a:extLst>
                </p:cNvPr>
                <p:cNvSpPr txBox="1">
                  <a:spLocks noRot="1" noChangeAspect="1" noMove="1" noResize="1" noEditPoints="1" noAdjustHandles="1" noChangeArrowheads="1" noChangeShapeType="1" noTextEdit="1"/>
                </p:cNvSpPr>
                <p:nvPr/>
              </p:nvSpPr>
              <p:spPr>
                <a:xfrm>
                  <a:off x="9756449" y="5986057"/>
                  <a:ext cx="767255" cy="359650"/>
                </a:xfrm>
                <a:prstGeom prst="rect">
                  <a:avLst/>
                </a:prstGeom>
                <a:blipFill>
                  <a:blip r:embed="rId15"/>
                  <a:stretch>
                    <a:fillRect r="-6229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1B0AF1C-FA5C-684F-932F-67B9C47BD56B}"/>
                    </a:ext>
                  </a:extLst>
                </p:cNvPr>
                <p:cNvSpPr txBox="1"/>
                <p:nvPr/>
              </p:nvSpPr>
              <p:spPr>
                <a:xfrm>
                  <a:off x="9885385" y="4794818"/>
                  <a:ext cx="767255"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m:t>
                            </m:r>
                          </m:sub>
                        </m:sSub>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𝑙</m:t>
                            </m:r>
                          </m:sup>
                        </m:sSup>
                      </m:oMath>
                    </m:oMathPara>
                  </a14:m>
                  <a:endParaRPr lang="en-US" sz="1600" dirty="0"/>
                </a:p>
              </p:txBody>
            </p:sp>
          </mc:Choice>
          <mc:Fallback xmlns="">
            <p:sp>
              <p:nvSpPr>
                <p:cNvPr id="138" name="TextBox 137">
                  <a:extLst>
                    <a:ext uri="{FF2B5EF4-FFF2-40B4-BE49-F238E27FC236}">
                      <a16:creationId xmlns:a16="http://schemas.microsoft.com/office/drawing/2014/main" id="{21B0AF1C-FA5C-684F-932F-67B9C47BD56B}"/>
                    </a:ext>
                  </a:extLst>
                </p:cNvPr>
                <p:cNvSpPr txBox="1">
                  <a:spLocks noRot="1" noChangeAspect="1" noMove="1" noResize="1" noEditPoints="1" noAdjustHandles="1" noChangeArrowheads="1" noChangeShapeType="1" noTextEdit="1"/>
                </p:cNvSpPr>
                <p:nvPr/>
              </p:nvSpPr>
              <p:spPr>
                <a:xfrm>
                  <a:off x="9885385" y="4794818"/>
                  <a:ext cx="767255" cy="359650"/>
                </a:xfrm>
                <a:prstGeom prst="rect">
                  <a:avLst/>
                </a:prstGeom>
                <a:blipFill>
                  <a:blip r:embed="rId16"/>
                  <a:stretch>
                    <a:fillRect r="-6557"/>
                  </a:stretch>
                </a:blipFill>
              </p:spPr>
              <p:txBody>
                <a:bodyPr/>
                <a:lstStyle/>
                <a:p>
                  <a:r>
                    <a:rPr lang="en-US">
                      <a:noFill/>
                    </a:rPr>
                    <a:t> </a:t>
                  </a:r>
                </a:p>
              </p:txBody>
            </p:sp>
          </mc:Fallback>
        </mc:AlternateContent>
        <p:cxnSp>
          <p:nvCxnSpPr>
            <p:cNvPr id="140" name="Straight Connector 139">
              <a:extLst>
                <a:ext uri="{FF2B5EF4-FFF2-40B4-BE49-F238E27FC236}">
                  <a16:creationId xmlns:a16="http://schemas.microsoft.com/office/drawing/2014/main" id="{07713A5D-AD59-E448-AED3-426BACB6BDB0}"/>
                </a:ext>
              </a:extLst>
            </p:cNvPr>
            <p:cNvCxnSpPr>
              <a:cxnSpLocks/>
            </p:cNvCxnSpPr>
            <p:nvPr/>
          </p:nvCxnSpPr>
          <p:spPr>
            <a:xfrm flipV="1">
              <a:off x="8654619" y="5834126"/>
              <a:ext cx="252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3E85F06-6338-E246-AAE9-F3913CFA0134}"/>
                </a:ext>
              </a:extLst>
            </p:cNvPr>
            <p:cNvSpPr/>
            <p:nvPr/>
          </p:nvSpPr>
          <p:spPr>
            <a:xfrm>
              <a:off x="8629652" y="53744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7E32B6C-BE23-E244-8ABD-66269B1F9F5B}"/>
                </a:ext>
              </a:extLst>
            </p:cNvPr>
            <p:cNvSpPr/>
            <p:nvPr/>
          </p:nvSpPr>
          <p:spPr>
            <a:xfrm>
              <a:off x="8619214" y="57898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98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8BAE-A6F2-F20A-897F-5F837B43614B}"/>
            </a:ext>
          </a:extLst>
        </p:cNvPr>
        <p:cNvGrpSpPr/>
        <p:nvPr/>
      </p:nvGrpSpPr>
      <p:grpSpPr>
        <a:xfrm>
          <a:off x="0" y="0"/>
          <a:ext cx="0" cy="0"/>
          <a:chOff x="0" y="0"/>
          <a:chExt cx="0" cy="0"/>
        </a:xfrm>
      </p:grpSpPr>
      <p:sp>
        <p:nvSpPr>
          <p:cNvPr id="50" name="Shape 50">
            <a:extLst>
              <a:ext uri="{FF2B5EF4-FFF2-40B4-BE49-F238E27FC236}">
                <a16:creationId xmlns:a16="http://schemas.microsoft.com/office/drawing/2014/main" id="{C8B28533-66F4-1C5D-0751-97ADAFFFACAE}"/>
              </a:ext>
            </a:extLst>
          </p:cNvPr>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D5C092F-7B10-D02A-61E1-C4E318713572}"/>
              </a:ext>
            </a:extLst>
          </p:cNvPr>
          <p:cNvSpPr/>
          <p:nvPr/>
        </p:nvSpPr>
        <p:spPr>
          <a:xfrm>
            <a:off x="204590" y="66016"/>
            <a:ext cx="1156837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Modelling Coaxial Cables</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045CC9E-D25F-F31D-DCAB-FE3052701D0B}"/>
                  </a:ext>
                </a:extLst>
              </p:cNvPr>
              <p:cNvSpPr txBox="1"/>
              <p:nvPr/>
            </p:nvSpPr>
            <p:spPr>
              <a:xfrm>
                <a:off x="633011" y="1188782"/>
                <a:ext cx="7689081" cy="5179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 small segment of coax (of length </a:t>
                </a:r>
                <a14:m>
                  <m:oMath xmlns:m="http://schemas.openxmlformats.org/officeDocument/2006/math">
                    <m:r>
                      <m:rPr>
                        <m:sty m:val="p"/>
                      </m:rPr>
                      <a:rPr lang="el-GR"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Δ</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𝑥</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can be modelled by the circuit to the right.</a:t>
                </a:r>
              </a:p>
              <a:p>
                <a:pPr marL="742950" lvl="1" indent="-28575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𝑅</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𝐿</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are characteristic of the two parallel conductors.</a:t>
                </a:r>
              </a:p>
              <a:p>
                <a:pPr marL="742950" lvl="1" indent="-28575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𝐺</m:t>
                    </m:r>
                    <m:r>
                      <a:rPr lang="en-US" i="1">
                        <a:solidFill>
                          <a:srgbClr val="000000"/>
                        </a:solidFill>
                        <a:latin typeface="Cambria Math" panose="02040503050406030204" pitchFamily="18" charset="0"/>
                        <a:ea typeface="Calibri"/>
                        <a:cs typeface="Calibri" panose="020F0502020204030204" pitchFamily="34" charset="0"/>
                        <a:sym typeface="Calibri"/>
                      </a:rPr>
                      <m:t>′</m:t>
                    </m:r>
                  </m:oMath>
                </a14:m>
                <a:r>
                  <a:rPr lang="en-US" dirty="0">
                    <a:solidFill>
                      <a:srgbClr val="000000"/>
                    </a:solidFill>
                    <a:latin typeface="Calibri" panose="020F0502020204030204" pitchFamily="34" charset="0"/>
                    <a:ea typeface="Calibri"/>
                    <a:cs typeface="Calibri" panose="020F0502020204030204" pitchFamily="34" charset="0"/>
                    <a:sym typeface="Calibri"/>
                  </a:rPr>
                  <a:t> and C</a:t>
                </a:r>
                <a14:m>
                  <m:oMath xmlns:m="http://schemas.openxmlformats.org/officeDocument/2006/math">
                    <m:r>
                      <a:rPr lang="en-US" i="1">
                        <a:solidFill>
                          <a:srgbClr val="000000"/>
                        </a:solidFill>
                        <a:latin typeface="Cambria Math" panose="02040503050406030204" pitchFamily="18" charset="0"/>
                        <a:ea typeface="Calibri"/>
                        <a:cs typeface="Calibri" panose="020F0502020204030204" pitchFamily="34" charset="0"/>
                        <a:sym typeface="Calibri"/>
                      </a:rPr>
                      <m:t>′ </m:t>
                    </m:r>
                  </m:oMath>
                </a14:m>
                <a:r>
                  <a:rPr lang="en-US" dirty="0">
                    <a:solidFill>
                      <a:srgbClr val="000000"/>
                    </a:solidFill>
                    <a:latin typeface="Calibri" panose="020F0502020204030204" pitchFamily="34" charset="0"/>
                    <a:ea typeface="Calibri"/>
                    <a:cs typeface="Calibri" panose="020F0502020204030204" pitchFamily="34" charset="0"/>
                    <a:sym typeface="Calibri"/>
                  </a:rPr>
                  <a:t>are characteristic of the dielectric between the two conductors and the distance between them.</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The characteristic impedance,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oMath>
                </a14:m>
                <a:r>
                  <a:rPr lang="en-US" dirty="0">
                    <a:solidFill>
                      <a:srgbClr val="000000"/>
                    </a:solidFill>
                    <a:latin typeface="Calibri" panose="020F0502020204030204" pitchFamily="34" charset="0"/>
                    <a:ea typeface="Calibri"/>
                    <a:cs typeface="Calibri" panose="020F0502020204030204" pitchFamily="34" charset="0"/>
                    <a:sym typeface="Calibri"/>
                  </a:rPr>
                  <a:t>, is the impedance of an infinitely long coax.  For an RG-58 coax it’s about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53</m:t>
                    </m:r>
                    <m:r>
                      <m:rPr>
                        <m:sty m:val="p"/>
                      </m:rPr>
                      <a:rPr lang="el-GR"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dirty="0">
                    <a:solidFill>
                      <a:srgbClr val="000000"/>
                    </a:solidFill>
                    <a:latin typeface="Calibri" panose="020F0502020204030204" pitchFamily="34" charset="0"/>
                    <a:ea typeface="Calibri"/>
                    <a:cs typeface="Calibri" panose="020F0502020204030204" pitchFamily="34" charset="0"/>
                    <a:sym typeface="Calibri"/>
                  </a:rPr>
                  <a:t>.</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For a coax consisting of a series of segments on the right,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𝑅</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𝐺</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
                              <a:rPr lang="en-US" b="0" i="1" smtClean="0">
                                <a:solidFill>
                                  <a:srgbClr val="000000"/>
                                </a:solidFill>
                                <a:latin typeface="Cambria Math" panose="02040503050406030204" pitchFamily="18" charset="0"/>
                                <a:cs typeface="Calibri" panose="020F0502020204030204" pitchFamily="34" charset="0"/>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𝜔</m:t>
                            </m:r>
                            <m:sSup>
                              <m:sSupPr>
                                <m:ctrlP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the last few slides, we have simplified the model considerably.</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Notice that at high frequency,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num>
                          <m:den>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den>
                        </m:f>
                      </m:e>
                    </m:rad>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In an earlier slide (with a simpler circuit model), we showed that the propagation speed of a signal of high frequency is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den>
                    </m:f>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Since </a:t>
                </a:r>
                <a14:m>
                  <m:oMath xmlns:m="http://schemas.openxmlformats.org/officeDocument/2006/math">
                    <m:sSub>
                      <m:sSubPr>
                        <m:ctrlPr>
                          <a:rPr lang="en-US"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rad>
                      <m:radPr>
                        <m:degHide m:val="on"/>
                        <m:ctrlPr>
                          <a:rPr lang="en-US"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b="0" i="1" smtClean="0">
                            <a:solidFill>
                              <a:srgbClr val="000000"/>
                            </a:solidFill>
                            <a:latin typeface="Cambria Math" panose="02040503050406030204" pitchFamily="18" charset="0"/>
                            <a:cs typeface="Calibri" panose="020F0502020204030204" pitchFamily="34" charset="0"/>
                            <a:sym typeface="Calibri"/>
                          </a:rPr>
                        </m:ctrlPr>
                      </m:radPr>
                      <m:deg/>
                      <m:e>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𝐿</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panose="020F0502020204030204" pitchFamily="34" charset="0"/>
                            <a:sym typeface="Calibri"/>
                          </a:rPr>
                        </m:ctrlPr>
                      </m:sSubPr>
                      <m:e>
                        <m:r>
                          <a:rPr lang="en-US" b="0" i="1" smtClean="0">
                            <a:solidFill>
                              <a:srgbClr val="000000"/>
                            </a:solidFill>
                            <a:latin typeface="Cambria Math" panose="02040503050406030204" pitchFamily="18" charset="0"/>
                            <a:cs typeface="Calibri" panose="020F0502020204030204" pitchFamily="34" charset="0"/>
                            <a:sym typeface="Calibri"/>
                          </a:rPr>
                          <m:t>𝑍</m:t>
                        </m:r>
                      </m:e>
                      <m:sub>
                        <m:r>
                          <a:rPr lang="en-US" b="0" i="1" smtClean="0">
                            <a:solidFill>
                              <a:srgbClr val="000000"/>
                            </a:solidFill>
                            <a:latin typeface="Cambria Math" panose="02040503050406030204" pitchFamily="18" charset="0"/>
                            <a:cs typeface="Calibri" panose="020F0502020204030204" pitchFamily="34" charset="0"/>
                            <a:sym typeface="Calibri"/>
                          </a:rPr>
                          <m:t>0</m:t>
                        </m:r>
                      </m:sub>
                    </m:sSub>
                    <m:sSup>
                      <m:sSupPr>
                        <m:ctrlPr>
                          <a:rPr lang="en-US" b="0"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m:t>
                    </m:r>
                    <m:rad>
                      <m:radPr>
                        <m:degHide m:val="on"/>
                        <m:ctrlPr>
                          <a:rPr lang="en-US" i="1">
                            <a:solidFill>
                              <a:srgbClr val="000000"/>
                            </a:solidFill>
                            <a:latin typeface="Cambria Math" panose="02040503050406030204" pitchFamily="18" charset="0"/>
                            <a:cs typeface="Calibri" panose="020F0502020204030204" pitchFamily="34" charset="0"/>
                            <a:sym typeface="Calibri"/>
                          </a:rPr>
                        </m:ctrlPr>
                      </m:radPr>
                      <m:deg/>
                      <m:e>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𝐶</m:t>
                            </m:r>
                          </m:e>
                          <m:sup>
                            <m:r>
                              <a:rPr lang="en-US" i="1">
                                <a:solidFill>
                                  <a:srgbClr val="000000"/>
                                </a:solidFill>
                                <a:latin typeface="Cambria Math" panose="02040503050406030204" pitchFamily="18" charset="0"/>
                                <a:cs typeface="Calibri" panose="020F0502020204030204" pitchFamily="34" charset="0"/>
                                <a:sym typeface="Calibri"/>
                              </a:rPr>
                              <m:t>′</m:t>
                            </m:r>
                          </m:sup>
                        </m:sSup>
                        <m:sSup>
                          <m:sSupPr>
                            <m:ctrlPr>
                              <a:rPr lang="en-US" i="1">
                                <a:solidFill>
                                  <a:srgbClr val="000000"/>
                                </a:solidFill>
                                <a:latin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cs typeface="Calibri" panose="020F0502020204030204" pitchFamily="34" charset="0"/>
                                <a:sym typeface="Calibri"/>
                              </a:rPr>
                              <m:t>𝐿</m:t>
                            </m:r>
                          </m:e>
                          <m:sup>
                            <m:r>
                              <a:rPr lang="en-US" i="1">
                                <a:solidFill>
                                  <a:srgbClr val="000000"/>
                                </a:solidFill>
                                <a:latin typeface="Cambria Math" panose="02040503050406030204" pitchFamily="18" charset="0"/>
                                <a:cs typeface="Calibri" panose="020F0502020204030204" pitchFamily="34" charset="0"/>
                                <a:sym typeface="Calibri"/>
                              </a:rPr>
                              <m:t>′</m:t>
                            </m:r>
                          </m:sup>
                        </m:sSup>
                      </m:e>
                    </m:rad>
                  </m:oMath>
                </a14:m>
                <a:r>
                  <a:rPr lang="en-US" dirty="0">
                    <a:solidFill>
                      <a:srgbClr val="000000"/>
                    </a:solidFill>
                    <a:latin typeface="Calibri" panose="020F0502020204030204" pitchFamily="34" charset="0"/>
                    <a:ea typeface="Calibri"/>
                    <a:cs typeface="Calibri" panose="020F0502020204030204" pitchFamily="34" charset="0"/>
                    <a:sym typeface="Calibri"/>
                  </a:rPr>
                  <a:t>. </a:t>
                </a:r>
              </a:p>
              <a:p>
                <a:pPr marL="285750" indent="-285750" hangingPunct="0">
                  <a:buFont typeface="Arial" panose="020B0604020202020204" pitchFamily="34" charset="0"/>
                  <a:buChar char="•"/>
                </a:pPr>
                <a:r>
                  <a:rPr lang="en-US" dirty="0">
                    <a:solidFill>
                      <a:srgbClr val="000000"/>
                    </a:solidFill>
                    <a:latin typeface="Calibri" panose="020F0502020204030204" pitchFamily="34" charset="0"/>
                    <a:ea typeface="Calibri"/>
                    <a:cs typeface="Calibri" panose="020F0502020204030204" pitchFamily="34" charset="0"/>
                    <a:sym typeface="Calibri"/>
                  </a:rPr>
                  <a:t>An  RG-58 cable, has </a:t>
                </a:r>
                <a14:m>
                  <m:oMath xmlns:m="http://schemas.openxmlformats.org/officeDocument/2006/math">
                    <m:sSup>
                      <m:sSupPr>
                        <m:ctrlPr>
                          <a:rPr lang="en-US" i="1" smtClean="0">
                            <a:solidFill>
                              <a:srgbClr val="000000"/>
                            </a:solidFill>
                            <a:latin typeface="Cambria Math" panose="02040503050406030204" pitchFamily="18" charset="0"/>
                            <a:cs typeface="Calibri" panose="020F0502020204030204" pitchFamily="34" charset="0"/>
                            <a:sym typeface="Calibri"/>
                          </a:rPr>
                        </m:ctrlPr>
                      </m:sSupPr>
                      <m:e>
                        <m:r>
                          <a:rPr lang="en-US" b="0" i="1" smtClean="0">
                            <a:solidFill>
                              <a:srgbClr val="000000"/>
                            </a:solidFill>
                            <a:latin typeface="Cambria Math" panose="02040503050406030204" pitchFamily="18" charset="0"/>
                            <a:cs typeface="Calibri" panose="020F0502020204030204" pitchFamily="34" charset="0"/>
                            <a:sym typeface="Calibri"/>
                          </a:rPr>
                          <m:t>𝐶</m:t>
                        </m:r>
                      </m:e>
                      <m:sup>
                        <m:r>
                          <a:rPr lang="en-US" b="0" i="1" smtClean="0">
                            <a:solidFill>
                              <a:srgbClr val="000000"/>
                            </a:solidFill>
                            <a:latin typeface="Cambria Math" panose="02040503050406030204" pitchFamily="18" charset="0"/>
                            <a:cs typeface="Calibri" panose="020F0502020204030204" pitchFamily="34" charset="0"/>
                            <a:sym typeface="Calibri"/>
                          </a:rPr>
                          <m:t>′</m:t>
                        </m:r>
                      </m:sup>
                    </m:sSup>
                    <m:r>
                      <a:rPr lang="en-US" b="0" i="1" smtClean="0">
                        <a:solidFill>
                          <a:srgbClr val="000000"/>
                        </a:solidFill>
                        <a:latin typeface="Cambria Math" panose="02040503050406030204" pitchFamily="18" charset="0"/>
                        <a:cs typeface="Calibri" panose="020F0502020204030204" pitchFamily="34" charset="0"/>
                        <a:sym typeface="Calibri"/>
                      </a:rPr>
                      <m:t>=82 </m:t>
                    </m:r>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𝑝𝑓</m:t>
                        </m:r>
                      </m:num>
                      <m:den>
                        <m:r>
                          <a:rPr lang="en-US" b="0" i="1" smtClean="0">
                            <a:solidFill>
                              <a:srgbClr val="000000"/>
                            </a:solidFill>
                            <a:latin typeface="Cambria Math" panose="02040503050406030204" pitchFamily="18" charset="0"/>
                            <a:cs typeface="Calibri" panose="020F0502020204030204" pitchFamily="34" charset="0"/>
                            <a:sym typeface="Calibri"/>
                          </a:rPr>
                          <m:t>𝑚</m:t>
                        </m:r>
                      </m:den>
                    </m:f>
                  </m:oMath>
                </a14:m>
                <a:r>
                  <a:rPr lang="en-US" dirty="0">
                    <a:solidFill>
                      <a:srgbClr val="000000"/>
                    </a:solidFill>
                    <a:latin typeface="Calibri" panose="020F0502020204030204" pitchFamily="34" charset="0"/>
                    <a:ea typeface="Calibri"/>
                    <a:cs typeface="Calibri" panose="020F0502020204030204" pitchFamily="34" charset="0"/>
                    <a:sym typeface="Calibri"/>
                  </a:rPr>
                  <a:t> and thus, </a:t>
                </a:r>
                <a14:m>
                  <m:oMath xmlns:m="http://schemas.openxmlformats.org/officeDocument/2006/math">
                    <m:r>
                      <a:rPr lang="en-US" b="0" i="1" smtClean="0">
                        <a:solidFill>
                          <a:srgbClr val="000000"/>
                        </a:solidFill>
                        <a:latin typeface="Cambria Math" panose="02040503050406030204" pitchFamily="18" charset="0"/>
                        <a:ea typeface="Calibri"/>
                        <a:cs typeface="Calibri" panose="020F0502020204030204" pitchFamily="34" charset="0"/>
                        <a:sym typeface="Calibri"/>
                      </a:rPr>
                      <m:t>𝑣</m:t>
                    </m:r>
                    <m:r>
                      <a:rPr lang="en-US" b="0" i="1" smtClean="0">
                        <a:solidFill>
                          <a:srgbClr val="000000"/>
                        </a:solidFill>
                        <a:latin typeface="Cambria Math" panose="02040503050406030204" pitchFamily="18" charset="0"/>
                        <a:ea typeface="Calibri"/>
                        <a:cs typeface="Calibri" panose="020F0502020204030204" pitchFamily="34" charset="0"/>
                        <a:sym typeface="Calibri"/>
                      </a:rPr>
                      <m:t>=</m:t>
                    </m:r>
                    <m:f>
                      <m:fPr>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1</m:t>
                        </m:r>
                      </m:num>
                      <m:den>
                        <m:r>
                          <a:rPr lang="en-US" i="1">
                            <a:solidFill>
                              <a:srgbClr val="000000"/>
                            </a:solidFill>
                            <a:latin typeface="Cambria Math" panose="02040503050406030204" pitchFamily="18" charset="0"/>
                            <a:ea typeface="Calibri"/>
                            <a:cs typeface="Calibri" panose="020F0502020204030204" pitchFamily="34" charset="0"/>
                            <a:sym typeface="Calibri"/>
                          </a:rPr>
                          <m:t>5</m:t>
                        </m:r>
                        <m:r>
                          <a:rPr lang="en-US" b="0" i="1" smtClean="0">
                            <a:solidFill>
                              <a:srgbClr val="000000"/>
                            </a:solidFill>
                            <a:latin typeface="Cambria Math" panose="02040503050406030204" pitchFamily="18" charset="0"/>
                            <a:ea typeface="Calibri"/>
                            <a:cs typeface="Calibri" panose="020F0502020204030204" pitchFamily="34" charset="0"/>
                            <a:sym typeface="Calibri"/>
                          </a:rPr>
                          <m:t>3</m:t>
                        </m:r>
                        <m:r>
                          <a:rPr lang="en-US" i="1">
                            <a:solidFill>
                              <a:srgbClr val="000000"/>
                            </a:solidFill>
                            <a:latin typeface="Cambria Math" panose="02040503050406030204" pitchFamily="18" charset="0"/>
                            <a:ea typeface="Calibri"/>
                            <a:cs typeface="Calibri" panose="020F0502020204030204" pitchFamily="34" charset="0"/>
                            <a:sym typeface="Calibri"/>
                          </a:rPr>
                          <m:t> </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82 ×</m:t>
                        </m:r>
                        <m:sSup>
                          <m:sSupPr>
                            <m:ctrlP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sup>
                        </m:sSup>
                      </m:den>
                    </m:f>
                    <m:f>
                      <m:fPr>
                        <m:type m:val="skw"/>
                        <m:ctrlPr>
                          <a:rPr lang="en-US" b="0" i="1" smtClean="0">
                            <a:solidFill>
                              <a:srgbClr val="000000"/>
                            </a:solidFill>
                            <a:latin typeface="Cambria Math" panose="02040503050406030204" pitchFamily="18" charset="0"/>
                            <a:cs typeface="Calibri" panose="020F0502020204030204" pitchFamily="34" charset="0"/>
                            <a:sym typeface="Calibri"/>
                          </a:rPr>
                        </m:ctrlPr>
                      </m:fPr>
                      <m:num>
                        <m:r>
                          <a:rPr lang="en-US" b="0" i="1" smtClean="0">
                            <a:solidFill>
                              <a:srgbClr val="000000"/>
                            </a:solidFill>
                            <a:latin typeface="Cambria Math" panose="02040503050406030204" pitchFamily="18" charset="0"/>
                            <a:cs typeface="Calibri" panose="020F0502020204030204" pitchFamily="34" charset="0"/>
                            <a:sym typeface="Calibri"/>
                          </a:rPr>
                          <m:t>𝑚</m:t>
                        </m:r>
                      </m:num>
                      <m:den>
                        <m:r>
                          <a:rPr lang="en-US" b="0" i="1" smtClean="0">
                            <a:solidFill>
                              <a:srgbClr val="000000"/>
                            </a:solidFill>
                            <a:latin typeface="Cambria Math" panose="02040503050406030204" pitchFamily="18" charset="0"/>
                            <a:cs typeface="Calibri" panose="020F0502020204030204" pitchFamily="34" charset="0"/>
                            <a:sym typeface="Calibri"/>
                          </a:rPr>
                          <m:t>𝑠</m:t>
                        </m:r>
                      </m:den>
                    </m:f>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≈.75</m:t>
                    </m:r>
                    <m:r>
                      <a:rPr lang="en-US"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m:t>
                    </m:r>
                  </m:oMath>
                </a14:m>
                <a:endParaRPr lang="en-US" dirty="0">
                  <a:solidFill>
                    <a:srgbClr val="000000"/>
                  </a:solidFill>
                  <a:latin typeface="Calibri" panose="020F0502020204030204" pitchFamily="34" charset="0"/>
                  <a:ea typeface="Calibri"/>
                  <a:cs typeface="Calibri" panose="020F0502020204030204" pitchFamily="34" charset="0"/>
                  <a:sym typeface="Calibri"/>
                </a:endParaRPr>
              </a:p>
            </p:txBody>
          </p:sp>
        </mc:Choice>
        <mc:Fallback>
          <p:sp>
            <p:nvSpPr>
              <p:cNvPr id="10" name="TextBox 9">
                <a:extLst>
                  <a:ext uri="{FF2B5EF4-FFF2-40B4-BE49-F238E27FC236}">
                    <a16:creationId xmlns:a16="http://schemas.microsoft.com/office/drawing/2014/main" id="{C045CC9E-D25F-F31D-DCAB-FE3052701D0B}"/>
                  </a:ext>
                </a:extLst>
              </p:cNvPr>
              <p:cNvSpPr txBox="1">
                <a:spLocks noRot="1" noChangeAspect="1" noMove="1" noResize="1" noEditPoints="1" noAdjustHandles="1" noChangeArrowheads="1" noChangeShapeType="1" noTextEdit="1"/>
              </p:cNvSpPr>
              <p:nvPr/>
            </p:nvSpPr>
            <p:spPr>
              <a:xfrm>
                <a:off x="633011" y="1188782"/>
                <a:ext cx="7689081" cy="5179612"/>
              </a:xfrm>
              <a:prstGeom prst="rect">
                <a:avLst/>
              </a:prstGeom>
              <a:blipFill>
                <a:blip r:embed="rId3"/>
                <a:stretch>
                  <a:fillRect l="-988" t="-489" r="-329" b="-317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409A603-621D-D4CB-D32F-58112A3853E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35</a:t>
            </a:fld>
            <a:endParaRPr lang="en-US" dirty="0">
              <a:solidFill>
                <a:schemeClr val="tx1"/>
              </a:solidFill>
            </a:endParaRPr>
          </a:p>
        </p:txBody>
      </p:sp>
      <p:grpSp>
        <p:nvGrpSpPr>
          <p:cNvPr id="110" name="Group 109">
            <a:extLst>
              <a:ext uri="{FF2B5EF4-FFF2-40B4-BE49-F238E27FC236}">
                <a16:creationId xmlns:a16="http://schemas.microsoft.com/office/drawing/2014/main" id="{463A50ED-F805-BCFA-D82E-4E9188771210}"/>
              </a:ext>
            </a:extLst>
          </p:cNvPr>
          <p:cNvGrpSpPr/>
          <p:nvPr/>
        </p:nvGrpSpPr>
        <p:grpSpPr>
          <a:xfrm>
            <a:off x="8558652" y="2975511"/>
            <a:ext cx="3016992" cy="1141211"/>
            <a:chOff x="8749004" y="1658526"/>
            <a:chExt cx="3016992" cy="1141211"/>
          </a:xfrm>
        </p:grpSpPr>
        <p:grpSp>
          <p:nvGrpSpPr>
            <p:cNvPr id="20" name="Group 210">
              <a:extLst>
                <a:ext uri="{FF2B5EF4-FFF2-40B4-BE49-F238E27FC236}">
                  <a16:creationId xmlns:a16="http://schemas.microsoft.com/office/drawing/2014/main" id="{D98C521D-2443-58A9-CA2B-797BB9E4FC92}"/>
                </a:ext>
              </a:extLst>
            </p:cNvPr>
            <p:cNvGrpSpPr>
              <a:grpSpLocks/>
            </p:cNvGrpSpPr>
            <p:nvPr/>
          </p:nvGrpSpPr>
          <p:grpSpPr bwMode="auto">
            <a:xfrm>
              <a:off x="10867270" y="1950168"/>
              <a:ext cx="304800" cy="762000"/>
              <a:chOff x="3216" y="1728"/>
              <a:chExt cx="192" cy="480"/>
            </a:xfrm>
          </p:grpSpPr>
          <p:sp>
            <p:nvSpPr>
              <p:cNvPr id="21" name="Line 8">
                <a:extLst>
                  <a:ext uri="{FF2B5EF4-FFF2-40B4-BE49-F238E27FC236}">
                    <a16:creationId xmlns:a16="http://schemas.microsoft.com/office/drawing/2014/main" id="{E76238BD-32BE-D695-9A31-7A0681509A9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BC2C9C1-6ED0-AC95-5E68-F6CD01EC57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039CFE95-BBE9-FD43-5458-23801A09047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671CD117-5105-100E-C0A3-E2ABC84F61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C5FCDA3F-F8DC-553F-BC6E-91F38CD79ED1}"/>
                </a:ext>
              </a:extLst>
            </p:cNvPr>
            <p:cNvGrpSpPr>
              <a:grpSpLocks/>
            </p:cNvGrpSpPr>
            <p:nvPr/>
          </p:nvGrpSpPr>
          <p:grpSpPr bwMode="auto">
            <a:xfrm rot="16200000">
              <a:off x="9871988" y="1596492"/>
              <a:ext cx="155448" cy="731520"/>
              <a:chOff x="3935" y="1728"/>
              <a:chExt cx="96" cy="480"/>
            </a:xfrm>
          </p:grpSpPr>
          <p:sp>
            <p:nvSpPr>
              <p:cNvPr id="26" name="Arc 59">
                <a:extLst>
                  <a:ext uri="{FF2B5EF4-FFF2-40B4-BE49-F238E27FC236}">
                    <a16:creationId xmlns:a16="http://schemas.microsoft.com/office/drawing/2014/main" id="{DFC1D90F-2E11-2494-EB4A-E3154DAEAD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254E72FD-FA17-7909-9D3E-8D16A769E5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DB44FD96-EA46-0A7D-8F41-E2D3971A162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C9F99489-036E-BF40-19FA-D874544CC57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11B7E5A8-DF0D-B5FA-55CB-477519C2EED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AFFB95BF-E566-7D80-BA1B-9A7CB6A8950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7C0133B4-F41A-E69C-B4F9-6DFA73A5B8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03A4606-327E-6C13-60B9-93335E3B62F7}"/>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C9480A12-CA7A-621E-ECE8-77975B911CB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2F01D11A-238B-7236-2986-21ED4839BB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8AA8CCD9-FDC3-3F28-6565-FB35AAFEBA7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DA2853FA-7FD5-008A-4511-6216CD10CAB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DC7E9ED-E520-3013-21A2-A4D328FC065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3" name="Straight Arrow Connector 2">
              <a:extLst>
                <a:ext uri="{FF2B5EF4-FFF2-40B4-BE49-F238E27FC236}">
                  <a16:creationId xmlns:a16="http://schemas.microsoft.com/office/drawing/2014/main" id="{45FA8D2A-F884-7F2D-8D03-88F060791065}"/>
                </a:ext>
              </a:extLst>
            </p:cNvPr>
            <p:cNvCxnSpPr>
              <a:cxnSpLocks/>
            </p:cNvCxnSpPr>
            <p:nvPr/>
          </p:nvCxnSpPr>
          <p:spPr>
            <a:xfrm>
              <a:off x="9023524" y="1658526"/>
              <a:ext cx="2148546" cy="0"/>
            </a:xfrm>
            <a:prstGeom prst="straightConnector1">
              <a:avLst/>
            </a:prstGeom>
            <a:noFill/>
            <a:ln w="25400" cap="flat">
              <a:solidFill>
                <a:schemeClr val="accent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D31D86A-A4DC-42AD-DA91-593004465A3A}"/>
                </a:ext>
              </a:extLst>
            </p:cNvPr>
            <p:cNvCxnSpPr>
              <a:cxnSpLocks/>
            </p:cNvCxnSpPr>
            <p:nvPr/>
          </p:nvCxnSpPr>
          <p:spPr>
            <a:xfrm>
              <a:off x="8816206" y="2710324"/>
              <a:ext cx="2223598" cy="538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D5D9D309-A58B-F15E-79DB-16332614A2EE}"/>
                </a:ext>
              </a:extLst>
            </p:cNvPr>
            <p:cNvSpPr/>
            <p:nvPr/>
          </p:nvSpPr>
          <p:spPr>
            <a:xfrm>
              <a:off x="8749004" y="2654615"/>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B85E1E-BBF3-95DA-1234-D8FC88413756}"/>
                    </a:ext>
                  </a:extLst>
                </p:cNvPr>
                <p:cNvSpPr txBox="1"/>
                <p:nvPr/>
              </p:nvSpPr>
              <p:spPr>
                <a:xfrm>
                  <a:off x="8888128" y="199732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𝑅</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71" name="TextBox 70">
                  <a:extLst>
                    <a:ext uri="{FF2B5EF4-FFF2-40B4-BE49-F238E27FC236}">
                      <a16:creationId xmlns:a16="http://schemas.microsoft.com/office/drawing/2014/main" id="{E1B85E1E-BBF3-95DA-1234-D8FC88413756}"/>
                    </a:ext>
                  </a:extLst>
                </p:cNvPr>
                <p:cNvSpPr txBox="1">
                  <a:spLocks noRot="1" noChangeAspect="1" noMove="1" noResize="1" noEditPoints="1" noAdjustHandles="1" noChangeArrowheads="1" noChangeShapeType="1" noTextEdit="1"/>
                </p:cNvSpPr>
                <p:nvPr/>
              </p:nvSpPr>
              <p:spPr>
                <a:xfrm>
                  <a:off x="8888128" y="1997325"/>
                  <a:ext cx="599004" cy="332910"/>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sp>
          <p:nvSpPr>
            <p:cNvPr id="93" name="Oval 92">
              <a:extLst>
                <a:ext uri="{FF2B5EF4-FFF2-40B4-BE49-F238E27FC236}">
                  <a16:creationId xmlns:a16="http://schemas.microsoft.com/office/drawing/2014/main" id="{B869ED94-462C-90C9-DB4B-94A6E1E37BDB}"/>
                </a:ext>
              </a:extLst>
            </p:cNvPr>
            <p:cNvSpPr/>
            <p:nvPr/>
          </p:nvSpPr>
          <p:spPr>
            <a:xfrm>
              <a:off x="8755790" y="188158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A052FA-34D8-65C7-2A7C-355D08250853}"/>
                </a:ext>
              </a:extLst>
            </p:cNvPr>
            <p:cNvSpPr/>
            <p:nvPr/>
          </p:nvSpPr>
          <p:spPr>
            <a:xfrm>
              <a:off x="9517792" y="188821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Freeform 12">
              <a:extLst>
                <a:ext uri="{FF2B5EF4-FFF2-40B4-BE49-F238E27FC236}">
                  <a16:creationId xmlns:a16="http://schemas.microsoft.com/office/drawing/2014/main" id="{35949F39-2AEC-ED36-F824-C333F88FDC45}"/>
                </a:ext>
              </a:extLst>
            </p:cNvPr>
            <p:cNvSpPr>
              <a:spLocks noChangeAspect="1"/>
            </p:cNvSpPr>
            <p:nvPr/>
          </p:nvSpPr>
          <p:spPr bwMode="auto">
            <a:xfrm>
              <a:off x="10249999" y="19703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 name="Freeform 12">
              <a:extLst>
                <a:ext uri="{FF2B5EF4-FFF2-40B4-BE49-F238E27FC236}">
                  <a16:creationId xmlns:a16="http://schemas.microsoft.com/office/drawing/2014/main" id="{4B9D9BD5-025F-A54F-1BA3-858592631312}"/>
                </a:ext>
              </a:extLst>
            </p:cNvPr>
            <p:cNvSpPr>
              <a:spLocks noChangeAspect="1"/>
            </p:cNvSpPr>
            <p:nvPr/>
          </p:nvSpPr>
          <p:spPr bwMode="auto">
            <a:xfrm rot="5400000">
              <a:off x="9083050" y="157406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DB140A8F-CABA-1E23-95F0-BDAF575436D9}"/>
                </a:ext>
              </a:extLst>
            </p:cNvPr>
            <p:cNvCxnSpPr>
              <a:cxnSpLocks noChangeAspect="1"/>
            </p:cNvCxnSpPr>
            <p:nvPr/>
          </p:nvCxnSpPr>
          <p:spPr>
            <a:xfrm>
              <a:off x="10316234" y="1963231"/>
              <a:ext cx="1281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55B02467-9520-7C1A-8FDD-A085347A983B}"/>
                </a:ext>
              </a:extLst>
            </p:cNvPr>
            <p:cNvCxnSpPr>
              <a:cxnSpLocks noChangeAspect="1"/>
            </p:cNvCxnSpPr>
            <p:nvPr/>
          </p:nvCxnSpPr>
          <p:spPr>
            <a:xfrm>
              <a:off x="11018784" y="2710324"/>
              <a:ext cx="65052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8" name="Oval 97">
              <a:extLst>
                <a:ext uri="{FF2B5EF4-FFF2-40B4-BE49-F238E27FC236}">
                  <a16:creationId xmlns:a16="http://schemas.microsoft.com/office/drawing/2014/main" id="{CBD26A21-2EA4-FAB5-1B8C-21ADD4AEFFDC}"/>
                </a:ext>
              </a:extLst>
            </p:cNvPr>
            <p:cNvSpPr/>
            <p:nvPr/>
          </p:nvSpPr>
          <p:spPr>
            <a:xfrm>
              <a:off x="10259943" y="2650259"/>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DA6E947-9859-629B-1071-24682D5799EF}"/>
                </a:ext>
              </a:extLst>
            </p:cNvPr>
            <p:cNvSpPr/>
            <p:nvPr/>
          </p:nvSpPr>
          <p:spPr>
            <a:xfrm>
              <a:off x="10947921" y="1901323"/>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E734120-2974-1DC4-9876-E0C2BA9A2EF2}"/>
                </a:ext>
              </a:extLst>
            </p:cNvPr>
            <p:cNvSpPr/>
            <p:nvPr/>
          </p:nvSpPr>
          <p:spPr>
            <a:xfrm>
              <a:off x="10259941" y="1905676"/>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4D12A57-EFB8-0854-34D1-C0A8A398C443}"/>
                </a:ext>
              </a:extLst>
            </p:cNvPr>
            <p:cNvSpPr/>
            <p:nvPr/>
          </p:nvSpPr>
          <p:spPr>
            <a:xfrm>
              <a:off x="11628836" y="2654618"/>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04F8F7F-5570-5CAD-5D75-5FC113087C5F}"/>
                </a:ext>
              </a:extLst>
            </p:cNvPr>
            <p:cNvSpPr/>
            <p:nvPr/>
          </p:nvSpPr>
          <p:spPr>
            <a:xfrm>
              <a:off x="10961432" y="266257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8FBDB40-280F-0D68-604E-A834096785ED}"/>
                </a:ext>
              </a:extLst>
            </p:cNvPr>
            <p:cNvSpPr/>
            <p:nvPr/>
          </p:nvSpPr>
          <p:spPr>
            <a:xfrm>
              <a:off x="11576281" y="190058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6A2E77B-C401-B582-5887-1FD490A09435}"/>
                    </a:ext>
                  </a:extLst>
                </p:cNvPr>
                <p:cNvSpPr txBox="1"/>
                <p:nvPr/>
              </p:nvSpPr>
              <p:spPr>
                <a:xfrm>
                  <a:off x="9618595" y="1992070"/>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𝐿</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6A2E77B-C401-B582-5887-1FD490A09435}"/>
                    </a:ext>
                  </a:extLst>
                </p:cNvPr>
                <p:cNvSpPr txBox="1">
                  <a:spLocks noRot="1" noChangeAspect="1" noMove="1" noResize="1" noEditPoints="1" noAdjustHandles="1" noChangeArrowheads="1" noChangeShapeType="1" noTextEdit="1"/>
                </p:cNvSpPr>
                <p:nvPr/>
              </p:nvSpPr>
              <p:spPr>
                <a:xfrm>
                  <a:off x="9618595" y="1992070"/>
                  <a:ext cx="599004" cy="332910"/>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05206120-2B43-3D64-AEED-23CB33B9D849}"/>
                    </a:ext>
                  </a:extLst>
                </p:cNvPr>
                <p:cNvSpPr txBox="1"/>
                <p:nvPr/>
              </p:nvSpPr>
              <p:spPr>
                <a:xfrm>
                  <a:off x="9718873" y="2295148"/>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𝐺</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8" name="TextBox 107">
                  <a:extLst>
                    <a:ext uri="{FF2B5EF4-FFF2-40B4-BE49-F238E27FC236}">
                      <a16:creationId xmlns:a16="http://schemas.microsoft.com/office/drawing/2014/main" id="{05206120-2B43-3D64-AEED-23CB33B9D849}"/>
                    </a:ext>
                  </a:extLst>
                </p:cNvPr>
                <p:cNvSpPr txBox="1">
                  <a:spLocks noRot="1" noChangeAspect="1" noMove="1" noResize="1" noEditPoints="1" noAdjustHandles="1" noChangeArrowheads="1" noChangeShapeType="1" noTextEdit="1"/>
                </p:cNvSpPr>
                <p:nvPr/>
              </p:nvSpPr>
              <p:spPr>
                <a:xfrm>
                  <a:off x="9718873" y="2295148"/>
                  <a:ext cx="599004" cy="332910"/>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1867B5B9-1321-BDB6-88FD-5BA1849C28A5}"/>
                    </a:ext>
                  </a:extLst>
                </p:cNvPr>
                <p:cNvSpPr txBox="1"/>
                <p:nvPr/>
              </p:nvSpPr>
              <p:spPr>
                <a:xfrm>
                  <a:off x="11142588" y="2160235"/>
                  <a:ext cx="599004" cy="3329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p>
                          <m:sSupPr>
                            <m:ctrlPr>
                              <a:rPr lang="en-US" sz="1600" b="0" i="1" dirty="0" smtClean="0">
                                <a:solidFill>
                                  <a:srgbClr val="000000"/>
                                </a:solidFill>
                                <a:latin typeface="Cambria Math" panose="02040503050406030204" pitchFamily="18" charset="0"/>
                                <a:ea typeface="Calibri"/>
                                <a:cs typeface="Calibri"/>
                                <a:sym typeface="Calibri"/>
                              </a:rPr>
                            </m:ctrlPr>
                          </m:sSupPr>
                          <m:e>
                            <m:r>
                              <a:rPr lang="en-US" sz="1600" b="0" i="1" dirty="0" smtClean="0">
                                <a:solidFill>
                                  <a:srgbClr val="000000"/>
                                </a:solidFill>
                                <a:latin typeface="Cambria Math" panose="02040503050406030204" pitchFamily="18" charset="0"/>
                                <a:ea typeface="Calibri"/>
                                <a:cs typeface="Calibri"/>
                                <a:sym typeface="Calibri"/>
                              </a:rPr>
                              <m:t>𝐶</m:t>
                            </m:r>
                          </m:e>
                          <m:sup>
                            <m:r>
                              <a:rPr lang="en-US" sz="1600" b="0" i="1" dirty="0" smtClean="0">
                                <a:solidFill>
                                  <a:srgbClr val="000000"/>
                                </a:solidFill>
                                <a:latin typeface="Cambria Math" panose="02040503050406030204" pitchFamily="18" charset="0"/>
                                <a:ea typeface="Calibri"/>
                                <a:cs typeface="Calibri"/>
                                <a:sym typeface="Calibri"/>
                              </a:rPr>
                              <m:t>′</m:t>
                            </m:r>
                          </m:sup>
                        </m:sSup>
                        <m:r>
                          <m:rPr>
                            <m:sty m:val="p"/>
                          </m:rPr>
                          <a:rPr lang="el-GR" sz="1600" b="0" i="1" dirty="0" smtClean="0">
                            <a:solidFill>
                              <a:srgbClr val="000000"/>
                            </a:solidFill>
                            <a:latin typeface="Cambria Math" panose="02040503050406030204" pitchFamily="18" charset="0"/>
                            <a:ea typeface="Cambria Math" panose="02040503050406030204" pitchFamily="18" charset="0"/>
                            <a:cs typeface="Calibri"/>
                            <a:sym typeface="Calibri"/>
                          </a:rPr>
                          <m:t>Δ</m:t>
                        </m:r>
                        <m:r>
                          <a:rPr lang="en-US" sz="1600" b="0" i="1" dirty="0" smtClean="0">
                            <a:solidFill>
                              <a:srgbClr val="000000"/>
                            </a:solidFill>
                            <a:latin typeface="Cambria Math" panose="02040503050406030204" pitchFamily="18" charset="0"/>
                            <a:ea typeface="Cambria Math" panose="02040503050406030204" pitchFamily="18" charset="0"/>
                            <a:cs typeface="Calibri"/>
                            <a:sym typeface="Calibri"/>
                          </a:rPr>
                          <m:t>𝑥</m:t>
                        </m:r>
                      </m:oMath>
                    </m:oMathPara>
                  </a14:m>
                  <a:endParaRPr lang="en-US" sz="1600" baseline="-250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1867B5B9-1321-BDB6-88FD-5BA1849C28A5}"/>
                    </a:ext>
                  </a:extLst>
                </p:cNvPr>
                <p:cNvSpPr txBox="1">
                  <a:spLocks noRot="1" noChangeAspect="1" noMove="1" noResize="1" noEditPoints="1" noAdjustHandles="1" noChangeArrowheads="1" noChangeShapeType="1" noTextEdit="1"/>
                </p:cNvSpPr>
                <p:nvPr/>
              </p:nvSpPr>
              <p:spPr>
                <a:xfrm>
                  <a:off x="11142588" y="2160235"/>
                  <a:ext cx="599004" cy="332910"/>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sp>
        <p:nvSpPr>
          <p:cNvPr id="111" name="TextBox 110">
            <a:extLst>
              <a:ext uri="{FF2B5EF4-FFF2-40B4-BE49-F238E27FC236}">
                <a16:creationId xmlns:a16="http://schemas.microsoft.com/office/drawing/2014/main" id="{2A4CAFF3-0421-6A62-7CA5-ABE446418B7C}"/>
              </a:ext>
            </a:extLst>
          </p:cNvPr>
          <p:cNvSpPr txBox="1"/>
          <p:nvPr/>
        </p:nvSpPr>
        <p:spPr>
          <a:xfrm>
            <a:off x="10815145" y="416209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7018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99914" y="9589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10: Coax</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37299" y="1492361"/>
                <a:ext cx="6453349" cy="46848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We’ll measure the velocity of waves in RG58U by connecting one channel of the scope to the input and one to the output.  </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Measure the velocity, v, in 10m coax at 7MHz.  Try different frequencies.  Use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a:rPr lang="en-US" b="0" i="1" smtClean="0">
                        <a:solidFill>
                          <a:srgbClr val="000000"/>
                        </a:solidFill>
                        <a:latin typeface="Cambria Math" panose="02040503050406030204" pitchFamily="18" charset="0"/>
                        <a:ea typeface="Calibri"/>
                        <a:cs typeface="Calibri"/>
                        <a:sym typeface="Calibri"/>
                      </a:rPr>
                      <m:t>𝑛𝑠</m:t>
                    </m:r>
                  </m:oMath>
                </a14:m>
                <a:r>
                  <a:rPr lang="en-US" dirty="0">
                    <a:solidFill>
                      <a:srgbClr val="000000"/>
                    </a:solidFill>
                    <a:latin typeface="Calibri"/>
                    <a:ea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using square waves at 20kHz.  Ans: about </a:t>
                </a: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num>
                      <m:den>
                        <m:r>
                          <a:rPr lang="en-US" b="0" i="1" smtClean="0">
                            <a:solidFill>
                              <a:srgbClr val="000000"/>
                            </a:solidFill>
                            <a:latin typeface="Cambria Math" panose="02040503050406030204" pitchFamily="18" charset="0"/>
                            <a:cs typeface="Calibri"/>
                            <a:sym typeface="Calibri"/>
                          </a:rPr>
                          <m:t>3</m:t>
                        </m:r>
                      </m:den>
                    </m:f>
                    <m:r>
                      <a:rPr lang="en-US" b="0" i="1" smtClean="0">
                        <a:solidFill>
                          <a:srgbClr val="000000"/>
                        </a:solidFill>
                        <a:latin typeface="Cambria Math" panose="02040503050406030204" pitchFamily="18" charset="0"/>
                        <a:cs typeface="Calibri"/>
                        <a:sym typeface="Calibri"/>
                      </a:rPr>
                      <m:t>𝑐</m:t>
                    </m:r>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Do the same with an antenna.</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dirty="0">
                    <a:solidFill>
                      <a:srgbClr val="000000"/>
                    </a:solidFill>
                    <a:latin typeface="Calibri"/>
                    <a:ea typeface="Calibri"/>
                    <a:cs typeface="Calibri"/>
                    <a:sym typeface="Calibri"/>
                  </a:rPr>
                  <a:t> with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termination for the circuit on the right.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Remove the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and measure the V and use it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oMath>
                </a14:m>
                <a:r>
                  <a:rPr lang="en-US" dirty="0">
                    <a:solidFill>
                      <a:srgbClr val="000000"/>
                    </a:solidFill>
                    <a:ea typeface="Calibri"/>
                    <a:cs typeface="Calibri"/>
                    <a:sym typeface="Calibri"/>
                  </a:rPr>
                  <a:t> to calculate L, and C for the coax</a:t>
                </a:r>
              </a:p>
              <a:p>
                <a:pPr marL="742950" lvl="1" indent="-285750" defTabSz="457200" hangingPunct="0">
                  <a:buFont typeface="Arial" panose="020B0604020202020204" pitchFamily="34" charset="0"/>
                  <a:buChar char="•"/>
                </a:pPr>
                <a:r>
                  <a:rPr lang="en-US" dirty="0">
                    <a:solidFill>
                      <a:srgbClr val="000000"/>
                    </a:solidFill>
                    <a:ea typeface="Calibri"/>
                    <a:cs typeface="Calibri"/>
                    <a:sym typeface="Calibri"/>
                  </a:rPr>
                  <a:t>Measured speed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=50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  For high impedance,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ad>
                      <m:radPr>
                        <m:degHide m:val="on"/>
                        <m:ctrlPr>
                          <a:rPr lang="en-US" i="1" smtClean="0">
                            <a:solidFill>
                              <a:srgbClr val="000000"/>
                            </a:solidFill>
                            <a:latin typeface="Cambria Math" panose="02040503050406030204" pitchFamily="18" charset="0"/>
                            <a:cs typeface="Calibri"/>
                            <a:sym typeface="Calibri"/>
                          </a:rPr>
                        </m:ctrlPr>
                      </m:radPr>
                      <m:deg/>
                      <m:e>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cs typeface="Calibri"/>
                                <a:sym typeface="Calibri"/>
                              </a:rPr>
                              <m:t>𝐶</m:t>
                            </m:r>
                          </m:den>
                        </m:f>
                      </m:e>
                    </m:rad>
                  </m:oMath>
                </a14:m>
                <a:r>
                  <a:rPr lang="en-US" dirty="0">
                    <a:solidFill>
                      <a:srgbClr val="000000"/>
                    </a:solidFill>
                    <a:ea typeface="Calibri"/>
                    <a:cs typeface="Calibri"/>
                    <a:sym typeface="Calibri"/>
                  </a:rPr>
                  <a:t> and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cs typeface="Calibri"/>
                                <a:sym typeface="Calibri"/>
                              </a:rPr>
                              <m:t>𝐿𝐶</m:t>
                            </m:r>
                          </m:e>
                        </m:rad>
                      </m:den>
                    </m:f>
                  </m:oMath>
                </a14:m>
                <a:r>
                  <a:rPr lang="en-US" dirty="0">
                    <a:solidFill>
                      <a:srgbClr val="000000"/>
                    </a:solidFill>
                    <a:ea typeface="Calibri"/>
                    <a:cs typeface="Calibri"/>
                    <a:sym typeface="Calibri"/>
                  </a:rPr>
                  <a:t>.  So,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𝐶</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𝐿</m:t>
                    </m:r>
                  </m:oMath>
                </a14:m>
                <a:r>
                  <a:rPr lang="en-US" dirty="0">
                    <a:solidFill>
                      <a:srgbClr val="000000"/>
                    </a:solidFill>
                    <a:ea typeface="Calibri"/>
                    <a:cs typeface="Calibri"/>
                    <a:sym typeface="Calibri"/>
                  </a:rPr>
                  <a:t> and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r>
                          <a:rPr lang="en-US" b="0" i="1" smtClean="0">
                            <a:solidFill>
                              <a:srgbClr val="000000"/>
                            </a:solidFill>
                            <a:latin typeface="Cambria Math" panose="02040503050406030204" pitchFamily="18" charset="0"/>
                            <a:cs typeface="Calibri"/>
                            <a:sym typeface="Calibri"/>
                          </a:rPr>
                          <m:t>𝐿𝐶</m:t>
                        </m:r>
                      </m:den>
                    </m:f>
                  </m:oMath>
                </a14:m>
                <a:r>
                  <a:rPr lang="en-US" dirty="0">
                    <a:solidFill>
                      <a:srgbClr val="000000"/>
                    </a:solidFill>
                    <a:ea typeface="Calibri"/>
                    <a:cs typeface="Calibri"/>
                    <a:sym typeface="Calibri"/>
                  </a:rPr>
                  <a:t>, so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e>
                      <m:sup>
                        <m:r>
                          <a:rPr lang="en-US" i="1">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𝐶</m:t>
                        </m:r>
                      </m:e>
                      <m:sup>
                        <m:r>
                          <a:rPr lang="en-US" b="0" i="1" smtClean="0">
                            <a:solidFill>
                              <a:srgbClr val="000000"/>
                            </a:solidFill>
                            <a:latin typeface="Cambria Math" panose="02040503050406030204" pitchFamily="18" charset="0"/>
                            <a:cs typeface="Calibri"/>
                            <a:sym typeface="Calibri"/>
                          </a:rPr>
                          <m:t>2</m:t>
                        </m:r>
                      </m:sup>
                    </m:sSup>
                    <m:sSup>
                      <m:sSupPr>
                        <m:ctrlPr>
                          <a:rPr lang="en-US"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𝑣</m:t>
                        </m:r>
                      </m:e>
                      <m:sup>
                        <m:r>
                          <a:rPr lang="en-US" b="0" i="1" smtClean="0">
                            <a:solidFill>
                              <a:srgbClr val="000000"/>
                            </a:solidFill>
                            <a:latin typeface="Cambria Math" panose="02040503050406030204" pitchFamily="18" charset="0"/>
                            <a:cs typeface="Calibri"/>
                            <a:sym typeface="Calibri"/>
                          </a:rPr>
                          <m:t>2</m:t>
                        </m:r>
                      </m:sup>
                    </m:sSup>
                  </m:oMath>
                </a14:m>
                <a:r>
                  <a:rPr lang="en-US" dirty="0">
                    <a:solidFill>
                      <a:srgbClr val="000000"/>
                    </a:solidFill>
                    <a:ea typeface="Calibri"/>
                    <a:cs typeface="Calibri"/>
                    <a:sym typeface="Calibri"/>
                  </a:rPr>
                  <a:t>=1.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𝑣</m:t>
                        </m:r>
                      </m:den>
                    </m:f>
                    <m:r>
                      <a:rPr lang="en-US" b="0" i="0"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cs typeface="Calibri"/>
                            <a:sym typeface="Calibri"/>
                          </a:rPr>
                          <m:t>−10</m:t>
                        </m:r>
                      </m:sup>
                    </m:sSup>
                    <m:r>
                      <a:rPr lang="en-US" b="0" i="1" smtClean="0">
                        <a:solidFill>
                          <a:srgbClr val="000000"/>
                        </a:solidFill>
                        <a:latin typeface="Cambria Math" panose="02040503050406030204" pitchFamily="18" charset="0"/>
                        <a:cs typeface="Calibri"/>
                        <a:sym typeface="Calibri"/>
                      </a:rPr>
                      <m:t>𝐹</m:t>
                    </m:r>
                  </m:oMath>
                </a14:m>
                <a:r>
                  <a:rPr lang="en-US" sz="2000" dirty="0">
                    <a:solidFill>
                      <a:srgbClr val="000000"/>
                    </a:solidFill>
                    <a:ea typeface="Calibri"/>
                    <a:cs typeface="Calibri"/>
                    <a:sym typeface="Calibri"/>
                  </a:rPr>
                  <a:t>. </a:t>
                </a:r>
                <a14:m>
                  <m:oMath xmlns:m="http://schemas.openxmlformats.org/officeDocument/2006/math">
                    <m:sSup>
                      <m:sSupPr>
                        <m:ctrlPr>
                          <a:rPr lang="en-US" i="1">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2500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10</m:t>
                        </m:r>
                      </m:e>
                      <m:sup>
                        <m:r>
                          <a:rPr lang="en-US" i="1">
                            <a:solidFill>
                              <a:srgbClr val="000000"/>
                            </a:solidFill>
                            <a:latin typeface="Cambria Math" panose="02040503050406030204" pitchFamily="18" charset="0"/>
                            <a:cs typeface="Calibri"/>
                            <a:sym typeface="Calibri"/>
                          </a:rPr>
                          <m:t>−10</m:t>
                        </m:r>
                      </m:sup>
                    </m:sSup>
                    <m:r>
                      <a:rPr lang="en-US" i="1">
                        <a:solidFill>
                          <a:srgbClr val="000000"/>
                        </a:solidFill>
                        <a:latin typeface="Cambria Math" panose="02040503050406030204" pitchFamily="18" charset="0"/>
                        <a:cs typeface="Calibri"/>
                        <a:sym typeface="Calibri"/>
                      </a:rPr>
                      <m:t>𝐹</m:t>
                    </m:r>
                    <m:r>
                      <a:rPr lang="en-US" b="0" i="0"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L</m:t>
                    </m:r>
                    <m:r>
                      <a:rPr lang="en-US" b="0" i="0" smtClean="0">
                        <a:solidFill>
                          <a:srgbClr val="000000"/>
                        </a:solidFill>
                        <a:latin typeface="Cambria Math" panose="02040503050406030204" pitchFamily="18" charset="0"/>
                        <a:cs typeface="Calibri"/>
                        <a:sym typeface="Calibri"/>
                      </a:rPr>
                      <m:t>=250</m:t>
                    </m:r>
                    <m:r>
                      <m:rPr>
                        <m:sty m:val="p"/>
                      </m:rPr>
                      <a:rPr lang="en-US" b="0" i="0" smtClean="0">
                        <a:solidFill>
                          <a:srgbClr val="000000"/>
                        </a:solidFill>
                        <a:latin typeface="Cambria Math" panose="02040503050406030204" pitchFamily="18" charset="0"/>
                        <a:cs typeface="Calibri"/>
                        <a:sym typeface="Calibri"/>
                      </a:rPr>
                      <m:t>nH</m:t>
                    </m:r>
                    <m:r>
                      <a:rPr lang="en-US" b="0" i="0" smtClean="0">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which is what we use in the next problem.</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37299" y="1492361"/>
                <a:ext cx="6453349" cy="4684867"/>
              </a:xfrm>
              <a:prstGeom prst="rect">
                <a:avLst/>
              </a:prstGeom>
              <a:blipFill>
                <a:blip r:embed="rId3"/>
                <a:stretch>
                  <a:fillRect l="-1572" t="-541" r="-137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36</a:t>
            </a:fld>
            <a:endParaRPr lang="en-US" dirty="0">
              <a:solidFill>
                <a:schemeClr val="tx1"/>
              </a:solidFill>
            </a:endParaRPr>
          </a:p>
        </p:txBody>
      </p:sp>
      <p:grpSp>
        <p:nvGrpSpPr>
          <p:cNvPr id="108" name="Group 107">
            <a:extLst>
              <a:ext uri="{FF2B5EF4-FFF2-40B4-BE49-F238E27FC236}">
                <a16:creationId xmlns:a16="http://schemas.microsoft.com/office/drawing/2014/main" id="{43955883-2AA4-684C-8B96-2C8F0FF9F167}"/>
              </a:ext>
            </a:extLst>
          </p:cNvPr>
          <p:cNvGrpSpPr/>
          <p:nvPr/>
        </p:nvGrpSpPr>
        <p:grpSpPr>
          <a:xfrm>
            <a:off x="7050751" y="3178130"/>
            <a:ext cx="4800921" cy="3269853"/>
            <a:chOff x="7470686" y="3209303"/>
            <a:chExt cx="4800921" cy="3269853"/>
          </a:xfrm>
        </p:grpSpPr>
        <p:grpSp>
          <p:nvGrpSpPr>
            <p:cNvPr id="17" name="Group 16">
              <a:extLst>
                <a:ext uri="{FF2B5EF4-FFF2-40B4-BE49-F238E27FC236}">
                  <a16:creationId xmlns:a16="http://schemas.microsoft.com/office/drawing/2014/main" id="{7123FB80-A183-D741-9909-FD46DBA69E93}"/>
                </a:ext>
              </a:extLst>
            </p:cNvPr>
            <p:cNvGrpSpPr/>
            <p:nvPr/>
          </p:nvGrpSpPr>
          <p:grpSpPr>
            <a:xfrm>
              <a:off x="9493622" y="4064439"/>
              <a:ext cx="427602" cy="762000"/>
              <a:chOff x="2266478" y="2277813"/>
              <a:chExt cx="427602" cy="762000"/>
            </a:xfrm>
          </p:grpSpPr>
          <p:grpSp>
            <p:nvGrpSpPr>
              <p:cNvPr id="42" name="Group 267">
                <a:extLst>
                  <a:ext uri="{FF2B5EF4-FFF2-40B4-BE49-F238E27FC236}">
                    <a16:creationId xmlns:a16="http://schemas.microsoft.com/office/drawing/2014/main" id="{E566CBAF-D15A-6048-91FA-029735A08CEA}"/>
                  </a:ext>
                </a:extLst>
              </p:cNvPr>
              <p:cNvGrpSpPr>
                <a:grpSpLocks/>
              </p:cNvGrpSpPr>
              <p:nvPr/>
            </p:nvGrpSpPr>
            <p:grpSpPr bwMode="auto">
              <a:xfrm>
                <a:off x="2266478" y="2277813"/>
                <a:ext cx="152400" cy="762000"/>
                <a:chOff x="3935" y="1728"/>
                <a:chExt cx="96" cy="480"/>
              </a:xfrm>
            </p:grpSpPr>
            <p:sp>
              <p:nvSpPr>
                <p:cNvPr id="58" name="Arc 268">
                  <a:extLst>
                    <a:ext uri="{FF2B5EF4-FFF2-40B4-BE49-F238E27FC236}">
                      <a16:creationId xmlns:a16="http://schemas.microsoft.com/office/drawing/2014/main" id="{DFAC5FCD-F325-C04A-9548-6AA4F6CCDF0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269">
                  <a:extLst>
                    <a:ext uri="{FF2B5EF4-FFF2-40B4-BE49-F238E27FC236}">
                      <a16:creationId xmlns:a16="http://schemas.microsoft.com/office/drawing/2014/main" id="{DD8A83BC-47CD-C346-A770-7704F0B3F0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270">
                  <a:extLst>
                    <a:ext uri="{FF2B5EF4-FFF2-40B4-BE49-F238E27FC236}">
                      <a16:creationId xmlns:a16="http://schemas.microsoft.com/office/drawing/2014/main" id="{612A6027-AE4B-F04C-ACD4-A9874B40561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271">
                  <a:extLst>
                    <a:ext uri="{FF2B5EF4-FFF2-40B4-BE49-F238E27FC236}">
                      <a16:creationId xmlns:a16="http://schemas.microsoft.com/office/drawing/2014/main" id="{6356C78E-962E-AD40-9CD7-AC767FF4BA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2" name="Line 272">
                  <a:extLst>
                    <a:ext uri="{FF2B5EF4-FFF2-40B4-BE49-F238E27FC236}">
                      <a16:creationId xmlns:a16="http://schemas.microsoft.com/office/drawing/2014/main" id="{DD026013-14B7-6D4D-8741-FC07B1880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73">
                  <a:extLst>
                    <a:ext uri="{FF2B5EF4-FFF2-40B4-BE49-F238E27FC236}">
                      <a16:creationId xmlns:a16="http://schemas.microsoft.com/office/drawing/2014/main" id="{56AA4BBF-855F-A44A-B477-936CCA9196B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Arc 274">
                  <a:extLst>
                    <a:ext uri="{FF2B5EF4-FFF2-40B4-BE49-F238E27FC236}">
                      <a16:creationId xmlns:a16="http://schemas.microsoft.com/office/drawing/2014/main" id="{34511083-9952-6C41-81E9-C3B6E8C8805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275">
                  <a:extLst>
                    <a:ext uri="{FF2B5EF4-FFF2-40B4-BE49-F238E27FC236}">
                      <a16:creationId xmlns:a16="http://schemas.microsoft.com/office/drawing/2014/main" id="{63B3D93D-DAA7-254B-85F8-D00A23B23DB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76">
                  <a:extLst>
                    <a:ext uri="{FF2B5EF4-FFF2-40B4-BE49-F238E27FC236}">
                      <a16:creationId xmlns:a16="http://schemas.microsoft.com/office/drawing/2014/main" id="{A9C162C2-A569-2F47-83CF-FC8F7D186C5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77">
                  <a:extLst>
                    <a:ext uri="{FF2B5EF4-FFF2-40B4-BE49-F238E27FC236}">
                      <a16:creationId xmlns:a16="http://schemas.microsoft.com/office/drawing/2014/main" id="{024A2C9C-BFD2-0D46-8EBC-FD8357F2CB3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78">
                  <a:extLst>
                    <a:ext uri="{FF2B5EF4-FFF2-40B4-BE49-F238E27FC236}">
                      <a16:creationId xmlns:a16="http://schemas.microsoft.com/office/drawing/2014/main" id="{BDAEBA2A-E066-A84B-91E8-E5940F4AE0C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279">
                  <a:extLst>
                    <a:ext uri="{FF2B5EF4-FFF2-40B4-BE49-F238E27FC236}">
                      <a16:creationId xmlns:a16="http://schemas.microsoft.com/office/drawing/2014/main" id="{27C5F5C1-6817-6145-B764-6696227C168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280">
                  <a:extLst>
                    <a:ext uri="{FF2B5EF4-FFF2-40B4-BE49-F238E27FC236}">
                      <a16:creationId xmlns:a16="http://schemas.microsoft.com/office/drawing/2014/main" id="{C27BAB08-734B-7948-A2B5-B3441A2F8FF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3" name="Group 281">
                <a:extLst>
                  <a:ext uri="{FF2B5EF4-FFF2-40B4-BE49-F238E27FC236}">
                    <a16:creationId xmlns:a16="http://schemas.microsoft.com/office/drawing/2014/main" id="{2E2750FB-3473-A345-86C8-280CF162CDBA}"/>
                  </a:ext>
                </a:extLst>
              </p:cNvPr>
              <p:cNvGrpSpPr>
                <a:grpSpLocks/>
              </p:cNvGrpSpPr>
              <p:nvPr/>
            </p:nvGrpSpPr>
            <p:grpSpPr bwMode="auto">
              <a:xfrm flipH="1">
                <a:off x="2541680" y="2277813"/>
                <a:ext cx="152400" cy="762000"/>
                <a:chOff x="3935" y="1728"/>
                <a:chExt cx="96" cy="480"/>
              </a:xfrm>
            </p:grpSpPr>
            <p:sp>
              <p:nvSpPr>
                <p:cNvPr id="44" name="Arc 282">
                  <a:extLst>
                    <a:ext uri="{FF2B5EF4-FFF2-40B4-BE49-F238E27FC236}">
                      <a16:creationId xmlns:a16="http://schemas.microsoft.com/office/drawing/2014/main" id="{A007ED24-7C75-2F45-811D-846DBB83CE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283">
                  <a:extLst>
                    <a:ext uri="{FF2B5EF4-FFF2-40B4-BE49-F238E27FC236}">
                      <a16:creationId xmlns:a16="http://schemas.microsoft.com/office/drawing/2014/main" id="{0D620F84-0D27-5743-9FF9-AFC58B55E4F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284">
                  <a:extLst>
                    <a:ext uri="{FF2B5EF4-FFF2-40B4-BE49-F238E27FC236}">
                      <a16:creationId xmlns:a16="http://schemas.microsoft.com/office/drawing/2014/main" id="{685E1B26-AC31-6B4C-BDD8-279CA0EBC7D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285">
                  <a:extLst>
                    <a:ext uri="{FF2B5EF4-FFF2-40B4-BE49-F238E27FC236}">
                      <a16:creationId xmlns:a16="http://schemas.microsoft.com/office/drawing/2014/main" id="{CA1BB3CB-E514-9B4D-A915-1E1DD445DA9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Line 286">
                  <a:extLst>
                    <a:ext uri="{FF2B5EF4-FFF2-40B4-BE49-F238E27FC236}">
                      <a16:creationId xmlns:a16="http://schemas.microsoft.com/office/drawing/2014/main" id="{5B15BEF6-993B-DB4A-86BF-487FE6B337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287">
                  <a:extLst>
                    <a:ext uri="{FF2B5EF4-FFF2-40B4-BE49-F238E27FC236}">
                      <a16:creationId xmlns:a16="http://schemas.microsoft.com/office/drawing/2014/main" id="{9509FB5E-C0BF-8140-8804-FCAE74AC1CA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Arc 288">
                  <a:extLst>
                    <a:ext uri="{FF2B5EF4-FFF2-40B4-BE49-F238E27FC236}">
                      <a16:creationId xmlns:a16="http://schemas.microsoft.com/office/drawing/2014/main" id="{71B5B8CF-0F7C-6648-B1AC-7057C5F8F1C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289">
                  <a:extLst>
                    <a:ext uri="{FF2B5EF4-FFF2-40B4-BE49-F238E27FC236}">
                      <a16:creationId xmlns:a16="http://schemas.microsoft.com/office/drawing/2014/main" id="{86F52DF6-B24F-7D41-8CC8-CE9FB4C6715C}"/>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290">
                  <a:extLst>
                    <a:ext uri="{FF2B5EF4-FFF2-40B4-BE49-F238E27FC236}">
                      <a16:creationId xmlns:a16="http://schemas.microsoft.com/office/drawing/2014/main" id="{A1B72030-EC21-F449-BDC0-AFB254D45E6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291">
                  <a:extLst>
                    <a:ext uri="{FF2B5EF4-FFF2-40B4-BE49-F238E27FC236}">
                      <a16:creationId xmlns:a16="http://schemas.microsoft.com/office/drawing/2014/main" id="{1E58E29D-4B65-B44A-923B-4A71C9F03CB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Arc 292">
                  <a:extLst>
                    <a:ext uri="{FF2B5EF4-FFF2-40B4-BE49-F238E27FC236}">
                      <a16:creationId xmlns:a16="http://schemas.microsoft.com/office/drawing/2014/main" id="{D1CC9A76-4B3D-FC41-9051-D0C61BD2DB8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Arc 293">
                  <a:extLst>
                    <a:ext uri="{FF2B5EF4-FFF2-40B4-BE49-F238E27FC236}">
                      <a16:creationId xmlns:a16="http://schemas.microsoft.com/office/drawing/2014/main" id="{0604290D-64B1-3247-971B-9D8F01DC66D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Arc 294">
                  <a:extLst>
                    <a:ext uri="{FF2B5EF4-FFF2-40B4-BE49-F238E27FC236}">
                      <a16:creationId xmlns:a16="http://schemas.microsoft.com/office/drawing/2014/main" id="{898BB822-E614-564F-A278-D11FD94C2E8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1C2542-6714-8243-B81A-0142376FC936}"/>
                    </a:ext>
                  </a:extLst>
                </p:cNvPr>
                <p:cNvSpPr txBox="1"/>
                <p:nvPr/>
              </p:nvSpPr>
              <p:spPr>
                <a:xfrm>
                  <a:off x="8233157" y="412933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8" name="TextBox 17">
                  <a:extLst>
                    <a:ext uri="{FF2B5EF4-FFF2-40B4-BE49-F238E27FC236}">
                      <a16:creationId xmlns:a16="http://schemas.microsoft.com/office/drawing/2014/main" id="{1E1C2542-6714-8243-B81A-0142376FC936}"/>
                    </a:ext>
                  </a:extLst>
                </p:cNvPr>
                <p:cNvSpPr txBox="1">
                  <a:spLocks noRot="1" noChangeAspect="1" noMove="1" noResize="1" noEditPoints="1" noAdjustHandles="1" noChangeArrowheads="1" noChangeShapeType="1" noTextEdit="1"/>
                </p:cNvSpPr>
                <p:nvPr/>
              </p:nvSpPr>
              <p:spPr>
                <a:xfrm>
                  <a:off x="8233157" y="4129339"/>
                  <a:ext cx="543905" cy="307775"/>
                </a:xfrm>
                <a:prstGeom prst="rect">
                  <a:avLst/>
                </a:prstGeom>
                <a:blipFill>
                  <a:blip r:embed="rId10"/>
                  <a:stretch>
                    <a:fillRect l="-13953" t="-3846" b="-15385"/>
                  </a:stretch>
                </a:blipFill>
                <a:ln w="12700" cap="flat">
                  <a:noFill/>
                  <a:miter lim="400000"/>
                </a:ln>
                <a:effectLst/>
              </p:spPr>
              <p:txBody>
                <a:bodyPr/>
                <a:lstStyle/>
                <a:p>
                  <a:r>
                    <a:rPr lang="en-US">
                      <a:noFill/>
                    </a:rPr>
                    <a:t> </a:t>
                  </a:r>
                </a:p>
              </p:txBody>
            </p:sp>
          </mc:Fallback>
        </mc:AlternateContent>
        <p:sp>
          <p:nvSpPr>
            <p:cNvPr id="19" name="Freeform 18">
              <a:extLst>
                <a:ext uri="{FF2B5EF4-FFF2-40B4-BE49-F238E27FC236}">
                  <a16:creationId xmlns:a16="http://schemas.microsoft.com/office/drawing/2014/main" id="{2EB9D882-9E52-8645-A164-7A06992ACA31}"/>
                </a:ext>
              </a:extLst>
            </p:cNvPr>
            <p:cNvSpPr>
              <a:spLocks noChangeAspect="1"/>
            </p:cNvSpPr>
            <p:nvPr/>
          </p:nvSpPr>
          <p:spPr bwMode="auto">
            <a:xfrm>
              <a:off x="10139395" y="406954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 name="Group 20">
              <a:extLst>
                <a:ext uri="{FF2B5EF4-FFF2-40B4-BE49-F238E27FC236}">
                  <a16:creationId xmlns:a16="http://schemas.microsoft.com/office/drawing/2014/main" id="{C2FBFA44-DFCA-8D44-A50D-3CF2C1F8842E}"/>
                </a:ext>
              </a:extLst>
            </p:cNvPr>
            <p:cNvGrpSpPr/>
            <p:nvPr/>
          </p:nvGrpSpPr>
          <p:grpSpPr>
            <a:xfrm>
              <a:off x="7748417" y="4266394"/>
              <a:ext cx="543906" cy="523218"/>
              <a:chOff x="7097485" y="3674605"/>
              <a:chExt cx="548640" cy="548640"/>
            </a:xfrm>
          </p:grpSpPr>
          <p:sp>
            <p:nvSpPr>
              <p:cNvPr id="40" name="Freeform 39">
                <a:extLst>
                  <a:ext uri="{FF2B5EF4-FFF2-40B4-BE49-F238E27FC236}">
                    <a16:creationId xmlns:a16="http://schemas.microsoft.com/office/drawing/2014/main" id="{ABC3D3D0-3531-3047-821A-0B459FCA8424}"/>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41" name="Oval 40">
                <a:extLst>
                  <a:ext uri="{FF2B5EF4-FFF2-40B4-BE49-F238E27FC236}">
                    <a16:creationId xmlns:a16="http://schemas.microsoft.com/office/drawing/2014/main" id="{FBADD7EA-37CA-3B47-A5F9-3AEBDE6CE240}"/>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22" name="Freeform 21">
              <a:extLst>
                <a:ext uri="{FF2B5EF4-FFF2-40B4-BE49-F238E27FC236}">
                  <a16:creationId xmlns:a16="http://schemas.microsoft.com/office/drawing/2014/main" id="{D1E63010-2A9E-6443-A376-5F5B19576B3E}"/>
                </a:ext>
              </a:extLst>
            </p:cNvPr>
            <p:cNvSpPr>
              <a:spLocks noChangeAspect="1"/>
            </p:cNvSpPr>
            <p:nvPr/>
          </p:nvSpPr>
          <p:spPr bwMode="auto">
            <a:xfrm rot="5400000">
              <a:off x="8319861" y="369211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5" name="Straight Connector 24">
              <a:extLst>
                <a:ext uri="{FF2B5EF4-FFF2-40B4-BE49-F238E27FC236}">
                  <a16:creationId xmlns:a16="http://schemas.microsoft.com/office/drawing/2014/main" id="{E5AD04DC-5CBD-4D4A-9515-5BD65B07A0EF}"/>
                </a:ext>
              </a:extLst>
            </p:cNvPr>
            <p:cNvCxnSpPr>
              <a:cxnSpLocks/>
            </p:cNvCxnSpPr>
            <p:nvPr/>
          </p:nvCxnSpPr>
          <p:spPr>
            <a:xfrm>
              <a:off x="8015061" y="4067582"/>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12935E0-0A11-CE49-8B2B-E831EA30142B}"/>
                </a:ext>
              </a:extLst>
            </p:cNvPr>
            <p:cNvCxnSpPr>
              <a:cxnSpLocks/>
            </p:cNvCxnSpPr>
            <p:nvPr/>
          </p:nvCxnSpPr>
          <p:spPr>
            <a:xfrm>
              <a:off x="8034111" y="4781957"/>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70A92FB6-E9E9-6643-BDD6-8C883433D833}"/>
                </a:ext>
              </a:extLst>
            </p:cNvPr>
            <p:cNvCxnSpPr>
              <a:cxnSpLocks/>
            </p:cNvCxnSpPr>
            <p:nvPr/>
          </p:nvCxnSpPr>
          <p:spPr>
            <a:xfrm>
              <a:off x="8025452" y="4963159"/>
              <a:ext cx="106534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82D0EF9-C9A6-6C48-B2EA-B52FED4445B9}"/>
                </a:ext>
              </a:extLst>
            </p:cNvPr>
            <p:cNvCxnSpPr>
              <a:cxnSpLocks/>
            </p:cNvCxnSpPr>
            <p:nvPr/>
          </p:nvCxnSpPr>
          <p:spPr>
            <a:xfrm flipH="1">
              <a:off x="9567292" y="4781957"/>
              <a:ext cx="0" cy="5921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Oval 31">
              <a:extLst>
                <a:ext uri="{FF2B5EF4-FFF2-40B4-BE49-F238E27FC236}">
                  <a16:creationId xmlns:a16="http://schemas.microsoft.com/office/drawing/2014/main" id="{B1120CAE-31BB-F443-8876-B900038F200B}"/>
                </a:ext>
              </a:extLst>
            </p:cNvPr>
            <p:cNvSpPr/>
            <p:nvPr/>
          </p:nvSpPr>
          <p:spPr>
            <a:xfrm>
              <a:off x="11117524" y="40278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6F3B7CE9-688E-0B4D-B5E9-686EB7D532AF}"/>
                </a:ext>
              </a:extLst>
            </p:cNvPr>
            <p:cNvCxnSpPr>
              <a:cxnSpLocks/>
            </p:cNvCxnSpPr>
            <p:nvPr/>
          </p:nvCxnSpPr>
          <p:spPr>
            <a:xfrm>
              <a:off x="9847763" y="4070688"/>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4" name="Oval 33">
              <a:extLst>
                <a:ext uri="{FF2B5EF4-FFF2-40B4-BE49-F238E27FC236}">
                  <a16:creationId xmlns:a16="http://schemas.microsoft.com/office/drawing/2014/main" id="{367039E2-9F40-B244-89DB-F6B9A7A1B21E}"/>
                </a:ext>
              </a:extLst>
            </p:cNvPr>
            <p:cNvSpPr/>
            <p:nvPr/>
          </p:nvSpPr>
          <p:spPr>
            <a:xfrm>
              <a:off x="10910570" y="47794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1E38191-C076-BE41-B316-33FDE9D47E68}"/>
                </a:ext>
              </a:extLst>
            </p:cNvPr>
            <p:cNvCxnSpPr>
              <a:cxnSpLocks/>
            </p:cNvCxnSpPr>
            <p:nvPr/>
          </p:nvCxnSpPr>
          <p:spPr>
            <a:xfrm>
              <a:off x="9838238" y="48174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6C2461-CA21-4740-B20B-DB76B147918D}"/>
                    </a:ext>
                  </a:extLst>
                </p:cNvPr>
                <p:cNvSpPr txBox="1"/>
                <p:nvPr/>
              </p:nvSpPr>
              <p:spPr>
                <a:xfrm>
                  <a:off x="10277599" y="4301486"/>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38" name="TextBox 37">
                  <a:extLst>
                    <a:ext uri="{FF2B5EF4-FFF2-40B4-BE49-F238E27FC236}">
                      <a16:creationId xmlns:a16="http://schemas.microsoft.com/office/drawing/2014/main" id="{D76C2461-CA21-4740-B20B-DB76B147918D}"/>
                    </a:ext>
                  </a:extLst>
                </p:cNvPr>
                <p:cNvSpPr txBox="1">
                  <a:spLocks noRot="1" noChangeAspect="1" noMove="1" noResize="1" noEditPoints="1" noAdjustHandles="1" noChangeArrowheads="1" noChangeShapeType="1" noTextEdit="1"/>
                </p:cNvSpPr>
                <p:nvPr/>
              </p:nvSpPr>
              <p:spPr>
                <a:xfrm>
                  <a:off x="10277599" y="4301486"/>
                  <a:ext cx="543905" cy="307775"/>
                </a:xfrm>
                <a:prstGeom prst="rect">
                  <a:avLst/>
                </a:prstGeom>
                <a:blipFill>
                  <a:blip r:embed="rId11"/>
                  <a:stretch>
                    <a:fillRect l="-11364" t="-4000" b="-20000"/>
                  </a:stretch>
                </a:blipFill>
                <a:ln w="12700" cap="flat">
                  <a:noFill/>
                  <a:miter lim="400000"/>
                </a:ln>
                <a:effectLst/>
              </p:spPr>
              <p:txBody>
                <a:bodyPr/>
                <a:lstStyle/>
                <a:p>
                  <a:r>
                    <a:rPr lang="en-US">
                      <a:noFill/>
                    </a:rPr>
                    <a:t> </a:t>
                  </a:r>
                </a:p>
              </p:txBody>
            </p:sp>
          </mc:Fallback>
        </mc:AlternateContent>
        <p:sp>
          <p:nvSpPr>
            <p:cNvPr id="84" name="Rectangle 83">
              <a:extLst>
                <a:ext uri="{FF2B5EF4-FFF2-40B4-BE49-F238E27FC236}">
                  <a16:creationId xmlns:a16="http://schemas.microsoft.com/office/drawing/2014/main" id="{72127053-84B2-CB48-BA18-84343022485C}"/>
                </a:ext>
              </a:extLst>
            </p:cNvPr>
            <p:cNvSpPr/>
            <p:nvPr/>
          </p:nvSpPr>
          <p:spPr>
            <a:xfrm>
              <a:off x="9131051" y="3655394"/>
              <a:ext cx="1828097" cy="261661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B2B5555F-171D-1F4D-A5EB-B8F173AC37DF}"/>
                </a:ext>
              </a:extLst>
            </p:cNvPr>
            <p:cNvCxnSpPr>
              <a:cxnSpLocks/>
            </p:cNvCxnSpPr>
            <p:nvPr/>
          </p:nvCxnSpPr>
          <p:spPr>
            <a:xfrm flipH="1">
              <a:off x="9128903" y="4072370"/>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0D85E41A-5623-7D49-A990-FC5D13DE9200}"/>
                </a:ext>
              </a:extLst>
            </p:cNvPr>
            <p:cNvSpPr txBox="1"/>
            <p:nvPr/>
          </p:nvSpPr>
          <p:spPr>
            <a:xfrm>
              <a:off x="9541355" y="365539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1:1</a:t>
              </a:r>
              <a:endParaRPr lang="en-US" sz="1400" dirty="0">
                <a:solidFill>
                  <a:srgbClr val="000000"/>
                </a:solidFill>
              </a:endParaRPr>
            </a:p>
          </p:txBody>
        </p:sp>
        <p:sp>
          <p:nvSpPr>
            <p:cNvPr id="106" name="Oval 105">
              <a:extLst>
                <a:ext uri="{FF2B5EF4-FFF2-40B4-BE49-F238E27FC236}">
                  <a16:creationId xmlns:a16="http://schemas.microsoft.com/office/drawing/2014/main" id="{EF48157C-56F5-3342-9CBF-D8600CD21385}"/>
                </a:ext>
              </a:extLst>
            </p:cNvPr>
            <p:cNvSpPr/>
            <p:nvPr/>
          </p:nvSpPr>
          <p:spPr>
            <a:xfrm>
              <a:off x="9018171" y="40385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5427C73-2E89-0944-B0E8-48B3A648C3A6}"/>
                </a:ext>
              </a:extLst>
            </p:cNvPr>
            <p:cNvSpPr/>
            <p:nvPr/>
          </p:nvSpPr>
          <p:spPr>
            <a:xfrm>
              <a:off x="9078369" y="49250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B872A597-483D-DB49-8E9D-7AB35D065F06}"/>
                </a:ext>
              </a:extLst>
            </p:cNvPr>
            <p:cNvCxnSpPr>
              <a:cxnSpLocks/>
            </p:cNvCxnSpPr>
            <p:nvPr/>
          </p:nvCxnSpPr>
          <p:spPr>
            <a:xfrm flipH="1">
              <a:off x="8672724" y="4075019"/>
              <a:ext cx="45058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3" name="Rectangle 112">
              <a:extLst>
                <a:ext uri="{FF2B5EF4-FFF2-40B4-BE49-F238E27FC236}">
                  <a16:creationId xmlns:a16="http://schemas.microsoft.com/office/drawing/2014/main" id="{A90878D2-8659-C040-A410-684C31657949}"/>
                </a:ext>
              </a:extLst>
            </p:cNvPr>
            <p:cNvSpPr/>
            <p:nvPr/>
          </p:nvSpPr>
          <p:spPr>
            <a:xfrm>
              <a:off x="7543618" y="3632103"/>
              <a:ext cx="1391819" cy="16226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6441B338-A9C1-F94C-B899-453C3540D643}"/>
                </a:ext>
              </a:extLst>
            </p:cNvPr>
            <p:cNvSpPr txBox="1"/>
            <p:nvPr/>
          </p:nvSpPr>
          <p:spPr>
            <a:xfrm>
              <a:off x="7470686" y="3209303"/>
              <a:ext cx="1914815" cy="338554"/>
            </a:xfrm>
            <a:prstGeom prst="rect">
              <a:avLst/>
            </a:prstGeom>
            <a:noFill/>
          </p:spPr>
          <p:txBody>
            <a:bodyPr wrap="square" rtlCol="0">
              <a:spAutoFit/>
            </a:bodyPr>
            <a:lstStyle/>
            <a:p>
              <a:r>
                <a:rPr lang="en-US" sz="1600" dirty="0"/>
                <a:t>Function generator</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32F255B-5063-A248-BE6F-692756F1827F}"/>
                    </a:ext>
                  </a:extLst>
                </p:cNvPr>
                <p:cNvSpPr txBox="1"/>
                <p:nvPr/>
              </p:nvSpPr>
              <p:spPr>
                <a:xfrm>
                  <a:off x="9154393" y="4312884"/>
                  <a:ext cx="31339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𝑍</m:t>
                            </m:r>
                          </m:e>
                          <m:sub>
                            <m:r>
                              <a:rPr lang="en-US" sz="1400" b="0" i="1" smtClean="0">
                                <a:solidFill>
                                  <a:srgbClr val="000000"/>
                                </a:solidFill>
                                <a:latin typeface="Cambria Math" panose="02040503050406030204" pitchFamily="18" charset="0"/>
                              </a:rPr>
                              <m:t>0</m:t>
                            </m:r>
                          </m:sub>
                        </m:sSub>
                      </m:oMath>
                    </m:oMathPara>
                  </a14:m>
                  <a:endParaRPr lang="en-US" sz="1400" dirty="0">
                    <a:solidFill>
                      <a:srgbClr val="000000"/>
                    </a:solidFill>
                  </a:endParaRPr>
                </a:p>
              </p:txBody>
            </p:sp>
          </mc:Choice>
          <mc:Fallback xmlns="">
            <p:sp>
              <p:nvSpPr>
                <p:cNvPr id="115" name="TextBox 114">
                  <a:extLst>
                    <a:ext uri="{FF2B5EF4-FFF2-40B4-BE49-F238E27FC236}">
                      <a16:creationId xmlns:a16="http://schemas.microsoft.com/office/drawing/2014/main" id="{332F255B-5063-A248-BE6F-692756F1827F}"/>
                    </a:ext>
                  </a:extLst>
                </p:cNvPr>
                <p:cNvSpPr txBox="1">
                  <a:spLocks noRot="1" noChangeAspect="1" noMove="1" noResize="1" noEditPoints="1" noAdjustHandles="1" noChangeArrowheads="1" noChangeShapeType="1" noTextEdit="1"/>
                </p:cNvSpPr>
                <p:nvPr/>
              </p:nvSpPr>
              <p:spPr>
                <a:xfrm>
                  <a:off x="9154393" y="4312884"/>
                  <a:ext cx="313397" cy="307775"/>
                </a:xfrm>
                <a:prstGeom prst="rect">
                  <a:avLst/>
                </a:prstGeom>
                <a:blipFill>
                  <a:blip r:embed="rId12"/>
                  <a:stretch>
                    <a:fillRect l="-3846"/>
                  </a:stretch>
                </a:blipFill>
                <a:ln w="12700" cap="flat">
                  <a:noFill/>
                  <a:miter lim="400000"/>
                </a:ln>
                <a:effectLst/>
              </p:spPr>
              <p:txBody>
                <a:bodyPr/>
                <a:lstStyle/>
                <a:p>
                  <a:r>
                    <a:rPr lang="en-US">
                      <a:noFill/>
                    </a:rPr>
                    <a:t> </a:t>
                  </a:r>
                </a:p>
              </p:txBody>
            </p:sp>
          </mc:Fallback>
        </mc:AlternateContent>
        <p:cxnSp>
          <p:nvCxnSpPr>
            <p:cNvPr id="116" name="Straight Connector 115">
              <a:extLst>
                <a:ext uri="{FF2B5EF4-FFF2-40B4-BE49-F238E27FC236}">
                  <a16:creationId xmlns:a16="http://schemas.microsoft.com/office/drawing/2014/main" id="{D552FAA2-DFC5-C449-A069-FBD592D80745}"/>
                </a:ext>
              </a:extLst>
            </p:cNvPr>
            <p:cNvCxnSpPr>
              <a:cxnSpLocks/>
            </p:cNvCxnSpPr>
            <p:nvPr/>
          </p:nvCxnSpPr>
          <p:spPr>
            <a:xfrm>
              <a:off x="8932029" y="5374072"/>
              <a:ext cx="2276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102CF5C2-ECAC-8346-88C5-7FC53B5BF976}"/>
                </a:ext>
              </a:extLst>
            </p:cNvPr>
            <p:cNvSpPr/>
            <p:nvPr/>
          </p:nvSpPr>
          <p:spPr>
            <a:xfrm>
              <a:off x="8908648" y="53268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71DC0E-6C0C-924F-94B9-57C81C31944F}"/>
                </a:ext>
              </a:extLst>
            </p:cNvPr>
            <p:cNvSpPr/>
            <p:nvPr/>
          </p:nvSpPr>
          <p:spPr>
            <a:xfrm>
              <a:off x="11201574" y="53337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8B44E89-89DB-1441-9B7A-316436C9537C}"/>
                </a:ext>
              </a:extLst>
            </p:cNvPr>
            <p:cNvSpPr/>
            <p:nvPr/>
          </p:nvSpPr>
          <p:spPr>
            <a:xfrm>
              <a:off x="11166936" y="477958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44F9AB4-C2DE-1B45-89A0-BAADA98032C0}"/>
                </a:ext>
              </a:extLst>
            </p:cNvPr>
            <p:cNvSpPr/>
            <p:nvPr/>
          </p:nvSpPr>
          <p:spPr>
            <a:xfrm>
              <a:off x="10917552" y="608035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1D3619D-6B85-0D4E-A920-F79076898CFE}"/>
                </a:ext>
              </a:extLst>
            </p:cNvPr>
            <p:cNvCxnSpPr>
              <a:cxnSpLocks/>
            </p:cNvCxnSpPr>
            <p:nvPr/>
          </p:nvCxnSpPr>
          <p:spPr>
            <a:xfrm>
              <a:off x="10981656" y="6130534"/>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7" name="Oval 126">
              <a:extLst>
                <a:ext uri="{FF2B5EF4-FFF2-40B4-BE49-F238E27FC236}">
                  <a16:creationId xmlns:a16="http://schemas.microsoft.com/office/drawing/2014/main" id="{58079848-3D5E-9548-B08B-2D700D4892FB}"/>
                </a:ext>
              </a:extLst>
            </p:cNvPr>
            <p:cNvSpPr/>
            <p:nvPr/>
          </p:nvSpPr>
          <p:spPr>
            <a:xfrm>
              <a:off x="11177327" y="6080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FC46D98F-2070-5E49-9D4C-D61C6EFD20BC}"/>
                </a:ext>
              </a:extLst>
            </p:cNvPr>
            <p:cNvCxnSpPr>
              <a:cxnSpLocks/>
            </p:cNvCxnSpPr>
            <p:nvPr/>
          </p:nvCxnSpPr>
          <p:spPr>
            <a:xfrm>
              <a:off x="8879229" y="5709528"/>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7BFDC95-9FBB-AC43-ADB6-444654A5E7AC}"/>
                </a:ext>
              </a:extLst>
            </p:cNvPr>
            <p:cNvSpPr/>
            <p:nvPr/>
          </p:nvSpPr>
          <p:spPr>
            <a:xfrm>
              <a:off x="9074900"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9354F8-48EA-ED4E-BC34-63092DDAFAE2}"/>
                </a:ext>
              </a:extLst>
            </p:cNvPr>
            <p:cNvSpPr/>
            <p:nvPr/>
          </p:nvSpPr>
          <p:spPr>
            <a:xfrm>
              <a:off x="8874985" y="56697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EFE9ECC8-8F9C-D741-BAE1-F3C05D73EF9B}"/>
                </a:ext>
              </a:extLst>
            </p:cNvPr>
            <p:cNvSpPr txBox="1"/>
            <p:nvPr/>
          </p:nvSpPr>
          <p:spPr>
            <a:xfrm>
              <a:off x="9328219" y="5476049"/>
              <a:ext cx="1236535" cy="338554"/>
            </a:xfrm>
            <a:prstGeom prst="rect">
              <a:avLst/>
            </a:prstGeom>
            <a:noFill/>
          </p:spPr>
          <p:txBody>
            <a:bodyPr wrap="square" rtlCol="0">
              <a:spAutoFit/>
            </a:bodyPr>
            <a:lstStyle/>
            <a:p>
              <a:r>
                <a:rPr lang="en-US" sz="1600" dirty="0"/>
                <a:t>10m cable</a:t>
              </a:r>
            </a:p>
          </p:txBody>
        </p:sp>
        <p:sp>
          <p:nvSpPr>
            <p:cNvPr id="133" name="Freeform 132">
              <a:extLst>
                <a:ext uri="{FF2B5EF4-FFF2-40B4-BE49-F238E27FC236}">
                  <a16:creationId xmlns:a16="http://schemas.microsoft.com/office/drawing/2014/main" id="{8947A178-FC4E-B443-A092-97B566FCCE12}"/>
                </a:ext>
              </a:extLst>
            </p:cNvPr>
            <p:cNvSpPr>
              <a:spLocks noChangeAspect="1"/>
            </p:cNvSpPr>
            <p:nvPr/>
          </p:nvSpPr>
          <p:spPr bwMode="auto">
            <a:xfrm>
              <a:off x="11018331" y="53717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374B60F5-84B3-4C4C-AA42-9E0C43C51334}"/>
                    </a:ext>
                  </a:extLst>
                </p:cNvPr>
                <p:cNvSpPr txBox="1"/>
                <p:nvPr/>
              </p:nvSpPr>
              <p:spPr>
                <a:xfrm>
                  <a:off x="11177327" y="55664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4" name="TextBox 133">
                  <a:extLst>
                    <a:ext uri="{FF2B5EF4-FFF2-40B4-BE49-F238E27FC236}">
                      <a16:creationId xmlns:a16="http://schemas.microsoft.com/office/drawing/2014/main" id="{374B60F5-84B3-4C4C-AA42-9E0C43C51334}"/>
                    </a:ext>
                  </a:extLst>
                </p:cNvPr>
                <p:cNvSpPr txBox="1">
                  <a:spLocks noRot="1" noChangeAspect="1" noMove="1" noResize="1" noEditPoints="1" noAdjustHandles="1" noChangeArrowheads="1" noChangeShapeType="1" noTextEdit="1"/>
                </p:cNvSpPr>
                <p:nvPr/>
              </p:nvSpPr>
              <p:spPr>
                <a:xfrm>
                  <a:off x="11177327" y="5566400"/>
                  <a:ext cx="543905" cy="307775"/>
                </a:xfrm>
                <a:prstGeom prst="rect">
                  <a:avLst/>
                </a:prstGeom>
                <a:blipFill>
                  <a:blip r:embed="rId13"/>
                  <a:stretch>
                    <a:fillRect l="-11364" t="-4000" b="-24000"/>
                  </a:stretch>
                </a:blipFill>
                <a:ln w="12700" cap="flat">
                  <a:noFill/>
                  <a:miter lim="400000"/>
                </a:ln>
                <a:effectLst/>
              </p:spPr>
              <p:txBody>
                <a:bodyPr/>
                <a:lstStyle/>
                <a:p>
                  <a:r>
                    <a:rPr lang="en-US">
                      <a:noFill/>
                    </a:rPr>
                    <a:t> </a:t>
                  </a:r>
                </a:p>
              </p:txBody>
            </p:sp>
          </mc:Fallback>
        </mc:AlternateContent>
        <p:sp>
          <p:nvSpPr>
            <p:cNvPr id="135" name="TextBox 134">
              <a:extLst>
                <a:ext uri="{FF2B5EF4-FFF2-40B4-BE49-F238E27FC236}">
                  <a16:creationId xmlns:a16="http://schemas.microsoft.com/office/drawing/2014/main" id="{E02E99F0-762F-DB4A-946A-41B4D42B1C14}"/>
                </a:ext>
              </a:extLst>
            </p:cNvPr>
            <p:cNvSpPr txBox="1"/>
            <p:nvPr/>
          </p:nvSpPr>
          <p:spPr>
            <a:xfrm>
              <a:off x="11425008" y="5740494"/>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1 (V)</a:t>
              </a:r>
              <a:endParaRPr lang="en-US" sz="1400" dirty="0">
                <a:solidFill>
                  <a:srgbClr val="000000"/>
                </a:solidFill>
              </a:endParaRPr>
            </a:p>
          </p:txBody>
        </p:sp>
        <p:sp>
          <p:nvSpPr>
            <p:cNvPr id="136" name="TextBox 135">
              <a:extLst>
                <a:ext uri="{FF2B5EF4-FFF2-40B4-BE49-F238E27FC236}">
                  <a16:creationId xmlns:a16="http://schemas.microsoft.com/office/drawing/2014/main" id="{765F79A7-F9C3-6741-87C9-B8AE1D274749}"/>
                </a:ext>
              </a:extLst>
            </p:cNvPr>
            <p:cNvSpPr txBox="1"/>
            <p:nvPr/>
          </p:nvSpPr>
          <p:spPr>
            <a:xfrm>
              <a:off x="11217393" y="4094132"/>
              <a:ext cx="846599"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hangingPunct="0"/>
              <a:r>
                <a:rPr lang="en-US" sz="1400" dirty="0">
                  <a:solidFill>
                    <a:srgbClr val="000000"/>
                  </a:solidFill>
                  <a:ea typeface="Cambria Math" panose="02040503050406030204" pitchFamily="18" charset="0"/>
                </a:rPr>
                <a:t>scope channel 2 (I)</a:t>
              </a:r>
              <a:endParaRPr lang="en-US" sz="1400" dirty="0">
                <a:solidFill>
                  <a:srgbClr val="000000"/>
                </a:solidFill>
              </a:endParaRPr>
            </a:p>
          </p:txBody>
        </p:sp>
      </p:grpSp>
      <p:grpSp>
        <p:nvGrpSpPr>
          <p:cNvPr id="3" name="Group 2">
            <a:extLst>
              <a:ext uri="{FF2B5EF4-FFF2-40B4-BE49-F238E27FC236}">
                <a16:creationId xmlns:a16="http://schemas.microsoft.com/office/drawing/2014/main" id="{79AFE6C3-7075-8C4B-AA39-17B3E22DC509}"/>
              </a:ext>
            </a:extLst>
          </p:cNvPr>
          <p:cNvGrpSpPr/>
          <p:nvPr/>
        </p:nvGrpSpPr>
        <p:grpSpPr>
          <a:xfrm>
            <a:off x="6843377" y="1094312"/>
            <a:ext cx="5101819" cy="1832732"/>
            <a:chOff x="7221748" y="802767"/>
            <a:chExt cx="5101819" cy="1832732"/>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5565AE4-BF9C-5F4A-898C-95AFC5DD1831}"/>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94" name="TextBox 93">
                  <a:extLst>
                    <a:ext uri="{FF2B5EF4-FFF2-40B4-BE49-F238E27FC236}">
                      <a16:creationId xmlns:a16="http://schemas.microsoft.com/office/drawing/2014/main" id="{45565AE4-BF9C-5F4A-898C-95AFC5DD1831}"/>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14"/>
                  <a:stretch>
                    <a:fillRect l="-11364" t="-3846" b="-15385"/>
                  </a:stretch>
                </a:blipFill>
                <a:ln w="12700" cap="flat">
                  <a:noFill/>
                  <a:miter lim="400000"/>
                </a:ln>
                <a:effectLst/>
              </p:spPr>
              <p:txBody>
                <a:bodyPr/>
                <a:lstStyle/>
                <a:p>
                  <a:r>
                    <a:rPr lang="en-US">
                      <a:noFill/>
                    </a:rPr>
                    <a:t> </a:t>
                  </a:r>
                </a:p>
              </p:txBody>
            </p:sp>
          </mc:Fallback>
        </mc:AlternateContent>
        <p:sp>
          <p:nvSpPr>
            <p:cNvPr id="4" name="Can 3">
              <a:extLst>
                <a:ext uri="{FF2B5EF4-FFF2-40B4-BE49-F238E27FC236}">
                  <a16:creationId xmlns:a16="http://schemas.microsoft.com/office/drawing/2014/main" id="{70CBFBEE-17C0-F141-99BB-5E79ED78F862}"/>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990B01C-CC95-2641-BE91-D2A96C875938}"/>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4C2AC8EB-31EA-7041-B57C-14628096238C}"/>
                </a:ext>
              </a:extLst>
            </p:cNvPr>
            <p:cNvSpPr/>
            <p:nvPr/>
          </p:nvSpPr>
          <p:spPr>
            <a:xfrm>
              <a:off x="11641768" y="14768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B96F1EE-79C9-7044-A65B-AAF01B5581B7}"/>
                </a:ext>
              </a:extLst>
            </p:cNvPr>
            <p:cNvSpPr txBox="1"/>
            <p:nvPr/>
          </p:nvSpPr>
          <p:spPr>
            <a:xfrm>
              <a:off x="9573636" y="802767"/>
              <a:ext cx="767255" cy="338554"/>
            </a:xfrm>
            <a:prstGeom prst="rect">
              <a:avLst/>
            </a:prstGeom>
            <a:noFill/>
          </p:spPr>
          <p:txBody>
            <a:bodyPr wrap="square" rtlCol="0">
              <a:spAutoFit/>
            </a:bodyPr>
            <a:lstStyle/>
            <a:p>
              <a:r>
                <a:rPr lang="en-US" sz="1600" dirty="0"/>
                <a:t>10m</a:t>
              </a:r>
            </a:p>
          </p:txBody>
        </p:sp>
        <p:cxnSp>
          <p:nvCxnSpPr>
            <p:cNvPr id="149" name="Straight Connector 148">
              <a:extLst>
                <a:ext uri="{FF2B5EF4-FFF2-40B4-BE49-F238E27FC236}">
                  <a16:creationId xmlns:a16="http://schemas.microsoft.com/office/drawing/2014/main" id="{003FEE6B-2F8E-6443-BE15-09D482BB0458}"/>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9B7CF44-AD00-2D4B-A8E9-9248141444CE}"/>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76D0BA-D219-0F46-BBEF-12A328DEC1DF}"/>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4" name="TextBox 73">
                  <a:extLst>
                    <a:ext uri="{FF2B5EF4-FFF2-40B4-BE49-F238E27FC236}">
                      <a16:creationId xmlns:a16="http://schemas.microsoft.com/office/drawing/2014/main" id="{4576D0BA-D219-0F46-BBEF-12A328DEC1DF}"/>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15"/>
                  <a:stretch>
                    <a:fillRect l="-11628" t="-3846" b="-19231"/>
                  </a:stretch>
                </a:blipFill>
                <a:ln w="12700" cap="flat">
                  <a:noFill/>
                  <a:miter lim="400000"/>
                </a:ln>
                <a:effectLst/>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DD850A05-52E9-164F-95AA-6844A5BD5E3B}"/>
                </a:ext>
              </a:extLst>
            </p:cNvPr>
            <p:cNvGrpSpPr/>
            <p:nvPr/>
          </p:nvGrpSpPr>
          <p:grpSpPr>
            <a:xfrm>
              <a:off x="7863154" y="1711479"/>
              <a:ext cx="475259" cy="419635"/>
              <a:chOff x="7097485" y="3674605"/>
              <a:chExt cx="548640" cy="548640"/>
            </a:xfrm>
          </p:grpSpPr>
          <p:sp>
            <p:nvSpPr>
              <p:cNvPr id="76" name="Freeform 75">
                <a:extLst>
                  <a:ext uri="{FF2B5EF4-FFF2-40B4-BE49-F238E27FC236}">
                    <a16:creationId xmlns:a16="http://schemas.microsoft.com/office/drawing/2014/main" id="{5A930B44-FA53-9E4A-988E-0A37C84BE48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77" name="Oval 76">
                <a:extLst>
                  <a:ext uri="{FF2B5EF4-FFF2-40B4-BE49-F238E27FC236}">
                    <a16:creationId xmlns:a16="http://schemas.microsoft.com/office/drawing/2014/main" id="{9E3CCF04-0376-474D-9B90-3879D9AD64F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78" name="Freeform 77">
              <a:extLst>
                <a:ext uri="{FF2B5EF4-FFF2-40B4-BE49-F238E27FC236}">
                  <a16:creationId xmlns:a16="http://schemas.microsoft.com/office/drawing/2014/main" id="{D143FC3A-06BE-6347-B017-A6936C75262B}"/>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79" name="Straight Connector 78">
              <a:extLst>
                <a:ext uri="{FF2B5EF4-FFF2-40B4-BE49-F238E27FC236}">
                  <a16:creationId xmlns:a16="http://schemas.microsoft.com/office/drawing/2014/main" id="{7FC2D3FE-121A-2344-ACE9-47DADC57CDF2}"/>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29CAE12C-7D0B-2F4C-B259-56059B4F2238}"/>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6D944AAA-320B-E44A-9CB0-0783C4A36111}"/>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E675A71E-1DC0-F346-AD29-A3D80F4F1597}"/>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85">
              <a:extLst>
                <a:ext uri="{FF2B5EF4-FFF2-40B4-BE49-F238E27FC236}">
                  <a16:creationId xmlns:a16="http://schemas.microsoft.com/office/drawing/2014/main" id="{79AD65D6-F3E6-B047-A9FC-8F8F3460C86D}"/>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Oval 86">
              <a:extLst>
                <a:ext uri="{FF2B5EF4-FFF2-40B4-BE49-F238E27FC236}">
                  <a16:creationId xmlns:a16="http://schemas.microsoft.com/office/drawing/2014/main" id="{93EEE192-62CC-A34C-87E5-AB9AAE1BC644}"/>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9265A5D-22C7-5F49-93B6-1DCCF68CD5FB}"/>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333A6F-D59C-AD47-AC32-0F9484D8E4E8}"/>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1C20F50-FEA0-7F41-B156-3BC976E45718}"/>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95" name="TextBox 94">
                  <a:extLst>
                    <a:ext uri="{FF2B5EF4-FFF2-40B4-BE49-F238E27FC236}">
                      <a16:creationId xmlns:a16="http://schemas.microsoft.com/office/drawing/2014/main" id="{41C20F50-FEA0-7F41-B156-3BC976E45718}"/>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1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B38B80E-A66D-1C47-B38A-C6F58A6DE48A}"/>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96" name="TextBox 95">
                  <a:extLst>
                    <a:ext uri="{FF2B5EF4-FFF2-40B4-BE49-F238E27FC236}">
                      <a16:creationId xmlns:a16="http://schemas.microsoft.com/office/drawing/2014/main" id="{4B38B80E-A66D-1C47-B38A-C6F58A6DE48A}"/>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1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58D075D-2824-9741-9E7A-56541CAB1092}"/>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97" name="TextBox 96">
                  <a:extLst>
                    <a:ext uri="{FF2B5EF4-FFF2-40B4-BE49-F238E27FC236}">
                      <a16:creationId xmlns:a16="http://schemas.microsoft.com/office/drawing/2014/main" id="{D58D075D-2824-9741-9E7A-56541CAB1092}"/>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18"/>
                  <a:stretch>
                    <a:fillRect b="-12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E3EBEA20-8ABE-3447-ABA9-3E1E4D1121D1}"/>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98" name="TextBox 97">
                  <a:extLst>
                    <a:ext uri="{FF2B5EF4-FFF2-40B4-BE49-F238E27FC236}">
                      <a16:creationId xmlns:a16="http://schemas.microsoft.com/office/drawing/2014/main" id="{E3EBEA20-8ABE-3447-ABA9-3E1E4D1121D1}"/>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19"/>
                  <a:stretch>
                    <a:fillRect b="-7692"/>
                  </a:stretch>
                </a:blipFill>
                <a:ln w="12700" cap="flat">
                  <a:noFill/>
                  <a:miter lim="400000"/>
                </a:ln>
                <a:effec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B563A01-E7CB-1A4B-9345-028E9E5FD54B}"/>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5DDC8A1-39D4-B546-8D98-0B2FD8383CCF}"/>
                </a:ext>
              </a:extLst>
            </p:cNvPr>
            <p:cNvSpPr/>
            <p:nvPr/>
          </p:nvSpPr>
          <p:spPr>
            <a:xfrm>
              <a:off x="8823728" y="14982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E571A17-8A82-6942-9227-2513F4155CB8}"/>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2918417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471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62987" y="1126612"/>
                <a:ext cx="11666026" cy="58998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latin typeface="Calibri"/>
                    <a:ea typeface="Calibri"/>
                    <a:cs typeface="Calibri"/>
                    <a:sym typeface="Calibri"/>
                  </a:rPr>
                  <a:t>Suppose we want to send voice over 100km of coax,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𝐿</m:t>
                        </m:r>
                      </m:sub>
                    </m:sSub>
                    <m:r>
                      <a:rPr lang="en-US" i="1">
                        <a:solidFill>
                          <a:srgbClr val="000000"/>
                        </a:solidFill>
                        <a:latin typeface="Cambria Math" panose="02040503050406030204" pitchFamily="18" charset="0"/>
                        <a:cs typeface="Calibri"/>
                        <a:sym typeface="Calibri"/>
                      </a:rPr>
                      <m:t>=50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r>
                      <a:rPr lang="en-US" b="0" i="0"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𝑘𝑚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libri"/>
                  <a:ea typeface="Calibri"/>
                  <a:cs typeface="Calibri"/>
                  <a:sym typeface="Calibri"/>
                </a:endParaRPr>
              </a:p>
              <a:p>
                <a:pPr marL="285750" indent="-285750" defTabSz="457200" hangingPunct="0">
                  <a:buFont typeface="Arial" panose="020B0604020202020204" pitchFamily="34" charset="0"/>
                  <a:buChar char="•"/>
                </a:pPr>
                <a:endParaRPr lang="en-US" i="1"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dirty="0">
                    <a:solidFill>
                      <a:srgbClr val="000000"/>
                    </a:solidFill>
                    <a:latin typeface="Calibri"/>
                    <a:ea typeface="Calibri"/>
                    <a:cs typeface="Calibri"/>
                    <a:sym typeface="Calibri"/>
                  </a:rPr>
                  <a:t>Measure the SWR which is the ratio of the maximum to minimum output</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𝑉</m:t>
                    </m:r>
                    <m:r>
                      <a:rPr lang="en-US" i="1">
                        <a:solidFill>
                          <a:srgbClr val="000000"/>
                        </a:solidFill>
                        <a:latin typeface="Cambria Math" panose="02040503050406030204" pitchFamily="18" charset="0"/>
                        <a:ea typeface="Calibri"/>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m:t>
                        </m:r>
                      </m:sub>
                    </m:sSub>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cs typeface="Calibri"/>
                        <a:sym typeface="Calibri"/>
                      </a:rPr>
                      <m:t>𝑍</m:t>
                    </m:r>
                    <m:r>
                      <a:rPr lang="en-US" b="0" i="1" dirty="0" smtClean="0">
                        <a:solidFill>
                          <a:srgbClr val="000000"/>
                        </a:solidFill>
                        <a:latin typeface="Cambria Math" panose="02040503050406030204" pitchFamily="18" charset="0"/>
                        <a:cs typeface="Calibri"/>
                        <a:sym typeface="Calibri"/>
                      </a:rPr>
                      <m:t>=50</m:t>
                    </m:r>
                    <m:r>
                      <m:rPr>
                        <m:sty m:val="p"/>
                      </m:rPr>
                      <a:rPr lang="el-GR" b="0" i="1" dirty="0"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latin typeface="Cambria Math" panose="02040503050406030204" pitchFamily="18" charset="0"/>
                    <a:cs typeface="Calibri"/>
                    <a:sym typeface="Calibri"/>
                  </a:rPr>
                  <a:t>we get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from the previous exercise.</a:t>
                </a:r>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𝑚𝑎𝑥</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𝑟</m:t>
                            </m:r>
                          </m:sub>
                        </m:sSub>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𝑚𝑖𝑛</m:t>
                            </m:r>
                          </m:sub>
                        </m:sSub>
                      </m:e>
                    </m:d>
                    <m:r>
                      <a:rPr lang="en-US" i="1">
                        <a:solidFill>
                          <a:srgbClr val="000000"/>
                        </a:solidFill>
                        <a:latin typeface="Cambria Math" panose="02040503050406030204" pitchFamily="18" charset="0"/>
                        <a:cs typeface="Calibri"/>
                        <a:sym typeface="Calibri"/>
                      </a:rPr>
                      <m:t>=</m:t>
                    </m:r>
                    <m:d>
                      <m:dPr>
                        <m:ctrlPr>
                          <a:rPr lang="en-US" i="1">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𝜌</m:t>
                        </m:r>
                      </m:e>
                    </m:d>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r>
                      <a:rPr lang="en-US" i="1">
                        <a:solidFill>
                          <a:srgbClr val="000000"/>
                        </a:solidFill>
                        <a:latin typeface="Cambria Math" panose="02040503050406030204" pitchFamily="18" charset="0"/>
                        <a:cs typeface="Calibri"/>
                        <a:sym typeface="Calibri"/>
                      </a:rPr>
                      <m:t>=</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𝑓</m:t>
                            </m:r>
                          </m:sub>
                        </m:sSub>
                      </m:e>
                    </m:d>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𝑆𝑊𝑅</m:t>
                    </m:r>
                    <m:r>
                      <a:rPr lang="en-US" i="1">
                        <a:solidFill>
                          <a:srgbClr val="000000"/>
                        </a:solidFill>
                        <a:latin typeface="Cambria Math" panose="02040503050406030204" pitchFamily="18" charset="0"/>
                        <a:ea typeface="Calibri"/>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𝑚𝑎𝑥</m:t>
                            </m:r>
                          </m:sub>
                        </m:sSub>
                      </m:num>
                      <m:den>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𝑚𝑖𝑛</m:t>
                            </m:r>
                          </m:sub>
                        </m:sSub>
                      </m:den>
                    </m:f>
                    <m:r>
                      <a:rPr lang="en-US" b="0" i="1" smtClean="0">
                        <a:solidFill>
                          <a:srgbClr val="000000"/>
                        </a:solidFill>
                        <a:latin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num>
                      <m:den>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𝜌</m:t>
                        </m:r>
                      </m:den>
                    </m:f>
                    <m:r>
                      <a:rPr lang="en-US" b="0" i="0"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a:t>
                </a:r>
              </a:p>
              <a:p>
                <a:pPr marL="342900" indent="-342900" defTabSz="457200" hangingPunct="0">
                  <a:buFont typeface="+mj-lt"/>
                  <a:buAutoNum type="arabicPeriod"/>
                </a:pPr>
                <a:r>
                  <a:rPr lang="en-US" dirty="0">
                    <a:solidFill>
                      <a:srgbClr val="000000"/>
                    </a:solidFill>
                    <a:latin typeface="Calibri"/>
                    <a:ea typeface="Calibri"/>
                    <a:cs typeface="Calibri"/>
                    <a:sym typeface="Calibri"/>
                  </a:rPr>
                  <a:t>If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r>
                      <a:rPr lang="en-US" b="0" i="1" smtClean="0">
                        <a:solidFill>
                          <a:srgbClr val="000000"/>
                        </a:solidFill>
                        <a:latin typeface="Cambria Math" panose="02040503050406030204" pitchFamily="18" charset="0"/>
                        <a:ea typeface="Calibri"/>
                        <a:cs typeface="Calibri"/>
                        <a:sym typeface="Calibri"/>
                      </a:rPr>
                      <m:t>=250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𝑛𝐻</m:t>
                        </m:r>
                      </m:num>
                      <m:den>
                        <m:r>
                          <a:rPr lang="en-US" b="0" i="1" smtClean="0">
                            <a:solidFill>
                              <a:srgbClr val="000000"/>
                            </a:solidFill>
                            <a:latin typeface="Cambria Math" panose="02040503050406030204" pitchFamily="18" charset="0"/>
                            <a:ea typeface="Calibri"/>
                            <a:cs typeface="Calibri"/>
                            <a:sym typeface="Calibri"/>
                          </a:rPr>
                          <m:t>𝑚</m:t>
                        </m:r>
                      </m:den>
                    </m:f>
                    <m:r>
                      <a:rPr lang="en-US" b="0" i="1" smtClean="0">
                        <a:solidFill>
                          <a:srgbClr val="000000"/>
                        </a:solidFill>
                        <a:latin typeface="Cambria Math" panose="02040503050406030204" pitchFamily="18" charset="0"/>
                        <a:ea typeface="Calibri"/>
                        <a:cs typeface="Calibri"/>
                        <a:sym typeface="Calibri"/>
                      </a:rPr>
                      <m:t>, </m:t>
                    </m:r>
                    <m:r>
                      <a:rPr lang="en-US" b="0" i="1" smtClean="0">
                        <a:solidFill>
                          <a:srgbClr val="000000"/>
                        </a:solidFill>
                        <a:latin typeface="Cambria Math" panose="02040503050406030204" pitchFamily="18" charset="0"/>
                        <a:ea typeface="Calibri"/>
                        <a:cs typeface="Calibri"/>
                        <a:sym typeface="Calibri"/>
                      </a:rPr>
                      <m:t>𝐶</m:t>
                    </m:r>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𝑝𝑓</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𝑚</m:t>
                    </m:r>
                  </m:oMath>
                </a14:m>
                <a:r>
                  <a:rPr lang="en-US" dirty="0">
                    <a:solidFill>
                      <a:srgbClr val="000000"/>
                    </a:solidFill>
                    <a:latin typeface="Calibri"/>
                    <a:ea typeface="Calibri"/>
                    <a:cs typeface="Calibri"/>
                    <a:sym typeface="Calibri"/>
                  </a:rPr>
                  <a:t> and the distributed resistance at voice is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50 </m:t>
                    </m:r>
                    <m:r>
                      <a:rPr lang="en-US" b="0" i="1" smtClean="0">
                        <a:solidFill>
                          <a:srgbClr val="000000"/>
                        </a:solidFill>
                        <a:latin typeface="Cambria Math" panose="02040503050406030204" pitchFamily="18" charset="0"/>
                        <a:ea typeface="Calibri"/>
                        <a:cs typeface="Calibri"/>
                        <a:sym typeface="Calibri"/>
                      </a:rPr>
                      <m:t>𝑚</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r>
                  <a:rPr lang="en-US" dirty="0">
                    <a:solidFill>
                      <a:srgbClr val="000000"/>
                    </a:solidFill>
                    <a:latin typeface="Calibri"/>
                    <a:ea typeface="Calibri"/>
                    <a:cs typeface="Calibri"/>
                    <a:sym typeface="Calibri"/>
                  </a:rPr>
                  <a:t>,  calculate total dB loss at 500, 1000 and 2000Hz using the high frequency approximation. </a:t>
                </a: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i="1">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∙250×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−9</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𝑌</m:t>
                    </m:r>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𝑓</m:t>
                    </m:r>
                    <m:r>
                      <a:rPr lang="en-US" b="0" i="1" smtClean="0">
                        <a:solidFill>
                          <a:srgbClr val="000000"/>
                        </a:solidFill>
                        <a:latin typeface="Cambria Math" panose="02040503050406030204" pitchFamily="18" charset="0"/>
                        <a:ea typeface="Calibri"/>
                        <a:cs typeface="Calibri"/>
                        <a:sym typeface="Calibri"/>
                      </a:rPr>
                      <m:t>)=</m:t>
                    </m:r>
                    <m:r>
                      <a:rPr lang="en-US" i="1">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𝐶</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𝑅</m:t>
                        </m:r>
                      </m:den>
                    </m:f>
                    <m:r>
                      <a:rPr lang="en-US" i="1">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1</m:t>
                        </m:r>
                      </m:num>
                      <m:den>
                        <m:r>
                          <a:rPr lang="en-US" i="1">
                            <a:solidFill>
                              <a:srgbClr val="000000"/>
                            </a:solidFill>
                            <a:latin typeface="Cambria Math" panose="02040503050406030204" pitchFamily="18" charset="0"/>
                            <a:ea typeface="Cambria Math" panose="02040503050406030204" pitchFamily="18" charset="0"/>
                            <a:cs typeface="Calibri"/>
                            <a:sym typeface="Calibri"/>
                          </a:rPr>
                          <m:t>50</m:t>
                        </m:r>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sup>
                        </m:sSup>
                      </m:den>
                    </m:f>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sup>
                    </m:sSup>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500</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400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10</m:t>
                    </m:r>
                    <m:r>
                      <a:rPr lang="en-US" i="1">
                        <a:solidFill>
                          <a:srgbClr val="000000"/>
                        </a:solidFill>
                        <a:latin typeface="Cambria Math" panose="02040503050406030204" pitchFamily="18" charset="0"/>
                        <a:cs typeface="Calibri"/>
                        <a:sym typeface="Calibri"/>
                      </a:rPr>
                      <m:t>00)=</m:t>
                    </m:r>
                    <m:r>
                      <a:rPr lang="en-US" b="0" i="1" smtClean="0">
                        <a:solidFill>
                          <a:srgbClr val="000000"/>
                        </a:solidFill>
                        <a:latin typeface="Cambria Math" panose="02040503050406030204" pitchFamily="18" charset="0"/>
                        <a:cs typeface="Calibri"/>
                        <a:sym typeface="Calibri"/>
                      </a:rPr>
                      <m:t>282</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1" smtClean="0">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cs typeface="Calibri"/>
                        <a:sym typeface="Calibri"/>
                      </a:rPr>
                      <m:t>00</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a:t>
                </a: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resistance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𝑅𝐶</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e>
                    </m:rad>
                  </m:oMath>
                </a14:m>
                <a:r>
                  <a:rPr lang="en-US" dirty="0">
                    <a:solidFill>
                      <a:srgbClr val="000000"/>
                    </a:solidFill>
                    <a:latin typeface="Calibri"/>
                    <a:ea typeface="Calibri"/>
                    <a:cs typeface="Calibri"/>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500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=8.8×</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=12.6×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20</m:t>
                        </m:r>
                        <m:r>
                          <a:rPr lang="en-US" i="1">
                            <a:solidFill>
                              <a:srgbClr val="000000"/>
                            </a:solidFill>
                            <a:latin typeface="Cambria Math" panose="02040503050406030204" pitchFamily="18" charset="0"/>
                            <a:ea typeface="Cambria Math" panose="02040503050406030204" pitchFamily="18" charset="0"/>
                            <a:cs typeface="Calibri"/>
                            <a:sym typeface="Calibri"/>
                          </a:rPr>
                          <m:t>00</m:t>
                        </m:r>
                      </m:e>
                    </m:d>
                    <m:r>
                      <a:rPr lang="en-US" i="1">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r>
                      <a:rPr lang="en-US" i="1">
                        <a:solidFill>
                          <a:srgbClr val="000000"/>
                        </a:solidFill>
                        <a:latin typeface="Cambria Math" panose="02040503050406030204" pitchFamily="18" charset="0"/>
                        <a:ea typeface="Cambria Math" panose="02040503050406030204" pitchFamily="18" charset="0"/>
                        <a:cs typeface="Calibri"/>
                        <a:sym typeface="Calibri"/>
                      </a:rPr>
                      <m:t>.6×</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r>
                      <a:rPr lang="en-US" b="0" i="1" smtClean="0">
                        <a:solidFill>
                          <a:srgbClr val="000000"/>
                        </a:solidFill>
                        <a:latin typeface="Cambria Math" panose="02040503050406030204" pitchFamily="18" charset="0"/>
                        <a:ea typeface="Calibri"/>
                        <a:cs typeface="Calibri"/>
                        <a:sym typeface="Calibri"/>
                      </a:rPr>
                      <m:t>𝑘𝑚</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latin typeface="Calibri"/>
                    <a:ea typeface="Calibri"/>
                    <a:cs typeface="Calibri"/>
                    <a:sym typeface="Calibri"/>
                  </a:rPr>
                  <a:t> loss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endParaRPr lang="en-US"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62987" y="1126612"/>
                <a:ext cx="11666026" cy="5899815"/>
              </a:xfrm>
              <a:prstGeom prst="rect">
                <a:avLst/>
              </a:prstGeom>
              <a:blipFill>
                <a:blip r:embed="rId3"/>
                <a:stretch>
                  <a:fillRect l="-870" t="-42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37</a:t>
            </a:fld>
            <a:endParaRPr lang="en-US" dirty="0">
              <a:solidFill>
                <a:schemeClr val="tx1"/>
              </a:solidFill>
            </a:endParaRPr>
          </a:p>
        </p:txBody>
      </p:sp>
      <p:grpSp>
        <p:nvGrpSpPr>
          <p:cNvPr id="6" name="Group 5">
            <a:extLst>
              <a:ext uri="{FF2B5EF4-FFF2-40B4-BE49-F238E27FC236}">
                <a16:creationId xmlns:a16="http://schemas.microsoft.com/office/drawing/2014/main" id="{A6A8FE94-337C-9B45-966E-DBA8C01CC5A6}"/>
              </a:ext>
            </a:extLst>
          </p:cNvPr>
          <p:cNvGrpSpPr/>
          <p:nvPr/>
        </p:nvGrpSpPr>
        <p:grpSpPr>
          <a:xfrm>
            <a:off x="6656733" y="4076519"/>
            <a:ext cx="5101819" cy="1741695"/>
            <a:chOff x="7221748" y="893804"/>
            <a:chExt cx="5101819" cy="174169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44B58-119A-864C-A4D4-011BAD3C7822}"/>
                    </a:ext>
                  </a:extLst>
                </p:cNvPr>
                <p:cNvSpPr txBox="1"/>
                <p:nvPr/>
              </p:nvSpPr>
              <p:spPr>
                <a:xfrm>
                  <a:off x="11779662" y="162257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A3044B58-119A-864C-A4D4-011BAD3C7822}"/>
                    </a:ext>
                  </a:extLst>
                </p:cNvPr>
                <p:cNvSpPr txBox="1">
                  <a:spLocks noRot="1" noChangeAspect="1" noMove="1" noResize="1" noEditPoints="1" noAdjustHandles="1" noChangeArrowheads="1" noChangeShapeType="1" noTextEdit="1"/>
                </p:cNvSpPr>
                <p:nvPr/>
              </p:nvSpPr>
              <p:spPr>
                <a:xfrm>
                  <a:off x="11779662" y="1622577"/>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sp>
          <p:nvSpPr>
            <p:cNvPr id="8" name="Can 7">
              <a:extLst>
                <a:ext uri="{FF2B5EF4-FFF2-40B4-BE49-F238E27FC236}">
                  <a16:creationId xmlns:a16="http://schemas.microsoft.com/office/drawing/2014/main" id="{162F5FAC-C2C9-4A40-A2C6-76AE8FD677A7}"/>
                </a:ext>
              </a:extLst>
            </p:cNvPr>
            <p:cNvSpPr/>
            <p:nvPr/>
          </p:nvSpPr>
          <p:spPr>
            <a:xfrm rot="5400000">
              <a:off x="9793923" y="398296"/>
              <a:ext cx="704088" cy="2286000"/>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AC97A79-DCF0-8E41-8A49-91AA0320FF5C}"/>
                </a:ext>
              </a:extLst>
            </p:cNvPr>
            <p:cNvCxnSpPr>
              <a:cxnSpLocks/>
            </p:cNvCxnSpPr>
            <p:nvPr/>
          </p:nvCxnSpPr>
          <p:spPr>
            <a:xfrm>
              <a:off x="8723557" y="1535975"/>
              <a:ext cx="292283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A615F52-F003-8744-9A24-69A8402226C2}"/>
                </a:ext>
              </a:extLst>
            </p:cNvPr>
            <p:cNvSpPr/>
            <p:nvPr/>
          </p:nvSpPr>
          <p:spPr>
            <a:xfrm>
              <a:off x="11641768" y="14898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9F7026-6B15-E743-90BC-C8C86609E9FC}"/>
                </a:ext>
              </a:extLst>
            </p:cNvPr>
            <p:cNvCxnSpPr>
              <a:cxnSpLocks/>
            </p:cNvCxnSpPr>
            <p:nvPr/>
          </p:nvCxnSpPr>
          <p:spPr>
            <a:xfrm flipH="1" flipV="1">
              <a:off x="8497987" y="1905109"/>
              <a:ext cx="5848" cy="4216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B32779-9592-894E-9AE2-50CDDB346AF7}"/>
                </a:ext>
              </a:extLst>
            </p:cNvPr>
            <p:cNvCxnSpPr>
              <a:cxnSpLocks/>
            </p:cNvCxnSpPr>
            <p:nvPr/>
          </p:nvCxnSpPr>
          <p:spPr>
            <a:xfrm>
              <a:off x="11077571" y="1890400"/>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0ED55D-32D5-C449-8507-ADAB87A53BE2}"/>
                    </a:ext>
                  </a:extLst>
                </p:cNvPr>
                <p:cNvSpPr txBox="1"/>
                <p:nvPr/>
              </p:nvSpPr>
              <p:spPr>
                <a:xfrm>
                  <a:off x="8297729" y="1574424"/>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 name="TextBox 14">
                  <a:extLst>
                    <a:ext uri="{FF2B5EF4-FFF2-40B4-BE49-F238E27FC236}">
                      <a16:creationId xmlns:a16="http://schemas.microsoft.com/office/drawing/2014/main" id="{690ED55D-32D5-C449-8507-ADAB87A53BE2}"/>
                    </a:ext>
                  </a:extLst>
                </p:cNvPr>
                <p:cNvSpPr txBox="1">
                  <a:spLocks noRot="1" noChangeAspect="1" noMove="1" noResize="1" noEditPoints="1" noAdjustHandles="1" noChangeArrowheads="1" noChangeShapeType="1" noTextEdit="1"/>
                </p:cNvSpPr>
                <p:nvPr/>
              </p:nvSpPr>
              <p:spPr>
                <a:xfrm>
                  <a:off x="8297729" y="1574424"/>
                  <a:ext cx="543905" cy="307775"/>
                </a:xfrm>
                <a:prstGeom prst="rect">
                  <a:avLst/>
                </a:prstGeom>
                <a:blipFill>
                  <a:blip r:embed="rId5"/>
                  <a:stretch>
                    <a:fillRect l="-8889" t="-4000" b="-20000"/>
                  </a:stretch>
                </a:blipFill>
                <a:ln w="12700" cap="flat">
                  <a:noFill/>
                  <a:miter lim="400000"/>
                </a:ln>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D31114C-CFCD-5E46-9983-8904F03AB135}"/>
                </a:ext>
              </a:extLst>
            </p:cNvPr>
            <p:cNvGrpSpPr/>
            <p:nvPr/>
          </p:nvGrpSpPr>
          <p:grpSpPr>
            <a:xfrm>
              <a:off x="7863154" y="1711479"/>
              <a:ext cx="475259" cy="419635"/>
              <a:chOff x="7097485" y="3674605"/>
              <a:chExt cx="548640" cy="548640"/>
            </a:xfrm>
          </p:grpSpPr>
          <p:sp>
            <p:nvSpPr>
              <p:cNvPr id="33" name="Freeform 32">
                <a:extLst>
                  <a:ext uri="{FF2B5EF4-FFF2-40B4-BE49-F238E27FC236}">
                    <a16:creationId xmlns:a16="http://schemas.microsoft.com/office/drawing/2014/main" id="{C4BA7CE5-20E3-3247-990C-1AD34124143D}"/>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Oval 33">
                <a:extLst>
                  <a:ext uri="{FF2B5EF4-FFF2-40B4-BE49-F238E27FC236}">
                    <a16:creationId xmlns:a16="http://schemas.microsoft.com/office/drawing/2014/main" id="{30E1ED95-32C7-534D-8A52-504B6918F518}"/>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7" name="Freeform 16">
              <a:extLst>
                <a:ext uri="{FF2B5EF4-FFF2-40B4-BE49-F238E27FC236}">
                  <a16:creationId xmlns:a16="http://schemas.microsoft.com/office/drawing/2014/main" id="{861D0DB5-57EE-A644-8493-20959EF5C042}"/>
                </a:ext>
              </a:extLst>
            </p:cNvPr>
            <p:cNvSpPr>
              <a:spLocks noChangeAspect="1"/>
            </p:cNvSpPr>
            <p:nvPr/>
          </p:nvSpPr>
          <p:spPr bwMode="auto">
            <a:xfrm rot="5400000">
              <a:off x="8384433" y="115007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a:extLst>
                <a:ext uri="{FF2B5EF4-FFF2-40B4-BE49-F238E27FC236}">
                  <a16:creationId xmlns:a16="http://schemas.microsoft.com/office/drawing/2014/main" id="{C26E982D-0392-F244-83BE-2DDE74C59EE6}"/>
                </a:ext>
              </a:extLst>
            </p:cNvPr>
            <p:cNvCxnSpPr>
              <a:cxnSpLocks/>
            </p:cNvCxnSpPr>
            <p:nvPr/>
          </p:nvCxnSpPr>
          <p:spPr>
            <a:xfrm>
              <a:off x="8079633" y="152554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39EBFE3-AC82-9E46-8B39-F540DC26134E}"/>
                </a:ext>
              </a:extLst>
            </p:cNvPr>
            <p:cNvCxnSpPr>
              <a:cxnSpLocks/>
            </p:cNvCxnSpPr>
            <p:nvPr/>
          </p:nvCxnSpPr>
          <p:spPr>
            <a:xfrm>
              <a:off x="8098683" y="2131035"/>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FC46E6C1-534C-0A43-9974-DDEDEFD071E6}"/>
                </a:ext>
              </a:extLst>
            </p:cNvPr>
            <p:cNvCxnSpPr>
              <a:cxnSpLocks/>
            </p:cNvCxnSpPr>
            <p:nvPr/>
          </p:nvCxnSpPr>
          <p:spPr>
            <a:xfrm>
              <a:off x="8098684" y="2312237"/>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CF8119-B9AF-554A-92EB-293A66A06755}"/>
                </a:ext>
              </a:extLst>
            </p:cNvPr>
            <p:cNvCxnSpPr>
              <a:cxnSpLocks/>
            </p:cNvCxnSpPr>
            <p:nvPr/>
          </p:nvCxnSpPr>
          <p:spPr>
            <a:xfrm>
              <a:off x="8487296" y="1890400"/>
              <a:ext cx="8273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F347DEF7-CE13-DE44-BEA8-148A1103C6FE}"/>
                </a:ext>
              </a:extLst>
            </p:cNvPr>
            <p:cNvSpPr>
              <a:spLocks noChangeAspect="1"/>
            </p:cNvSpPr>
            <p:nvPr/>
          </p:nvSpPr>
          <p:spPr bwMode="auto">
            <a:xfrm>
              <a:off x="11610568" y="14973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22">
              <a:extLst>
                <a:ext uri="{FF2B5EF4-FFF2-40B4-BE49-F238E27FC236}">
                  <a16:creationId xmlns:a16="http://schemas.microsoft.com/office/drawing/2014/main" id="{F5586109-8636-6B4F-83A5-55D5351D4F47}"/>
                </a:ext>
              </a:extLst>
            </p:cNvPr>
            <p:cNvSpPr/>
            <p:nvPr/>
          </p:nvSpPr>
          <p:spPr>
            <a:xfrm>
              <a:off x="8838756" y="18481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D93C99-8CC2-1749-AE09-2B2988EE5B9D}"/>
                </a:ext>
              </a:extLst>
            </p:cNvPr>
            <p:cNvCxnSpPr>
              <a:cxnSpLocks/>
            </p:cNvCxnSpPr>
            <p:nvPr/>
          </p:nvCxnSpPr>
          <p:spPr>
            <a:xfrm flipV="1">
              <a:off x="11470863" y="1890083"/>
              <a:ext cx="0" cy="382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97F11D-AD3A-C74C-8A80-AE25579192A7}"/>
                </a:ext>
              </a:extLst>
            </p:cNvPr>
            <p:cNvCxnSpPr>
              <a:cxnSpLocks/>
            </p:cNvCxnSpPr>
            <p:nvPr/>
          </p:nvCxnSpPr>
          <p:spPr>
            <a:xfrm>
              <a:off x="11470863" y="2259359"/>
              <a:ext cx="22478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DFB4FC-A48B-7D42-8DBC-57827F97EFDA}"/>
                    </a:ext>
                  </a:extLst>
                </p:cNvPr>
                <p:cNvSpPr txBox="1"/>
                <p:nvPr/>
              </p:nvSpPr>
              <p:spPr>
                <a:xfrm>
                  <a:off x="11545006" y="118413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𝑉</m:t>
                        </m:r>
                      </m:oMath>
                    </m:oMathPara>
                  </a14:m>
                  <a:endParaRPr lang="en-US" sz="1400" dirty="0">
                    <a:solidFill>
                      <a:srgbClr val="000000"/>
                    </a:solidFill>
                  </a:endParaRPr>
                </a:p>
              </p:txBody>
            </p:sp>
          </mc:Choice>
          <mc:Fallback xmlns="">
            <p:sp>
              <p:nvSpPr>
                <p:cNvPr id="26" name="TextBox 25">
                  <a:extLst>
                    <a:ext uri="{FF2B5EF4-FFF2-40B4-BE49-F238E27FC236}">
                      <a16:creationId xmlns:a16="http://schemas.microsoft.com/office/drawing/2014/main" id="{15DFB4FC-A48B-7D42-8DBC-57827F97EFDA}"/>
                    </a:ext>
                  </a:extLst>
                </p:cNvPr>
                <p:cNvSpPr txBox="1">
                  <a:spLocks noRot="1" noChangeAspect="1" noMove="1" noResize="1" noEditPoints="1" noAdjustHandles="1" noChangeArrowheads="1" noChangeShapeType="1" noTextEdit="1"/>
                </p:cNvSpPr>
                <p:nvPr/>
              </p:nvSpPr>
              <p:spPr>
                <a:xfrm>
                  <a:off x="11545006" y="1184133"/>
                  <a:ext cx="543905" cy="307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C2B26-01EF-B448-B7E3-09E8DAD437B1}"/>
                    </a:ext>
                  </a:extLst>
                </p:cNvPr>
                <p:cNvSpPr txBox="1"/>
                <p:nvPr/>
              </p:nvSpPr>
              <p:spPr>
                <a:xfrm>
                  <a:off x="7670689" y="140335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𝑉</m:t>
                            </m:r>
                          </m:e>
                          <m:sub>
                            <m:r>
                              <a:rPr lang="en-US" sz="14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n-US" sz="1400" dirty="0">
                    <a:solidFill>
                      <a:srgbClr val="000000"/>
                    </a:solidFill>
                  </a:endParaRPr>
                </a:p>
              </p:txBody>
            </p:sp>
          </mc:Choice>
          <mc:Fallback xmlns="">
            <p:sp>
              <p:nvSpPr>
                <p:cNvPr id="27" name="TextBox 26">
                  <a:extLst>
                    <a:ext uri="{FF2B5EF4-FFF2-40B4-BE49-F238E27FC236}">
                      <a16:creationId xmlns:a16="http://schemas.microsoft.com/office/drawing/2014/main" id="{053C2B26-01EF-B448-B7E3-09E8DAD437B1}"/>
                    </a:ext>
                  </a:extLst>
                </p:cNvPr>
                <p:cNvSpPr txBox="1">
                  <a:spLocks noRot="1" noChangeAspect="1" noMove="1" noResize="1" noEditPoints="1" noAdjustHandles="1" noChangeArrowheads="1" noChangeShapeType="1" noTextEdit="1"/>
                </p:cNvSpPr>
                <p:nvPr/>
              </p:nvSpPr>
              <p:spPr>
                <a:xfrm>
                  <a:off x="7670689" y="1403352"/>
                  <a:ext cx="543905" cy="307775"/>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3A8B8FE-5F38-AE44-A5B6-D8A389695BDC}"/>
                    </a:ext>
                  </a:extLst>
                </p:cNvPr>
                <p:cNvSpPr txBox="1"/>
                <p:nvPr/>
              </p:nvSpPr>
              <p:spPr>
                <a:xfrm>
                  <a:off x="7221748" y="893804"/>
                  <a:ext cx="20638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Generator</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and</m:t>
                        </m:r>
                        <m:r>
                          <a:rPr lang="en-US" sz="1400" b="0" i="0" smtClean="0">
                            <a:solidFill>
                              <a:srgbClr val="000000"/>
                            </a:solidFill>
                            <a:latin typeface="Cambria Math" panose="02040503050406030204" pitchFamily="18" charset="0"/>
                            <a:ea typeface="Cambria Math" panose="02040503050406030204" pitchFamily="18" charset="0"/>
                          </a:rPr>
                          <m:t> </m:t>
                        </m:r>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1</m:t>
                        </m:r>
                      </m:oMath>
                    </m:oMathPara>
                  </a14:m>
                  <a:endParaRPr lang="en-US" sz="1400" dirty="0">
                    <a:solidFill>
                      <a:srgbClr val="000000"/>
                    </a:solidFill>
                  </a:endParaRPr>
                </a:p>
              </p:txBody>
            </p:sp>
          </mc:Choice>
          <mc:Fallback xmlns="">
            <p:sp>
              <p:nvSpPr>
                <p:cNvPr id="28" name="TextBox 27">
                  <a:extLst>
                    <a:ext uri="{FF2B5EF4-FFF2-40B4-BE49-F238E27FC236}">
                      <a16:creationId xmlns:a16="http://schemas.microsoft.com/office/drawing/2014/main" id="{E3A8B8FE-5F38-AE44-A5B6-D8A389695BDC}"/>
                    </a:ext>
                  </a:extLst>
                </p:cNvPr>
                <p:cNvSpPr txBox="1">
                  <a:spLocks noRot="1" noChangeAspect="1" noMove="1" noResize="1" noEditPoints="1" noAdjustHandles="1" noChangeArrowheads="1" noChangeShapeType="1" noTextEdit="1"/>
                </p:cNvSpPr>
                <p:nvPr/>
              </p:nvSpPr>
              <p:spPr>
                <a:xfrm>
                  <a:off x="7221748" y="893804"/>
                  <a:ext cx="2063881" cy="307775"/>
                </a:xfrm>
                <a:prstGeom prst="rect">
                  <a:avLst/>
                </a:prstGeom>
                <a:blipFill>
                  <a:blip r:embed="rId8"/>
                  <a:stretch>
                    <a:fillRect b="-769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389B66-4DBD-904D-976A-F4A67D2A72AE}"/>
                    </a:ext>
                  </a:extLst>
                </p:cNvPr>
                <p:cNvSpPr txBox="1"/>
                <p:nvPr/>
              </p:nvSpPr>
              <p:spPr>
                <a:xfrm>
                  <a:off x="11183234" y="939258"/>
                  <a:ext cx="98123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panose="02040503050406030204" pitchFamily="18" charset="0"/>
                            <a:ea typeface="Cambria Math" panose="02040503050406030204" pitchFamily="18" charset="0"/>
                          </a:rPr>
                          <m:t>scope</m:t>
                        </m:r>
                        <m:r>
                          <a:rPr lang="en-US" sz="1400" b="0" i="0" smtClean="0">
                            <a:solidFill>
                              <a:srgbClr val="000000"/>
                            </a:solidFill>
                            <a:latin typeface="Cambria Math" panose="02040503050406030204" pitchFamily="18" charset="0"/>
                            <a:ea typeface="Cambria Math" panose="02040503050406030204" pitchFamily="18" charset="0"/>
                          </a:rPr>
                          <m:t> 2</m:t>
                        </m:r>
                      </m:oMath>
                    </m:oMathPara>
                  </a14:m>
                  <a:endParaRPr lang="en-US" sz="1400" dirty="0">
                    <a:solidFill>
                      <a:srgbClr val="000000"/>
                    </a:solidFill>
                  </a:endParaRPr>
                </a:p>
              </p:txBody>
            </p:sp>
          </mc:Choice>
          <mc:Fallback xmlns="">
            <p:sp>
              <p:nvSpPr>
                <p:cNvPr id="29" name="TextBox 28">
                  <a:extLst>
                    <a:ext uri="{FF2B5EF4-FFF2-40B4-BE49-F238E27FC236}">
                      <a16:creationId xmlns:a16="http://schemas.microsoft.com/office/drawing/2014/main" id="{94389B66-4DBD-904D-976A-F4A67D2A72AE}"/>
                    </a:ext>
                  </a:extLst>
                </p:cNvPr>
                <p:cNvSpPr txBox="1">
                  <a:spLocks noRot="1" noChangeAspect="1" noMove="1" noResize="1" noEditPoints="1" noAdjustHandles="1" noChangeArrowheads="1" noChangeShapeType="1" noTextEdit="1"/>
                </p:cNvSpPr>
                <p:nvPr/>
              </p:nvSpPr>
              <p:spPr>
                <a:xfrm>
                  <a:off x="11183234" y="939258"/>
                  <a:ext cx="981233" cy="307775"/>
                </a:xfrm>
                <a:prstGeom prst="rect">
                  <a:avLst/>
                </a:prstGeom>
                <a:blipFill>
                  <a:blip r:embed="rId9"/>
                  <a:stretch>
                    <a:fillRect b="-12000"/>
                  </a:stretch>
                </a:blipFill>
                <a:ln w="12700" cap="flat">
                  <a:noFill/>
                  <a:miter lim="400000"/>
                </a:ln>
                <a:effectLst/>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DB601B-235A-004B-B35B-7D4C792EFC94}"/>
                </a:ext>
              </a:extLst>
            </p:cNvPr>
            <p:cNvSpPr/>
            <p:nvPr/>
          </p:nvSpPr>
          <p:spPr>
            <a:xfrm>
              <a:off x="7826328" y="1247032"/>
              <a:ext cx="958670" cy="13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D5C59C9-FF5E-734B-B33F-5AA50F0C07EB}"/>
                </a:ext>
              </a:extLst>
            </p:cNvPr>
            <p:cNvSpPr/>
            <p:nvPr/>
          </p:nvSpPr>
          <p:spPr>
            <a:xfrm>
              <a:off x="8823728" y="148522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0DF72FA-5329-2540-9403-1B2ACDF30ABD}"/>
                </a:ext>
              </a:extLst>
            </p:cNvPr>
            <p:cNvSpPr txBox="1"/>
            <p:nvPr/>
          </p:nvSpPr>
          <p:spPr>
            <a:xfrm>
              <a:off x="9611736" y="1218057"/>
              <a:ext cx="767255" cy="338554"/>
            </a:xfrm>
            <a:prstGeom prst="rect">
              <a:avLst/>
            </a:prstGeom>
            <a:noFill/>
          </p:spPr>
          <p:txBody>
            <a:bodyPr wrap="square" rtlCol="0">
              <a:spAutoFit/>
            </a:bodyPr>
            <a:lstStyle/>
            <a:p>
              <a:r>
                <a:rPr lang="en-US" sz="1600" dirty="0"/>
                <a:t>Z</a:t>
              </a:r>
              <a:r>
                <a:rPr lang="en-US" sz="1600" baseline="-25000" dirty="0"/>
                <a:t>0</a:t>
              </a:r>
              <a:r>
                <a:rPr lang="en-US" sz="1600" dirty="0"/>
                <a:t>, l</a:t>
              </a:r>
            </a:p>
          </p:txBody>
        </p:sp>
      </p:grpSp>
    </p:spTree>
    <p:extLst>
      <p:ext uri="{BB962C8B-B14F-4D97-AF65-F5344CB8AC3E}">
        <p14:creationId xmlns:p14="http://schemas.microsoft.com/office/powerpoint/2010/main" val="967128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84467"/>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11: Waves</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31629" y="1691704"/>
                <a:ext cx="10928740" cy="38824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startAt="3"/>
                </a:pPr>
                <a:r>
                  <a:rPr lang="en-US" dirty="0">
                    <a:solidFill>
                      <a:srgbClr val="000000"/>
                    </a:solidFill>
                    <a:latin typeface="Calibri"/>
                    <a:ea typeface="Calibri"/>
                    <a:cs typeface="Calibri"/>
                    <a:sym typeface="Calibri"/>
                  </a:rPr>
                  <a:t>Add a 100mH inductor every 1km.  Now what’s the loss?</a:t>
                </a:r>
              </a:p>
              <a:p>
                <a:pPr marL="800100" lvl="1"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𝑍</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𝑓</m:t>
                        </m:r>
                      </m:e>
                    </m:d>
                    <m:r>
                      <a:rPr lang="en-US" b="0" i="1" smtClean="0">
                        <a:solidFill>
                          <a:srgbClr val="000000"/>
                        </a:solidFill>
                        <a:latin typeface="Cambria Math" panose="02040503050406030204" pitchFamily="18" charset="0"/>
                        <a:ea typeface="Calibri"/>
                        <a:cs typeface="Calibri"/>
                        <a:sym typeface="Calibri"/>
                      </a:rPr>
                      <m:t>=</m:t>
                    </m:r>
                    <m:r>
                      <a:rPr lang="en-US" b="0" i="1" smtClean="0">
                        <a:solidFill>
                          <a:srgbClr val="000000"/>
                        </a:solidFill>
                        <a:latin typeface="Cambria Math" panose="02040503050406030204" pitchFamily="18" charset="0"/>
                        <a:ea typeface="Calibri"/>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𝐿</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𝑅</m:t>
                    </m:r>
                    <m:r>
                      <a:rPr lang="en-US" i="1">
                        <a:solidFill>
                          <a:srgbClr val="000000"/>
                        </a:solidFill>
                        <a:latin typeface="Cambria Math" panose="02040503050406030204" pitchFamily="18" charset="0"/>
                        <a:ea typeface="Cambria Math" panose="02040503050406030204" pitchFamily="18" charset="0"/>
                        <a:cs typeface="Calibri"/>
                        <a:sym typeface="Calibri"/>
                      </a:rPr>
                      <m:t>=50×</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−3</m:t>
                        </m:r>
                      </m:sup>
                    </m:sSup>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𝜋</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r>
                      <a:rPr lang="en-US" b="0" i="1" smtClean="0">
                        <a:solidFill>
                          <a:srgbClr val="000000"/>
                        </a:solidFill>
                        <a:latin typeface="Cambria Math" panose="02040503050406030204" pitchFamily="18" charset="0"/>
                        <a:cs typeface="Calibri"/>
                        <a:sym typeface="Calibri"/>
                      </a:rPr>
                      <m:t>= </m:t>
                    </m:r>
                    <m:rad>
                      <m:radPr>
                        <m:degHide m:val="on"/>
                        <m:ctrlPr>
                          <a:rPr lang="en-US" b="0" i="1" smtClean="0">
                            <a:solidFill>
                              <a:srgbClr val="000000"/>
                            </a:solidFill>
                            <a:latin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𝑍</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num>
                          <m:den>
                            <m:r>
                              <a:rPr lang="en-US" b="0" i="1" smtClean="0">
                                <a:solidFill>
                                  <a:srgbClr val="000000"/>
                                </a:solidFill>
                                <a:latin typeface="Cambria Math" panose="02040503050406030204" pitchFamily="18" charset="0"/>
                                <a:cs typeface="Calibri"/>
                                <a:sym typeface="Calibri"/>
                              </a:rPr>
                              <m:t>𝑌</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𝑓</m:t>
                                </m:r>
                              </m:e>
                            </m:d>
                          </m:den>
                        </m:f>
                      </m:e>
                    </m:rad>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r>
                      <a:rPr lang="en-US" i="1">
                        <a:solidFill>
                          <a:srgbClr val="000000"/>
                        </a:solidFill>
                        <a:latin typeface="Cambria Math" panose="02040503050406030204" pitchFamily="18" charset="0"/>
                        <a:cs typeface="Calibri"/>
                        <a:sym typeface="Calibri"/>
                      </a:rPr>
                      <m:t>= </m:t>
                    </m:r>
                    <m:rad>
                      <m:radPr>
                        <m:degHide m:val="on"/>
                        <m:ctrlPr>
                          <a:rPr lang="en-US" i="1">
                            <a:solidFill>
                              <a:srgbClr val="000000"/>
                            </a:solidFill>
                            <a:latin typeface="Cambria Math" panose="02040503050406030204" pitchFamily="18" charset="0"/>
                            <a:cs typeface="Calibri"/>
                            <a:sym typeface="Calibri"/>
                          </a:rPr>
                        </m:ctrlPr>
                      </m:radPr>
                      <m:deg/>
                      <m:e>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𝑍</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num>
                          <m:den>
                            <m:r>
                              <a:rPr lang="en-US" i="1">
                                <a:solidFill>
                                  <a:srgbClr val="000000"/>
                                </a:solidFill>
                                <a:latin typeface="Cambria Math" panose="02040503050406030204" pitchFamily="18" charset="0"/>
                                <a:cs typeface="Calibri"/>
                                <a:sym typeface="Calibri"/>
                              </a:rPr>
                              <m:t>𝑌</m:t>
                            </m:r>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cs typeface="Calibri"/>
                                    <a:sym typeface="Calibri"/>
                                  </a:rPr>
                                  <m:t>𝑓</m:t>
                                </m:r>
                              </m:e>
                            </m:d>
                          </m:den>
                        </m:f>
                      </m:e>
                    </m:rad>
                  </m:oMath>
                </a14:m>
                <a:endParaRPr lang="en-US"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(500)=</m:t>
                    </m:r>
                    <m:r>
                      <a:rPr lang="en-US" b="0" i="0" smtClean="0">
                        <a:solidFill>
                          <a:srgbClr val="000000"/>
                        </a:solidFill>
                        <a:latin typeface="Cambria Math" panose="02040503050406030204" pitchFamily="18" charset="0"/>
                        <a:cs typeface="Calibri"/>
                        <a:sym typeface="Calibri"/>
                      </a:rPr>
                      <m:t>318</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(1000)=</m:t>
                    </m:r>
                    <m:r>
                      <a:rPr lang="en-US" b="0" i="1" smtClean="0">
                        <a:solidFill>
                          <a:srgbClr val="000000"/>
                        </a:solidFill>
                        <a:latin typeface="Cambria Math" panose="02040503050406030204" pitchFamily="18" charset="0"/>
                        <a:cs typeface="Calibri"/>
                        <a:sym typeface="Calibri"/>
                      </a:rPr>
                      <m:t>317</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0</m:t>
                        </m:r>
                      </m:sub>
                    </m:sSub>
                    <m:r>
                      <a:rPr lang="en-US" i="1">
                        <a:solidFill>
                          <a:srgbClr val="000000"/>
                        </a:solidFill>
                        <a:latin typeface="Cambria Math" panose="02040503050406030204" pitchFamily="18" charset="0"/>
                        <a:cs typeface="Calibri"/>
                        <a:sym typeface="Calibri"/>
                      </a:rPr>
                      <m:t>(2000)=</m:t>
                    </m:r>
                    <m:r>
                      <a:rPr lang="en-US" b="0" i="1" smtClean="0">
                        <a:solidFill>
                          <a:srgbClr val="000000"/>
                        </a:solidFill>
                        <a:latin typeface="Cambria Math" panose="02040503050406030204" pitchFamily="18" charset="0"/>
                        <a:cs typeface="Calibri"/>
                        <a:sym typeface="Calibri"/>
                      </a:rPr>
                      <m:t>316</m:t>
                    </m:r>
                    <m:r>
                      <m:rPr>
                        <m:sty m:val="p"/>
                      </m:rPr>
                      <a:rPr lang="el-GR"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b="0" i="0"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mbria Math" panose="02040503050406030204" pitchFamily="18" charset="0"/>
                    <a:cs typeface="Calibri"/>
                    <a:sym typeface="Calibri"/>
                  </a:rPr>
                  <a:t>High reactance approximation: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𝑓</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dirty="0">
                    <a:solidFill>
                      <a:srgbClr val="000000"/>
                    </a:solidFill>
                    <a:ea typeface="Cambria Math" panose="02040503050406030204" pitchFamily="18" charset="0"/>
                    <a:cs typeface="Calibri"/>
                    <a:sym typeface="Calibri"/>
                  </a:rPr>
                  <a:t> ,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den>
                        </m:f>
                      </m:e>
                    </m:rad>
                    <m:r>
                      <a:rPr lang="en-US" b="0" i="1" smtClean="0">
                        <a:solidFill>
                          <a:srgbClr val="000000"/>
                        </a:solidFill>
                        <a:latin typeface="Cambria Math" panose="02040503050406030204" pitchFamily="18" charset="0"/>
                        <a:ea typeface="Cambria Math" panose="02040503050406030204" pitchFamily="18" charset="0"/>
                        <a:cs typeface="Calibri"/>
                        <a:sym typeface="Calibri"/>
                      </a:rPr>
                      <m:t>=1000</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dirty="0">
                  <a:solidFill>
                    <a:srgbClr val="000000"/>
                  </a:solidFill>
                  <a:ea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oMath>
                </a14:m>
                <a:r>
                  <a:rPr lang="en-US" dirty="0">
                    <a:solidFill>
                      <a:srgbClr val="000000"/>
                    </a:solidFill>
                    <a:latin typeface="Calibri"/>
                    <a:ea typeface="Calibri"/>
                    <a:cs typeface="Calibri"/>
                    <a:sym typeface="Calibri"/>
                  </a:rPr>
                  <a:t>,</a:t>
                </a:r>
                <a:r>
                  <a:rPr lang="en-US" dirty="0">
                    <a:solidFill>
                      <a:srgbClr val="000000"/>
                    </a:solidFill>
                    <a:ea typeface="Cambria Math" panose="02040503050406030204" pitchFamily="18" charset="0"/>
                    <a:cs typeface="Calibri"/>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500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1000</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2000</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2000</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=5.5×</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−5</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𝑛𝑒𝑝𝑒𝑟𝑠</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oMath>
                </a14:m>
                <a:endParaRPr lang="en-US"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dirty="0">
                    <a:solidFill>
                      <a:srgbClr val="000000"/>
                    </a:solidFill>
                    <a:ea typeface="Calibri"/>
                    <a:cs typeface="Calibri"/>
                    <a:sym typeface="Calibri"/>
                  </a:rPr>
                  <a:t>For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100</m:t>
                    </m:r>
                    <m:r>
                      <a:rPr lang="en-US" i="1">
                        <a:solidFill>
                          <a:srgbClr val="000000"/>
                        </a:solidFill>
                        <a:latin typeface="Cambria Math" panose="02040503050406030204" pitchFamily="18" charset="0"/>
                        <a:ea typeface="Calibri"/>
                        <a:cs typeface="Calibri"/>
                        <a:sym typeface="Calibri"/>
                      </a:rPr>
                      <m:t>𝑘𝑚</m:t>
                    </m:r>
                    <m:r>
                      <a:rPr lang="en-US" i="1">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loss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5</m:t>
                        </m:r>
                      </m:sup>
                    </m:sSup>
                  </m:oMath>
                </a14:m>
                <a:r>
                  <a:rPr lang="en-US" dirty="0">
                    <a:solidFill>
                      <a:srgbClr val="000000"/>
                    </a:solidFill>
                    <a:ea typeface="Calibri"/>
                    <a:cs typeface="Calibri"/>
                    <a:sym typeface="Calibri"/>
                  </a:rPr>
                  <a:t>=5.5 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5.5 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×8.868≈49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𝑑𝐵</m:t>
                    </m:r>
                  </m:oMath>
                </a14:m>
                <a:endParaRPr lang="en-US" dirty="0">
                  <a:solidFill>
                    <a:srgbClr val="000000"/>
                  </a:solidFill>
                  <a:ea typeface="Calibri"/>
                  <a:cs typeface="Calibri"/>
                  <a:sym typeface="Calibri"/>
                </a:endParaRPr>
              </a:p>
              <a:p>
                <a:pPr marL="800100" lvl="1" indent="-34290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1629" y="1691704"/>
                <a:ext cx="10928740" cy="3882459"/>
              </a:xfrm>
              <a:prstGeom prst="rect">
                <a:avLst/>
              </a:prstGeom>
              <a:blipFill>
                <a:blip r:embed="rId3"/>
                <a:stretch>
                  <a:fillRect l="-812" t="-65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38</a:t>
            </a:fld>
            <a:endParaRPr lang="en-US" dirty="0">
              <a:solidFill>
                <a:schemeClr val="tx1"/>
              </a:solidFill>
            </a:endParaRPr>
          </a:p>
        </p:txBody>
      </p:sp>
    </p:spTree>
    <p:extLst>
      <p:ext uri="{BB962C8B-B14F-4D97-AF65-F5344CB8AC3E}">
        <p14:creationId xmlns:p14="http://schemas.microsoft.com/office/powerpoint/2010/main" val="3235156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0524" y="135500"/>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12: Resonance</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36232" y="1185312"/>
                <a:ext cx="11441163" cy="5451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457200" hangingPunct="0"/>
                <a14:m>
                  <m:oMath xmlns:m="http://schemas.openxmlformats.org/officeDocument/2006/math">
                    <m:r>
                      <a:rPr lang="en-US" b="0" i="1" smtClean="0">
                        <a:solidFill>
                          <a:srgbClr val="000000"/>
                        </a:solidFill>
                        <a:latin typeface="Cambria Math" panose="02040503050406030204" pitchFamily="18" charset="0"/>
                        <a:cs typeface="Calibri"/>
                        <a:sym typeface="Calibri"/>
                      </a:rPr>
                      <m:t>𝑅𝐺</m:t>
                    </m:r>
                    <m:r>
                      <a:rPr lang="en-US" b="0" i="1" smtClean="0">
                        <a:solidFill>
                          <a:srgbClr val="000000"/>
                        </a:solidFill>
                        <a:latin typeface="Cambria Math" panose="02040503050406030204" pitchFamily="18" charset="0"/>
                        <a:cs typeface="Calibri"/>
                        <a:sym typeface="Calibri"/>
                      </a:rPr>
                      <m:t>58</m:t>
                    </m:r>
                    <m:r>
                      <a:rPr lang="en-US" b="0" i="1" smtClean="0">
                        <a:solidFill>
                          <a:srgbClr val="000000"/>
                        </a:solidFill>
                        <a:latin typeface="Cambria Math" panose="02040503050406030204" pitchFamily="18" charset="0"/>
                        <a:cs typeface="Calibri"/>
                        <a:sym typeface="Calibri"/>
                      </a:rPr>
                      <m:t>𝑈</m:t>
                    </m:r>
                  </m:oMath>
                </a14:m>
                <a:r>
                  <a:rPr lang="en-US" dirty="0">
                    <a:solidFill>
                      <a:srgbClr val="000000"/>
                    </a:solidFill>
                    <a:latin typeface="Calibri"/>
                    <a:ea typeface="Calibri"/>
                    <a:cs typeface="Calibri"/>
                    <a:sym typeface="Calibri"/>
                  </a:rPr>
                  <a:t> has a capacitance of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100</m:t>
                    </m:r>
                    <m:f>
                      <m:fPr>
                        <m:ctrlPr>
                          <a:rPr lang="en-US" b="0" i="1" smtClean="0">
                            <a:solidFill>
                              <a:srgbClr val="000000"/>
                            </a:solidFill>
                            <a:latin typeface="Cambria Math" panose="02040503050406030204" pitchFamily="18" charset="0"/>
                            <a:ea typeface="Calibri"/>
                            <a:cs typeface="Calibri"/>
                            <a:sym typeface="Calibri"/>
                          </a:rPr>
                        </m:ctrlPr>
                      </m:fPr>
                      <m:num>
                        <m:r>
                          <a:rPr lang="en-US" b="0" i="1" smtClean="0">
                            <a:solidFill>
                              <a:srgbClr val="000000"/>
                            </a:solidFill>
                            <a:latin typeface="Cambria Math" panose="02040503050406030204" pitchFamily="18" charset="0"/>
                            <a:ea typeface="Calibri"/>
                            <a:cs typeface="Calibri"/>
                            <a:sym typeface="Calibri"/>
                          </a:rPr>
                          <m:t>𝑝𝐹</m:t>
                        </m:r>
                      </m:num>
                      <m:den>
                        <m:r>
                          <a:rPr lang="en-US" b="0" i="1" smtClean="0">
                            <a:solidFill>
                              <a:srgbClr val="000000"/>
                            </a:solidFill>
                            <a:latin typeface="Cambria Math" panose="02040503050406030204" pitchFamily="18" charset="0"/>
                            <a:ea typeface="Calibri"/>
                            <a:cs typeface="Calibri"/>
                            <a:sym typeface="Calibri"/>
                          </a:rPr>
                          <m:t>𝑚</m:t>
                        </m:r>
                      </m:den>
                    </m:f>
                    <m:r>
                      <a:rPr lang="en-US" b="0" i="0" smtClean="0">
                        <a:solidFill>
                          <a:srgbClr val="000000"/>
                        </a:solidFill>
                        <a:latin typeface="Cambria Math" panose="02040503050406030204" pitchFamily="18" charset="0"/>
                        <a:ea typeface="Calibri"/>
                        <a:cs typeface="Calibri"/>
                        <a:sym typeface="Calibri"/>
                      </a:rPr>
                      <m:t>. </m:t>
                    </m:r>
                  </m:oMath>
                </a14:m>
                <a:r>
                  <a:rPr lang="en-US" dirty="0">
                    <a:solidFill>
                      <a:srgbClr val="000000"/>
                    </a:solidFill>
                    <a:latin typeface="Calibri"/>
                    <a:ea typeface="Calibri"/>
                    <a:cs typeface="Calibri"/>
                    <a:sym typeface="Calibri"/>
                  </a:rPr>
                  <a:t>Let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latin typeface="Calibri"/>
                    <a:ea typeface="Calibri"/>
                    <a:cs typeface="Calibri"/>
                    <a:sym typeface="Calibri"/>
                  </a:rPr>
                  <a:t> be the attenuation constant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 be the phase</a:t>
                </a:r>
              </a:p>
              <a:p>
                <a:pPr marL="285750" indent="-285750" defTabSz="457200"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Derive an expression for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cs typeface="Calibri"/>
                            <a:sym typeface="Calibri"/>
                          </a:rPr>
                          <m:t>𝑉</m:t>
                        </m:r>
                      </m:den>
                    </m:f>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and assuming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 is small by finding the first resonance where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oMath>
                </a14:m>
                <a:r>
                  <a:rPr lang="en-US" dirty="0">
                    <a:solidFill>
                      <a:srgbClr val="000000"/>
                    </a:solidFill>
                    <a:ea typeface="Calibri"/>
                    <a:cs typeface="Calibri"/>
                    <a:sym typeface="Calibri"/>
                  </a:rPr>
                  <a:t> is minimum. </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0</m:t>
                        </m:r>
                      </m:sub>
                    </m:sSub>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sup>
                    </m:sSup>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𝑉</m:t>
                    </m:r>
                    <m:r>
                      <a:rPr lang="en-US" b="0" i="1" dirty="0" smtClean="0">
                        <a:solidFill>
                          <a:srgbClr val="000000"/>
                        </a:solidFill>
                        <a:latin typeface="Cambria Math" panose="02040503050406030204" pitchFamily="18" charset="0"/>
                        <a:ea typeface="Calibri"/>
                        <a:cs typeface="Calibri"/>
                        <a:sym typeface="Calibri"/>
                      </a:rPr>
                      <m:t>=</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𝑉</m:t>
                        </m:r>
                      </m:e>
                      <m:sub>
                        <m:r>
                          <a:rPr lang="en-US" b="0" i="1" dirty="0" smtClean="0">
                            <a:solidFill>
                              <a:srgbClr val="000000"/>
                            </a:solidFill>
                            <a:latin typeface="Cambria Math" panose="02040503050406030204" pitchFamily="18" charset="0"/>
                            <a:cs typeface="Calibri"/>
                            <a:sym typeface="Calibri"/>
                          </a:rPr>
                          <m:t>0</m:t>
                        </m:r>
                      </m:sub>
                    </m:sSub>
                    <m:func>
                      <m:funcPr>
                        <m:ctrlPr>
                          <a:rPr lang="en-US" b="0" i="1" dirty="0" smtClean="0">
                            <a:solidFill>
                              <a:srgbClr val="000000"/>
                            </a:solidFill>
                            <a:latin typeface="Cambria Math" panose="02040503050406030204" pitchFamily="18" charset="0"/>
                            <a:cs typeface="Calibri"/>
                            <a:sym typeface="Calibri"/>
                          </a:rPr>
                        </m:ctrlPr>
                      </m:funcPr>
                      <m:fName>
                        <m:r>
                          <m:rPr>
                            <m:sty m:val="p"/>
                          </m:rPr>
                          <a:rPr lang="en-US" b="0" i="0" dirty="0" smtClean="0">
                            <a:solidFill>
                              <a:srgbClr val="000000"/>
                            </a:solidFill>
                            <a:latin typeface="Cambria Math" panose="02040503050406030204" pitchFamily="18" charset="0"/>
                            <a:cs typeface="Calibri"/>
                            <a:sym typeface="Calibri"/>
                          </a:rPr>
                          <m:t>exp</m:t>
                        </m:r>
                      </m:fName>
                      <m:e>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𝑗</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𝑙</m:t>
                            </m:r>
                          </m:e>
                        </m:d>
                      </m:e>
                    </m:func>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r>
                      <m:rPr>
                        <m:nor/>
                      </m:rP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b="0" dirty="0">
                    <a:solidFill>
                      <a:srgbClr val="000000"/>
                    </a:solidFill>
                    <a:ea typeface="Cambria Math" panose="02040503050406030204" pitchFamily="18" charset="0"/>
                    <a:cs typeface="Calibri"/>
                    <a:sym typeface="Calibri"/>
                  </a:rPr>
                  <a:t>  So,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b="0" dirty="0">
                    <a:solidFill>
                      <a:srgbClr val="000000"/>
                    </a:solidFill>
                    <a:ea typeface="Cambria Math" panose="02040503050406030204" pitchFamily="18" charset="0"/>
                    <a:cs typeface="Calibri"/>
                    <a:sym typeface="Calibri"/>
                  </a:rPr>
                  <a:t>, </a:t>
                </a:r>
                <a14:m>
                  <m:oMath xmlns:m="http://schemas.openxmlformats.org/officeDocument/2006/math">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dirty="0">
                  <a:solidFill>
                    <a:srgbClr val="000000"/>
                  </a:solidFill>
                  <a:ea typeface="Cambria Math" panose="02040503050406030204" pitchFamily="18" charset="0"/>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r>
                      <a:rPr lang="en-US" i="1">
                        <a:solidFill>
                          <a:srgbClr val="000000"/>
                        </a:solidFill>
                        <a:latin typeface="Cambria Math" panose="02040503050406030204" pitchFamily="18" charset="0"/>
                        <a:ea typeface="Cambria Math" panose="02040503050406030204" pitchFamily="18" charset="0"/>
                        <a:cs typeface="Calibri"/>
                        <a:sym typeface="Calibri"/>
                      </a:rPr>
                      <m:t> </m:t>
                    </m:r>
                  </m:oMath>
                </a14:m>
                <a:r>
                  <a:rPr lang="en-US" dirty="0">
                    <a:solidFill>
                      <a:srgbClr val="000000"/>
                    </a:solidFill>
                    <a:latin typeface="Calibri"/>
                    <a:ea typeface="Calibri"/>
                    <a:cs typeface="Calibri"/>
                    <a:sym typeface="Calibri"/>
                  </a:rPr>
                  <a:t>and the wave velocity by finding the resonant frequency (without the load,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𝑝𝑝</m:t>
                        </m:r>
                      </m:sub>
                    </m:sSub>
                  </m:oMath>
                </a14:m>
                <a:r>
                  <a:rPr lang="en-US" dirty="0">
                    <a:solidFill>
                      <a:srgbClr val="000000"/>
                    </a:solidFill>
                    <a:latin typeface="Calibri"/>
                    <a:ea typeface="Calibri"/>
                    <a:cs typeface="Calibri"/>
                    <a:sym typeface="Calibri"/>
                  </a:rPr>
                  <a:t>) and noting the time delay with a scope on the input and </a:t>
                </a:r>
                <a:r>
                  <a:rPr lang="en-US" dirty="0">
                    <a:solidFill>
                      <a:srgbClr val="000000"/>
                    </a:solidFill>
                    <a:ea typeface="Calibri"/>
                    <a:cs typeface="Calibri"/>
                    <a:sym typeface="Calibri"/>
                  </a:rPr>
                  <a:t>output. Use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r>
                      <a:rPr lang="en-US" i="1">
                        <a:solidFill>
                          <a:srgbClr val="000000"/>
                        </a:solidFill>
                        <a:latin typeface="Cambria Math" panose="02040503050406030204" pitchFamily="18" charset="0"/>
                        <a:cs typeface="Calibri"/>
                        <a:sym typeface="Calibri"/>
                      </a:rPr>
                      <m:t>|</m:t>
                    </m:r>
                  </m:oMath>
                </a14:m>
                <a:r>
                  <a:rPr lang="en-US" dirty="0">
                    <a:solidFill>
                      <a:srgbClr val="000000"/>
                    </a:solidFill>
                    <a:ea typeface="Calibri"/>
                    <a:cs typeface="Calibri"/>
                    <a:sym typeface="Calibri"/>
                  </a:rPr>
                  <a:t> to calculate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𝛼</m:t>
                    </m:r>
                  </m:oMath>
                </a14:m>
                <a:r>
                  <a:rPr lang="en-US" dirty="0">
                    <a:solidFill>
                      <a:srgbClr val="000000"/>
                    </a:solidFill>
                    <a:ea typeface="Calibri"/>
                    <a:cs typeface="Calibri"/>
                    <a:sym typeface="Calibri"/>
                  </a:rPr>
                  <a:t>.</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oMath>
                </a14:m>
                <a:r>
                  <a:rPr lang="en-US" dirty="0">
                    <a:solidFill>
                      <a:srgbClr val="000000"/>
                    </a:solidFill>
                    <a:latin typeface="Calibri"/>
                    <a:ea typeface="Calibri"/>
                    <a:cs typeface="Calibri"/>
                    <a:sym typeface="Calibri"/>
                  </a:rPr>
                  <a:t> will be maximum at resonant frequency with unterminated line.</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𝑔</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mbria Math" panose="02040503050406030204" pitchFamily="18" charset="0"/>
                    <a:cs typeface="Calibri"/>
                    <a:sym typeface="Calibri"/>
                  </a:rPr>
                  <a:t> is minimum when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den>
                    </m:f>
                  </m:oMath>
                </a14:m>
                <a:r>
                  <a:rPr lang="en-US" dirty="0">
                    <a:solidFill>
                      <a:srgbClr val="000000"/>
                    </a:solidFill>
                    <a:latin typeface="Calibri"/>
                    <a:ea typeface="Calibri"/>
                    <a:cs typeface="Calibri"/>
                    <a:sym typeface="Calibri"/>
                  </a:rPr>
                  <a:t>.  This gives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a:p>
                <a:pPr marL="914400" lvl="1"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𝑙</m:t>
                    </m:r>
                    <m:r>
                      <a:rPr lang="en-US" i="1">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i="1">
                            <a:solidFill>
                              <a:srgbClr val="000000"/>
                            </a:solidFill>
                            <a:latin typeface="Cambria Math" panose="02040503050406030204" pitchFamily="18" charset="0"/>
                            <a:ea typeface="Cambria Math" panose="02040503050406030204" pitchFamily="18" charset="0"/>
                            <a:cs typeface="Calibri"/>
                            <a:sym typeface="Calibri"/>
                          </a:rPr>
                          <m:t>2</m:t>
                        </m:r>
                      </m:den>
                    </m:f>
                  </m:oMath>
                </a14:m>
                <a:r>
                  <a:rPr lang="en-US" dirty="0">
                    <a:solidFill>
                      <a:srgbClr val="000000"/>
                    </a:solidFill>
                    <a:latin typeface="Calibri"/>
                    <a:ea typeface="Calibri"/>
                    <a:cs typeface="Calibri"/>
                    <a:sym typeface="Calibri"/>
                  </a:rPr>
                  <a:t>, </a:t>
                </a:r>
                <a14:m>
                  <m:oMath xmlns:m="http://schemas.openxmlformats.org/officeDocument/2006/math">
                    <m:d>
                      <m:dPr>
                        <m:begChr m:val="|"/>
                        <m:endChr m:val="|"/>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𝑔</m:t>
                                </m:r>
                              </m:sub>
                            </m:sSub>
                          </m:num>
                          <m:den>
                            <m:r>
                              <a:rPr lang="en-US" i="1">
                                <a:solidFill>
                                  <a:srgbClr val="000000"/>
                                </a:solidFill>
                                <a:latin typeface="Cambria Math" panose="02040503050406030204" pitchFamily="18" charset="0"/>
                                <a:cs typeface="Calibri"/>
                                <a:sym typeface="Calibri"/>
                              </a:rPr>
                              <m:t>𝑉</m:t>
                            </m:r>
                          </m:den>
                        </m:f>
                      </m:e>
                    </m:d>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𝜆</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this to calculate the velocity,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latin typeface="Calibri"/>
                    <a:ea typeface="Calibri"/>
                    <a:cs typeface="Calibri"/>
                    <a:sym typeface="Calibri"/>
                  </a:rPr>
                  <a:t>.  How large is the frequency shift caused?</a:t>
                </a:r>
              </a:p>
              <a:p>
                <a:pPr marL="914400" lvl="1" indent="-4572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𝑣</m:t>
                    </m:r>
                    <m:r>
                      <a:rPr lang="en-US" b="0" i="1" smtClean="0">
                        <a:solidFill>
                          <a:srgbClr val="000000"/>
                        </a:solidFill>
                        <a:latin typeface="Cambria Math" panose="02040503050406030204" pitchFamily="18" charset="0"/>
                        <a:ea typeface="Calibri"/>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den>
                    </m:f>
                  </m:oMath>
                </a14:m>
                <a:r>
                  <a:rPr lang="en-US" dirty="0">
                    <a:solidFill>
                      <a:srgbClr val="000000"/>
                    </a:solidFill>
                    <a:ea typeface="Calibri"/>
                    <a:cs typeface="Calibri"/>
                    <a:sym typeface="Calibri"/>
                  </a:rPr>
                  <a:t>.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𝑣</m:t>
                    </m:r>
                  </m:oMath>
                </a14:m>
                <a:r>
                  <a:rPr lang="en-US" dirty="0">
                    <a:solidFill>
                      <a:srgbClr val="000000"/>
                    </a:solidFill>
                    <a:ea typeface="Calibri"/>
                    <a:cs typeface="Calibri"/>
                    <a:sym typeface="Calibri"/>
                  </a:rPr>
                  <a:t> should be about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8</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oMath>
                </a14:m>
                <a:r>
                  <a:rPr lang="en-US" dirty="0">
                    <a:solidFill>
                      <a:srgbClr val="000000"/>
                    </a:solidFill>
                    <a:ea typeface="Calibri"/>
                    <a:cs typeface="Calibri"/>
                    <a:sym typeface="Calibri"/>
                  </a:rPr>
                  <a:t>]</a:t>
                </a:r>
              </a:p>
              <a:p>
                <a:pPr marL="457200" indent="-457200" defTabSz="457200" hangingPunct="0">
                  <a:buFont typeface="+mj-lt"/>
                  <a:buAutoNum type="arabicPeriod" startAt="4"/>
                </a:pPr>
                <a:r>
                  <a:rPr lang="en-US" dirty="0">
                    <a:solidFill>
                      <a:srgbClr val="000000"/>
                    </a:solidFill>
                    <a:ea typeface="Calibri"/>
                    <a:cs typeface="Calibri"/>
                    <a:sym typeface="Calibri"/>
                  </a:rPr>
                  <a:t>Find, as usual,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oMath>
                </a14:m>
                <a:r>
                  <a:rPr lang="en-US" dirty="0">
                    <a:solidFill>
                      <a:srgbClr val="000000"/>
                    </a:solidFill>
                    <a:ea typeface="Calibri"/>
                    <a:cs typeface="Calibri"/>
                    <a:sym typeface="Calibri"/>
                  </a:rPr>
                  <a:t>, and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𝛽</m:t>
                        </m:r>
                      </m:num>
                      <m:den>
                        <m:r>
                          <a:rPr lang="en-US" i="1">
                            <a:solidFill>
                              <a:srgbClr val="000000"/>
                            </a:solidFill>
                            <a:latin typeface="Cambria Math" panose="02040503050406030204" pitchFamily="18" charset="0"/>
                            <a:cs typeface="Calibri"/>
                            <a:sym typeface="Calibri"/>
                          </a:rPr>
                          <m:t>2</m:t>
                        </m:r>
                        <m:r>
                          <a:rPr lang="en-US" i="1">
                            <a:solidFill>
                              <a:srgbClr val="000000"/>
                            </a:solidFill>
                            <a:latin typeface="Cambria Math" panose="02040503050406030204" pitchFamily="18" charset="0"/>
                            <a:ea typeface="Cambria Math" panose="02040503050406030204" pitchFamily="18" charset="0"/>
                            <a:cs typeface="Calibri"/>
                            <a:sym typeface="Calibri"/>
                          </a:rPr>
                          <m:t>𝛼</m:t>
                        </m:r>
                      </m:den>
                    </m:f>
                  </m:oMath>
                </a14:m>
                <a:endParaRPr lang="en-US"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𝑄</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𝐵𝑊</m:t>
                        </m:r>
                      </m:den>
                    </m:f>
                  </m:oMath>
                </a14:m>
                <a:r>
                  <a:rPr lang="en-US" dirty="0">
                    <a:solidFill>
                      <a:srgbClr val="000000"/>
                    </a:solidFill>
                    <a:ea typeface="Calibri"/>
                    <a:cs typeface="Calibri"/>
                    <a:sym typeface="Calibri"/>
                  </a:rPr>
                  <a:t>, so </a:t>
                </a: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𝐵𝑊</m:t>
                    </m:r>
                    <m:r>
                      <a:rPr lang="en-US" i="1">
                        <a:solidFill>
                          <a:srgbClr val="000000"/>
                        </a:solidFill>
                        <a:latin typeface="Cambria Math" panose="02040503050406030204" pitchFamily="18" charset="0"/>
                        <a:ea typeface="Calibri"/>
                        <a:cs typeface="Calibri"/>
                        <a:sym typeface="Calibri"/>
                      </a:rPr>
                      <m:t>= </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num>
                      <m:den>
                        <m:r>
                          <a:rPr lang="en-US" i="1">
                            <a:solidFill>
                              <a:srgbClr val="000000"/>
                            </a:solidFill>
                            <a:latin typeface="Cambria Math" panose="02040503050406030204" pitchFamily="18" charset="0"/>
                            <a:cs typeface="Calibri"/>
                            <a:sym typeface="Calibri"/>
                          </a:rPr>
                          <m:t>𝑄</m:t>
                        </m:r>
                      </m:den>
                    </m:f>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𝑢</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r>
                  <a:rPr lang="en-US" dirty="0">
                    <a:solidFill>
                      <a:srgbClr val="000000"/>
                    </a:solidFill>
                    <a:ea typeface="Calibri"/>
                    <a:cs typeface="Calibri"/>
                    <a:sym typeface="Calibri"/>
                  </a:rPr>
                  <a:t>, and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𝑙</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𝑟</m:t>
                        </m:r>
                      </m:sub>
                    </m:sSub>
                    <m:r>
                      <a:rPr lang="en-US">
                        <a:solidFill>
                          <a:srgbClr val="000000"/>
                        </a:solidFill>
                        <a:latin typeface="Cambria Math" panose="02040503050406030204" pitchFamily="18" charset="0"/>
                        <a:cs typeface="Calibri"/>
                        <a:sym typeface="Calibri"/>
                      </a:rPr>
                      <m:t>− </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𝐵𝑊</m:t>
                        </m:r>
                      </m:num>
                      <m:den>
                        <m:r>
                          <a:rPr lang="en-US" i="1">
                            <a:solidFill>
                              <a:srgbClr val="000000"/>
                            </a:solidFill>
                            <a:latin typeface="Cambria Math" panose="02040503050406030204" pitchFamily="18" charset="0"/>
                            <a:cs typeface="Calibri"/>
                            <a:sym typeface="Calibri"/>
                          </a:rPr>
                          <m:t>.2</m:t>
                        </m:r>
                      </m:den>
                    </m:f>
                  </m:oMath>
                </a14:m>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36232" y="1185312"/>
                <a:ext cx="11441163" cy="5451784"/>
              </a:xfrm>
              <a:prstGeom prst="rect">
                <a:avLst/>
              </a:prstGeom>
              <a:blipFill>
                <a:blip r:embed="rId3"/>
                <a:stretch>
                  <a:fillRect l="-776"/>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39</a:t>
            </a:fld>
            <a:endParaRPr lang="en-US" dirty="0">
              <a:solidFill>
                <a:schemeClr val="tx1"/>
              </a:solidFill>
            </a:endParaRPr>
          </a:p>
        </p:txBody>
      </p:sp>
      <p:grpSp>
        <p:nvGrpSpPr>
          <p:cNvPr id="6" name="Group 5">
            <a:extLst>
              <a:ext uri="{FF2B5EF4-FFF2-40B4-BE49-F238E27FC236}">
                <a16:creationId xmlns:a16="http://schemas.microsoft.com/office/drawing/2014/main" id="{1AD96827-2092-4C47-8FDE-310E161D35AB}"/>
              </a:ext>
            </a:extLst>
          </p:cNvPr>
          <p:cNvGrpSpPr/>
          <p:nvPr/>
        </p:nvGrpSpPr>
        <p:grpSpPr>
          <a:xfrm>
            <a:off x="7904842" y="4050262"/>
            <a:ext cx="4287158" cy="2179656"/>
            <a:chOff x="7137475" y="1249344"/>
            <a:chExt cx="5000592" cy="253343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8BA0A6-0072-8C4A-9A36-6F4ACE82F689}"/>
                    </a:ext>
                  </a:extLst>
                </p:cNvPr>
                <p:cNvSpPr txBox="1"/>
                <p:nvPr/>
              </p:nvSpPr>
              <p:spPr>
                <a:xfrm>
                  <a:off x="11427753" y="1578199"/>
                  <a:ext cx="552547"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oMath>
                    </m:oMathPara>
                  </a14:m>
                  <a:endParaRPr lang="en-US" sz="1600" baseline="-25000" dirty="0"/>
                </a:p>
              </p:txBody>
            </p:sp>
          </mc:Choice>
          <mc:Fallback xmlns="">
            <p:sp>
              <p:nvSpPr>
                <p:cNvPr id="23" name="TextBox 22">
                  <a:extLst>
                    <a:ext uri="{FF2B5EF4-FFF2-40B4-BE49-F238E27FC236}">
                      <a16:creationId xmlns:a16="http://schemas.microsoft.com/office/drawing/2014/main" id="{6D8BA0A6-0072-8C4A-9A36-6F4ACE82F689}"/>
                    </a:ext>
                  </a:extLst>
                </p:cNvPr>
                <p:cNvSpPr txBox="1">
                  <a:spLocks noRot="1" noChangeAspect="1" noMove="1" noResize="1" noEditPoints="1" noAdjustHandles="1" noChangeArrowheads="1" noChangeShapeType="1" noTextEdit="1"/>
                </p:cNvSpPr>
                <p:nvPr/>
              </p:nvSpPr>
              <p:spPr>
                <a:xfrm>
                  <a:off x="11427753" y="1578199"/>
                  <a:ext cx="552547" cy="362984"/>
                </a:xfrm>
                <a:prstGeom prst="rect">
                  <a:avLst/>
                </a:prstGeom>
                <a:blipFill>
                  <a:blip r:embed="rId4"/>
                  <a:stretch>
                    <a:fillRect/>
                  </a:stretch>
                </a:blipFill>
              </p:spPr>
              <p:txBody>
                <a:bodyPr/>
                <a:lstStyle/>
                <a:p>
                  <a:r>
                    <a:rPr lang="en-US">
                      <a:noFill/>
                    </a:rPr>
                    <a:t> </a:t>
                  </a:r>
                </a:p>
              </p:txBody>
            </p:sp>
          </mc:Fallback>
        </mc:AlternateContent>
        <p:sp>
          <p:nvSpPr>
            <p:cNvPr id="7" name="Can 6">
              <a:extLst>
                <a:ext uri="{FF2B5EF4-FFF2-40B4-BE49-F238E27FC236}">
                  <a16:creationId xmlns:a16="http://schemas.microsoft.com/office/drawing/2014/main" id="{FD3E3B21-1DFB-C84B-9344-5DC78291ACB4}"/>
                </a:ext>
              </a:extLst>
            </p:cNvPr>
            <p:cNvSpPr/>
            <p:nvPr/>
          </p:nvSpPr>
          <p:spPr>
            <a:xfrm rot="5400000">
              <a:off x="9654512" y="553264"/>
              <a:ext cx="704193" cy="2869323"/>
            </a:xfrm>
            <a:prstGeom prst="ca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E87801-BF44-F344-A5D2-DB9BF87C2C81}"/>
                </a:ext>
              </a:extLst>
            </p:cNvPr>
            <p:cNvCxnSpPr>
              <a:cxnSpLocks/>
            </p:cNvCxnSpPr>
            <p:nvPr/>
          </p:nvCxnSpPr>
          <p:spPr>
            <a:xfrm>
              <a:off x="8283432" y="1972160"/>
              <a:ext cx="3352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5595A1D-5F12-7E48-B08F-88F385392F53}"/>
                </a:ext>
              </a:extLst>
            </p:cNvPr>
            <p:cNvSpPr/>
            <p:nvPr/>
          </p:nvSpPr>
          <p:spPr>
            <a:xfrm>
              <a:off x="11600885" y="19233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A83288-9969-E04F-9C6D-66F08C20A685}"/>
                </a:ext>
              </a:extLst>
            </p:cNvPr>
            <p:cNvSpPr txBox="1"/>
            <p:nvPr/>
          </p:nvSpPr>
          <p:spPr>
            <a:xfrm>
              <a:off x="9538900" y="1249344"/>
              <a:ext cx="767255" cy="338554"/>
            </a:xfrm>
            <a:prstGeom prst="rect">
              <a:avLst/>
            </a:prstGeom>
            <a:noFill/>
          </p:spPr>
          <p:txBody>
            <a:bodyPr wrap="square" rtlCol="0">
              <a:spAutoFit/>
            </a:bodyPr>
            <a:lstStyle/>
            <a:p>
              <a:r>
                <a:rPr lang="en-US" sz="1600" dirty="0"/>
                <a:t>10m</a:t>
              </a:r>
            </a:p>
          </p:txBody>
        </p:sp>
        <p:cxnSp>
          <p:nvCxnSpPr>
            <p:cNvPr id="13" name="Straight Connector 12">
              <a:extLst>
                <a:ext uri="{FF2B5EF4-FFF2-40B4-BE49-F238E27FC236}">
                  <a16:creationId xmlns:a16="http://schemas.microsoft.com/office/drawing/2014/main" id="{03C4CD54-8E93-7C47-8C20-00D9B7F74C72}"/>
                </a:ext>
              </a:extLst>
            </p:cNvPr>
            <p:cNvCxnSpPr>
              <a:cxnSpLocks/>
            </p:cNvCxnSpPr>
            <p:nvPr/>
          </p:nvCxnSpPr>
          <p:spPr>
            <a:xfrm flipV="1">
              <a:off x="8664840" y="2331724"/>
              <a:ext cx="0" cy="3855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63F64D-693D-7B4D-9948-D9CC677BF38E}"/>
                </a:ext>
              </a:extLst>
            </p:cNvPr>
            <p:cNvCxnSpPr>
              <a:cxnSpLocks/>
            </p:cNvCxnSpPr>
            <p:nvPr/>
          </p:nvCxnSpPr>
          <p:spPr>
            <a:xfrm>
              <a:off x="11229873" y="2336977"/>
              <a:ext cx="399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B12ED1A-8B55-9543-8F44-E0F26DB6A50E}"/>
                </a:ext>
              </a:extLst>
            </p:cNvPr>
            <p:cNvSpPr/>
            <p:nvPr/>
          </p:nvSpPr>
          <p:spPr>
            <a:xfrm>
              <a:off x="11595635" y="22860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62B0098-4805-3F4F-803D-493E9CF26A61}"/>
                </a:ext>
              </a:extLst>
            </p:cNvPr>
            <p:cNvCxnSpPr>
              <a:cxnSpLocks/>
            </p:cNvCxnSpPr>
            <p:nvPr/>
          </p:nvCxnSpPr>
          <p:spPr>
            <a:xfrm>
              <a:off x="7613898" y="2717309"/>
              <a:ext cx="106070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07">
              <a:extLst>
                <a:ext uri="{FF2B5EF4-FFF2-40B4-BE49-F238E27FC236}">
                  <a16:creationId xmlns:a16="http://schemas.microsoft.com/office/drawing/2014/main" id="{96F818CE-CDA5-3541-A3E3-D648A96EB08E}"/>
                </a:ext>
              </a:extLst>
            </p:cNvPr>
            <p:cNvGrpSpPr>
              <a:grpSpLocks/>
            </p:cNvGrpSpPr>
            <p:nvPr/>
          </p:nvGrpSpPr>
          <p:grpSpPr bwMode="auto">
            <a:xfrm>
              <a:off x="7461698" y="1960979"/>
              <a:ext cx="304800" cy="762000"/>
              <a:chOff x="4560" y="2400"/>
              <a:chExt cx="192" cy="480"/>
            </a:xfrm>
          </p:grpSpPr>
          <p:sp>
            <p:nvSpPr>
              <p:cNvPr id="35" name="Oval 111">
                <a:extLst>
                  <a:ext uri="{FF2B5EF4-FFF2-40B4-BE49-F238E27FC236}">
                    <a16:creationId xmlns:a16="http://schemas.microsoft.com/office/drawing/2014/main" id="{DFAFF263-F04D-7B4B-8225-7B2F2AC7F0DC}"/>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36" name="Line 112">
                <a:extLst>
                  <a:ext uri="{FF2B5EF4-FFF2-40B4-BE49-F238E27FC236}">
                    <a16:creationId xmlns:a16="http://schemas.microsoft.com/office/drawing/2014/main" id="{13115099-5F6B-A34E-8DBB-F941FFB7CD8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3">
                <a:extLst>
                  <a:ext uri="{FF2B5EF4-FFF2-40B4-BE49-F238E27FC236}">
                    <a16:creationId xmlns:a16="http://schemas.microsoft.com/office/drawing/2014/main" id="{19AB243C-944F-2844-8E87-0A5E5F9F0E8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4">
                <a:extLst>
                  <a:ext uri="{FF2B5EF4-FFF2-40B4-BE49-F238E27FC236}">
                    <a16:creationId xmlns:a16="http://schemas.microsoft.com/office/drawing/2014/main" id="{4C20D98D-E97B-114E-91E8-03A2CA216A35}"/>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15">
                <a:extLst>
                  <a:ext uri="{FF2B5EF4-FFF2-40B4-BE49-F238E27FC236}">
                    <a16:creationId xmlns:a16="http://schemas.microsoft.com/office/drawing/2014/main" id="{FE14BCB4-3D6C-EE4C-9C43-E42B4053BF81}"/>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16">
                <a:extLst>
                  <a:ext uri="{FF2B5EF4-FFF2-40B4-BE49-F238E27FC236}">
                    <a16:creationId xmlns:a16="http://schemas.microsoft.com/office/drawing/2014/main" id="{A4C3411A-B930-E84E-B038-EE7E112B4190}"/>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117">
                <a:extLst>
                  <a:ext uri="{FF2B5EF4-FFF2-40B4-BE49-F238E27FC236}">
                    <a16:creationId xmlns:a16="http://schemas.microsoft.com/office/drawing/2014/main" id="{212EAD85-ABC3-1446-862F-ECEA274C74DF}"/>
                  </a:ext>
                </a:extLst>
              </p:cNvPr>
              <p:cNvGrpSpPr>
                <a:grpSpLocks noChangeAspect="1"/>
              </p:cNvGrpSpPr>
              <p:nvPr/>
            </p:nvGrpSpPr>
            <p:grpSpPr bwMode="auto">
              <a:xfrm>
                <a:off x="4608" y="2592"/>
                <a:ext cx="96" cy="96"/>
                <a:chOff x="2929" y="3217"/>
                <a:chExt cx="383" cy="191"/>
              </a:xfrm>
            </p:grpSpPr>
            <p:sp>
              <p:nvSpPr>
                <p:cNvPr id="42" name="Arc 118">
                  <a:extLst>
                    <a:ext uri="{FF2B5EF4-FFF2-40B4-BE49-F238E27FC236}">
                      <a16:creationId xmlns:a16="http://schemas.microsoft.com/office/drawing/2014/main" id="{7E70418C-A3F1-3C43-B10D-F5A4BBACB3DA}"/>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119">
                  <a:extLst>
                    <a:ext uri="{FF2B5EF4-FFF2-40B4-BE49-F238E27FC236}">
                      <a16:creationId xmlns:a16="http://schemas.microsoft.com/office/drawing/2014/main" id="{13B35CF3-A833-7F40-8D5C-8BBC396CE81F}"/>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lnTo>
                        <a:pt x="-1" y="21599"/>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7" name="Freeform 12">
              <a:extLst>
                <a:ext uri="{FF2B5EF4-FFF2-40B4-BE49-F238E27FC236}">
                  <a16:creationId xmlns:a16="http://schemas.microsoft.com/office/drawing/2014/main" id="{D13F92E2-3E67-FF4A-AB30-FEF4AA5FA1DE}"/>
                </a:ext>
              </a:extLst>
            </p:cNvPr>
            <p:cNvSpPr>
              <a:spLocks noChangeAspect="1"/>
            </p:cNvSpPr>
            <p:nvPr/>
          </p:nvSpPr>
          <p:spPr bwMode="auto">
            <a:xfrm rot="5400000">
              <a:off x="7903084" y="162157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F52FD59D-68D4-804D-830C-9BCC2BC74B58}"/>
                </a:ext>
              </a:extLst>
            </p:cNvPr>
            <p:cNvSpPr txBox="1"/>
            <p:nvPr/>
          </p:nvSpPr>
          <p:spPr>
            <a:xfrm>
              <a:off x="7766498" y="1533905"/>
              <a:ext cx="767255" cy="338554"/>
            </a:xfrm>
            <a:prstGeom prst="rect">
              <a:avLst/>
            </a:prstGeom>
            <a:noFill/>
          </p:spPr>
          <p:txBody>
            <a:bodyPr wrap="square" rtlCol="0">
              <a:spAutoFit/>
            </a:bodyPr>
            <a:lstStyle/>
            <a:p>
              <a:r>
                <a:rPr lang="en-US" sz="1600" dirty="0"/>
                <a:t>Z</a:t>
              </a:r>
              <a:r>
                <a:rPr lang="en-US" sz="1600" baseline="-25000" dirty="0"/>
                <a:t>0</a:t>
              </a:r>
            </a:p>
          </p:txBody>
        </p:sp>
        <p:sp>
          <p:nvSpPr>
            <p:cNvPr id="28" name="TextBox 27">
              <a:extLst>
                <a:ext uri="{FF2B5EF4-FFF2-40B4-BE49-F238E27FC236}">
                  <a16:creationId xmlns:a16="http://schemas.microsoft.com/office/drawing/2014/main" id="{338975E0-A140-0E4B-9A35-643793B82FB4}"/>
                </a:ext>
              </a:extLst>
            </p:cNvPr>
            <p:cNvSpPr txBox="1"/>
            <p:nvPr/>
          </p:nvSpPr>
          <p:spPr>
            <a:xfrm>
              <a:off x="10491629" y="2524516"/>
              <a:ext cx="1646438" cy="584775"/>
            </a:xfrm>
            <a:prstGeom prst="rect">
              <a:avLst/>
            </a:prstGeom>
            <a:noFill/>
          </p:spPr>
          <p:txBody>
            <a:bodyPr wrap="square" rtlCol="0">
              <a:spAutoFit/>
            </a:bodyPr>
            <a:lstStyle/>
            <a:p>
              <a:r>
                <a:rPr lang="en-US" sz="1600" dirty="0"/>
                <a:t>Scope channel 2, no load</a:t>
              </a:r>
              <a:endParaRPr lang="en-US" sz="1600" baseline="-25000" dirty="0"/>
            </a:p>
          </p:txBody>
        </p:sp>
        <p:sp>
          <p:nvSpPr>
            <p:cNvPr id="29" name="TextBox 28">
              <a:extLst>
                <a:ext uri="{FF2B5EF4-FFF2-40B4-BE49-F238E27FC236}">
                  <a16:creationId xmlns:a16="http://schemas.microsoft.com/office/drawing/2014/main" id="{7A43B311-3B17-6649-BCE3-B0C65B41FB7A}"/>
                </a:ext>
              </a:extLst>
            </p:cNvPr>
            <p:cNvSpPr txBox="1"/>
            <p:nvPr/>
          </p:nvSpPr>
          <p:spPr>
            <a:xfrm>
              <a:off x="7354761" y="2951786"/>
              <a:ext cx="1646438" cy="830997"/>
            </a:xfrm>
            <a:prstGeom prst="rect">
              <a:avLst/>
            </a:prstGeom>
            <a:noFill/>
          </p:spPr>
          <p:txBody>
            <a:bodyPr wrap="square" rtlCol="0">
              <a:spAutoFit/>
            </a:bodyPr>
            <a:lstStyle/>
            <a:p>
              <a:r>
                <a:rPr lang="en-US" sz="1600" dirty="0"/>
                <a:t>Scope channel 1 and function generator</a:t>
              </a:r>
              <a:endParaRPr lang="en-US" sz="1600" baseline="-25000" dirty="0"/>
            </a:p>
          </p:txBody>
        </p:sp>
        <p:sp>
          <p:nvSpPr>
            <p:cNvPr id="4" name="Rectangle 3">
              <a:extLst>
                <a:ext uri="{FF2B5EF4-FFF2-40B4-BE49-F238E27FC236}">
                  <a16:creationId xmlns:a16="http://schemas.microsoft.com/office/drawing/2014/main" id="{840FF13B-3E0B-514F-BBBB-F7B112C1EED2}"/>
                </a:ext>
              </a:extLst>
            </p:cNvPr>
            <p:cNvSpPr/>
            <p:nvPr/>
          </p:nvSpPr>
          <p:spPr>
            <a:xfrm>
              <a:off x="7195284" y="1356837"/>
              <a:ext cx="1077221" cy="15949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920CD1-33DE-C84E-8030-F0B8C686BA6C}"/>
                    </a:ext>
                  </a:extLst>
                </p:cNvPr>
                <p:cNvSpPr txBox="1"/>
                <p:nvPr/>
              </p:nvSpPr>
              <p:spPr>
                <a:xfrm>
                  <a:off x="8129360" y="2065151"/>
                  <a:ext cx="552547"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𝑔</m:t>
                            </m:r>
                          </m:sub>
                        </m:sSub>
                      </m:oMath>
                    </m:oMathPara>
                  </a14:m>
                  <a:endParaRPr lang="en-US" sz="1600" baseline="-25000" dirty="0"/>
                </a:p>
              </p:txBody>
            </p:sp>
          </mc:Choice>
          <mc:Fallback xmlns="">
            <p:sp>
              <p:nvSpPr>
                <p:cNvPr id="31" name="TextBox 30">
                  <a:extLst>
                    <a:ext uri="{FF2B5EF4-FFF2-40B4-BE49-F238E27FC236}">
                      <a16:creationId xmlns:a16="http://schemas.microsoft.com/office/drawing/2014/main" id="{2E920CD1-33DE-C84E-8030-F0B8C686BA6C}"/>
                    </a:ext>
                  </a:extLst>
                </p:cNvPr>
                <p:cNvSpPr txBox="1">
                  <a:spLocks noRot="1" noChangeAspect="1" noMove="1" noResize="1" noEditPoints="1" noAdjustHandles="1" noChangeArrowheads="1" noChangeShapeType="1" noTextEdit="1"/>
                </p:cNvSpPr>
                <p:nvPr/>
              </p:nvSpPr>
              <p:spPr>
                <a:xfrm>
                  <a:off x="8129360" y="2065151"/>
                  <a:ext cx="552547" cy="39190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D7271E-6D19-D54C-A2FB-794E4F878048}"/>
                    </a:ext>
                  </a:extLst>
                </p:cNvPr>
                <p:cNvSpPr txBox="1"/>
                <p:nvPr/>
              </p:nvSpPr>
              <p:spPr>
                <a:xfrm>
                  <a:off x="9323247" y="1908483"/>
                  <a:ext cx="852075"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m:t>
                        </m:r>
                      </m:oMath>
                    </m:oMathPara>
                  </a14:m>
                  <a:endParaRPr lang="en-US" sz="1600" dirty="0"/>
                </a:p>
              </p:txBody>
            </p:sp>
          </mc:Choice>
          <mc:Fallback xmlns="">
            <p:sp>
              <p:nvSpPr>
                <p:cNvPr id="33" name="TextBox 32">
                  <a:extLst>
                    <a:ext uri="{FF2B5EF4-FFF2-40B4-BE49-F238E27FC236}">
                      <a16:creationId xmlns:a16="http://schemas.microsoft.com/office/drawing/2014/main" id="{04D7271E-6D19-D54C-A2FB-794E4F878048}"/>
                    </a:ext>
                  </a:extLst>
                </p:cNvPr>
                <p:cNvSpPr txBox="1">
                  <a:spLocks noRot="1" noChangeAspect="1" noMove="1" noResize="1" noEditPoints="1" noAdjustHandles="1" noChangeArrowheads="1" noChangeShapeType="1" noTextEdit="1"/>
                </p:cNvSpPr>
                <p:nvPr/>
              </p:nvSpPr>
              <p:spPr>
                <a:xfrm>
                  <a:off x="9323247" y="1908483"/>
                  <a:ext cx="852075"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A76E434F-E9A3-C04F-AA81-426B6BDB761A}"/>
                </a:ext>
              </a:extLst>
            </p:cNvPr>
            <p:cNvSpPr txBox="1"/>
            <p:nvPr/>
          </p:nvSpPr>
          <p:spPr>
            <a:xfrm>
              <a:off x="7137475" y="2125294"/>
              <a:ext cx="438428" cy="338554"/>
            </a:xfrm>
            <a:prstGeom prst="rect">
              <a:avLst/>
            </a:prstGeom>
            <a:noFill/>
          </p:spPr>
          <p:txBody>
            <a:bodyPr wrap="square" rtlCol="0">
              <a:spAutoFit/>
            </a:bodyPr>
            <a:lstStyle/>
            <a:p>
              <a:r>
                <a:rPr lang="en-US" sz="1600" dirty="0"/>
                <a:t>V</a:t>
              </a:r>
              <a:r>
                <a:rPr lang="en-US" sz="1600" baseline="-25000" dirty="0"/>
                <a:t>0</a:t>
              </a:r>
            </a:p>
          </p:txBody>
        </p:sp>
      </p:grpSp>
    </p:spTree>
    <p:extLst>
      <p:ext uri="{BB962C8B-B14F-4D97-AF65-F5344CB8AC3E}">
        <p14:creationId xmlns:p14="http://schemas.microsoft.com/office/powerpoint/2010/main" val="60887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normAutofit/>
          </a:bodyPr>
          <a:lstStyle/>
          <a:p>
            <a:pPr algn="ctr"/>
            <a:r>
              <a:rPr lang="en-US" dirty="0"/>
              <a:t>Diodes, transformers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342443" y="1115760"/>
                <a:ext cx="7024317" cy="5027169"/>
              </a:xfrm>
            </p:spPr>
            <p:txBody>
              <a:bodyPr>
                <a:noAutofit/>
              </a:bodyPr>
              <a:lstStyle/>
              <a:p>
                <a:pPr marL="342900" indent="-342900">
                  <a:spcBef>
                    <a:spcPts val="400"/>
                  </a:spcBef>
                </a:pPr>
                <a:r>
                  <a:rPr lang="en-US" sz="2200" dirty="0">
                    <a:ea typeface="Arial" charset="0"/>
                    <a:cs typeface="Arial" charset="0"/>
                  </a:rPr>
                  <a:t>Diodes</a:t>
                </a:r>
                <a:endParaRPr lang="en-US" sz="2000" dirty="0">
                  <a:ea typeface="Arial" charset="0"/>
                  <a:cs typeface="Arial" charset="0"/>
                </a:endParaRPr>
              </a:p>
              <a:p>
                <a:pPr marL="800100" lvl="1" indent="-342900">
                  <a:spcBef>
                    <a:spcPts val="400"/>
                  </a:spcBef>
                </a:pPr>
                <a:r>
                  <a:rPr lang="en-US" sz="1800" dirty="0">
                    <a:ea typeface="Arial" charset="0"/>
                    <a:cs typeface="Arial" charset="0"/>
                  </a:rPr>
                  <a:t>Devices that allow current to flow only in one direction  </a:t>
                </a:r>
              </a:p>
              <a:p>
                <a:pPr marL="800100" lvl="1" indent="-342900">
                  <a:spcBef>
                    <a:spcPts val="400"/>
                  </a:spcBef>
                </a:pPr>
                <a:r>
                  <a:rPr lang="en-US" sz="1800" dirty="0">
                    <a:ea typeface="Arial" charset="0"/>
                    <a:cs typeface="Arial" charset="0"/>
                  </a:rPr>
                  <a:t>Silicon diodes, for example have, essentially infinite resistance if V</a:t>
                </a:r>
                <a:r>
                  <a:rPr lang="en-US" sz="1800" baseline="-25000" dirty="0">
                    <a:ea typeface="Arial" charset="0"/>
                    <a:cs typeface="Arial" charset="0"/>
                  </a:rPr>
                  <a:t>ac</a:t>
                </a:r>
                <a:r>
                  <a:rPr lang="en-US" sz="1800" dirty="0">
                    <a:ea typeface="Arial" charset="0"/>
                    <a:cs typeface="Arial" charset="0"/>
                  </a:rPr>
                  <a:t>&lt;0, that is if the cathode is at a higher potential than the anode and very low resistance if V</a:t>
                </a:r>
                <a:r>
                  <a:rPr lang="en-US" sz="1800" baseline="-25000" dirty="0">
                    <a:ea typeface="Arial" charset="0"/>
                    <a:cs typeface="Arial" charset="0"/>
                  </a:rPr>
                  <a:t>ac</a:t>
                </a:r>
                <a:r>
                  <a:rPr lang="en-US" sz="1800" dirty="0">
                    <a:ea typeface="Arial" charset="0"/>
                    <a:cs typeface="Arial" charset="0"/>
                  </a:rPr>
                  <a:t>&gt; .7V.</a:t>
                </a:r>
              </a:p>
              <a:p>
                <a:pPr marL="800100" lvl="1" indent="-342900">
                  <a:spcBef>
                    <a:spcPts val="400"/>
                  </a:spcBef>
                </a:pPr>
                <a:r>
                  <a:rPr lang="en-US" sz="1800" dirty="0">
                    <a:ea typeface="Arial" charset="0"/>
                    <a:cs typeface="Arial" charset="0"/>
                  </a:rPr>
                  <a:t>The cathode is usually labelled with a band</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Schottky diode: A metal-semiconductor contact that has a lower forward voltage drop than a PN diode.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Zener diode: Provides a stable reference voltage.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Tunnel diode: Has negative resistance due to tunneling, a quantum mechanical effect. </a:t>
                </a:r>
              </a:p>
              <a:p>
                <a:pPr marL="800100" lvl="1" indent="-342900">
                  <a:spcBef>
                    <a:spcPts val="400"/>
                  </a:spcBef>
                </a:pPr>
                <a:r>
                  <a:rPr lang="en-US" sz="1800" i="0" dirty="0">
                    <a:solidFill>
                      <a:srgbClr val="001D35"/>
                    </a:solidFill>
                    <a:effectLst/>
                    <a:latin typeface="Calibri" panose="020F0502020204030204" pitchFamily="34" charset="0"/>
                    <a:cs typeface="Calibri" panose="020F0502020204030204" pitchFamily="34" charset="0"/>
                  </a:rPr>
                  <a:t>PN junction diode: A diode made of two layers of semiconductor material.</a:t>
                </a:r>
              </a:p>
              <a:p>
                <a:pPr marL="800100" lvl="1" indent="-342900">
                  <a:spcBef>
                    <a:spcPts val="400"/>
                  </a:spcBef>
                </a:pPr>
                <a:r>
                  <a:rPr lang="en-US" sz="1800" dirty="0">
                    <a:solidFill>
                      <a:srgbClr val="001D35"/>
                    </a:solidFill>
                    <a:latin typeface="Calibri" panose="020F0502020204030204" pitchFamily="34" charset="0"/>
                    <a:cs typeface="Calibri" panose="020F0502020204030204" pitchFamily="34" charset="0"/>
                  </a:rPr>
                  <a:t>PIN diode: For high frequency (low capacitance)</a:t>
                </a:r>
                <a:endParaRPr lang="en-US" sz="1800" i="0" dirty="0">
                  <a:solidFill>
                    <a:srgbClr val="001D35"/>
                  </a:solidFill>
                  <a:effectLst/>
                  <a:latin typeface="Calibri" panose="020F0502020204030204" pitchFamily="34" charset="0"/>
                  <a:cs typeface="Calibri" panose="020F0502020204030204" pitchFamily="34" charset="0"/>
                </a:endParaRPr>
              </a:p>
              <a:p>
                <a:pPr marL="800100" lvl="1" indent="-342900">
                  <a:spcBef>
                    <a:spcPts val="400"/>
                  </a:spcBef>
                </a:pPr>
                <a:endParaRPr lang="en-US" sz="2000" dirty="0"/>
              </a:p>
              <a:p>
                <a:pPr>
                  <a:spcBef>
                    <a:spcPts val="400"/>
                  </a:spcBef>
                </a:pPr>
                <a:r>
                  <a:rPr lang="en-US" sz="2400" dirty="0"/>
                  <a:t>Transformers</a:t>
                </a:r>
                <a:endParaRPr lang="en-US" sz="2000" dirty="0"/>
              </a:p>
              <a:p>
                <a:pPr lvl="1">
                  <a:spcBef>
                    <a:spcPts val="400"/>
                  </a:spcBef>
                </a:pPr>
                <a:r>
                  <a:rPr lang="en-US" sz="2000" dirty="0">
                    <a:latin typeface="Arial" charset="0"/>
                    <a:ea typeface="Arial" charset="0"/>
                    <a:cs typeface="Arial" charset="0"/>
                  </a:rPr>
                  <a:t>AC only: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𝑁</m:t>
                        </m:r>
                        <m:r>
                          <a:rPr lang="en-US" sz="2000" i="1" baseline="-25000">
                            <a:latin typeface="Cambria Math" panose="02040503050406030204" pitchFamily="18" charset="0"/>
                            <a:cs typeface="Arial" charset="0"/>
                          </a:rPr>
                          <m:t>1</m:t>
                        </m:r>
                      </m:den>
                    </m:f>
                  </m:oMath>
                </a14:m>
                <a:r>
                  <a:rPr lang="en-US" sz="2000" dirty="0">
                    <a:latin typeface="Arial" charset="0"/>
                    <a:ea typeface="Arial" charset="0"/>
                    <a:cs typeface="Arial" charset="0"/>
                  </a:rPr>
                  <a:t> =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𝑉</m:t>
                        </m:r>
                        <m:r>
                          <a:rPr lang="en-US" sz="2000" i="1" baseline="-25000">
                            <a:latin typeface="Cambria Math" panose="02040503050406030204" pitchFamily="18" charset="0"/>
                            <a:cs typeface="Arial" charset="0"/>
                          </a:rPr>
                          <m:t>1</m:t>
                        </m:r>
                      </m:den>
                    </m:f>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342443" y="1115760"/>
                <a:ext cx="7024317" cy="5027169"/>
              </a:xfrm>
              <a:blipFill>
                <a:blip r:embed="rId2"/>
                <a:stretch>
                  <a:fillRect l="-1083" t="-1511" r="-903" b="-352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4</a:t>
            </a:fld>
            <a:endParaRPr lang="en-US"/>
          </a:p>
        </p:txBody>
      </p:sp>
      <p:grpSp>
        <p:nvGrpSpPr>
          <p:cNvPr id="17" name="Group 218">
            <a:extLst>
              <a:ext uri="{FF2B5EF4-FFF2-40B4-BE49-F238E27FC236}">
                <a16:creationId xmlns:a16="http://schemas.microsoft.com/office/drawing/2014/main" id="{12E4260C-AFCF-A448-A882-249F30AFFC44}"/>
              </a:ext>
            </a:extLst>
          </p:cNvPr>
          <p:cNvGrpSpPr>
            <a:grpSpLocks/>
          </p:cNvGrpSpPr>
          <p:nvPr/>
        </p:nvGrpSpPr>
        <p:grpSpPr bwMode="auto">
          <a:xfrm>
            <a:off x="8222436" y="2056810"/>
            <a:ext cx="169863" cy="762000"/>
            <a:chOff x="5280" y="1200"/>
            <a:chExt cx="107" cy="480"/>
          </a:xfrm>
        </p:grpSpPr>
        <p:sp>
          <p:nvSpPr>
            <p:cNvPr id="18" name="Line 106">
              <a:extLst>
                <a:ext uri="{FF2B5EF4-FFF2-40B4-BE49-F238E27FC236}">
                  <a16:creationId xmlns:a16="http://schemas.microsoft.com/office/drawing/2014/main" id="{6F99A77C-8909-6E43-BA05-26DA228DA962}"/>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107">
              <a:extLst>
                <a:ext uri="{FF2B5EF4-FFF2-40B4-BE49-F238E27FC236}">
                  <a16:creationId xmlns:a16="http://schemas.microsoft.com/office/drawing/2014/main" id="{AF8A9222-21F4-354D-85D2-78AA081C8EBA}"/>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Freeform 108">
              <a:extLst>
                <a:ext uri="{FF2B5EF4-FFF2-40B4-BE49-F238E27FC236}">
                  <a16:creationId xmlns:a16="http://schemas.microsoft.com/office/drawing/2014/main" id="{9FD1129D-439C-034B-B06A-F86DFFFF68B4}"/>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21" name="Line 109">
              <a:extLst>
                <a:ext uri="{FF2B5EF4-FFF2-40B4-BE49-F238E27FC236}">
                  <a16:creationId xmlns:a16="http://schemas.microsoft.com/office/drawing/2014/main" id="{59AD921A-15A5-7A4E-8F6A-2B8318ED3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24" name="Picture 2" descr="page96image2528923696">
            <a:extLst>
              <a:ext uri="{FF2B5EF4-FFF2-40B4-BE49-F238E27FC236}">
                <a16:creationId xmlns:a16="http://schemas.microsoft.com/office/drawing/2014/main" id="{D9E4543F-287B-304B-8ABC-C21CD1B70F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94136"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3748D0F-4368-F146-9B63-D2EDAA7604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grpSp>
        <p:nvGrpSpPr>
          <p:cNvPr id="13" name="Group 340">
            <a:extLst>
              <a:ext uri="{FF2B5EF4-FFF2-40B4-BE49-F238E27FC236}">
                <a16:creationId xmlns:a16="http://schemas.microsoft.com/office/drawing/2014/main" id="{D24F12C2-5689-FA49-996A-476EFEB49901}"/>
              </a:ext>
            </a:extLst>
          </p:cNvPr>
          <p:cNvGrpSpPr>
            <a:grpSpLocks/>
          </p:cNvGrpSpPr>
          <p:nvPr/>
        </p:nvGrpSpPr>
        <p:grpSpPr bwMode="auto">
          <a:xfrm>
            <a:off x="4527311" y="5668110"/>
            <a:ext cx="428942" cy="870802"/>
            <a:chOff x="3811" y="1642"/>
            <a:chExt cx="288" cy="524"/>
          </a:xfrm>
        </p:grpSpPr>
        <p:grpSp>
          <p:nvGrpSpPr>
            <p:cNvPr id="14" name="Group 77">
              <a:extLst>
                <a:ext uri="{FF2B5EF4-FFF2-40B4-BE49-F238E27FC236}">
                  <a16:creationId xmlns:a16="http://schemas.microsoft.com/office/drawing/2014/main" id="{276713F2-CE59-E541-A33E-E4D3B0092DE7}"/>
                </a:ext>
              </a:extLst>
            </p:cNvPr>
            <p:cNvGrpSpPr>
              <a:grpSpLocks/>
            </p:cNvGrpSpPr>
            <p:nvPr/>
          </p:nvGrpSpPr>
          <p:grpSpPr bwMode="auto">
            <a:xfrm>
              <a:off x="3811" y="1648"/>
              <a:ext cx="288" cy="518"/>
              <a:chOff x="1142" y="2160"/>
              <a:chExt cx="759" cy="1209"/>
            </a:xfrm>
          </p:grpSpPr>
          <p:grpSp>
            <p:nvGrpSpPr>
              <p:cNvPr id="16" name="Group 78">
                <a:extLst>
                  <a:ext uri="{FF2B5EF4-FFF2-40B4-BE49-F238E27FC236}">
                    <a16:creationId xmlns:a16="http://schemas.microsoft.com/office/drawing/2014/main" id="{B2DFD973-4567-6D4F-ADF8-01E3064D3536}"/>
                  </a:ext>
                </a:extLst>
              </p:cNvPr>
              <p:cNvGrpSpPr>
                <a:grpSpLocks/>
              </p:cNvGrpSpPr>
              <p:nvPr/>
            </p:nvGrpSpPr>
            <p:grpSpPr bwMode="auto">
              <a:xfrm>
                <a:off x="1603" y="2160"/>
                <a:ext cx="298" cy="1209"/>
                <a:chOff x="451" y="2160"/>
                <a:chExt cx="298" cy="1209"/>
              </a:xfrm>
            </p:grpSpPr>
            <p:grpSp>
              <p:nvGrpSpPr>
                <p:cNvPr id="48" name="Group 79">
                  <a:extLst>
                    <a:ext uri="{FF2B5EF4-FFF2-40B4-BE49-F238E27FC236}">
                      <a16:creationId xmlns:a16="http://schemas.microsoft.com/office/drawing/2014/main" id="{1474F4D5-499E-D740-9F90-16750AA2ED03}"/>
                    </a:ext>
                  </a:extLst>
                </p:cNvPr>
                <p:cNvGrpSpPr>
                  <a:grpSpLocks/>
                </p:cNvGrpSpPr>
                <p:nvPr/>
              </p:nvGrpSpPr>
              <p:grpSpPr bwMode="auto">
                <a:xfrm>
                  <a:off x="451" y="2621"/>
                  <a:ext cx="230" cy="115"/>
                  <a:chOff x="576" y="2218"/>
                  <a:chExt cx="230" cy="230"/>
                </a:xfrm>
              </p:grpSpPr>
              <p:sp>
                <p:nvSpPr>
                  <p:cNvPr id="67" name="Freeform 80">
                    <a:extLst>
                      <a:ext uri="{FF2B5EF4-FFF2-40B4-BE49-F238E27FC236}">
                        <a16:creationId xmlns:a16="http://schemas.microsoft.com/office/drawing/2014/main" id="{FC3F8FE3-DDAB-A74E-8BB9-0E99BC93BE8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Freeform 81">
                    <a:extLst>
                      <a:ext uri="{FF2B5EF4-FFF2-40B4-BE49-F238E27FC236}">
                        <a16:creationId xmlns:a16="http://schemas.microsoft.com/office/drawing/2014/main" id="{15CDD2FB-0C99-AB46-9FFB-35E27C09B7B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82">
                  <a:extLst>
                    <a:ext uri="{FF2B5EF4-FFF2-40B4-BE49-F238E27FC236}">
                      <a16:creationId xmlns:a16="http://schemas.microsoft.com/office/drawing/2014/main" id="{0D6B7AF7-3878-F64C-8591-FEE637D6A718}"/>
                    </a:ext>
                  </a:extLst>
                </p:cNvPr>
                <p:cNvGrpSpPr>
                  <a:grpSpLocks/>
                </p:cNvGrpSpPr>
                <p:nvPr/>
              </p:nvGrpSpPr>
              <p:grpSpPr bwMode="auto">
                <a:xfrm>
                  <a:off x="451" y="2448"/>
                  <a:ext cx="230" cy="115"/>
                  <a:chOff x="576" y="2218"/>
                  <a:chExt cx="230" cy="230"/>
                </a:xfrm>
              </p:grpSpPr>
              <p:sp>
                <p:nvSpPr>
                  <p:cNvPr id="65" name="Freeform 83">
                    <a:extLst>
                      <a:ext uri="{FF2B5EF4-FFF2-40B4-BE49-F238E27FC236}">
                        <a16:creationId xmlns:a16="http://schemas.microsoft.com/office/drawing/2014/main" id="{776CA8C1-0B26-7646-A9CE-317E641E4A5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6" name="Freeform 84">
                    <a:extLst>
                      <a:ext uri="{FF2B5EF4-FFF2-40B4-BE49-F238E27FC236}">
                        <a16:creationId xmlns:a16="http://schemas.microsoft.com/office/drawing/2014/main" id="{CCFBC925-8BC1-6F4A-A809-A9BC1A5A761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 name="Freeform 85">
                  <a:extLst>
                    <a:ext uri="{FF2B5EF4-FFF2-40B4-BE49-F238E27FC236}">
                      <a16:creationId xmlns:a16="http://schemas.microsoft.com/office/drawing/2014/main" id="{2EFD6B61-5DA8-714A-B3F8-857809EC8F5A}"/>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Freeform 86">
                  <a:extLst>
                    <a:ext uri="{FF2B5EF4-FFF2-40B4-BE49-F238E27FC236}">
                      <a16:creationId xmlns:a16="http://schemas.microsoft.com/office/drawing/2014/main" id="{09A362EE-8D16-9F4A-B69E-3B30BC96DC9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2" name="Group 87">
                  <a:extLst>
                    <a:ext uri="{FF2B5EF4-FFF2-40B4-BE49-F238E27FC236}">
                      <a16:creationId xmlns:a16="http://schemas.microsoft.com/office/drawing/2014/main" id="{6C5D2CB2-5ACB-6A4D-9B49-8AB7B56B5567}"/>
                    </a:ext>
                  </a:extLst>
                </p:cNvPr>
                <p:cNvGrpSpPr>
                  <a:grpSpLocks/>
                </p:cNvGrpSpPr>
                <p:nvPr/>
              </p:nvGrpSpPr>
              <p:grpSpPr bwMode="auto">
                <a:xfrm>
                  <a:off x="451" y="2794"/>
                  <a:ext cx="230" cy="115"/>
                  <a:chOff x="576" y="2218"/>
                  <a:chExt cx="230" cy="230"/>
                </a:xfrm>
              </p:grpSpPr>
              <p:sp>
                <p:nvSpPr>
                  <p:cNvPr id="63" name="Freeform 88">
                    <a:extLst>
                      <a:ext uri="{FF2B5EF4-FFF2-40B4-BE49-F238E27FC236}">
                        <a16:creationId xmlns:a16="http://schemas.microsoft.com/office/drawing/2014/main" id="{023E7AE3-8BD1-0B4A-AF0D-865894613C5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Freeform 89">
                    <a:extLst>
                      <a:ext uri="{FF2B5EF4-FFF2-40B4-BE49-F238E27FC236}">
                        <a16:creationId xmlns:a16="http://schemas.microsoft.com/office/drawing/2014/main" id="{6BFAFA56-00D1-5346-A454-F6DEEEC750C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3" name="Group 90">
                  <a:extLst>
                    <a:ext uri="{FF2B5EF4-FFF2-40B4-BE49-F238E27FC236}">
                      <a16:creationId xmlns:a16="http://schemas.microsoft.com/office/drawing/2014/main" id="{739AD818-C1EB-2B41-BBCF-D7CB8BADBFB0}"/>
                    </a:ext>
                  </a:extLst>
                </p:cNvPr>
                <p:cNvGrpSpPr>
                  <a:grpSpLocks/>
                </p:cNvGrpSpPr>
                <p:nvPr/>
              </p:nvGrpSpPr>
              <p:grpSpPr bwMode="auto">
                <a:xfrm>
                  <a:off x="451" y="2967"/>
                  <a:ext cx="230" cy="115"/>
                  <a:chOff x="576" y="2218"/>
                  <a:chExt cx="230" cy="230"/>
                </a:xfrm>
              </p:grpSpPr>
              <p:sp>
                <p:nvSpPr>
                  <p:cNvPr id="61" name="Freeform 91">
                    <a:extLst>
                      <a:ext uri="{FF2B5EF4-FFF2-40B4-BE49-F238E27FC236}">
                        <a16:creationId xmlns:a16="http://schemas.microsoft.com/office/drawing/2014/main" id="{8EA10EB3-C68E-2F43-876D-FDEC4F0D941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Freeform 92">
                    <a:extLst>
                      <a:ext uri="{FF2B5EF4-FFF2-40B4-BE49-F238E27FC236}">
                        <a16:creationId xmlns:a16="http://schemas.microsoft.com/office/drawing/2014/main" id="{91274343-AEA5-EC47-A5F7-F064DB6460A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4" name="Freeform 93">
                  <a:extLst>
                    <a:ext uri="{FF2B5EF4-FFF2-40B4-BE49-F238E27FC236}">
                      <a16:creationId xmlns:a16="http://schemas.microsoft.com/office/drawing/2014/main" id="{CDA53E80-4FF9-244F-9D5A-4686FA28A1FA}"/>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5" name="Group 94">
                  <a:extLst>
                    <a:ext uri="{FF2B5EF4-FFF2-40B4-BE49-F238E27FC236}">
                      <a16:creationId xmlns:a16="http://schemas.microsoft.com/office/drawing/2014/main" id="{847457BB-59C6-3F46-A1C9-1FDD11F3A1E6}"/>
                    </a:ext>
                  </a:extLst>
                </p:cNvPr>
                <p:cNvGrpSpPr>
                  <a:grpSpLocks/>
                </p:cNvGrpSpPr>
                <p:nvPr/>
              </p:nvGrpSpPr>
              <p:grpSpPr bwMode="auto">
                <a:xfrm>
                  <a:off x="576" y="2160"/>
                  <a:ext cx="135" cy="345"/>
                  <a:chOff x="576" y="2160"/>
                  <a:chExt cx="135" cy="345"/>
                </a:xfrm>
              </p:grpSpPr>
              <p:sp>
                <p:nvSpPr>
                  <p:cNvPr id="59" name="Freeform 95">
                    <a:extLst>
                      <a:ext uri="{FF2B5EF4-FFF2-40B4-BE49-F238E27FC236}">
                        <a16:creationId xmlns:a16="http://schemas.microsoft.com/office/drawing/2014/main" id="{E6E196D7-34D4-CC41-82AB-65C3931EBC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96">
                    <a:extLst>
                      <a:ext uri="{FF2B5EF4-FFF2-40B4-BE49-F238E27FC236}">
                        <a16:creationId xmlns:a16="http://schemas.microsoft.com/office/drawing/2014/main" id="{2D04CB8A-379C-844F-825E-69F3B0F260A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 name="Group 97">
                  <a:extLst>
                    <a:ext uri="{FF2B5EF4-FFF2-40B4-BE49-F238E27FC236}">
                      <a16:creationId xmlns:a16="http://schemas.microsoft.com/office/drawing/2014/main" id="{D293B75A-9570-2D4C-8AEE-5772C066D972}"/>
                    </a:ext>
                  </a:extLst>
                </p:cNvPr>
                <p:cNvGrpSpPr>
                  <a:grpSpLocks/>
                </p:cNvGrpSpPr>
                <p:nvPr/>
              </p:nvGrpSpPr>
              <p:grpSpPr bwMode="auto">
                <a:xfrm flipV="1">
                  <a:off x="576" y="3024"/>
                  <a:ext cx="135" cy="345"/>
                  <a:chOff x="576" y="2160"/>
                  <a:chExt cx="135" cy="345"/>
                </a:xfrm>
              </p:grpSpPr>
              <p:sp>
                <p:nvSpPr>
                  <p:cNvPr id="57" name="Freeform 98">
                    <a:extLst>
                      <a:ext uri="{FF2B5EF4-FFF2-40B4-BE49-F238E27FC236}">
                        <a16:creationId xmlns:a16="http://schemas.microsoft.com/office/drawing/2014/main" id="{B67EE60B-3CEF-1649-8E0A-9A2B309A5FF3}"/>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99">
                    <a:extLst>
                      <a:ext uri="{FF2B5EF4-FFF2-40B4-BE49-F238E27FC236}">
                        <a16:creationId xmlns:a16="http://schemas.microsoft.com/office/drawing/2014/main" id="{7669B8AB-321A-C54F-A2D6-2AA875B3EAD0}"/>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2" name="Group 100">
                <a:extLst>
                  <a:ext uri="{FF2B5EF4-FFF2-40B4-BE49-F238E27FC236}">
                    <a16:creationId xmlns:a16="http://schemas.microsoft.com/office/drawing/2014/main" id="{9912D017-EF9E-2247-BEB0-3F9D1274EDEA}"/>
                  </a:ext>
                </a:extLst>
              </p:cNvPr>
              <p:cNvGrpSpPr>
                <a:grpSpLocks/>
              </p:cNvGrpSpPr>
              <p:nvPr/>
            </p:nvGrpSpPr>
            <p:grpSpPr bwMode="auto">
              <a:xfrm>
                <a:off x="1142" y="2160"/>
                <a:ext cx="298" cy="1209"/>
                <a:chOff x="451" y="2160"/>
                <a:chExt cx="298" cy="1209"/>
              </a:xfrm>
            </p:grpSpPr>
            <p:grpSp>
              <p:nvGrpSpPr>
                <p:cNvPr id="27" name="Group 101">
                  <a:extLst>
                    <a:ext uri="{FF2B5EF4-FFF2-40B4-BE49-F238E27FC236}">
                      <a16:creationId xmlns:a16="http://schemas.microsoft.com/office/drawing/2014/main" id="{8F579CDB-E41C-0F4C-B803-CE7F29BC8475}"/>
                    </a:ext>
                  </a:extLst>
                </p:cNvPr>
                <p:cNvGrpSpPr>
                  <a:grpSpLocks/>
                </p:cNvGrpSpPr>
                <p:nvPr/>
              </p:nvGrpSpPr>
              <p:grpSpPr bwMode="auto">
                <a:xfrm>
                  <a:off x="451" y="2621"/>
                  <a:ext cx="230" cy="115"/>
                  <a:chOff x="576" y="2218"/>
                  <a:chExt cx="230" cy="230"/>
                </a:xfrm>
              </p:grpSpPr>
              <p:sp>
                <p:nvSpPr>
                  <p:cNvPr id="46" name="Freeform 102">
                    <a:extLst>
                      <a:ext uri="{FF2B5EF4-FFF2-40B4-BE49-F238E27FC236}">
                        <a16:creationId xmlns:a16="http://schemas.microsoft.com/office/drawing/2014/main" id="{E801E522-44D0-7F48-A079-7A5AB48DEE6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Freeform 103">
                    <a:extLst>
                      <a:ext uri="{FF2B5EF4-FFF2-40B4-BE49-F238E27FC236}">
                        <a16:creationId xmlns:a16="http://schemas.microsoft.com/office/drawing/2014/main" id="{91D85F0B-7772-4F44-BE21-A44361B7605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104">
                  <a:extLst>
                    <a:ext uri="{FF2B5EF4-FFF2-40B4-BE49-F238E27FC236}">
                      <a16:creationId xmlns:a16="http://schemas.microsoft.com/office/drawing/2014/main" id="{F72C7B06-E77C-E949-9C48-C77EC75322C8}"/>
                    </a:ext>
                  </a:extLst>
                </p:cNvPr>
                <p:cNvGrpSpPr>
                  <a:grpSpLocks/>
                </p:cNvGrpSpPr>
                <p:nvPr/>
              </p:nvGrpSpPr>
              <p:grpSpPr bwMode="auto">
                <a:xfrm>
                  <a:off x="451" y="2448"/>
                  <a:ext cx="230" cy="115"/>
                  <a:chOff x="576" y="2218"/>
                  <a:chExt cx="230" cy="230"/>
                </a:xfrm>
              </p:grpSpPr>
              <p:sp>
                <p:nvSpPr>
                  <p:cNvPr id="44" name="Freeform 105">
                    <a:extLst>
                      <a:ext uri="{FF2B5EF4-FFF2-40B4-BE49-F238E27FC236}">
                        <a16:creationId xmlns:a16="http://schemas.microsoft.com/office/drawing/2014/main" id="{82136B63-080F-D74C-9A34-E7E23DCFB8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106">
                    <a:extLst>
                      <a:ext uri="{FF2B5EF4-FFF2-40B4-BE49-F238E27FC236}">
                        <a16:creationId xmlns:a16="http://schemas.microsoft.com/office/drawing/2014/main" id="{0ADA8C92-988A-3745-AA3E-DF0B40DCA45F}"/>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9" name="Freeform 107">
                  <a:extLst>
                    <a:ext uri="{FF2B5EF4-FFF2-40B4-BE49-F238E27FC236}">
                      <a16:creationId xmlns:a16="http://schemas.microsoft.com/office/drawing/2014/main" id="{54B833C1-602F-254E-A0AE-D33BB17F2748}"/>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Freeform 108">
                  <a:extLst>
                    <a:ext uri="{FF2B5EF4-FFF2-40B4-BE49-F238E27FC236}">
                      <a16:creationId xmlns:a16="http://schemas.microsoft.com/office/drawing/2014/main" id="{ABDA0DBF-995C-A244-83F0-05C7031E4AE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 name="Group 109">
                  <a:extLst>
                    <a:ext uri="{FF2B5EF4-FFF2-40B4-BE49-F238E27FC236}">
                      <a16:creationId xmlns:a16="http://schemas.microsoft.com/office/drawing/2014/main" id="{6F0CCEF2-BC19-D241-ABE1-F02CB4499D6D}"/>
                    </a:ext>
                  </a:extLst>
                </p:cNvPr>
                <p:cNvGrpSpPr>
                  <a:grpSpLocks/>
                </p:cNvGrpSpPr>
                <p:nvPr/>
              </p:nvGrpSpPr>
              <p:grpSpPr bwMode="auto">
                <a:xfrm>
                  <a:off x="451" y="2794"/>
                  <a:ext cx="230" cy="115"/>
                  <a:chOff x="576" y="2218"/>
                  <a:chExt cx="230" cy="230"/>
                </a:xfrm>
              </p:grpSpPr>
              <p:sp>
                <p:nvSpPr>
                  <p:cNvPr id="42" name="Freeform 110">
                    <a:extLst>
                      <a:ext uri="{FF2B5EF4-FFF2-40B4-BE49-F238E27FC236}">
                        <a16:creationId xmlns:a16="http://schemas.microsoft.com/office/drawing/2014/main" id="{6976ED89-5C2A-B741-98F4-393E1D7D041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Freeform 111">
                    <a:extLst>
                      <a:ext uri="{FF2B5EF4-FFF2-40B4-BE49-F238E27FC236}">
                        <a16:creationId xmlns:a16="http://schemas.microsoft.com/office/drawing/2014/main" id="{408D39F6-F4E1-584E-8E66-809EAFA7E14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2" name="Group 112">
                  <a:extLst>
                    <a:ext uri="{FF2B5EF4-FFF2-40B4-BE49-F238E27FC236}">
                      <a16:creationId xmlns:a16="http://schemas.microsoft.com/office/drawing/2014/main" id="{BC9AC4D3-0479-D442-B98A-C603FFA368DC}"/>
                    </a:ext>
                  </a:extLst>
                </p:cNvPr>
                <p:cNvGrpSpPr>
                  <a:grpSpLocks/>
                </p:cNvGrpSpPr>
                <p:nvPr/>
              </p:nvGrpSpPr>
              <p:grpSpPr bwMode="auto">
                <a:xfrm>
                  <a:off x="451" y="2967"/>
                  <a:ext cx="230" cy="115"/>
                  <a:chOff x="576" y="2218"/>
                  <a:chExt cx="230" cy="230"/>
                </a:xfrm>
              </p:grpSpPr>
              <p:sp>
                <p:nvSpPr>
                  <p:cNvPr id="40" name="Freeform 113">
                    <a:extLst>
                      <a:ext uri="{FF2B5EF4-FFF2-40B4-BE49-F238E27FC236}">
                        <a16:creationId xmlns:a16="http://schemas.microsoft.com/office/drawing/2014/main" id="{77ED6AEB-8FC3-C24D-847D-D47C99BE84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Freeform 114">
                    <a:extLst>
                      <a:ext uri="{FF2B5EF4-FFF2-40B4-BE49-F238E27FC236}">
                        <a16:creationId xmlns:a16="http://schemas.microsoft.com/office/drawing/2014/main" id="{9EF33689-6F9F-0444-A1C8-BD80C318DBF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Freeform 115">
                  <a:extLst>
                    <a:ext uri="{FF2B5EF4-FFF2-40B4-BE49-F238E27FC236}">
                      <a16:creationId xmlns:a16="http://schemas.microsoft.com/office/drawing/2014/main" id="{213084AF-10B5-E54F-A7CE-D5819FA9251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4" name="Group 116">
                  <a:extLst>
                    <a:ext uri="{FF2B5EF4-FFF2-40B4-BE49-F238E27FC236}">
                      <a16:creationId xmlns:a16="http://schemas.microsoft.com/office/drawing/2014/main" id="{BDCD70B4-6EC1-B942-9829-55A67CEFDDFA}"/>
                    </a:ext>
                  </a:extLst>
                </p:cNvPr>
                <p:cNvGrpSpPr>
                  <a:grpSpLocks/>
                </p:cNvGrpSpPr>
                <p:nvPr/>
              </p:nvGrpSpPr>
              <p:grpSpPr bwMode="auto">
                <a:xfrm>
                  <a:off x="576" y="2160"/>
                  <a:ext cx="135" cy="345"/>
                  <a:chOff x="576" y="2160"/>
                  <a:chExt cx="135" cy="345"/>
                </a:xfrm>
              </p:grpSpPr>
              <p:sp>
                <p:nvSpPr>
                  <p:cNvPr id="38" name="Freeform 117">
                    <a:extLst>
                      <a:ext uri="{FF2B5EF4-FFF2-40B4-BE49-F238E27FC236}">
                        <a16:creationId xmlns:a16="http://schemas.microsoft.com/office/drawing/2014/main" id="{5A544FDE-2180-AF43-8857-116602C0C89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118">
                    <a:extLst>
                      <a:ext uri="{FF2B5EF4-FFF2-40B4-BE49-F238E27FC236}">
                        <a16:creationId xmlns:a16="http://schemas.microsoft.com/office/drawing/2014/main" id="{F340C061-09BC-8F4D-9627-E193D99B1036}"/>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 name="Group 119">
                  <a:extLst>
                    <a:ext uri="{FF2B5EF4-FFF2-40B4-BE49-F238E27FC236}">
                      <a16:creationId xmlns:a16="http://schemas.microsoft.com/office/drawing/2014/main" id="{43D10984-F259-CA44-88C2-853A19C93079}"/>
                    </a:ext>
                  </a:extLst>
                </p:cNvPr>
                <p:cNvGrpSpPr>
                  <a:grpSpLocks/>
                </p:cNvGrpSpPr>
                <p:nvPr/>
              </p:nvGrpSpPr>
              <p:grpSpPr bwMode="auto">
                <a:xfrm flipV="1">
                  <a:off x="576" y="3024"/>
                  <a:ext cx="135" cy="345"/>
                  <a:chOff x="576" y="2160"/>
                  <a:chExt cx="135" cy="345"/>
                </a:xfrm>
              </p:grpSpPr>
              <p:sp>
                <p:nvSpPr>
                  <p:cNvPr id="36" name="Freeform 120">
                    <a:extLst>
                      <a:ext uri="{FF2B5EF4-FFF2-40B4-BE49-F238E27FC236}">
                        <a16:creationId xmlns:a16="http://schemas.microsoft.com/office/drawing/2014/main" id="{97F79D4C-B267-AD44-A6EE-7076CA0AB76B}"/>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Line 121">
                    <a:extLst>
                      <a:ext uri="{FF2B5EF4-FFF2-40B4-BE49-F238E27FC236}">
                        <a16:creationId xmlns:a16="http://schemas.microsoft.com/office/drawing/2014/main" id="{F529E034-53C4-0546-AD50-E72FDF087C5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 name="Line 122">
                <a:extLst>
                  <a:ext uri="{FF2B5EF4-FFF2-40B4-BE49-F238E27FC236}">
                    <a16:creationId xmlns:a16="http://schemas.microsoft.com/office/drawing/2014/main" id="{201151BE-DBDB-644D-84C7-3A230159B61B}"/>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23">
                <a:extLst>
                  <a:ext uri="{FF2B5EF4-FFF2-40B4-BE49-F238E27FC236}">
                    <a16:creationId xmlns:a16="http://schemas.microsoft.com/office/drawing/2014/main" id="{97793286-C947-154F-87C4-FBE381E46F4F}"/>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 name="Freeform 339">
              <a:extLst>
                <a:ext uri="{FF2B5EF4-FFF2-40B4-BE49-F238E27FC236}">
                  <a16:creationId xmlns:a16="http://schemas.microsoft.com/office/drawing/2014/main" id="{5447607B-2E70-4644-A1E0-0B81D98D9D7F}"/>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69" name="Picture 68">
            <a:extLst>
              <a:ext uri="{FF2B5EF4-FFF2-40B4-BE49-F238E27FC236}">
                <a16:creationId xmlns:a16="http://schemas.microsoft.com/office/drawing/2014/main" id="{B767BDBC-8E0F-8F47-9B4F-AE326DBA618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92299" y="4290645"/>
            <a:ext cx="3697955" cy="2080099"/>
          </a:xfrm>
          <a:prstGeom prst="rect">
            <a:avLst/>
          </a:prstGeom>
        </p:spPr>
      </p:pic>
      <p:sp>
        <p:nvSpPr>
          <p:cNvPr id="70" name="TextBox 69">
            <a:extLst>
              <a:ext uri="{FF2B5EF4-FFF2-40B4-BE49-F238E27FC236}">
                <a16:creationId xmlns:a16="http://schemas.microsoft.com/office/drawing/2014/main" id="{C76DC166-6C1E-2648-9947-820131B85846}"/>
              </a:ext>
            </a:extLst>
          </p:cNvPr>
          <p:cNvSpPr txBox="1"/>
          <p:nvPr/>
        </p:nvSpPr>
        <p:spPr>
          <a:xfrm>
            <a:off x="9099390" y="3258517"/>
            <a:ext cx="2597854" cy="338554"/>
          </a:xfrm>
          <a:prstGeom prst="rect">
            <a:avLst/>
          </a:prstGeom>
          <a:noFill/>
        </p:spPr>
        <p:txBody>
          <a:bodyPr wrap="square" rtlCol="0">
            <a:spAutoFit/>
          </a:bodyPr>
          <a:lstStyle/>
          <a:p>
            <a:r>
              <a:rPr lang="en-US" sz="1600" dirty="0"/>
              <a:t>Credit: Make Electronics</a:t>
            </a:r>
          </a:p>
        </p:txBody>
      </p:sp>
    </p:spTree>
    <p:extLst>
      <p:ext uri="{BB962C8B-B14F-4D97-AF65-F5344CB8AC3E}">
        <p14:creationId xmlns:p14="http://schemas.microsoft.com/office/powerpoint/2010/main" val="353371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18754" y="111624"/>
            <a:ext cx="117209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Filters</a:t>
            </a:r>
            <a:endParaRPr sz="2000" dirty="0">
              <a:latin typeface="+mj-lt"/>
            </a:endParaRPr>
          </a:p>
        </p:txBody>
      </p:sp>
      <p:sp>
        <p:nvSpPr>
          <p:cNvPr id="2" name="Slide Number Placeholder 1">
            <a:extLst>
              <a:ext uri="{FF2B5EF4-FFF2-40B4-BE49-F238E27FC236}">
                <a16:creationId xmlns:a16="http://schemas.microsoft.com/office/drawing/2014/main" id="{FDFCB894-EBEC-2F48-8BD9-727B7189349D}"/>
              </a:ext>
            </a:extLst>
          </p:cNvPr>
          <p:cNvSpPr>
            <a:spLocks noGrp="1"/>
          </p:cNvSpPr>
          <p:nvPr>
            <p:ph type="sldNum" sz="quarter" idx="2"/>
          </p:nvPr>
        </p:nvSpPr>
        <p:spPr>
          <a:xfrm>
            <a:off x="8512706" y="6376711"/>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40</a:t>
            </a:fld>
            <a:endParaRPr lang="en-US" dirty="0">
              <a:solidFill>
                <a:schemeClr val="tx1"/>
              </a:solidFill>
            </a:endParaRPr>
          </a:p>
        </p:txBody>
      </p:sp>
      <p:pic>
        <p:nvPicPr>
          <p:cNvPr id="1026" name="Picture 2" descr="Band-pass filter - Wikipedia">
            <a:extLst>
              <a:ext uri="{FF2B5EF4-FFF2-40B4-BE49-F238E27FC236}">
                <a16:creationId xmlns:a16="http://schemas.microsoft.com/office/drawing/2014/main" id="{1ADD7485-59F6-654D-ADE6-52CFD8DD0DA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68688" y="607808"/>
            <a:ext cx="3515540" cy="2343693"/>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085FC03B-F7C9-1341-991C-A006E1F7D847}"/>
              </a:ext>
            </a:extLst>
          </p:cNvPr>
          <p:cNvSpPr txBox="1"/>
          <p:nvPr/>
        </p:nvSpPr>
        <p:spPr>
          <a:xfrm>
            <a:off x="8928974" y="2898311"/>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Bandpass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p:pic>
        <p:nvPicPr>
          <p:cNvPr id="1028" name="Picture 4" descr="Low-pass filter - Wikipedia">
            <a:extLst>
              <a:ext uri="{FF2B5EF4-FFF2-40B4-BE49-F238E27FC236}">
                <a16:creationId xmlns:a16="http://schemas.microsoft.com/office/drawing/2014/main" id="{8294064F-B9F7-1A47-832A-DF2FAA6643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12706" y="3373850"/>
            <a:ext cx="3380159" cy="2539948"/>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C7ABB16-BF5A-E146-A41E-1276E7E4F341}"/>
              </a:ext>
            </a:extLst>
          </p:cNvPr>
          <p:cNvSpPr txBox="1"/>
          <p:nvPr/>
        </p:nvSpPr>
        <p:spPr>
          <a:xfrm>
            <a:off x="9138853" y="5940830"/>
            <a:ext cx="260752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Lowpass - </a:t>
            </a:r>
            <a:r>
              <a:rPr lang="en-US" sz="1600" dirty="0" err="1">
                <a:solidFill>
                  <a:srgbClr val="000000"/>
                </a:solidFill>
                <a:latin typeface="Calibri"/>
                <a:ea typeface="Calibri"/>
                <a:cs typeface="Calibri"/>
                <a:sym typeface="Calibri"/>
              </a:rPr>
              <a:t>WIkipedia</a:t>
            </a:r>
            <a:endParaRPr lang="en-US" sz="1600" baseline="-250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578E1C3-C4B0-424F-BBBD-67E7F00D1D89}"/>
                  </a:ext>
                </a:extLst>
              </p:cNvPr>
              <p:cNvSpPr txBox="1"/>
              <p:nvPr/>
            </p:nvSpPr>
            <p:spPr>
              <a:xfrm>
                <a:off x="3077202" y="1178461"/>
                <a:ext cx="5515120" cy="5348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Circuits on the left are called ladder filters.</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Low pass</a:t>
                </a:r>
                <a:r>
                  <a:rPr lang="en-US" dirty="0">
                    <a:solidFill>
                      <a:srgbClr val="000000"/>
                    </a:solidFill>
                    <a:ea typeface="Calibri"/>
                    <a:cs typeface="Calibri"/>
                    <a:sym typeface="Wingdings" pitchFamily="2" charset="2"/>
                  </a:rPr>
                  <a:t> (Butterworth equivalent): Tabled values for inductors and capacitors based on frequency and dB drop-off.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Can convert low pass into bandpass.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For low pass to high pass</a:t>
                </a:r>
              </a:p>
              <a:p>
                <a:pPr marL="285750" indent="-285750" defTabSz="457200" hangingPunct="0">
                  <a:buFont typeface="Arial" panose="020B0604020202020204" pitchFamily="34" charset="0"/>
                  <a:buChar char="•"/>
                </a:pPr>
                <a:r>
                  <a:rPr lang="en-US" dirty="0">
                    <a:solidFill>
                      <a:srgbClr val="000000"/>
                    </a:solidFill>
                    <a:ea typeface="Calibri"/>
                    <a:cs typeface="Calibri"/>
                    <a:sym typeface="Wingdings" pitchFamily="2" charset="2"/>
                  </a:rPr>
                  <a:t>Butterworth: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Wingdings" pitchFamily="2" charset="2"/>
                      </a:rPr>
                      <m:t>𝐿</m:t>
                    </m:r>
                    <m:r>
                      <a:rPr lang="en-US" b="0" i="1" smtClean="0">
                        <a:solidFill>
                          <a:srgbClr val="000000"/>
                        </a:solidFill>
                        <a:latin typeface="Cambria Math" panose="02040503050406030204" pitchFamily="18" charset="0"/>
                        <a:ea typeface="Calibri"/>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𝑃</m:t>
                            </m:r>
                          </m:e>
                          <m:sub>
                            <m:r>
                              <a:rPr lang="en-US" b="0" i="1" smtClean="0">
                                <a:solidFill>
                                  <a:srgbClr val="000000"/>
                                </a:solidFill>
                                <a:latin typeface="Cambria Math" panose="02040503050406030204" pitchFamily="18" charset="0"/>
                                <a:cs typeface="Calibri"/>
                                <a:sym typeface="Wingdings" pitchFamily="2" charset="2"/>
                              </a:rPr>
                              <m:t>𝑖</m:t>
                            </m:r>
                          </m:sub>
                        </m:sSub>
                      </m:num>
                      <m:den>
                        <m:r>
                          <a:rPr lang="en-US" b="0" i="1" smtClean="0">
                            <a:solidFill>
                              <a:srgbClr val="000000"/>
                            </a:solidFill>
                            <a:latin typeface="Cambria Math" panose="02040503050406030204" pitchFamily="18" charset="0"/>
                            <a:cs typeface="Calibri"/>
                            <a:sym typeface="Wingdings" pitchFamily="2" charset="2"/>
                          </a:rPr>
                          <m:t>𝑃</m:t>
                        </m:r>
                      </m:den>
                    </m:f>
                    <m:r>
                      <a:rPr lang="en-US" b="0" i="1" smtClean="0">
                        <a:solidFill>
                          <a:srgbClr val="000000"/>
                        </a:solidFill>
                        <a:latin typeface="Cambria Math" panose="02040503050406030204" pitchFamily="18" charset="0"/>
                        <a:cs typeface="Calibri"/>
                        <a:sym typeface="Wingdings" pitchFamily="2" charset="2"/>
                      </a:rPr>
                      <m:t>=1+</m:t>
                    </m:r>
                    <m:sSup>
                      <m:sSupPr>
                        <m:ctrlPr>
                          <a:rPr lang="en-US" b="0" i="1" smtClean="0">
                            <a:solidFill>
                              <a:srgbClr val="000000"/>
                            </a:solidFill>
                            <a:latin typeface="Cambria Math" panose="02040503050406030204" pitchFamily="18" charset="0"/>
                            <a:cs typeface="Calibri"/>
                            <a:sym typeface="Wingdings" pitchFamily="2" charset="2"/>
                          </a:rPr>
                        </m:ctrlPr>
                      </m:sSupPr>
                      <m:e>
                        <m:r>
                          <a:rPr lang="en-US" b="0" i="1" smtClean="0">
                            <a:solidFill>
                              <a:srgbClr val="000000"/>
                            </a:solidFill>
                            <a:latin typeface="Cambria Math" panose="02040503050406030204" pitchFamily="18" charset="0"/>
                            <a:cs typeface="Calibri"/>
                            <a:sym typeface="Wingdings" pitchFamily="2" charset="2"/>
                          </a:rPr>
                          <m:t>(</m:t>
                        </m:r>
                        <m:f>
                          <m:fPr>
                            <m:ctrlPr>
                              <a:rPr lang="en-US" b="0" i="1" smtClean="0">
                                <a:solidFill>
                                  <a:srgbClr val="000000"/>
                                </a:solidFill>
                                <a:latin typeface="Cambria Math" panose="02040503050406030204" pitchFamily="18" charset="0"/>
                                <a:cs typeface="Calibri"/>
                                <a:sym typeface="Wingdings" pitchFamily="2" charset="2"/>
                              </a:rPr>
                            </m:ctrlPr>
                          </m:fPr>
                          <m:num>
                            <m:r>
                              <a:rPr lang="en-US" b="0" i="1" smtClean="0">
                                <a:solidFill>
                                  <a:srgbClr val="000000"/>
                                </a:solidFill>
                                <a:latin typeface="Cambria Math" panose="02040503050406030204" pitchFamily="18" charset="0"/>
                                <a:cs typeface="Calibri"/>
                                <a:sym typeface="Wingdings" pitchFamily="2" charset="2"/>
                              </a:rPr>
                              <m:t>𝑓</m:t>
                            </m:r>
                          </m:num>
                          <m:den>
                            <m:sSub>
                              <m:sSubPr>
                                <m:ctrlPr>
                                  <a:rPr lang="en-US" b="0" i="1" smtClean="0">
                                    <a:solidFill>
                                      <a:srgbClr val="000000"/>
                                    </a:solidFill>
                                    <a:latin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cs typeface="Calibri"/>
                                    <a:sym typeface="Wingdings" pitchFamily="2" charset="2"/>
                                  </a:rPr>
                                  <m:t>𝑓</m:t>
                                </m:r>
                              </m:e>
                              <m:sub>
                                <m:r>
                                  <a:rPr lang="en-US" b="0" i="1" smtClean="0">
                                    <a:solidFill>
                                      <a:srgbClr val="000000"/>
                                    </a:solidFill>
                                    <a:latin typeface="Cambria Math" panose="02040503050406030204" pitchFamily="18" charset="0"/>
                                    <a:cs typeface="Calibri"/>
                                    <a:sym typeface="Wingdings" pitchFamily="2" charset="2"/>
                                  </a:rPr>
                                  <m:t>𝑐</m:t>
                                </m:r>
                              </m:sub>
                            </m:sSub>
                          </m:den>
                        </m:f>
                        <m:r>
                          <a:rPr lang="en-US" b="0" i="1" smtClean="0">
                            <a:solidFill>
                              <a:srgbClr val="000000"/>
                            </a:solidFill>
                            <a:latin typeface="Cambria Math" panose="02040503050406030204" pitchFamily="18" charset="0"/>
                            <a:cs typeface="Calibri"/>
                            <a:sym typeface="Wingdings" pitchFamily="2" charset="2"/>
                          </a:rPr>
                          <m:t>)</m:t>
                        </m:r>
                      </m:e>
                      <m:sup>
                        <m:r>
                          <a:rPr lang="en-US" b="0" i="1" smtClean="0">
                            <a:solidFill>
                              <a:srgbClr val="000000"/>
                            </a:solidFill>
                            <a:latin typeface="Cambria Math" panose="02040503050406030204" pitchFamily="18" charset="0"/>
                            <a:cs typeface="Calibri"/>
                            <a:sym typeface="Wingdings" pitchFamily="2" charset="2"/>
                          </a:rPr>
                          <m:t>2</m:t>
                        </m:r>
                        <m:r>
                          <a:rPr lang="en-US" b="0" i="1" smtClean="0">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Chebyshev: </a:t>
                </a:r>
                <a14:m>
                  <m:oMath xmlns:m="http://schemas.openxmlformats.org/officeDocument/2006/math">
                    <m:r>
                      <a:rPr lang="en-US" i="1">
                        <a:solidFill>
                          <a:srgbClr val="000000"/>
                        </a:solidFill>
                        <a:latin typeface="Cambria Math" panose="02040503050406030204" pitchFamily="18" charset="0"/>
                        <a:ea typeface="Calibri"/>
                        <a:cs typeface="Calibri"/>
                        <a:sym typeface="Wingdings" pitchFamily="2" charset="2"/>
                      </a:rPr>
                      <m:t>𝐿</m:t>
                    </m:r>
                    <m:r>
                      <a:rPr lang="en-US" i="1">
                        <a:solidFill>
                          <a:srgbClr val="000000"/>
                        </a:solidFill>
                        <a:latin typeface="Cambria Math" panose="02040503050406030204" pitchFamily="18" charset="0"/>
                        <a:cs typeface="Calibri"/>
                        <a:sym typeface="Wingdings" pitchFamily="2" charset="2"/>
                      </a:rPr>
                      <m:t>=1+</m:t>
                    </m:r>
                    <m:sSup>
                      <m:sSupPr>
                        <m:ctrlPr>
                          <a:rPr lang="en-US" i="1">
                            <a:solidFill>
                              <a:srgbClr val="000000"/>
                            </a:solidFill>
                            <a:latin typeface="Cambria Math" panose="02040503050406030204" pitchFamily="18" charset="0"/>
                            <a:cs typeface="Calibri"/>
                            <a:sym typeface="Wingdings" pitchFamily="2" charset="2"/>
                          </a:rPr>
                        </m:ctrlPr>
                      </m:sSupPr>
                      <m:e>
                        <m: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𝛼</m:t>
                        </m:r>
                        <m:sSup>
                          <m:sSup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pPr>
                          <m:e>
                            <m:sSub>
                              <m:sSubPr>
                                <m:ctrlPr>
                                  <a:rPr lang="en-US" i="1" smtClean="0">
                                    <a:solidFill>
                                      <a:srgbClr val="000000"/>
                                    </a:solidFill>
                                    <a:latin typeface="Cambria Math" panose="02040503050406030204" pitchFamily="18" charset="0"/>
                                    <a:ea typeface="Cambria Math" panose="02040503050406030204" pitchFamily="18" charset="0"/>
                                    <a:cs typeface="Calibri"/>
                                    <a:sym typeface="Wingdings" pitchFamily="2" charset="2"/>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𝑛</m:t>
                                </m:r>
                              </m:sub>
                            </m:sSub>
                          </m:e>
                          <m:sup>
                            <m:r>
                              <a:rPr lang="en-US" b="0" i="1" smtClean="0">
                                <a:solidFill>
                                  <a:srgbClr val="000000"/>
                                </a:solidFill>
                                <a:latin typeface="Cambria Math" panose="02040503050406030204" pitchFamily="18" charset="0"/>
                                <a:ea typeface="Cambria Math" panose="02040503050406030204" pitchFamily="18" charset="0"/>
                                <a:cs typeface="Calibri"/>
                                <a:sym typeface="Wingdings" pitchFamily="2" charset="2"/>
                              </a:rPr>
                              <m:t>2</m:t>
                            </m:r>
                          </m:sup>
                        </m:sSup>
                        <m:r>
                          <a:rPr lang="en-US" i="1">
                            <a:solidFill>
                              <a:srgbClr val="000000"/>
                            </a:solidFill>
                            <a:latin typeface="Cambria Math" panose="02040503050406030204" pitchFamily="18" charset="0"/>
                            <a:cs typeface="Calibri"/>
                            <a:sym typeface="Wingdings" pitchFamily="2" charset="2"/>
                          </a:rPr>
                          <m:t>(</m:t>
                        </m:r>
                        <m:f>
                          <m:fPr>
                            <m:ctrlPr>
                              <a:rPr lang="en-US" i="1">
                                <a:solidFill>
                                  <a:srgbClr val="000000"/>
                                </a:solidFill>
                                <a:latin typeface="Cambria Math" panose="02040503050406030204" pitchFamily="18" charset="0"/>
                                <a:cs typeface="Calibri"/>
                                <a:sym typeface="Wingdings" pitchFamily="2" charset="2"/>
                              </a:rPr>
                            </m:ctrlPr>
                          </m:fPr>
                          <m:num>
                            <m:r>
                              <a:rPr lang="en-US" i="1">
                                <a:solidFill>
                                  <a:srgbClr val="000000"/>
                                </a:solidFill>
                                <a:latin typeface="Cambria Math" panose="02040503050406030204" pitchFamily="18" charset="0"/>
                                <a:cs typeface="Calibri"/>
                                <a:sym typeface="Wingdings" pitchFamily="2" charset="2"/>
                              </a:rPr>
                              <m:t>𝑓</m:t>
                            </m:r>
                          </m:num>
                          <m:den>
                            <m:sSub>
                              <m:sSubPr>
                                <m:ctrlPr>
                                  <a:rPr lang="en-US" i="1">
                                    <a:solidFill>
                                      <a:srgbClr val="000000"/>
                                    </a:solidFill>
                                    <a:latin typeface="Cambria Math" panose="02040503050406030204" pitchFamily="18" charset="0"/>
                                    <a:cs typeface="Calibri"/>
                                    <a:sym typeface="Wingdings" pitchFamily="2" charset="2"/>
                                  </a:rPr>
                                </m:ctrlPr>
                              </m:sSubPr>
                              <m:e>
                                <m:r>
                                  <a:rPr lang="en-US" i="1">
                                    <a:solidFill>
                                      <a:srgbClr val="000000"/>
                                    </a:solidFill>
                                    <a:latin typeface="Cambria Math" panose="02040503050406030204" pitchFamily="18" charset="0"/>
                                    <a:cs typeface="Calibri"/>
                                    <a:sym typeface="Wingdings" pitchFamily="2" charset="2"/>
                                  </a:rPr>
                                  <m:t>𝑓</m:t>
                                </m:r>
                              </m:e>
                              <m:sub>
                                <m:r>
                                  <a:rPr lang="en-US" i="1">
                                    <a:solidFill>
                                      <a:srgbClr val="000000"/>
                                    </a:solidFill>
                                    <a:latin typeface="Cambria Math" panose="02040503050406030204" pitchFamily="18" charset="0"/>
                                    <a:cs typeface="Calibri"/>
                                    <a:sym typeface="Wingdings" pitchFamily="2" charset="2"/>
                                  </a:rPr>
                                  <m:t>𝑐</m:t>
                                </m:r>
                              </m:sub>
                            </m:sSub>
                          </m:den>
                        </m:f>
                        <m:r>
                          <a:rPr lang="en-US" i="1">
                            <a:solidFill>
                              <a:srgbClr val="000000"/>
                            </a:solidFill>
                            <a:latin typeface="Cambria Math" panose="02040503050406030204" pitchFamily="18" charset="0"/>
                            <a:cs typeface="Calibri"/>
                            <a:sym typeface="Wingdings" pitchFamily="2" charset="2"/>
                          </a:rPr>
                          <m:t>)</m:t>
                        </m:r>
                      </m:e>
                      <m:sup>
                        <m:r>
                          <a:rPr lang="en-US" i="1">
                            <a:solidFill>
                              <a:srgbClr val="000000"/>
                            </a:solidFill>
                            <a:latin typeface="Cambria Math" panose="02040503050406030204" pitchFamily="18" charset="0"/>
                            <a:cs typeface="Calibri"/>
                            <a:sym typeface="Wingdings" pitchFamily="2" charset="2"/>
                          </a:rPr>
                          <m:t>2</m:t>
                        </m:r>
                        <m:r>
                          <a:rPr lang="en-US" i="1">
                            <a:solidFill>
                              <a:srgbClr val="000000"/>
                            </a:solidFill>
                            <a:latin typeface="Cambria Math" panose="02040503050406030204" pitchFamily="18" charset="0"/>
                            <a:cs typeface="Calibri"/>
                            <a:sym typeface="Wingdings" pitchFamily="2" charset="2"/>
                          </a:rPr>
                          <m:t>𝑛</m:t>
                        </m:r>
                      </m:sup>
                    </m:sSup>
                  </m:oMath>
                </a14:m>
                <a:r>
                  <a:rPr lang="en-US" dirty="0">
                    <a:solidFill>
                      <a:srgbClr val="000000"/>
                    </a:solidFill>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𝑓</m:t>
                        </m:r>
                      </m:e>
                      <m:sub>
                        <m:r>
                          <a:rPr lang="en-US" i="1">
                            <a:solidFill>
                              <a:srgbClr val="000000"/>
                            </a:solidFill>
                            <a:latin typeface="Cambria Math" panose="02040503050406030204" pitchFamily="18" charset="0"/>
                            <a:cs typeface="Calibri"/>
                            <a:sym typeface="Calibri"/>
                          </a:rPr>
                          <m:t>𝑐</m:t>
                        </m:r>
                      </m:sub>
                    </m:sSub>
                  </m:oMath>
                </a14:m>
                <a:r>
                  <a:rPr lang="en-US" dirty="0">
                    <a:solidFill>
                      <a:srgbClr val="000000"/>
                    </a:solidFill>
                    <a:ea typeface="Calibri"/>
                    <a:cs typeface="Calibri"/>
                    <a:sym typeface="Calibri"/>
                  </a:rPr>
                  <a:t> is 3dB cutoff</a:t>
                </a: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Normalized reactance's: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cs typeface="Calibri"/>
                        <a:sym typeface="Calibri"/>
                      </a:rPr>
                      <m:t>sin</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Ripple loss: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den>
                        </m:f>
                      </m:sup>
                    </m:sSup>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sinh</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𝑡𝑎𝑛h</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num>
                          <m:den>
                            <m:rad>
                              <m:radPr>
                                <m:degHide m:val="on"/>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𝛼</m:t>
                                </m:r>
                              </m:e>
                            </m:rad>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𝑛</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dirty="0">
                    <a:solidFill>
                      <a:srgbClr val="000000"/>
                    </a:solidFill>
                    <a:ea typeface="Calibri"/>
                    <a:cs typeface="Calibri"/>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sub>
                        </m:sSub>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𝑎</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𝑐</m:t>
                            </m:r>
                          </m:e>
                          <m:sub>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sub>
                        </m:sSub>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sSup>
                          <m:sSupPr>
                            <m:ctrlPr>
                              <a:rPr lang="en-US" b="0" i="1" dirty="0" smtClean="0">
                                <a:solidFill>
                                  <a:srgbClr val="000000"/>
                                </a:solidFill>
                                <a:latin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cs typeface="Calibri"/>
                                <a:sym typeface="Calibri"/>
                              </a:rPr>
                              <m:t>𝑠𝑖𝑛</m:t>
                            </m:r>
                          </m:e>
                          <m:sup>
                            <m:r>
                              <a:rPr lang="en-US" b="0" i="1" dirty="0" smtClean="0">
                                <a:solidFill>
                                  <a:srgbClr val="000000"/>
                                </a:solidFill>
                                <a:latin typeface="Cambria Math" panose="02040503050406030204" pitchFamily="18" charset="0"/>
                                <a:cs typeface="Calibri"/>
                                <a:sym typeface="Calibri"/>
                              </a:rPr>
                              <m:t>2</m:t>
                            </m:r>
                          </m:sup>
                        </m:sSup>
                        <m:r>
                          <a:rPr lang="en-US" b="0" i="1" dirty="0" smtClean="0">
                            <a:solidFill>
                              <a:srgbClr val="000000"/>
                            </a:solidFill>
                            <a:latin typeface="Cambria Math" panose="02040503050406030204" pitchFamily="18" charset="0"/>
                            <a:cs typeface="Calibri"/>
                            <a:sym typeface="Calibri"/>
                          </a:rPr>
                          <m:t>(</m:t>
                        </m:r>
                        <m:f>
                          <m:fPr>
                            <m:type m:val="skw"/>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m:t>
                            </m:r>
                            <m:r>
                              <a:rPr lang="en-US" b="0" i="1" dirty="0" smtClean="0">
                                <a:solidFill>
                                  <a:srgbClr val="000000"/>
                                </a:solidFill>
                                <a:latin typeface="Cambria Math" panose="02040503050406030204" pitchFamily="18" charset="0"/>
                                <a:cs typeface="Calibri"/>
                                <a:sym typeface="Calibri"/>
                              </a:rPr>
                              <m:t>𝑖</m:t>
                            </m:r>
                            <m:r>
                              <a:rPr lang="en-US" b="0" i="1" dirty="0" smtClean="0">
                                <a:solidFill>
                                  <a:srgbClr val="000000"/>
                                </a:solidFill>
                                <a:latin typeface="Cambria Math" panose="02040503050406030204" pitchFamily="18" charset="0"/>
                                <a:cs typeface="Calibri"/>
                                <a:sym typeface="Calibri"/>
                              </a:rPr>
                              <m:t>−1)</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𝜋</m:t>
                            </m:r>
                          </m:num>
                          <m:den>
                            <m:r>
                              <a:rPr lang="en-US" b="0" i="1" dirty="0" smtClean="0">
                                <a:solidFill>
                                  <a:srgbClr val="000000"/>
                                </a:solidFill>
                                <a:latin typeface="Cambria Math" panose="02040503050406030204" pitchFamily="18" charset="0"/>
                                <a:cs typeface="Calibri"/>
                                <a:sym typeface="Calibri"/>
                              </a:rPr>
                              <m:t>𝑛</m:t>
                            </m:r>
                          </m:den>
                        </m:f>
                        <m:r>
                          <a:rPr lang="en-US" b="0" i="1" dirty="0" smtClean="0">
                            <a:solidFill>
                              <a:srgbClr val="000000"/>
                            </a:solidFill>
                            <a:latin typeface="Cambria Math" panose="02040503050406030204" pitchFamily="18" charset="0"/>
                            <a:cs typeface="Calibri"/>
                            <a:sym typeface="Calibri"/>
                          </a:rPr>
                          <m:t>))</m:t>
                        </m:r>
                      </m:den>
                    </m:f>
                  </m:oMath>
                </a14:m>
                <a:endParaRPr lang="en-US" b="0" dirty="0">
                  <a:solidFill>
                    <a:srgbClr val="000000"/>
                  </a:solidFill>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Example: cutoff at 10MHz, 4</a:t>
                </a:r>
                <a:r>
                  <a:rPr lang="en-US" baseline="30000" dirty="0">
                    <a:solidFill>
                      <a:srgbClr val="000000"/>
                    </a:solidFill>
                    <a:ea typeface="Calibri"/>
                    <a:cs typeface="Calibri"/>
                    <a:sym typeface="Calibri"/>
                  </a:rPr>
                  <a:t>th</a:t>
                </a:r>
                <a:r>
                  <a:rPr lang="en-US" dirty="0">
                    <a:solidFill>
                      <a:srgbClr val="000000"/>
                    </a:solidFill>
                    <a:ea typeface="Calibri"/>
                    <a:cs typeface="Calibri"/>
                    <a:sym typeface="Calibri"/>
                  </a:rPr>
                  <a:t> order, 50ohm output, 3dB cutoff,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𝐿</m:t>
                    </m:r>
                    <m:d>
                      <m:dPr>
                        <m:ctrlPr>
                          <a:rPr lang="en-US" b="0" i="1" smtClean="0">
                            <a:solidFill>
                              <a:srgbClr val="000000"/>
                            </a:solidFill>
                            <a:latin typeface="Cambria Math" panose="02040503050406030204" pitchFamily="18" charset="0"/>
                            <a:ea typeface="Calibri"/>
                            <a:cs typeface="Calibri"/>
                            <a:sym typeface="Calibri"/>
                          </a:rPr>
                        </m:ctrlPr>
                      </m:dPr>
                      <m:e>
                        <m:r>
                          <a:rPr lang="en-US" b="0" i="1" smtClean="0">
                            <a:solidFill>
                              <a:srgbClr val="000000"/>
                            </a:solidFill>
                            <a:latin typeface="Cambria Math" panose="02040503050406030204" pitchFamily="18" charset="0"/>
                            <a:ea typeface="Calibri"/>
                            <a:cs typeface="Calibri"/>
                            <a:sym typeface="Calibri"/>
                          </a:rPr>
                          <m:t>20</m:t>
                        </m:r>
                        <m:r>
                          <a:rPr lang="en-US" b="0" i="1" smtClean="0">
                            <a:solidFill>
                              <a:srgbClr val="000000"/>
                            </a:solidFill>
                            <a:latin typeface="Cambria Math" panose="02040503050406030204" pitchFamily="18" charset="0"/>
                            <a:ea typeface="Calibri"/>
                            <a:cs typeface="Calibri"/>
                            <a:sym typeface="Calibri"/>
                          </a:rPr>
                          <m:t>𝑀𝐻𝑧</m:t>
                        </m:r>
                      </m:e>
                    </m:d>
                    <m:r>
                      <a:rPr lang="en-US" b="0" i="1" smtClean="0">
                        <a:solidFill>
                          <a:srgbClr val="000000"/>
                        </a:solidFill>
                        <a:latin typeface="Cambria Math" panose="02040503050406030204" pitchFamily="18" charset="0"/>
                        <a:ea typeface="Calibri"/>
                        <a:cs typeface="Calibri"/>
                        <a:sym typeface="Calibri"/>
                      </a:rPr>
                      <m:t>=6</m:t>
                    </m:r>
                    <m:r>
                      <a:rPr lang="en-US" b="0" i="1" smtClean="0">
                        <a:solidFill>
                          <a:srgbClr val="000000"/>
                        </a:solidFill>
                        <a:latin typeface="Cambria Math" panose="02040503050406030204" pitchFamily="18" charset="0"/>
                        <a:ea typeface="Calibri"/>
                        <a:cs typeface="Calibri"/>
                        <a:sym typeface="Calibri"/>
                      </a:rPr>
                      <m:t>𝑛</m:t>
                    </m:r>
                    <m:r>
                      <a:rPr lang="en-US" b="0" i="1" smtClean="0">
                        <a:solidFill>
                          <a:srgbClr val="000000"/>
                        </a:solidFill>
                        <a:latin typeface="Cambria Math" panose="02040503050406030204" pitchFamily="18" charset="0"/>
                        <a:ea typeface="Calibri"/>
                        <a:cs typeface="Calibri"/>
                        <a:sym typeface="Calibri"/>
                      </a:rPr>
                      <m:t>=24</m:t>
                    </m:r>
                    <m:r>
                      <a:rPr lang="en-US" b="0" i="1" smtClean="0">
                        <a:solidFill>
                          <a:srgbClr val="000000"/>
                        </a:solidFill>
                        <a:latin typeface="Cambria Math" panose="02040503050406030204" pitchFamily="18" charset="0"/>
                        <a:ea typeface="Calibri"/>
                        <a:cs typeface="Calibri"/>
                        <a:sym typeface="Calibri"/>
                      </a:rPr>
                      <m:t>𝑑𝐵</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=0.765,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𝑥</m:t>
                        </m:r>
                      </m:e>
                      <m:sub>
                        <m:r>
                          <a:rPr lang="en-US" b="0" i="1" smtClean="0">
                            <a:solidFill>
                              <a:srgbClr val="000000"/>
                            </a:solidFill>
                            <a:latin typeface="Cambria Math" panose="02040503050406030204" pitchFamily="18" charset="0"/>
                            <a:cs typeface="Calibri"/>
                            <a:sym typeface="Calibri"/>
                          </a:rPr>
                          <m:t>1</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r>
                      <a:rPr lang="en-US" b="0" i="1" smtClean="0">
                        <a:solidFill>
                          <a:srgbClr val="000000"/>
                        </a:solidFill>
                        <a:latin typeface="Cambria Math" panose="02040503050406030204" pitchFamily="18" charset="0"/>
                        <a:cs typeface="Calibri"/>
                        <a:sym typeface="Calibri"/>
                      </a:rPr>
                      <m:t>=38</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1</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𝑋</m:t>
                            </m:r>
                          </m:e>
                          <m:sub>
                            <m:r>
                              <a:rPr lang="en-US" b="0" i="1" smtClean="0">
                                <a:solidFill>
                                  <a:srgbClr val="000000"/>
                                </a:solidFill>
                                <a:latin typeface="Cambria Math" panose="02040503050406030204" pitchFamily="18" charset="0"/>
                                <a:cs typeface="Calibri"/>
                                <a:sym typeface="Calibri"/>
                              </a:rPr>
                              <m:t>1</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r>
                      <a:rPr lang="en-US" b="0" i="1" smtClean="0">
                        <a:solidFill>
                          <a:srgbClr val="000000"/>
                        </a:solidFill>
                        <a:latin typeface="Cambria Math" panose="02040503050406030204" pitchFamily="18" charset="0"/>
                        <a:cs typeface="Calibri"/>
                        <a:sym typeface="Calibri"/>
                      </a:rPr>
                      <m:t>=610</m:t>
                    </m:r>
                    <m:r>
                      <a:rPr lang="en-US" b="0" i="1" smtClean="0">
                        <a:solidFill>
                          <a:srgbClr val="000000"/>
                        </a:solidFill>
                        <a:latin typeface="Cambria Math" panose="02040503050406030204" pitchFamily="18" charset="0"/>
                        <a:cs typeface="Calibri"/>
                        <a:sym typeface="Calibri"/>
                      </a:rPr>
                      <m:t>𝑛𝐻</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𝑎</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=1.848,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𝑏</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0</m:t>
                            </m:r>
                          </m:sub>
                        </m:sSub>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2</m:t>
                        </m:r>
                      </m:sub>
                    </m:sSub>
                    <m:r>
                      <a:rPr lang="en-US" b="0" i="1" smtClean="0">
                        <a:solidFill>
                          <a:srgbClr val="000000"/>
                        </a:solidFill>
                        <a:latin typeface="Cambria Math" panose="02040503050406030204" pitchFamily="18" charset="0"/>
                        <a:cs typeface="Calibri"/>
                        <a:sym typeface="Calibri"/>
                      </a:rPr>
                      <m:t>=</m:t>
                    </m:r>
                    <m:f>
                      <m:fPr>
                        <m:type m:val="skw"/>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𝐵</m:t>
                            </m:r>
                          </m:e>
                          <m:sub>
                            <m:r>
                              <a:rPr lang="en-US" b="0" i="1" smtClean="0">
                                <a:solidFill>
                                  <a:srgbClr val="000000"/>
                                </a:solidFill>
                                <a:latin typeface="Cambria Math" panose="02040503050406030204" pitchFamily="18" charset="0"/>
                                <a:cs typeface="Calibri"/>
                                <a:sym typeface="Calibri"/>
                              </a:rPr>
                              <m:t>2</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𝑐</m:t>
                            </m:r>
                          </m:sub>
                        </m:sSub>
                      </m:den>
                    </m:f>
                  </m:oMath>
                </a14:m>
                <a:endParaRPr lang="en-US" dirty="0">
                  <a:solidFill>
                    <a:srgbClr val="000000"/>
                  </a:solidFill>
                  <a:ea typeface="Calibri"/>
                  <a:cs typeface="Calibri"/>
                  <a:sym typeface="Calibri"/>
                </a:endParaRPr>
              </a:p>
              <a:p>
                <a:pPr marL="285750" indent="-285750" defTabSz="457200" hangingPunct="0">
                  <a:buFont typeface="Arial" panose="020B0604020202020204" pitchFamily="34" charset="0"/>
                  <a:buChar char="•"/>
                </a:pPr>
                <a:r>
                  <a:rPr lang="en-US" dirty="0">
                    <a:solidFill>
                      <a:srgbClr val="000000"/>
                    </a:solidFill>
                    <a:ea typeface="Calibri"/>
                    <a:cs typeface="Calibri"/>
                    <a:sym typeface="Calibri"/>
                  </a:rPr>
                  <a:t>Yuck!</a:t>
                </a:r>
              </a:p>
            </p:txBody>
          </p:sp>
        </mc:Choice>
        <mc:Fallback xmlns="">
          <p:sp>
            <p:nvSpPr>
              <p:cNvPr id="182" name="TextBox 181">
                <a:extLst>
                  <a:ext uri="{FF2B5EF4-FFF2-40B4-BE49-F238E27FC236}">
                    <a16:creationId xmlns:a16="http://schemas.microsoft.com/office/drawing/2014/main" id="{F578E1C3-C4B0-424F-BBBD-67E7F00D1D89}"/>
                  </a:ext>
                </a:extLst>
              </p:cNvPr>
              <p:cNvSpPr txBox="1">
                <a:spLocks noRot="1" noChangeAspect="1" noMove="1" noResize="1" noEditPoints="1" noAdjustHandles="1" noChangeArrowheads="1" noChangeShapeType="1" noTextEdit="1"/>
              </p:cNvSpPr>
              <p:nvPr/>
            </p:nvSpPr>
            <p:spPr>
              <a:xfrm>
                <a:off x="3077202" y="1178461"/>
                <a:ext cx="5515120" cy="5348557"/>
              </a:xfrm>
              <a:prstGeom prst="rect">
                <a:avLst/>
              </a:prstGeom>
              <a:blipFill>
                <a:blip r:embed="rId5"/>
                <a:stretch>
                  <a:fillRect l="-1609" t="-473" b="-11111"/>
                </a:stretch>
              </a:blipFill>
              <a:ln w="12700" cap="flat">
                <a:noFill/>
                <a:miter lim="400000"/>
              </a:ln>
              <a:effectLst/>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0148F852-AB93-974C-BA6A-28D41A923313}"/>
              </a:ext>
            </a:extLst>
          </p:cNvPr>
          <p:cNvGrpSpPr/>
          <p:nvPr/>
        </p:nvGrpSpPr>
        <p:grpSpPr>
          <a:xfrm>
            <a:off x="188857" y="790535"/>
            <a:ext cx="2688318" cy="1640780"/>
            <a:chOff x="72685" y="340054"/>
            <a:chExt cx="2688318" cy="1640780"/>
          </a:xfrm>
        </p:grpSpPr>
        <p:sp>
          <p:nvSpPr>
            <p:cNvPr id="67" name="TextBox 66">
              <a:extLst>
                <a:ext uri="{FF2B5EF4-FFF2-40B4-BE49-F238E27FC236}">
                  <a16:creationId xmlns:a16="http://schemas.microsoft.com/office/drawing/2014/main" id="{2A65F956-2EAE-9D4A-9CF8-30BE2D27D189}"/>
                </a:ext>
              </a:extLst>
            </p:cNvPr>
            <p:cNvSpPr txBox="1"/>
            <p:nvPr/>
          </p:nvSpPr>
          <p:spPr>
            <a:xfrm>
              <a:off x="629368" y="340972"/>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24" name="TextBox 123">
              <a:extLst>
                <a:ext uri="{FF2B5EF4-FFF2-40B4-BE49-F238E27FC236}">
                  <a16:creationId xmlns:a16="http://schemas.microsoft.com/office/drawing/2014/main" id="{FA612646-6914-DA44-B9BD-9329A086A12C}"/>
                </a:ext>
              </a:extLst>
            </p:cNvPr>
            <p:cNvSpPr txBox="1"/>
            <p:nvPr/>
          </p:nvSpPr>
          <p:spPr>
            <a:xfrm>
              <a:off x="1399914" y="340054"/>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0DCE9392-3361-CE4B-9665-F79F7740EB01}"/>
                </a:ext>
              </a:extLst>
            </p:cNvPr>
            <p:cNvSpPr txBox="1"/>
            <p:nvPr/>
          </p:nvSpPr>
          <p:spPr>
            <a:xfrm>
              <a:off x="832910" y="1642282"/>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Low pass</a:t>
              </a:r>
              <a:endParaRPr lang="en-US" sz="1600" baseline="-250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20E1885F-BBF4-DA44-8957-491A7A84EDFF}"/>
                </a:ext>
              </a:extLst>
            </p:cNvPr>
            <p:cNvGrpSpPr>
              <a:grpSpLocks/>
            </p:cNvGrpSpPr>
            <p:nvPr/>
          </p:nvGrpSpPr>
          <p:grpSpPr bwMode="auto">
            <a:xfrm rot="16200000">
              <a:off x="722012" y="426380"/>
              <a:ext cx="155448" cy="731520"/>
              <a:chOff x="3935" y="1728"/>
              <a:chExt cx="96" cy="480"/>
            </a:xfrm>
          </p:grpSpPr>
          <p:sp>
            <p:nvSpPr>
              <p:cNvPr id="6" name="Arc 59">
                <a:extLst>
                  <a:ext uri="{FF2B5EF4-FFF2-40B4-BE49-F238E27FC236}">
                    <a16:creationId xmlns:a16="http://schemas.microsoft.com/office/drawing/2014/main" id="{417D407F-4C95-444F-B01B-C69085ADB4E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C61E9CD0-C8C8-1541-9354-C8A41EBB84B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5610BEEB-6055-CD43-BE03-3AB8BCF8EF7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85BDD494-B470-314C-856E-DFBB80139E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F1012EDE-6E82-1C49-A93B-238427DDEE67}"/>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0F43A6A4-2D6C-4B4F-AE21-918E2216493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C057941-62A6-7F45-A67F-087A81ED749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C20C4C05-0B5B-2C4A-8420-F1701A28B07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27CCDD58-0A0E-964B-80E8-06B14576723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4E895613-8AE9-2947-97AA-6E63D68748F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E6A10F7B-3EDF-ED4B-9C8A-E754D22B8C8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A6EBC51B-435C-D242-918E-4FF0D49FA43D}"/>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DA65B0E1-AFFF-E547-8111-24B2A0868E8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BB4601F2-8639-124B-8AFC-DF68F112F7B1}"/>
                </a:ext>
              </a:extLst>
            </p:cNvPr>
            <p:cNvGrpSpPr>
              <a:grpSpLocks/>
            </p:cNvGrpSpPr>
            <p:nvPr/>
          </p:nvGrpSpPr>
          <p:grpSpPr bwMode="auto">
            <a:xfrm>
              <a:off x="1004033" y="783594"/>
              <a:ext cx="304800" cy="762000"/>
              <a:chOff x="3216" y="1728"/>
              <a:chExt cx="192" cy="480"/>
            </a:xfrm>
          </p:grpSpPr>
          <p:sp>
            <p:nvSpPr>
              <p:cNvPr id="21" name="Line 8">
                <a:extLst>
                  <a:ext uri="{FF2B5EF4-FFF2-40B4-BE49-F238E27FC236}">
                    <a16:creationId xmlns:a16="http://schemas.microsoft.com/office/drawing/2014/main" id="{B47B458B-3558-8D4B-8BBE-4284268BDA0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27062CAA-1312-FB4B-8FC5-72618101539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C9FFBEF5-C2FC-5140-8261-9A07E502CE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77F9A6C8-BB6E-F04C-872E-78FBEB2F3A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453C86D-D2A5-7641-AC9D-D4553A31EA32}"/>
                </a:ext>
              </a:extLst>
            </p:cNvPr>
            <p:cNvGrpSpPr>
              <a:grpSpLocks/>
            </p:cNvGrpSpPr>
            <p:nvPr/>
          </p:nvGrpSpPr>
          <p:grpSpPr bwMode="auto">
            <a:xfrm rot="16200000">
              <a:off x="1437940" y="429918"/>
              <a:ext cx="155448" cy="731520"/>
              <a:chOff x="3935" y="1728"/>
              <a:chExt cx="96" cy="480"/>
            </a:xfrm>
          </p:grpSpPr>
          <p:sp>
            <p:nvSpPr>
              <p:cNvPr id="26" name="Arc 59">
                <a:extLst>
                  <a:ext uri="{FF2B5EF4-FFF2-40B4-BE49-F238E27FC236}">
                    <a16:creationId xmlns:a16="http://schemas.microsoft.com/office/drawing/2014/main" id="{173DFA17-D80F-0942-949B-0A35C10FC2C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0E7799C9-5419-DD43-91C8-6E77D731AC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1BA8CEDF-4EFF-3840-BF5B-8E2A76CF945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DEE22FDD-7733-5944-B2EB-58905390A3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EBF251EE-C0B2-7642-B3FC-F5B2ACB314F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51F444DA-2DAB-7746-8AE0-650FFDD9BAC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F3BDCDFB-6D47-2642-8FA4-6873C12560A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337DD667-569A-974A-BD6A-3F6390F5B44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07DFF061-B485-EE45-BDF3-26A3D67AC7E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BFEBD80E-BD5A-9847-A99F-46AB5C3FDC8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59EA0613-015A-B248-90F4-5B0FC2C4AEC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E3BCEFF2-486B-8C44-9866-7204981408A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5DADCC33-910F-F44A-B318-3ECB4D17495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66887D6D-110F-6B4B-9743-6022BDC20487}"/>
                </a:ext>
              </a:extLst>
            </p:cNvPr>
            <p:cNvGrpSpPr>
              <a:grpSpLocks/>
            </p:cNvGrpSpPr>
            <p:nvPr/>
          </p:nvGrpSpPr>
          <p:grpSpPr bwMode="auto">
            <a:xfrm>
              <a:off x="369622" y="787132"/>
              <a:ext cx="304800" cy="762000"/>
              <a:chOff x="3216" y="1728"/>
              <a:chExt cx="192" cy="480"/>
            </a:xfrm>
          </p:grpSpPr>
          <p:sp>
            <p:nvSpPr>
              <p:cNvPr id="40" name="Line 8">
                <a:extLst>
                  <a:ext uri="{FF2B5EF4-FFF2-40B4-BE49-F238E27FC236}">
                    <a16:creationId xmlns:a16="http://schemas.microsoft.com/office/drawing/2014/main" id="{01EF1F8C-74C0-974B-B643-97C2812062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0E731A1-606C-D34F-8B43-054047A2986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1B4E4E8-30AC-2745-9092-90D3B635DF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EB0BC0D-4B40-3847-AA35-0FCA1A15A05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35BDA127-2D29-A446-8EE0-ED171B7EC55C}"/>
                </a:ext>
              </a:extLst>
            </p:cNvPr>
            <p:cNvGrpSpPr>
              <a:grpSpLocks/>
            </p:cNvGrpSpPr>
            <p:nvPr/>
          </p:nvGrpSpPr>
          <p:grpSpPr bwMode="auto">
            <a:xfrm>
              <a:off x="1723436" y="787136"/>
              <a:ext cx="304800" cy="762000"/>
              <a:chOff x="3216" y="1728"/>
              <a:chExt cx="192" cy="480"/>
            </a:xfrm>
          </p:grpSpPr>
          <p:sp>
            <p:nvSpPr>
              <p:cNvPr id="60" name="Line 8">
                <a:extLst>
                  <a:ext uri="{FF2B5EF4-FFF2-40B4-BE49-F238E27FC236}">
                    <a16:creationId xmlns:a16="http://schemas.microsoft.com/office/drawing/2014/main" id="{67A3691C-D9B5-A044-AC9D-40EDCF0310C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7B7B1782-C3BC-2441-A4DE-2CB5DF3CDA9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0">
                <a:extLst>
                  <a:ext uri="{FF2B5EF4-FFF2-40B4-BE49-F238E27FC236}">
                    <a16:creationId xmlns:a16="http://schemas.microsoft.com/office/drawing/2014/main" id="{A884B932-0768-2F49-AEBC-DB940F4B7F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a:extLst>
                  <a:ext uri="{FF2B5EF4-FFF2-40B4-BE49-F238E27FC236}">
                    <a16:creationId xmlns:a16="http://schemas.microsoft.com/office/drawing/2014/main" id="{9B49C1E0-821C-CA41-B758-2ADE23B8D8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 name="Oval 63">
              <a:extLst>
                <a:ext uri="{FF2B5EF4-FFF2-40B4-BE49-F238E27FC236}">
                  <a16:creationId xmlns:a16="http://schemas.microsoft.com/office/drawing/2014/main" id="{1F14FD71-7A6C-F942-A6F7-4E57A06CF649}"/>
                </a:ext>
              </a:extLst>
            </p:cNvPr>
            <p:cNvSpPr/>
            <p:nvPr/>
          </p:nvSpPr>
          <p:spPr>
            <a:xfrm>
              <a:off x="343311" y="74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B250A9A-A525-FE45-840B-5307EC523199}"/>
                </a:ext>
              </a:extLst>
            </p:cNvPr>
            <p:cNvCxnSpPr>
              <a:cxnSpLocks/>
            </p:cNvCxnSpPr>
            <p:nvPr/>
          </p:nvCxnSpPr>
          <p:spPr>
            <a:xfrm>
              <a:off x="361141" y="155739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Oval 65">
              <a:extLst>
                <a:ext uri="{FF2B5EF4-FFF2-40B4-BE49-F238E27FC236}">
                  <a16:creationId xmlns:a16="http://schemas.microsoft.com/office/drawing/2014/main" id="{19B80D68-4FD3-B045-B1FB-10FC28684517}"/>
                </a:ext>
              </a:extLst>
            </p:cNvPr>
            <p:cNvSpPr/>
            <p:nvPr/>
          </p:nvSpPr>
          <p:spPr>
            <a:xfrm>
              <a:off x="314956" y="150168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B715968-E430-444E-8740-23D6FE844A0B}"/>
                </a:ext>
              </a:extLst>
            </p:cNvPr>
            <p:cNvSpPr txBox="1"/>
            <p:nvPr/>
          </p:nvSpPr>
          <p:spPr>
            <a:xfrm>
              <a:off x="72685" y="1009255"/>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69" name="Straight Connector 68">
              <a:extLst>
                <a:ext uri="{FF2B5EF4-FFF2-40B4-BE49-F238E27FC236}">
                  <a16:creationId xmlns:a16="http://schemas.microsoft.com/office/drawing/2014/main" id="{DD087C22-FB19-9246-A56D-91C3DEA9F64E}"/>
                </a:ext>
              </a:extLst>
            </p:cNvPr>
            <p:cNvCxnSpPr>
              <a:cxnSpLocks/>
            </p:cNvCxnSpPr>
            <p:nvPr/>
          </p:nvCxnSpPr>
          <p:spPr>
            <a:xfrm flipV="1">
              <a:off x="1752647" y="783594"/>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1" name="Oval 70">
              <a:extLst>
                <a:ext uri="{FF2B5EF4-FFF2-40B4-BE49-F238E27FC236}">
                  <a16:creationId xmlns:a16="http://schemas.microsoft.com/office/drawing/2014/main" id="{4E255587-17F1-C24A-9635-E33F8250F87A}"/>
                </a:ext>
              </a:extLst>
            </p:cNvPr>
            <p:cNvSpPr/>
            <p:nvPr/>
          </p:nvSpPr>
          <p:spPr>
            <a:xfrm>
              <a:off x="2218189" y="7437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C3AEEBC-BCD4-554B-AC99-E55AF77F18AA}"/>
                </a:ext>
              </a:extLst>
            </p:cNvPr>
            <p:cNvSpPr/>
            <p:nvPr/>
          </p:nvSpPr>
          <p:spPr>
            <a:xfrm>
              <a:off x="2224219" y="14986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E267DD2-CDA6-8E4E-9270-EE26AABB6541}"/>
                </a:ext>
              </a:extLst>
            </p:cNvPr>
            <p:cNvSpPr txBox="1"/>
            <p:nvPr/>
          </p:nvSpPr>
          <p:spPr>
            <a:xfrm>
              <a:off x="777980" y="1012798"/>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26" name="TextBox 125">
              <a:extLst>
                <a:ext uri="{FF2B5EF4-FFF2-40B4-BE49-F238E27FC236}">
                  <a16:creationId xmlns:a16="http://schemas.microsoft.com/office/drawing/2014/main" id="{B16E87D8-D788-9F41-8501-25E30B341989}"/>
                </a:ext>
              </a:extLst>
            </p:cNvPr>
            <p:cNvSpPr txBox="1"/>
            <p:nvPr/>
          </p:nvSpPr>
          <p:spPr>
            <a:xfrm>
              <a:off x="1387042" y="991532"/>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4" name="Oval 173">
              <a:extLst>
                <a:ext uri="{FF2B5EF4-FFF2-40B4-BE49-F238E27FC236}">
                  <a16:creationId xmlns:a16="http://schemas.microsoft.com/office/drawing/2014/main" id="{760213D7-32E0-034B-A2E1-479FEE7ADD5D}"/>
                </a:ext>
              </a:extLst>
            </p:cNvPr>
            <p:cNvSpPr/>
            <p:nvPr/>
          </p:nvSpPr>
          <p:spPr>
            <a:xfrm>
              <a:off x="1115947" y="757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Freeform 12">
              <a:extLst>
                <a:ext uri="{FF2B5EF4-FFF2-40B4-BE49-F238E27FC236}">
                  <a16:creationId xmlns:a16="http://schemas.microsoft.com/office/drawing/2014/main" id="{0B03A09F-1F2A-2444-B355-9D2C764B65BD}"/>
                </a:ext>
              </a:extLst>
            </p:cNvPr>
            <p:cNvSpPr>
              <a:spLocks noChangeAspect="1"/>
            </p:cNvSpPr>
            <p:nvPr/>
          </p:nvSpPr>
          <p:spPr bwMode="auto">
            <a:xfrm>
              <a:off x="2192731" y="79042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TextBox 189">
              <a:extLst>
                <a:ext uri="{FF2B5EF4-FFF2-40B4-BE49-F238E27FC236}">
                  <a16:creationId xmlns:a16="http://schemas.microsoft.com/office/drawing/2014/main" id="{0E3CB486-3D50-314A-B07D-AE11A6C1F260}"/>
                </a:ext>
              </a:extLst>
            </p:cNvPr>
            <p:cNvSpPr txBox="1"/>
            <p:nvPr/>
          </p:nvSpPr>
          <p:spPr>
            <a:xfrm>
              <a:off x="2399498" y="1040346"/>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94ECA3B9-3CB6-814E-B54E-D3843F6C7F63}"/>
              </a:ext>
            </a:extLst>
          </p:cNvPr>
          <p:cNvGrpSpPr/>
          <p:nvPr/>
        </p:nvGrpSpPr>
        <p:grpSpPr>
          <a:xfrm>
            <a:off x="271281" y="2710326"/>
            <a:ext cx="1994234" cy="1730033"/>
            <a:chOff x="271281" y="2408987"/>
            <a:chExt cx="1994234" cy="1730033"/>
          </a:xfrm>
        </p:grpSpPr>
        <p:sp>
          <p:nvSpPr>
            <p:cNvPr id="158" name="TextBox 157">
              <a:extLst>
                <a:ext uri="{FF2B5EF4-FFF2-40B4-BE49-F238E27FC236}">
                  <a16:creationId xmlns:a16="http://schemas.microsoft.com/office/drawing/2014/main" id="{437B67AB-79A2-0540-A415-3ABBA0D27A8E}"/>
                </a:ext>
              </a:extLst>
            </p:cNvPr>
            <p:cNvSpPr txBox="1"/>
            <p:nvPr/>
          </p:nvSpPr>
          <p:spPr>
            <a:xfrm>
              <a:off x="749359" y="3800468"/>
              <a:ext cx="127536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High</a:t>
              </a:r>
              <a:r>
                <a:rPr lang="en-US" sz="1600" dirty="0">
                  <a:solidFill>
                    <a:srgbClr val="000000"/>
                  </a:solidFill>
                  <a:latin typeface="Calibri"/>
                  <a:ea typeface="Calibri"/>
                  <a:cs typeface="Calibri"/>
                  <a:sym typeface="Calibri"/>
                </a:rPr>
                <a:t> pass</a:t>
              </a:r>
              <a:endParaRPr lang="en-US" sz="1600" baseline="-25000" dirty="0">
                <a:solidFill>
                  <a:srgbClr val="000000"/>
                </a:solidFill>
                <a:latin typeface="Calibri"/>
                <a:ea typeface="Calibri"/>
                <a:cs typeface="Calibri"/>
                <a:sym typeface="Calibri"/>
              </a:endParaRPr>
            </a:p>
          </p:txBody>
        </p:sp>
        <p:grpSp>
          <p:nvGrpSpPr>
            <p:cNvPr id="92" name="Group 209">
              <a:extLst>
                <a:ext uri="{FF2B5EF4-FFF2-40B4-BE49-F238E27FC236}">
                  <a16:creationId xmlns:a16="http://schemas.microsoft.com/office/drawing/2014/main" id="{DFC3A991-33A0-A64D-BCBC-97B17ED234FE}"/>
                </a:ext>
              </a:extLst>
            </p:cNvPr>
            <p:cNvGrpSpPr>
              <a:grpSpLocks/>
            </p:cNvGrpSpPr>
            <p:nvPr/>
          </p:nvGrpSpPr>
          <p:grpSpPr bwMode="auto">
            <a:xfrm rot="10800000">
              <a:off x="1486996" y="2929102"/>
              <a:ext cx="155448" cy="731520"/>
              <a:chOff x="3935" y="1728"/>
              <a:chExt cx="96" cy="480"/>
            </a:xfrm>
          </p:grpSpPr>
          <p:sp>
            <p:nvSpPr>
              <p:cNvPr id="93" name="Arc 59">
                <a:extLst>
                  <a:ext uri="{FF2B5EF4-FFF2-40B4-BE49-F238E27FC236}">
                    <a16:creationId xmlns:a16="http://schemas.microsoft.com/office/drawing/2014/main" id="{DF66DD51-729F-8F44-9A96-C155FE25B87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60">
                <a:extLst>
                  <a:ext uri="{FF2B5EF4-FFF2-40B4-BE49-F238E27FC236}">
                    <a16:creationId xmlns:a16="http://schemas.microsoft.com/office/drawing/2014/main" id="{1448A76A-72B2-F944-AE75-C652518B454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61">
                <a:extLst>
                  <a:ext uri="{FF2B5EF4-FFF2-40B4-BE49-F238E27FC236}">
                    <a16:creationId xmlns:a16="http://schemas.microsoft.com/office/drawing/2014/main" id="{8B8A51EB-F21D-094B-96B9-F2C2B4FCC4E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62">
                <a:extLst>
                  <a:ext uri="{FF2B5EF4-FFF2-40B4-BE49-F238E27FC236}">
                    <a16:creationId xmlns:a16="http://schemas.microsoft.com/office/drawing/2014/main" id="{E0948B52-EB7E-2849-BDCA-59F2BEDD5A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Line 63">
                <a:extLst>
                  <a:ext uri="{FF2B5EF4-FFF2-40B4-BE49-F238E27FC236}">
                    <a16:creationId xmlns:a16="http://schemas.microsoft.com/office/drawing/2014/main" id="{8BA9B908-0CA3-9B4B-8A43-F40B460F891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64">
                <a:extLst>
                  <a:ext uri="{FF2B5EF4-FFF2-40B4-BE49-F238E27FC236}">
                    <a16:creationId xmlns:a16="http://schemas.microsoft.com/office/drawing/2014/main" id="{1ADC1A66-D8DB-A346-9629-8319BD4EFE2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Arc 65">
                <a:extLst>
                  <a:ext uri="{FF2B5EF4-FFF2-40B4-BE49-F238E27FC236}">
                    <a16:creationId xmlns:a16="http://schemas.microsoft.com/office/drawing/2014/main" id="{5FBA5DCF-28E8-5946-BC79-56211280FBD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6">
                <a:extLst>
                  <a:ext uri="{FF2B5EF4-FFF2-40B4-BE49-F238E27FC236}">
                    <a16:creationId xmlns:a16="http://schemas.microsoft.com/office/drawing/2014/main" id="{7694C87F-5D16-2B48-BD23-A41ECFED3B1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7">
                <a:extLst>
                  <a:ext uri="{FF2B5EF4-FFF2-40B4-BE49-F238E27FC236}">
                    <a16:creationId xmlns:a16="http://schemas.microsoft.com/office/drawing/2014/main" id="{441D18E7-4D34-4044-91C2-9F199A72112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8">
                <a:extLst>
                  <a:ext uri="{FF2B5EF4-FFF2-40B4-BE49-F238E27FC236}">
                    <a16:creationId xmlns:a16="http://schemas.microsoft.com/office/drawing/2014/main" id="{F479870E-353E-544A-8F86-0C1CF7A4C58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69">
                <a:extLst>
                  <a:ext uri="{FF2B5EF4-FFF2-40B4-BE49-F238E27FC236}">
                    <a16:creationId xmlns:a16="http://schemas.microsoft.com/office/drawing/2014/main" id="{F689979C-8108-894A-AC14-9A389A66DDD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Arc 70">
                <a:extLst>
                  <a:ext uri="{FF2B5EF4-FFF2-40B4-BE49-F238E27FC236}">
                    <a16:creationId xmlns:a16="http://schemas.microsoft.com/office/drawing/2014/main" id="{AC72C3E4-225D-6247-B5E9-F417B853000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71">
                <a:extLst>
                  <a:ext uri="{FF2B5EF4-FFF2-40B4-BE49-F238E27FC236}">
                    <a16:creationId xmlns:a16="http://schemas.microsoft.com/office/drawing/2014/main" id="{81283183-5594-9C47-9E2B-D235F711CD7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1" name="Group 210">
              <a:extLst>
                <a:ext uri="{FF2B5EF4-FFF2-40B4-BE49-F238E27FC236}">
                  <a16:creationId xmlns:a16="http://schemas.microsoft.com/office/drawing/2014/main" id="{651386FE-6B8F-884F-9126-278A2B8EACB6}"/>
                </a:ext>
              </a:extLst>
            </p:cNvPr>
            <p:cNvGrpSpPr>
              <a:grpSpLocks/>
            </p:cNvGrpSpPr>
            <p:nvPr/>
          </p:nvGrpSpPr>
          <p:grpSpPr bwMode="auto">
            <a:xfrm rot="5400000">
              <a:off x="580681" y="2541328"/>
              <a:ext cx="304800" cy="762000"/>
              <a:chOff x="3216" y="1728"/>
              <a:chExt cx="192" cy="480"/>
            </a:xfrm>
          </p:grpSpPr>
          <p:sp>
            <p:nvSpPr>
              <p:cNvPr id="112" name="Line 8">
                <a:extLst>
                  <a:ext uri="{FF2B5EF4-FFF2-40B4-BE49-F238E27FC236}">
                    <a16:creationId xmlns:a16="http://schemas.microsoft.com/office/drawing/2014/main" id="{9C6737FB-C214-DD42-9A55-83C99A1124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D65B00E9-4B81-274C-82BE-696A1FFDFC5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DBB49FD5-1BC3-F04E-A7FF-E82E3D2013E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C013874D-C255-5445-A01E-08A3EC7BE2D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C6FFA653-0728-5746-9326-51EBB20F3DC7}"/>
                </a:ext>
              </a:extLst>
            </p:cNvPr>
            <p:cNvSpPr/>
            <p:nvPr/>
          </p:nvSpPr>
          <p:spPr>
            <a:xfrm>
              <a:off x="289003" y="28692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54DA7E75-577C-2144-BF3D-D0369D77C838}"/>
                </a:ext>
              </a:extLst>
            </p:cNvPr>
            <p:cNvCxnSpPr>
              <a:cxnSpLocks/>
            </p:cNvCxnSpPr>
            <p:nvPr/>
          </p:nvCxnSpPr>
          <p:spPr>
            <a:xfrm>
              <a:off x="317466" y="3651478"/>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Oval 117">
              <a:extLst>
                <a:ext uri="{FF2B5EF4-FFF2-40B4-BE49-F238E27FC236}">
                  <a16:creationId xmlns:a16="http://schemas.microsoft.com/office/drawing/2014/main" id="{863AE545-2671-9844-993C-DC1E2EEAA292}"/>
                </a:ext>
              </a:extLst>
            </p:cNvPr>
            <p:cNvSpPr/>
            <p:nvPr/>
          </p:nvSpPr>
          <p:spPr>
            <a:xfrm>
              <a:off x="271281" y="35957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8029A32-F475-644A-A45E-E0EA5CC7ADE2}"/>
                </a:ext>
              </a:extLst>
            </p:cNvPr>
            <p:cNvSpPr/>
            <p:nvPr/>
          </p:nvSpPr>
          <p:spPr>
            <a:xfrm>
              <a:off x="2142615" y="288338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E046514-A083-9140-8E7D-81AB5005FAC2}"/>
                </a:ext>
              </a:extLst>
            </p:cNvPr>
            <p:cNvSpPr/>
            <p:nvPr/>
          </p:nvSpPr>
          <p:spPr>
            <a:xfrm>
              <a:off x="2153248" y="36063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210">
              <a:extLst>
                <a:ext uri="{FF2B5EF4-FFF2-40B4-BE49-F238E27FC236}">
                  <a16:creationId xmlns:a16="http://schemas.microsoft.com/office/drawing/2014/main" id="{67995BAA-4420-2C42-AE30-B4E6CEF81F6A}"/>
                </a:ext>
              </a:extLst>
            </p:cNvPr>
            <p:cNvGrpSpPr>
              <a:grpSpLocks/>
            </p:cNvGrpSpPr>
            <p:nvPr/>
          </p:nvGrpSpPr>
          <p:grpSpPr bwMode="auto">
            <a:xfrm rot="5400000">
              <a:off x="1149215" y="2546793"/>
              <a:ext cx="304800" cy="762000"/>
              <a:chOff x="3216" y="1728"/>
              <a:chExt cx="192" cy="480"/>
            </a:xfrm>
          </p:grpSpPr>
          <p:sp>
            <p:nvSpPr>
              <p:cNvPr id="128" name="Line 8">
                <a:extLst>
                  <a:ext uri="{FF2B5EF4-FFF2-40B4-BE49-F238E27FC236}">
                    <a16:creationId xmlns:a16="http://schemas.microsoft.com/office/drawing/2014/main" id="{E9951E3A-F084-B247-94FE-1CE797BEA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405A0968-40F7-A240-8802-E9ADC6B65D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CDCDC397-8EF1-B74B-830B-432428F62D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51605F24-8DB6-2440-91E4-DB2AB056367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01DE123D-FD21-2A45-B76F-FABDF6DB1F8B}"/>
                </a:ext>
              </a:extLst>
            </p:cNvPr>
            <p:cNvGrpSpPr>
              <a:grpSpLocks/>
            </p:cNvGrpSpPr>
            <p:nvPr/>
          </p:nvGrpSpPr>
          <p:grpSpPr bwMode="auto">
            <a:xfrm rot="5400000">
              <a:off x="1647478" y="2546793"/>
              <a:ext cx="304800" cy="762000"/>
              <a:chOff x="3216" y="1728"/>
              <a:chExt cx="192" cy="480"/>
            </a:xfrm>
          </p:grpSpPr>
          <p:sp>
            <p:nvSpPr>
              <p:cNvPr id="133" name="Line 8">
                <a:extLst>
                  <a:ext uri="{FF2B5EF4-FFF2-40B4-BE49-F238E27FC236}">
                    <a16:creationId xmlns:a16="http://schemas.microsoft.com/office/drawing/2014/main" id="{215CADD6-EC08-2E44-A6AB-3C89C2C740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AA9CFD78-A018-1D41-8FA2-38CE4C0033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E25CBAB0-AB46-F14F-810D-12F79C13BD3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3BA18658-F3D9-C941-9719-6F96872099D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596B30C1-75BE-B94C-B650-A41F1EE07473}"/>
                </a:ext>
              </a:extLst>
            </p:cNvPr>
            <p:cNvGrpSpPr>
              <a:grpSpLocks/>
            </p:cNvGrpSpPr>
            <p:nvPr/>
          </p:nvGrpSpPr>
          <p:grpSpPr bwMode="auto">
            <a:xfrm rot="10800000">
              <a:off x="917653" y="2931235"/>
              <a:ext cx="155448" cy="731520"/>
              <a:chOff x="3935" y="1728"/>
              <a:chExt cx="96" cy="480"/>
            </a:xfrm>
          </p:grpSpPr>
          <p:sp>
            <p:nvSpPr>
              <p:cNvPr id="138" name="Arc 59">
                <a:extLst>
                  <a:ext uri="{FF2B5EF4-FFF2-40B4-BE49-F238E27FC236}">
                    <a16:creationId xmlns:a16="http://schemas.microsoft.com/office/drawing/2014/main" id="{2C7213E7-E912-584D-9109-1C3216C4880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E73DCA5D-24DB-0849-B0CF-C4DC9FECB6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8758118C-1278-3C47-B520-AB07DC8535C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D6B0FA9D-1EC7-0C4C-959D-45E619E1068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A0628276-3C09-A246-8FE9-A94EC206D89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B961D41A-5763-D24A-A013-25FC230A795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E991A4CD-9754-6B4C-93EB-85E37BF854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5CE7A32B-B405-5748-A13B-9E2CA2C880C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C374289F-7BFF-4547-8684-CC19E3CDDB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E1909DF3-8C98-4E45-B56A-5B82ABCB5B5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21CFB081-7082-7743-A721-70F165A7358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1FEC4B5-35E9-A54B-A6D8-B6BC9781104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75866373-40D0-6F46-A4F2-B78555A5A9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TextBox 150">
              <a:extLst>
                <a:ext uri="{FF2B5EF4-FFF2-40B4-BE49-F238E27FC236}">
                  <a16:creationId xmlns:a16="http://schemas.microsoft.com/office/drawing/2014/main" id="{BC9BA95A-AEAD-E94B-8BFD-D3884DE9B4DA}"/>
                </a:ext>
              </a:extLst>
            </p:cNvPr>
            <p:cNvSpPr txBox="1"/>
            <p:nvPr/>
          </p:nvSpPr>
          <p:spPr>
            <a:xfrm>
              <a:off x="529954" y="3141023"/>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latin typeface="Calibri"/>
                  <a:ea typeface="Calibri"/>
                  <a:cs typeface="Calibri"/>
                  <a:sym typeface="Calibri"/>
                </a:rPr>
                <a:t>2</a:t>
              </a:r>
            </a:p>
          </p:txBody>
        </p:sp>
        <p:sp>
          <p:nvSpPr>
            <p:cNvPr id="152" name="TextBox 151">
              <a:extLst>
                <a:ext uri="{FF2B5EF4-FFF2-40B4-BE49-F238E27FC236}">
                  <a16:creationId xmlns:a16="http://schemas.microsoft.com/office/drawing/2014/main" id="{56BBD23A-9262-3B4E-B389-3B082C64F8B9}"/>
                </a:ext>
              </a:extLst>
            </p:cNvPr>
            <p:cNvSpPr txBox="1"/>
            <p:nvPr/>
          </p:nvSpPr>
          <p:spPr>
            <a:xfrm>
              <a:off x="1716883" y="3160527"/>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L</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sp>
          <p:nvSpPr>
            <p:cNvPr id="154" name="TextBox 153">
              <a:extLst>
                <a:ext uri="{FF2B5EF4-FFF2-40B4-BE49-F238E27FC236}">
                  <a16:creationId xmlns:a16="http://schemas.microsoft.com/office/drawing/2014/main" id="{4BB1C15A-5BE7-CE4A-B7A9-09A32BDFF0EC}"/>
                </a:ext>
              </a:extLst>
            </p:cNvPr>
            <p:cNvSpPr txBox="1"/>
            <p:nvPr/>
          </p:nvSpPr>
          <p:spPr>
            <a:xfrm>
              <a:off x="534598" y="2427081"/>
              <a:ext cx="34433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sp>
          <p:nvSpPr>
            <p:cNvPr id="155" name="TextBox 154">
              <a:extLst>
                <a:ext uri="{FF2B5EF4-FFF2-40B4-BE49-F238E27FC236}">
                  <a16:creationId xmlns:a16="http://schemas.microsoft.com/office/drawing/2014/main" id="{AAE3F9BF-CE86-4940-ABC6-EA5935C2A4B5}"/>
                </a:ext>
              </a:extLst>
            </p:cNvPr>
            <p:cNvSpPr txBox="1"/>
            <p:nvPr/>
          </p:nvSpPr>
          <p:spPr>
            <a:xfrm flipH="1">
              <a:off x="1169518" y="2415618"/>
              <a:ext cx="35293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56" name="TextBox 155">
              <a:extLst>
                <a:ext uri="{FF2B5EF4-FFF2-40B4-BE49-F238E27FC236}">
                  <a16:creationId xmlns:a16="http://schemas.microsoft.com/office/drawing/2014/main" id="{39579D56-C3BC-8C4B-B626-6EAA7A821B8B}"/>
                </a:ext>
              </a:extLst>
            </p:cNvPr>
            <p:cNvSpPr txBox="1"/>
            <p:nvPr/>
          </p:nvSpPr>
          <p:spPr>
            <a:xfrm flipH="1">
              <a:off x="1650352" y="2408987"/>
              <a:ext cx="60142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75" name="Oval 174">
              <a:extLst>
                <a:ext uri="{FF2B5EF4-FFF2-40B4-BE49-F238E27FC236}">
                  <a16:creationId xmlns:a16="http://schemas.microsoft.com/office/drawing/2014/main" id="{E39977D0-6747-DB4F-89D9-EF748AF8F627}"/>
                </a:ext>
              </a:extLst>
            </p:cNvPr>
            <p:cNvSpPr/>
            <p:nvPr/>
          </p:nvSpPr>
          <p:spPr>
            <a:xfrm>
              <a:off x="955312" y="28869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DC3B1F0-6AA1-4744-BE31-118A2E6D81B2}"/>
                </a:ext>
              </a:extLst>
            </p:cNvPr>
            <p:cNvSpPr/>
            <p:nvPr/>
          </p:nvSpPr>
          <p:spPr>
            <a:xfrm>
              <a:off x="1533016" y="28904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Freeform 12">
              <a:extLst>
                <a:ext uri="{FF2B5EF4-FFF2-40B4-BE49-F238E27FC236}">
                  <a16:creationId xmlns:a16="http://schemas.microsoft.com/office/drawing/2014/main" id="{6519F51B-14D8-5847-9BC7-A17AC90B35CE}"/>
                </a:ext>
              </a:extLst>
            </p:cNvPr>
            <p:cNvSpPr>
              <a:spLocks noChangeAspect="1"/>
            </p:cNvSpPr>
            <p:nvPr/>
          </p:nvSpPr>
          <p:spPr bwMode="auto">
            <a:xfrm>
              <a:off x="2113115" y="29081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45">
            <a:extLst>
              <a:ext uri="{FF2B5EF4-FFF2-40B4-BE49-F238E27FC236}">
                <a16:creationId xmlns:a16="http://schemas.microsoft.com/office/drawing/2014/main" id="{124FBDB2-366A-E84E-931A-C49B218E64D5}"/>
              </a:ext>
            </a:extLst>
          </p:cNvPr>
          <p:cNvGrpSpPr/>
          <p:nvPr/>
        </p:nvGrpSpPr>
        <p:grpSpPr>
          <a:xfrm>
            <a:off x="218736" y="4505191"/>
            <a:ext cx="2811439" cy="1684018"/>
            <a:chOff x="282075" y="4786731"/>
            <a:chExt cx="2811439" cy="1684018"/>
          </a:xfrm>
        </p:grpSpPr>
        <p:sp>
          <p:nvSpPr>
            <p:cNvPr id="213" name="TextBox 212">
              <a:extLst>
                <a:ext uri="{FF2B5EF4-FFF2-40B4-BE49-F238E27FC236}">
                  <a16:creationId xmlns:a16="http://schemas.microsoft.com/office/drawing/2014/main" id="{45517BC3-1C1B-124A-B0E8-88116B12F8A4}"/>
                </a:ext>
              </a:extLst>
            </p:cNvPr>
            <p:cNvSpPr txBox="1"/>
            <p:nvPr/>
          </p:nvSpPr>
          <p:spPr>
            <a:xfrm>
              <a:off x="566222" y="6132197"/>
              <a:ext cx="17415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7 MHz band</a:t>
              </a:r>
              <a:r>
                <a:rPr lang="en-US" sz="1600" dirty="0">
                  <a:solidFill>
                    <a:srgbClr val="000000"/>
                  </a:solidFill>
                  <a:latin typeface="Calibri"/>
                  <a:ea typeface="Calibri"/>
                  <a:cs typeface="Calibri"/>
                  <a:sym typeface="Calibri"/>
                </a:rPr>
                <a:t>pass</a:t>
              </a:r>
              <a:endParaRPr lang="en-US" sz="1600" baseline="-25000" dirty="0">
                <a:solidFill>
                  <a:srgbClr val="000000"/>
                </a:solidFill>
                <a:latin typeface="Calibri"/>
                <a:ea typeface="Calibri"/>
                <a:cs typeface="Calibri"/>
                <a:sym typeface="Calibri"/>
              </a:endParaRPr>
            </a:p>
          </p:txBody>
        </p:sp>
        <p:grpSp>
          <p:nvGrpSpPr>
            <p:cNvPr id="159" name="Group 209">
              <a:extLst>
                <a:ext uri="{FF2B5EF4-FFF2-40B4-BE49-F238E27FC236}">
                  <a16:creationId xmlns:a16="http://schemas.microsoft.com/office/drawing/2014/main" id="{1F9A1A61-CECC-BA45-8A80-F67EA87EBAB0}"/>
                </a:ext>
              </a:extLst>
            </p:cNvPr>
            <p:cNvGrpSpPr>
              <a:grpSpLocks/>
            </p:cNvGrpSpPr>
            <p:nvPr/>
          </p:nvGrpSpPr>
          <p:grpSpPr bwMode="auto">
            <a:xfrm rot="10800000">
              <a:off x="1550881" y="5259574"/>
              <a:ext cx="155448" cy="731520"/>
              <a:chOff x="3935" y="1728"/>
              <a:chExt cx="96" cy="480"/>
            </a:xfrm>
          </p:grpSpPr>
          <p:sp>
            <p:nvSpPr>
              <p:cNvPr id="160" name="Arc 59">
                <a:extLst>
                  <a:ext uri="{FF2B5EF4-FFF2-40B4-BE49-F238E27FC236}">
                    <a16:creationId xmlns:a16="http://schemas.microsoft.com/office/drawing/2014/main" id="{090D2212-C16F-0141-A3C3-B52597F28E9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0">
                <a:extLst>
                  <a:ext uri="{FF2B5EF4-FFF2-40B4-BE49-F238E27FC236}">
                    <a16:creationId xmlns:a16="http://schemas.microsoft.com/office/drawing/2014/main" id="{53F0ED73-C803-7445-AC58-A148941C33E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Arc 61">
                <a:extLst>
                  <a:ext uri="{FF2B5EF4-FFF2-40B4-BE49-F238E27FC236}">
                    <a16:creationId xmlns:a16="http://schemas.microsoft.com/office/drawing/2014/main" id="{8D5A6524-4B79-4940-88BC-C1DB94FE119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 name="Arc 62">
                <a:extLst>
                  <a:ext uri="{FF2B5EF4-FFF2-40B4-BE49-F238E27FC236}">
                    <a16:creationId xmlns:a16="http://schemas.microsoft.com/office/drawing/2014/main" id="{B0508BE1-6A13-D345-A007-B76B303FA0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Line 63">
                <a:extLst>
                  <a:ext uri="{FF2B5EF4-FFF2-40B4-BE49-F238E27FC236}">
                    <a16:creationId xmlns:a16="http://schemas.microsoft.com/office/drawing/2014/main" id="{BBF35B8C-1149-8043-8809-48D0886889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64">
                <a:extLst>
                  <a:ext uri="{FF2B5EF4-FFF2-40B4-BE49-F238E27FC236}">
                    <a16:creationId xmlns:a16="http://schemas.microsoft.com/office/drawing/2014/main" id="{F99BC0E7-B807-F54D-A3A9-69EC545F1C0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Arc 65">
                <a:extLst>
                  <a:ext uri="{FF2B5EF4-FFF2-40B4-BE49-F238E27FC236}">
                    <a16:creationId xmlns:a16="http://schemas.microsoft.com/office/drawing/2014/main" id="{3CA5DD19-9874-B44A-9D65-303F640CD41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6">
                <a:extLst>
                  <a:ext uri="{FF2B5EF4-FFF2-40B4-BE49-F238E27FC236}">
                    <a16:creationId xmlns:a16="http://schemas.microsoft.com/office/drawing/2014/main" id="{40E096C1-A285-6048-9BEE-6231C6021A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7">
                <a:extLst>
                  <a:ext uri="{FF2B5EF4-FFF2-40B4-BE49-F238E27FC236}">
                    <a16:creationId xmlns:a16="http://schemas.microsoft.com/office/drawing/2014/main" id="{92619423-7DA1-7043-BF62-D63C67BA955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68">
                <a:extLst>
                  <a:ext uri="{FF2B5EF4-FFF2-40B4-BE49-F238E27FC236}">
                    <a16:creationId xmlns:a16="http://schemas.microsoft.com/office/drawing/2014/main" id="{B0F85CDD-6F11-2B43-9AF5-B6310CCF18A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69">
                <a:extLst>
                  <a:ext uri="{FF2B5EF4-FFF2-40B4-BE49-F238E27FC236}">
                    <a16:creationId xmlns:a16="http://schemas.microsoft.com/office/drawing/2014/main" id="{22B0ACBC-4C66-7245-ABA6-18986F45DB9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2" name="Arc 70">
                <a:extLst>
                  <a:ext uri="{FF2B5EF4-FFF2-40B4-BE49-F238E27FC236}">
                    <a16:creationId xmlns:a16="http://schemas.microsoft.com/office/drawing/2014/main" id="{725A7DA2-FAB3-7747-AC9C-6CF64E123C2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3" name="Arc 71">
                <a:extLst>
                  <a:ext uri="{FF2B5EF4-FFF2-40B4-BE49-F238E27FC236}">
                    <a16:creationId xmlns:a16="http://schemas.microsoft.com/office/drawing/2014/main" id="{C9BFEB33-2CCF-7249-A8FA-B045999581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79" name="Oval 178">
              <a:extLst>
                <a:ext uri="{FF2B5EF4-FFF2-40B4-BE49-F238E27FC236}">
                  <a16:creationId xmlns:a16="http://schemas.microsoft.com/office/drawing/2014/main" id="{BB889655-7D48-A846-BA56-51927FE496D0}"/>
                </a:ext>
              </a:extLst>
            </p:cNvPr>
            <p:cNvSpPr/>
            <p:nvPr/>
          </p:nvSpPr>
          <p:spPr>
            <a:xfrm>
              <a:off x="352888" y="51996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7008503E-2998-7D4C-AA35-E19AD3777B7F}"/>
                </a:ext>
              </a:extLst>
            </p:cNvPr>
            <p:cNvCxnSpPr>
              <a:cxnSpLocks/>
            </p:cNvCxnSpPr>
            <p:nvPr/>
          </p:nvCxnSpPr>
          <p:spPr>
            <a:xfrm>
              <a:off x="370960" y="5981950"/>
              <a:ext cx="23591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1" name="Oval 180">
              <a:extLst>
                <a:ext uri="{FF2B5EF4-FFF2-40B4-BE49-F238E27FC236}">
                  <a16:creationId xmlns:a16="http://schemas.microsoft.com/office/drawing/2014/main" id="{5BB226EB-7E44-944B-A117-43D4BC6A996F}"/>
                </a:ext>
              </a:extLst>
            </p:cNvPr>
            <p:cNvSpPr/>
            <p:nvPr/>
          </p:nvSpPr>
          <p:spPr>
            <a:xfrm>
              <a:off x="335166" y="59366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35431ED-D7F5-4B49-8362-816B04B0C9D4}"/>
                </a:ext>
              </a:extLst>
            </p:cNvPr>
            <p:cNvSpPr/>
            <p:nvPr/>
          </p:nvSpPr>
          <p:spPr>
            <a:xfrm>
              <a:off x="2632773" y="59401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4" name="Group 210">
              <a:extLst>
                <a:ext uri="{FF2B5EF4-FFF2-40B4-BE49-F238E27FC236}">
                  <a16:creationId xmlns:a16="http://schemas.microsoft.com/office/drawing/2014/main" id="{F691750F-D1D7-6842-BBF1-9083E2823050}"/>
                </a:ext>
              </a:extLst>
            </p:cNvPr>
            <p:cNvGrpSpPr>
              <a:grpSpLocks/>
            </p:cNvGrpSpPr>
            <p:nvPr/>
          </p:nvGrpSpPr>
          <p:grpSpPr bwMode="auto">
            <a:xfrm rot="5400000">
              <a:off x="1245184" y="4890151"/>
              <a:ext cx="304800" cy="700927"/>
              <a:chOff x="3216" y="1728"/>
              <a:chExt cx="192" cy="480"/>
            </a:xfrm>
          </p:grpSpPr>
          <p:sp>
            <p:nvSpPr>
              <p:cNvPr id="185" name="Line 8">
                <a:extLst>
                  <a:ext uri="{FF2B5EF4-FFF2-40B4-BE49-F238E27FC236}">
                    <a16:creationId xmlns:a16="http://schemas.microsoft.com/office/drawing/2014/main" id="{83A44D33-6398-114D-BBC3-B9DE08C88C4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9">
                <a:extLst>
                  <a:ext uri="{FF2B5EF4-FFF2-40B4-BE49-F238E27FC236}">
                    <a16:creationId xmlns:a16="http://schemas.microsoft.com/office/drawing/2014/main" id="{23CFB8DE-F586-0B40-9F86-C8186E1070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0">
                <a:extLst>
                  <a:ext uri="{FF2B5EF4-FFF2-40B4-BE49-F238E27FC236}">
                    <a16:creationId xmlns:a16="http://schemas.microsoft.com/office/drawing/2014/main" id="{75FAAD5C-812B-CB4B-9F10-676768F827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
                <a:extLst>
                  <a:ext uri="{FF2B5EF4-FFF2-40B4-BE49-F238E27FC236}">
                    <a16:creationId xmlns:a16="http://schemas.microsoft.com/office/drawing/2014/main" id="{A9972A60-0C74-E240-A422-C532C1F28A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4" name="Group 209">
              <a:extLst>
                <a:ext uri="{FF2B5EF4-FFF2-40B4-BE49-F238E27FC236}">
                  <a16:creationId xmlns:a16="http://schemas.microsoft.com/office/drawing/2014/main" id="{416B2F0C-4162-BF46-BBBE-E24AB4917D2D}"/>
                </a:ext>
              </a:extLst>
            </p:cNvPr>
            <p:cNvGrpSpPr>
              <a:grpSpLocks/>
            </p:cNvGrpSpPr>
            <p:nvPr/>
          </p:nvGrpSpPr>
          <p:grpSpPr bwMode="auto">
            <a:xfrm rot="16200000">
              <a:off x="737021" y="4876003"/>
              <a:ext cx="155448" cy="731520"/>
              <a:chOff x="3935" y="1728"/>
              <a:chExt cx="96" cy="480"/>
            </a:xfrm>
          </p:grpSpPr>
          <p:sp>
            <p:nvSpPr>
              <p:cNvPr id="195" name="Arc 59">
                <a:extLst>
                  <a:ext uri="{FF2B5EF4-FFF2-40B4-BE49-F238E27FC236}">
                    <a16:creationId xmlns:a16="http://schemas.microsoft.com/office/drawing/2014/main" id="{6C36BE91-C314-DF47-A397-413C6BD91E6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Arc 60">
                <a:extLst>
                  <a:ext uri="{FF2B5EF4-FFF2-40B4-BE49-F238E27FC236}">
                    <a16:creationId xmlns:a16="http://schemas.microsoft.com/office/drawing/2014/main" id="{8219637E-891A-514D-A015-284016641F3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7" name="Arc 61">
                <a:extLst>
                  <a:ext uri="{FF2B5EF4-FFF2-40B4-BE49-F238E27FC236}">
                    <a16:creationId xmlns:a16="http://schemas.microsoft.com/office/drawing/2014/main" id="{DA08188F-C69A-B246-AA0F-E9E929D082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2">
                <a:extLst>
                  <a:ext uri="{FF2B5EF4-FFF2-40B4-BE49-F238E27FC236}">
                    <a16:creationId xmlns:a16="http://schemas.microsoft.com/office/drawing/2014/main" id="{E2C92A0F-2A7F-F046-87A1-81276942858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Line 63">
                <a:extLst>
                  <a:ext uri="{FF2B5EF4-FFF2-40B4-BE49-F238E27FC236}">
                    <a16:creationId xmlns:a16="http://schemas.microsoft.com/office/drawing/2014/main" id="{C26C17EF-130F-BE47-BDD9-CD1EAE73047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0" name="Line 64">
                <a:extLst>
                  <a:ext uri="{FF2B5EF4-FFF2-40B4-BE49-F238E27FC236}">
                    <a16:creationId xmlns:a16="http://schemas.microsoft.com/office/drawing/2014/main" id="{15AF5630-0A7C-0A4E-857F-3B406E705A4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Arc 65">
                <a:extLst>
                  <a:ext uri="{FF2B5EF4-FFF2-40B4-BE49-F238E27FC236}">
                    <a16:creationId xmlns:a16="http://schemas.microsoft.com/office/drawing/2014/main" id="{5E6B893A-E432-6348-8D91-F7094B029E4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66">
                <a:extLst>
                  <a:ext uri="{FF2B5EF4-FFF2-40B4-BE49-F238E27FC236}">
                    <a16:creationId xmlns:a16="http://schemas.microsoft.com/office/drawing/2014/main" id="{162C5624-4C19-B841-8F20-24EA961068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67">
                <a:extLst>
                  <a:ext uri="{FF2B5EF4-FFF2-40B4-BE49-F238E27FC236}">
                    <a16:creationId xmlns:a16="http://schemas.microsoft.com/office/drawing/2014/main" id="{981FDC9A-ABD0-124A-BD7C-0F297478A1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68">
                <a:extLst>
                  <a:ext uri="{FF2B5EF4-FFF2-40B4-BE49-F238E27FC236}">
                    <a16:creationId xmlns:a16="http://schemas.microsoft.com/office/drawing/2014/main" id="{4C21C947-89A1-144D-AB94-D0C007250B3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Arc 69">
                <a:extLst>
                  <a:ext uri="{FF2B5EF4-FFF2-40B4-BE49-F238E27FC236}">
                    <a16:creationId xmlns:a16="http://schemas.microsoft.com/office/drawing/2014/main" id="{63C38A0C-96C0-8242-A6A9-CAE46F4F1D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6" name="Arc 70">
                <a:extLst>
                  <a:ext uri="{FF2B5EF4-FFF2-40B4-BE49-F238E27FC236}">
                    <a16:creationId xmlns:a16="http://schemas.microsoft.com/office/drawing/2014/main" id="{9FCEDF74-0BB1-8C40-81CD-5738484B6AEF}"/>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7" name="Arc 71">
                <a:extLst>
                  <a:ext uri="{FF2B5EF4-FFF2-40B4-BE49-F238E27FC236}">
                    <a16:creationId xmlns:a16="http://schemas.microsoft.com/office/drawing/2014/main" id="{9865D10A-322E-474F-9800-9740A46975A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8" name="TextBox 207">
              <a:extLst>
                <a:ext uri="{FF2B5EF4-FFF2-40B4-BE49-F238E27FC236}">
                  <a16:creationId xmlns:a16="http://schemas.microsoft.com/office/drawing/2014/main" id="{F45CFBE0-B78B-3146-B91F-D32305F2E400}"/>
                </a:ext>
              </a:extLst>
            </p:cNvPr>
            <p:cNvSpPr txBox="1"/>
            <p:nvPr/>
          </p:nvSpPr>
          <p:spPr>
            <a:xfrm>
              <a:off x="282075" y="5387791"/>
              <a:ext cx="9181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2 </a:t>
              </a:r>
              <a:r>
                <a:rPr lang="en-US" sz="1400" dirty="0">
                  <a:solidFill>
                    <a:srgbClr val="000000"/>
                  </a:solidFill>
                  <a:latin typeface="Calibri"/>
                  <a:ea typeface="Calibri"/>
                  <a:cs typeface="Calibri"/>
                  <a:sym typeface="Calibri"/>
                </a:rPr>
                <a:t>(15 </a:t>
              </a:r>
              <a:r>
                <a:rPr lang="en-US" sz="1400" dirty="0" err="1">
                  <a:solidFill>
                    <a:srgbClr val="000000"/>
                  </a:solidFill>
                  <a:latin typeface="Calibri"/>
                  <a:ea typeface="Calibri"/>
                  <a:cs typeface="Calibri"/>
                  <a:sym typeface="Calibri"/>
                </a:rPr>
                <a:t>uH</a:t>
              </a:r>
              <a:r>
                <a:rPr lang="en-US" sz="1400" dirty="0">
                  <a:solidFill>
                    <a:srgbClr val="000000"/>
                  </a:solidFill>
                  <a:latin typeface="Calibri"/>
                  <a:ea typeface="Calibri"/>
                  <a:cs typeface="Calibri"/>
                  <a:sym typeface="Calibri"/>
                </a:rPr>
                <a:t>)</a:t>
              </a:r>
              <a:endParaRPr lang="en-US" sz="1400" baseline="-25000" dirty="0">
                <a:solidFill>
                  <a:srgbClr val="000000"/>
                </a:solidFill>
                <a:latin typeface="Calibri"/>
                <a:ea typeface="Calibri"/>
                <a:cs typeface="Calibri"/>
                <a:sym typeface="Calibri"/>
              </a:endParaRPr>
            </a:p>
          </p:txBody>
        </p:sp>
        <p:sp>
          <p:nvSpPr>
            <p:cNvPr id="209" name="TextBox 208">
              <a:extLst>
                <a:ext uri="{FF2B5EF4-FFF2-40B4-BE49-F238E27FC236}">
                  <a16:creationId xmlns:a16="http://schemas.microsoft.com/office/drawing/2014/main" id="{D9DF2F76-B7AE-4A43-9A47-FA5963064922}"/>
                </a:ext>
              </a:extLst>
            </p:cNvPr>
            <p:cNvSpPr txBox="1"/>
            <p:nvPr/>
          </p:nvSpPr>
          <p:spPr>
            <a:xfrm>
              <a:off x="833069" y="5589968"/>
              <a:ext cx="75630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rPr>
                <a:t>4 </a:t>
              </a:r>
              <a:r>
                <a:rPr lang="en-US" sz="1400" dirty="0">
                  <a:solidFill>
                    <a:srgbClr val="000000"/>
                  </a:solidFill>
                </a:rPr>
                <a:t>(8nH)</a:t>
              </a:r>
              <a:endParaRPr lang="en-US" sz="16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51D9634A-DB4F-5C4B-BAC4-194AFDEBCAA9}"/>
                </a:ext>
              </a:extLst>
            </p:cNvPr>
            <p:cNvSpPr txBox="1"/>
            <p:nvPr/>
          </p:nvSpPr>
          <p:spPr>
            <a:xfrm flipH="1">
              <a:off x="1233403" y="4786731"/>
              <a:ext cx="105105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(34.5 pF)</a:t>
              </a:r>
              <a:endParaRPr lang="en-US" sz="1400" dirty="0">
                <a:solidFill>
                  <a:srgbClr val="000000"/>
                </a:solidFill>
                <a:latin typeface="Calibri"/>
                <a:ea typeface="Calibri"/>
                <a:cs typeface="Calibri"/>
                <a:sym typeface="Calibri"/>
              </a:endParaRPr>
            </a:p>
          </p:txBody>
        </p:sp>
        <p:sp>
          <p:nvSpPr>
            <p:cNvPr id="212" name="TextBox 211">
              <a:extLst>
                <a:ext uri="{FF2B5EF4-FFF2-40B4-BE49-F238E27FC236}">
                  <a16:creationId xmlns:a16="http://schemas.microsoft.com/office/drawing/2014/main" id="{939AD19F-A26D-154F-A07C-4FAA366715C1}"/>
                </a:ext>
              </a:extLst>
            </p:cNvPr>
            <p:cNvSpPr txBox="1"/>
            <p:nvPr/>
          </p:nvSpPr>
          <p:spPr>
            <a:xfrm flipH="1">
              <a:off x="2000704" y="5269950"/>
              <a:ext cx="91818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 </a:t>
              </a:r>
              <a:r>
                <a:rPr lang="en-US" sz="1400" dirty="0">
                  <a:solidFill>
                    <a:srgbClr val="000000"/>
                  </a:solidFill>
                </a:rPr>
                <a:t>(6nF)</a:t>
              </a:r>
              <a:endParaRPr lang="en-US" sz="1600" baseline="-25000" dirty="0">
                <a:solidFill>
                  <a:srgbClr val="000000"/>
                </a:solidFill>
                <a:latin typeface="Calibri"/>
                <a:ea typeface="Calibri"/>
                <a:cs typeface="Calibri"/>
                <a:sym typeface="Calibri"/>
              </a:endParaRPr>
            </a:p>
          </p:txBody>
        </p:sp>
        <p:grpSp>
          <p:nvGrpSpPr>
            <p:cNvPr id="214" name="Group 210">
              <a:extLst>
                <a:ext uri="{FF2B5EF4-FFF2-40B4-BE49-F238E27FC236}">
                  <a16:creationId xmlns:a16="http://schemas.microsoft.com/office/drawing/2014/main" id="{96BF62AA-87BC-964F-9EEE-E92C97DC3B23}"/>
                </a:ext>
              </a:extLst>
            </p:cNvPr>
            <p:cNvGrpSpPr>
              <a:grpSpLocks/>
            </p:cNvGrpSpPr>
            <p:nvPr/>
          </p:nvGrpSpPr>
          <p:grpSpPr bwMode="auto">
            <a:xfrm>
              <a:off x="1837983" y="5230579"/>
              <a:ext cx="304800" cy="762000"/>
              <a:chOff x="3216" y="1728"/>
              <a:chExt cx="192" cy="480"/>
            </a:xfrm>
          </p:grpSpPr>
          <p:sp>
            <p:nvSpPr>
              <p:cNvPr id="215" name="Line 8">
                <a:extLst>
                  <a:ext uri="{FF2B5EF4-FFF2-40B4-BE49-F238E27FC236}">
                    <a16:creationId xmlns:a16="http://schemas.microsoft.com/office/drawing/2014/main" id="{6DC419AC-3797-D247-9C89-B7FD9A63BCB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9">
                <a:extLst>
                  <a:ext uri="{FF2B5EF4-FFF2-40B4-BE49-F238E27FC236}">
                    <a16:creationId xmlns:a16="http://schemas.microsoft.com/office/drawing/2014/main" id="{05FE4AD4-C486-214B-969D-CDBA29BBC1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
                <a:extLst>
                  <a:ext uri="{FF2B5EF4-FFF2-40B4-BE49-F238E27FC236}">
                    <a16:creationId xmlns:a16="http://schemas.microsoft.com/office/drawing/2014/main" id="{6BE6D465-4DAF-7445-81F9-07F4E2A078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
                <a:extLst>
                  <a:ext uri="{FF2B5EF4-FFF2-40B4-BE49-F238E27FC236}">
                    <a16:creationId xmlns:a16="http://schemas.microsoft.com/office/drawing/2014/main" id="{E9616D7C-4746-034E-A2CD-76D7FA23C4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9" name="Straight Connector 218">
              <a:extLst>
                <a:ext uri="{FF2B5EF4-FFF2-40B4-BE49-F238E27FC236}">
                  <a16:creationId xmlns:a16="http://schemas.microsoft.com/office/drawing/2014/main" id="{40723998-A719-FE4B-A726-9F1595517413}"/>
                </a:ext>
              </a:extLst>
            </p:cNvPr>
            <p:cNvCxnSpPr>
              <a:cxnSpLocks/>
            </p:cNvCxnSpPr>
            <p:nvPr/>
          </p:nvCxnSpPr>
          <p:spPr>
            <a:xfrm flipV="1">
              <a:off x="1748047" y="5239516"/>
              <a:ext cx="9692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0" name="Oval 219">
              <a:extLst>
                <a:ext uri="{FF2B5EF4-FFF2-40B4-BE49-F238E27FC236}">
                  <a16:creationId xmlns:a16="http://schemas.microsoft.com/office/drawing/2014/main" id="{CC3BEB3A-1FD9-AF4A-BD54-4836F73EC396}"/>
                </a:ext>
              </a:extLst>
            </p:cNvPr>
            <p:cNvSpPr/>
            <p:nvPr/>
          </p:nvSpPr>
          <p:spPr>
            <a:xfrm>
              <a:off x="2621009" y="51996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AAE9650-6A20-D34E-91A5-3D6235BA8FEC}"/>
                </a:ext>
              </a:extLst>
            </p:cNvPr>
            <p:cNvSpPr txBox="1"/>
            <p:nvPr/>
          </p:nvSpPr>
          <p:spPr>
            <a:xfrm>
              <a:off x="2732009" y="5452398"/>
              <a:ext cx="36150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cs typeface="Calibri"/>
                  <a:sym typeface="Calibri"/>
                </a:rPr>
                <a:t>R</a:t>
              </a:r>
              <a:r>
                <a:rPr lang="en-US" sz="1600" baseline="-25000" dirty="0">
                  <a:solidFill>
                    <a:srgbClr val="000000"/>
                  </a:solidFill>
                  <a:latin typeface="Calibri"/>
                  <a:cs typeface="Calibri"/>
                  <a:sym typeface="Calibri"/>
                </a:rPr>
                <a:t>L</a:t>
              </a:r>
              <a:endParaRPr lang="en-US" sz="1600" baseline="-25000" dirty="0">
                <a:solidFill>
                  <a:srgbClr val="000000"/>
                </a:solidFill>
                <a:latin typeface="Calibri"/>
                <a:ea typeface="Calibri"/>
                <a:cs typeface="Calibri"/>
                <a:sym typeface="Calibri"/>
              </a:endParaRPr>
            </a:p>
          </p:txBody>
        </p:sp>
        <p:sp>
          <p:nvSpPr>
            <p:cNvPr id="193" name="Oval 192">
              <a:extLst>
                <a:ext uri="{FF2B5EF4-FFF2-40B4-BE49-F238E27FC236}">
                  <a16:creationId xmlns:a16="http://schemas.microsoft.com/office/drawing/2014/main" id="{4EFF3FD4-4106-EA4D-81D4-1B3BB2E6EEAA}"/>
                </a:ext>
              </a:extLst>
            </p:cNvPr>
            <p:cNvSpPr/>
            <p:nvPr/>
          </p:nvSpPr>
          <p:spPr>
            <a:xfrm>
              <a:off x="1588064" y="52019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Freeform 12">
              <a:extLst>
                <a:ext uri="{FF2B5EF4-FFF2-40B4-BE49-F238E27FC236}">
                  <a16:creationId xmlns:a16="http://schemas.microsoft.com/office/drawing/2014/main" id="{D2AD17F9-9923-1C41-8244-4C5035CB7251}"/>
                </a:ext>
              </a:extLst>
            </p:cNvPr>
            <p:cNvSpPr>
              <a:spLocks noChangeAspect="1"/>
            </p:cNvSpPr>
            <p:nvPr/>
          </p:nvSpPr>
          <p:spPr bwMode="auto">
            <a:xfrm>
              <a:off x="2598027" y="52562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631303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1" y="141790"/>
            <a:ext cx="1151906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transmit bandpass filter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71489" y="1174384"/>
                <a:ext cx="8963892" cy="5364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latinLnBrk="1" hangingPunct="0"/>
                <a:endParaRPr lang="en-US" sz="2000"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r>
                      <a:rPr lang="en-US" sz="2000" i="1">
                        <a:solidFill>
                          <a:srgbClr val="000000"/>
                        </a:solidFill>
                        <a:latin typeface="Cambria Math" panose="02040503050406030204" pitchFamily="18" charset="0"/>
                      </a:rPr>
                      <m:t>=50</m:t>
                    </m:r>
                    <m:r>
                      <a:rPr lang="en-US" sz="2000" i="1">
                        <a:solidFill>
                          <a:srgbClr val="000000"/>
                        </a:solidFill>
                        <a:latin typeface="Cambria Math" panose="02040503050406030204" pitchFamily="18" charset="0"/>
                      </a:rPr>
                      <m:t>𝑝𝐹</m:t>
                    </m:r>
                  </m:oMath>
                </a14:m>
                <a:r>
                  <a:rPr lang="en-US" sz="2000" i="1" dirty="0">
                    <a:solidFill>
                      <a:srgbClr val="000000"/>
                    </a:solidFill>
                    <a:latin typeface="Cambria Math" panose="02040503050406030204" pitchFamily="18" charset="0"/>
                  </a:rPr>
                  <a:t>,</a:t>
                </a:r>
                <a14:m>
                  <m:oMath xmlns:m="http://schemas.openxmlformats.org/officeDocument/2006/math">
                    <m:r>
                      <a:rPr lang="en-US" sz="2000" i="1" dirty="0">
                        <a:solidFill>
                          <a:srgbClr val="000000"/>
                        </a:solidFill>
                        <a:latin typeface="Cambria Math" panose="02040503050406030204" pitchFamily="18" charset="0"/>
                      </a:rPr>
                      <m:t>  </m:t>
                    </m:r>
                  </m:oMath>
                </a14:m>
                <a:endParaRPr lang="en-US" sz="2000" i="1" dirty="0">
                  <a:solidFill>
                    <a:srgbClr val="000000"/>
                  </a:solidFill>
                  <a:latin typeface="Cambria Math" panose="02040503050406030204" pitchFamily="18" charset="0"/>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dirty="0">
                            <a:solidFill>
                              <a:srgbClr val="000000"/>
                            </a:solidFill>
                            <a:latin typeface="Cambria Math" panose="02040503050406030204" pitchFamily="18" charset="0"/>
                          </a:rPr>
                        </m:ctrlPr>
                      </m:sSubPr>
                      <m:e>
                        <m:r>
                          <a:rPr lang="en-US" sz="2000" i="1" dirty="0">
                            <a:solidFill>
                              <a:srgbClr val="000000"/>
                            </a:solidFill>
                            <a:latin typeface="Cambria Math" panose="02040503050406030204" pitchFamily="18" charset="0"/>
                          </a:rPr>
                          <m:t>𝐿</m:t>
                        </m:r>
                      </m:e>
                      <m:sub>
                        <m:r>
                          <a:rPr lang="en-US" sz="2000" i="1" dirty="0">
                            <a:solidFill>
                              <a:srgbClr val="000000"/>
                            </a:solidFill>
                            <a:latin typeface="Cambria Math" panose="02040503050406030204" pitchFamily="18" charset="0"/>
                          </a:rPr>
                          <m:t>6</m:t>
                        </m:r>
                      </m:sub>
                    </m:sSub>
                  </m:oMath>
                </a14:m>
                <a:r>
                  <a:rPr lang="en-US" sz="2000" i="1" dirty="0">
                    <a:solidFill>
                      <a:srgbClr val="000000"/>
                    </a:solidFill>
                    <a:latin typeface="Cambria Math" panose="02040503050406030204" pitchFamily="18" charset="0"/>
                  </a:rPr>
                  <a:t> </a:t>
                </a:r>
                <a:r>
                  <a:rPr lang="en-US" sz="2000" dirty="0">
                    <a:solidFill>
                      <a:srgbClr val="000000"/>
                    </a:solidFill>
                    <a:latin typeface="Cambria Math" panose="02040503050406030204" pitchFamily="18" charset="0"/>
                  </a:rPr>
                  <a:t>is 36 turns #28 on T37-2 which has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=4</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𝑛𝐻</m:t>
                        </m:r>
                      </m:num>
                      <m:den>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𝑡𝑢𝑟𝑛</m:t>
                            </m:r>
                          </m:e>
                          <m:sup>
                            <m:r>
                              <a:rPr lang="en-US" sz="2000" i="1">
                                <a:solidFill>
                                  <a:srgbClr val="000000"/>
                                </a:solidFill>
                                <a:latin typeface="Cambria Math" panose="02040503050406030204" pitchFamily="18" charset="0"/>
                              </a:rPr>
                              <m:t>2</m:t>
                            </m:r>
                          </m:sup>
                        </m:sSup>
                      </m:den>
                    </m:f>
                    <m:r>
                      <a:rPr lang="en-US" sz="2000" b="0" i="0" smtClean="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𝐴</m:t>
                        </m:r>
                      </m:e>
                      <m:sub>
                        <m:r>
                          <a:rPr lang="en-US" sz="2000" i="1">
                            <a:solidFill>
                              <a:srgbClr val="000000"/>
                            </a:solidFill>
                            <a:latin typeface="Cambria Math" panose="02040503050406030204" pitchFamily="18" charset="0"/>
                          </a:rPr>
                          <m:t>𝑙</m:t>
                        </m:r>
                      </m:sub>
                    </m:sSub>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36</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=3.1</m:t>
                    </m:r>
                    <m:r>
                      <a:rPr lang="en-US" sz="2000" i="1">
                        <a:solidFill>
                          <a:srgbClr val="000000"/>
                        </a:solidFill>
                        <a:latin typeface="Cambria Math" panose="02040503050406030204" pitchFamily="18" charset="0"/>
                        <a:ea typeface="Cambria Math" panose="02040503050406030204" pitchFamily="18" charset="0"/>
                      </a:rPr>
                      <m:t>𝜇</m:t>
                    </m:r>
                    <m:r>
                      <a:rPr lang="en-US" sz="2000" i="1">
                        <a:solidFill>
                          <a:srgbClr val="000000"/>
                        </a:solidFill>
                        <a:latin typeface="Cambria Math" panose="02040503050406030204" pitchFamily="18" charset="0"/>
                        <a:ea typeface="Cambria Math" panose="02040503050406030204" pitchFamily="18" charset="0"/>
                      </a:rPr>
                      <m:t>𝐻</m:t>
                    </m:r>
                  </m:oMath>
                </a14:m>
                <a:endParaRPr lang="en-US" sz="2000" dirty="0">
                  <a:solidFill>
                    <a:srgbClr val="000000"/>
                  </a:solidFill>
                  <a:latin typeface="Cambria Math" panose="02040503050406030204" pitchFamily="18" charset="0"/>
                  <a:ea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i="1">
                            <a:solidFill>
                              <a:srgbClr val="000000"/>
                            </a:solidFill>
                            <a:latin typeface="Cambria Math" panose="02040503050406030204" pitchFamily="18" charset="0"/>
                          </a:rPr>
                          <m:t> </m:t>
                        </m:r>
                      </m:den>
                    </m:f>
                    <m:r>
                      <a:rPr lang="en-US" sz="2000" i="1">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3</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37</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den>
                    </m:f>
                  </m:oMath>
                </a14:m>
                <a:endParaRPr lang="en-US" sz="2000" dirty="0">
                  <a:solidFill>
                    <a:srgbClr val="000000"/>
                  </a:solidFill>
                  <a:latin typeface="Cambria Math" panose="02040503050406030204" pitchFamily="18" charset="0"/>
                </a:endParaRPr>
              </a:p>
              <a:p>
                <a:pPr marL="285750"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rPr>
                      <m:t>= </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39</m:t>
                                </m:r>
                              </m:sub>
                            </m:sSub>
                          </m:e>
                        </m:d>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−1</m:t>
                        </m:r>
                      </m:den>
                    </m:f>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Resonance is when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38</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30</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𝐿</m:t>
                            </m:r>
                          </m:e>
                          <m:sub>
                            <m:r>
                              <a:rPr lang="en-US" sz="2000" i="1">
                                <a:solidFill>
                                  <a:srgbClr val="000000"/>
                                </a:solidFill>
                                <a:latin typeface="Cambria Math" panose="02040503050406030204" pitchFamily="18" charset="0"/>
                              </a:rPr>
                              <m:t>6</m:t>
                            </m:r>
                          </m:sub>
                        </m:sSub>
                      </m:den>
                    </m:f>
                    <m:r>
                      <a:rPr lang="en-US" sz="2000" i="1">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ea typeface="Cambria Math" panose="02040503050406030204" pitchFamily="18" charset="0"/>
                      </a:rPr>
                      <m:t>≈ </m:t>
                    </m:r>
                    <m:f>
                      <m:fPr>
                        <m:ctrlPr>
                          <a:rPr lang="en-US" sz="2000" i="1">
                            <a:solidFill>
                              <a:srgbClr val="000000"/>
                            </a:solidFill>
                            <a:latin typeface="Cambria Math" panose="02040503050406030204" pitchFamily="18" charset="0"/>
                            <a:ea typeface="Cambria Math" panose="02040503050406030204" pitchFamily="18" charset="0"/>
                          </a:rPr>
                        </m:ctrlPr>
                      </m:fPr>
                      <m:num>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18</m:t>
                            </m:r>
                          </m:sup>
                        </m:sSup>
                      </m:num>
                      <m:den>
                        <m:r>
                          <a:rPr lang="en-US" sz="2000" i="1">
                            <a:solidFill>
                              <a:srgbClr val="000000"/>
                            </a:solidFill>
                            <a:latin typeface="Cambria Math" panose="02040503050406030204" pitchFamily="18" charset="0"/>
                            <a:ea typeface="Cambria Math" panose="02040503050406030204" pitchFamily="18" charset="0"/>
                          </a:rPr>
                          <m:t>465</m:t>
                        </m:r>
                      </m:den>
                    </m:f>
                  </m:oMath>
                </a14:m>
                <a:r>
                  <a:rPr lang="en-US" sz="2000" dirty="0">
                    <a:solidFill>
                      <a:srgbClr val="000000"/>
                    </a:solidFill>
                    <a:latin typeface="Cambria Math" panose="02040503050406030204" pitchFamily="18" charset="0"/>
                    <a:ea typeface="Cambria Math" panose="02040503050406030204" pitchFamily="18" charset="0"/>
                  </a:rPr>
                  <a:t>, when almost all the voltage drop is across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r>
                      <a:rPr lang="en-US" sz="2000">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10</m:t>
                            </m:r>
                          </m:e>
                          <m:sup>
                            <m:r>
                              <a:rPr lang="en-US" sz="2000" i="1">
                                <a:solidFill>
                                  <a:srgbClr val="000000"/>
                                </a:solidFill>
                                <a:latin typeface="Cambria Math" panose="02040503050406030204" pitchFamily="18" charset="0"/>
                              </a:rPr>
                              <m:t>9</m:t>
                            </m:r>
                          </m:sup>
                        </m:sSup>
                      </m:num>
                      <m:den>
                        <m:rad>
                          <m:radPr>
                            <m:degHide m:val="on"/>
                            <m:ctrlPr>
                              <a:rPr lang="en-US" sz="2000" i="1">
                                <a:solidFill>
                                  <a:srgbClr val="000000"/>
                                </a:solidFill>
                                <a:latin typeface="Cambria Math" panose="02040503050406030204" pitchFamily="18" charset="0"/>
                              </a:rPr>
                            </m:ctrlPr>
                          </m:radPr>
                          <m:deg/>
                          <m:e>
                            <m:r>
                              <a:rPr lang="en-US" sz="2000" i="1">
                                <a:solidFill>
                                  <a:srgbClr val="000000"/>
                                </a:solidFill>
                                <a:latin typeface="Cambria Math" panose="02040503050406030204" pitchFamily="18" charset="0"/>
                              </a:rPr>
                              <m:t>465</m:t>
                            </m:r>
                          </m:e>
                        </m:rad>
                      </m:den>
                    </m:f>
                    <m:r>
                      <a:rPr lang="en-US" sz="2000" i="1">
                        <a:solidFill>
                          <a:srgbClr val="000000"/>
                        </a:solidFill>
                        <a:latin typeface="Cambria Math" panose="02040503050406030204" pitchFamily="18" charset="0"/>
                        <a:ea typeface="Cambria Math" panose="02040503050406030204" pitchFamily="18" charset="0"/>
                      </a:rPr>
                      <m:t>≈50.8×</m:t>
                    </m:r>
                    <m:sSup>
                      <m:sSupPr>
                        <m:ctrlPr>
                          <a:rPr lang="en-US" sz="2000" i="1">
                            <a:solidFill>
                              <a:srgbClr val="000000"/>
                            </a:solidFill>
                            <a:latin typeface="Cambria Math" panose="02040503050406030204" pitchFamily="18" charset="0"/>
                            <a:ea typeface="Cambria Math" panose="02040503050406030204" pitchFamily="18" charset="0"/>
                          </a:rPr>
                        </m:ctrlPr>
                      </m:sSupPr>
                      <m:e>
                        <m:r>
                          <a:rPr lang="en-US" sz="2000" i="1">
                            <a:solidFill>
                              <a:srgbClr val="000000"/>
                            </a:solidFill>
                            <a:latin typeface="Cambria Math" panose="02040503050406030204" pitchFamily="18" charset="0"/>
                            <a:ea typeface="Cambria Math" panose="02040503050406030204" pitchFamily="18" charset="0"/>
                          </a:rPr>
                          <m:t>10</m:t>
                        </m:r>
                      </m:e>
                      <m:sup>
                        <m:r>
                          <a:rPr lang="en-US" sz="2000" i="1">
                            <a:solidFill>
                              <a:srgbClr val="000000"/>
                            </a:solidFill>
                            <a:latin typeface="Cambria Math" panose="02040503050406030204" pitchFamily="18" charset="0"/>
                            <a:ea typeface="Cambria Math" panose="02040503050406030204" pitchFamily="18" charset="0"/>
                          </a:rPr>
                          <m:t>6</m:t>
                        </m:r>
                      </m:sup>
                    </m:sSup>
                    <m:r>
                      <a:rPr lang="en-US" sz="2000">
                        <a:solidFill>
                          <a:srgbClr val="000000"/>
                        </a:solidFill>
                        <a:latin typeface="Cambria Math" panose="02040503050406030204" pitchFamily="18" charset="0"/>
                        <a:ea typeface="Cambria Math" panose="02040503050406030204" pitchFamily="18" charset="0"/>
                      </a:rPr>
                      <m:t>, </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𝑓</m:t>
                        </m:r>
                      </m:e>
                      <m:sub>
                        <m:r>
                          <a:rPr lang="en-US" sz="2000" i="1">
                            <a:solidFill>
                              <a:srgbClr val="000000"/>
                            </a:solidFill>
                            <a:latin typeface="Cambria Math" panose="02040503050406030204" pitchFamily="18" charset="0"/>
                            <a:ea typeface="Cambria Math" panose="02040503050406030204" pitchFamily="18" charset="0"/>
                          </a:rPr>
                          <m:t>0</m:t>
                        </m:r>
                      </m:sub>
                    </m:sSub>
                    <m:r>
                      <a:rPr lang="en-US" sz="2000" i="1">
                        <a:solidFill>
                          <a:srgbClr val="000000"/>
                        </a:solidFill>
                        <a:latin typeface="Cambria Math" panose="02040503050406030204" pitchFamily="18" charset="0"/>
                        <a:ea typeface="Cambria Math" panose="02040503050406030204" pitchFamily="18" charset="0"/>
                      </a:rPr>
                      <m:t>=</m:t>
                    </m:r>
                    <m:f>
                      <m:fPr>
                        <m:ctrlPr>
                          <a:rPr lang="en-US" sz="2000" i="1">
                            <a:solidFill>
                              <a:srgbClr val="000000"/>
                            </a:solidFill>
                            <a:latin typeface="Cambria Math" panose="02040503050406030204" pitchFamily="18" charset="0"/>
                            <a:ea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𝑜</m:t>
                            </m:r>
                          </m:sub>
                        </m:sSub>
                      </m:num>
                      <m:den>
                        <m:r>
                          <a:rPr lang="en-US" sz="2000" i="1">
                            <a:solidFill>
                              <a:srgbClr val="000000"/>
                            </a:solidFill>
                            <a:latin typeface="Cambria Math" panose="02040503050406030204" pitchFamily="18" charset="0"/>
                            <a:ea typeface="Cambria Math" panose="02040503050406030204" pitchFamily="18" charset="0"/>
                          </a:rPr>
                          <m:t>2</m:t>
                        </m:r>
                        <m:r>
                          <a:rPr lang="en-US" sz="2000" i="1">
                            <a:solidFill>
                              <a:srgbClr val="000000"/>
                            </a:solidFill>
                            <a:latin typeface="Cambria Math" panose="02040503050406030204" pitchFamily="18" charset="0"/>
                            <a:ea typeface="Cambria Math" panose="02040503050406030204" pitchFamily="18" charset="0"/>
                          </a:rPr>
                          <m:t>𝜋</m:t>
                        </m:r>
                      </m:den>
                    </m:f>
                    <m:r>
                      <a:rPr lang="en-US" sz="2000" i="1">
                        <a:solidFill>
                          <a:srgbClr val="000000"/>
                        </a:solidFill>
                        <a:latin typeface="Cambria Math" panose="02040503050406030204" pitchFamily="18" charset="0"/>
                        <a:ea typeface="Cambria Math" panose="02040503050406030204" pitchFamily="18" charset="0"/>
                      </a:rPr>
                      <m:t>≈7.1 </m:t>
                    </m:r>
                    <m:r>
                      <a:rPr lang="en-US" sz="2000" i="1">
                        <a:solidFill>
                          <a:srgbClr val="000000"/>
                        </a:solidFill>
                        <a:latin typeface="Cambria Math" panose="02040503050406030204" pitchFamily="18" charset="0"/>
                        <a:ea typeface="Cambria Math" panose="02040503050406030204" pitchFamily="18" charset="0"/>
                      </a:rPr>
                      <m:t>𝑀𝐻𝑧</m:t>
                    </m:r>
                  </m:oMath>
                </a14:m>
                <a:endParaRPr lang="en-US" sz="2000" dirty="0">
                  <a:solidFill>
                    <a:srgbClr val="000000"/>
                  </a:solidFill>
                  <a:latin typeface="Cambria Math" panose="02040503050406030204" pitchFamily="18" charset="0"/>
                </a:endParaRPr>
              </a:p>
              <a:p>
                <a:pPr marL="285750" indent="-285750" hangingPunct="0">
                  <a:buFont typeface="Arial" panose="020B0604020202020204" pitchFamily="34" charset="0"/>
                  <a:buChar char="•"/>
                </a:pPr>
                <a:r>
                  <a:rPr lang="en-US" sz="2000" dirty="0">
                    <a:solidFill>
                      <a:srgbClr val="000000"/>
                    </a:solidFill>
                    <a:latin typeface="Cambria Math" panose="02040503050406030204" pitchFamily="18" charset="0"/>
                  </a:rPr>
                  <a:t>Q of filter is: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𝑄</m:t>
                        </m:r>
                      </m:e>
                      <m:sub>
                        <m:r>
                          <a:rPr lang="en-US" sz="2000" i="1">
                            <a:solidFill>
                              <a:srgbClr val="000000"/>
                            </a:solidFill>
                            <a:latin typeface="Cambria Math" panose="02040503050406030204" pitchFamily="18" charset="0"/>
                          </a:rPr>
                          <m:t>𝑠</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𝑠</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den>
                    </m:f>
                  </m:oMath>
                </a14:m>
                <a:r>
                  <a:rPr lang="en-US" sz="2000" dirty="0">
                    <a:solidFill>
                      <a:srgbClr val="000000"/>
                    </a:solidFill>
                    <a:latin typeface="Cambria Math" panose="02040503050406030204" pitchFamily="18" charset="0"/>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𝑠</m:t>
                        </m:r>
                      </m:sub>
                    </m:sSub>
                  </m:oMath>
                </a14:m>
                <a:r>
                  <a:rPr lang="en-US" sz="2000" dirty="0">
                    <a:solidFill>
                      <a:srgbClr val="000000"/>
                    </a:solidFill>
                    <a:latin typeface="Cambria Math" panose="02040503050406030204" pitchFamily="18" charset="0"/>
                  </a:rPr>
                  <a:t> comes from the other components and must be measured</a:t>
                </a:r>
              </a:p>
              <a:p>
                <a:pPr marL="285750" indent="-285750" latinLnBrk="1" hangingPunct="0">
                  <a:buFont typeface="Arial" panose="020B0604020202020204" pitchFamily="34" charset="0"/>
                  <a:buChar char="•"/>
                </a:pPr>
                <a:r>
                  <a:rPr lang="en-US" sz="2000" dirty="0">
                    <a:solidFill>
                      <a:srgbClr val="000000"/>
                    </a:solidFill>
                    <a:latin typeface="Cambria Math" panose="02040503050406030204" pitchFamily="18" charset="0"/>
                  </a:rPr>
                  <a:t>Note that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𝑍</m:t>
                        </m:r>
                      </m:e>
                      <m:sub>
                        <m:r>
                          <a:rPr lang="en-US" sz="2000" i="1">
                            <a:solidFill>
                              <a:srgbClr val="000000"/>
                            </a:solidFill>
                            <a:latin typeface="Cambria Math" panose="02040503050406030204" pitchFamily="18" charset="0"/>
                          </a:rPr>
                          <m:t>2,3−</m:t>
                        </m:r>
                        <m:r>
                          <a:rPr lang="en-US" sz="2000" i="1">
                            <a:solidFill>
                              <a:srgbClr val="000000"/>
                            </a:solidFill>
                            <a:latin typeface="Cambria Math" panose="02040503050406030204" pitchFamily="18" charset="0"/>
                          </a:rPr>
                          <m:t>𝑒𝑞</m:t>
                        </m:r>
                      </m:sub>
                    </m:sSub>
                  </m:oMath>
                </a14:m>
                <a:r>
                  <a:rPr lang="en-US" sz="2000" dirty="0">
                    <a:solidFill>
                      <a:srgbClr val="000000"/>
                    </a:solidFill>
                    <a:latin typeface="Cambria Math" panose="02040503050406030204" pitchFamily="18" charset="0"/>
                  </a:rPr>
                  <a:t> is small for the other modulation product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71489" y="1174384"/>
                <a:ext cx="8963892" cy="5364528"/>
              </a:xfrm>
              <a:prstGeom prst="rect">
                <a:avLst/>
              </a:prstGeom>
              <a:blipFill>
                <a:blip r:embed="rId3"/>
                <a:stretch>
                  <a:fillRect l="-1133"/>
                </a:stretch>
              </a:blipFill>
              <a:ln w="12700" cap="flat">
                <a:noFill/>
                <a:miter lim="400000"/>
              </a:ln>
              <a:effectLst/>
            </p:spPr>
            <p:txBody>
              <a:bodyPr/>
              <a:lstStyle/>
              <a:p>
                <a:r>
                  <a:rPr lang="en-US">
                    <a:noFill/>
                  </a:rPr>
                  <a:t> </a:t>
                </a:r>
              </a:p>
            </p:txBody>
          </p:sp>
        </mc:Fallback>
      </mc:AlternateContent>
      <p:sp>
        <p:nvSpPr>
          <p:cNvPr id="46" name="TextBox 45">
            <a:extLst>
              <a:ext uri="{FF2B5EF4-FFF2-40B4-BE49-F238E27FC236}">
                <a16:creationId xmlns:a16="http://schemas.microsoft.com/office/drawing/2014/main" id="{CC68D088-955A-544C-ABBA-FCB453A1CFAC}"/>
              </a:ext>
            </a:extLst>
          </p:cNvPr>
          <p:cNvSpPr txBox="1"/>
          <p:nvPr/>
        </p:nvSpPr>
        <p:spPr>
          <a:xfrm>
            <a:off x="3890498" y="2768052"/>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6</a:t>
            </a:r>
          </a:p>
        </p:txBody>
      </p:sp>
      <p:sp>
        <p:nvSpPr>
          <p:cNvPr id="2" name="Slide Number Placeholder 1">
            <a:extLst>
              <a:ext uri="{FF2B5EF4-FFF2-40B4-BE49-F238E27FC236}">
                <a16:creationId xmlns:a16="http://schemas.microsoft.com/office/drawing/2014/main" id="{12FA9066-978B-764A-AAFE-4B4C78D47D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41</a:t>
            </a:fld>
            <a:endParaRPr lang="en-US" dirty="0">
              <a:solidFill>
                <a:schemeClr val="tx1"/>
              </a:solidFill>
            </a:endParaRPr>
          </a:p>
        </p:txBody>
      </p:sp>
      <p:grpSp>
        <p:nvGrpSpPr>
          <p:cNvPr id="3" name="Group 2">
            <a:extLst>
              <a:ext uri="{FF2B5EF4-FFF2-40B4-BE49-F238E27FC236}">
                <a16:creationId xmlns:a16="http://schemas.microsoft.com/office/drawing/2014/main" id="{A46DB1E0-6FEA-5240-8946-A2CC6AC4574D}"/>
              </a:ext>
            </a:extLst>
          </p:cNvPr>
          <p:cNvGrpSpPr/>
          <p:nvPr/>
        </p:nvGrpSpPr>
        <p:grpSpPr>
          <a:xfrm>
            <a:off x="9147479" y="1922707"/>
            <a:ext cx="2343453" cy="1327566"/>
            <a:chOff x="1726030" y="1999315"/>
            <a:chExt cx="2343453" cy="1327566"/>
          </a:xfrm>
        </p:grpSpPr>
        <p:sp>
          <p:nvSpPr>
            <p:cNvPr id="124" name="TextBox 123">
              <a:extLst>
                <a:ext uri="{FF2B5EF4-FFF2-40B4-BE49-F238E27FC236}">
                  <a16:creationId xmlns:a16="http://schemas.microsoft.com/office/drawing/2014/main" id="{33749E67-877D-C442-A99F-41CDA88BC3D9}"/>
                </a:ext>
              </a:extLst>
            </p:cNvPr>
            <p:cNvSpPr txBox="1"/>
            <p:nvPr/>
          </p:nvSpPr>
          <p:spPr>
            <a:xfrm>
              <a:off x="2183628" y="1999315"/>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200" dirty="0">
                  <a:solidFill>
                    <a:srgbClr val="000000"/>
                  </a:solidFill>
                </a:rPr>
                <a:t>37</a:t>
              </a:r>
              <a:r>
                <a:rPr lang="en-US" sz="1400" dirty="0">
                  <a:solidFill>
                    <a:srgbClr val="000000"/>
                  </a:solidFill>
                </a:rPr>
                <a:t> (5pF)</a:t>
              </a:r>
              <a:endParaRPr lang="en-US" sz="1400" dirty="0">
                <a:solidFill>
                  <a:srgbClr val="000000"/>
                </a:solidFill>
                <a:latin typeface="Calibri"/>
                <a:ea typeface="Calibri"/>
                <a:cs typeface="Calibri"/>
                <a:sym typeface="Calibri"/>
              </a:endParaRPr>
            </a:p>
          </p:txBody>
        </p:sp>
        <p:grpSp>
          <p:nvGrpSpPr>
            <p:cNvPr id="6" name="Group 209">
              <a:extLst>
                <a:ext uri="{FF2B5EF4-FFF2-40B4-BE49-F238E27FC236}">
                  <a16:creationId xmlns:a16="http://schemas.microsoft.com/office/drawing/2014/main" id="{25EE28CB-B58B-9F4C-9021-69F0484515CE}"/>
                </a:ext>
              </a:extLst>
            </p:cNvPr>
            <p:cNvGrpSpPr>
              <a:grpSpLocks/>
            </p:cNvGrpSpPr>
            <p:nvPr/>
          </p:nvGrpSpPr>
          <p:grpSpPr bwMode="auto">
            <a:xfrm>
              <a:off x="3671267" y="2533061"/>
              <a:ext cx="152400" cy="762000"/>
              <a:chOff x="3935" y="1728"/>
              <a:chExt cx="96" cy="480"/>
            </a:xfrm>
          </p:grpSpPr>
          <p:sp>
            <p:nvSpPr>
              <p:cNvPr id="7" name="Arc 59">
                <a:extLst>
                  <a:ext uri="{FF2B5EF4-FFF2-40B4-BE49-F238E27FC236}">
                    <a16:creationId xmlns:a16="http://schemas.microsoft.com/office/drawing/2014/main" id="{5938C292-BA1A-2E40-88CC-212BD5DD8F5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C31E34E5-7178-1141-8B0B-7FAB744152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78A432F7-3672-D944-8F83-D9B88C82EB8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D2A67245-66F6-E442-B910-728B1AA6FB0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8C878F2F-95C3-0549-A0F7-719DC7F8287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3D303924-2E02-C043-A8CD-678F5F8D7FA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2D7D761E-B9ED-3D47-BBA4-4155B35E01A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A7A5F764-CBE0-E14D-A444-9A3015EBD2E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6196411F-DC48-1341-A88F-7F4F27ECE6E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02B31099-1317-194F-929D-595CC207B6F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5FCFACD4-CF78-744A-9B31-31E5B985438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6D23E497-A62C-1C42-9139-A17315D742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4739F801-47F5-1544-B7AB-AD438F67A4F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E41D0997-3450-0D4A-934B-00768BA44EA5}"/>
                </a:ext>
              </a:extLst>
            </p:cNvPr>
            <p:cNvGrpSpPr>
              <a:grpSpLocks/>
            </p:cNvGrpSpPr>
            <p:nvPr/>
          </p:nvGrpSpPr>
          <p:grpSpPr bwMode="auto">
            <a:xfrm>
              <a:off x="3237594" y="2537243"/>
              <a:ext cx="304800" cy="762000"/>
              <a:chOff x="3216" y="1728"/>
              <a:chExt cx="192" cy="480"/>
            </a:xfrm>
          </p:grpSpPr>
          <p:sp>
            <p:nvSpPr>
              <p:cNvPr id="22" name="Line 8">
                <a:extLst>
                  <a:ext uri="{FF2B5EF4-FFF2-40B4-BE49-F238E27FC236}">
                    <a16:creationId xmlns:a16="http://schemas.microsoft.com/office/drawing/2014/main" id="{45C3D36B-8466-B742-9765-7198AF1F67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02931459-F109-3D48-9FD3-C63187D93C3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257B29AF-DA9D-3E43-86CE-F91185262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F9F25EDE-E148-5340-B6FA-27B1B94C9A2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Oval 25">
              <a:extLst>
                <a:ext uri="{FF2B5EF4-FFF2-40B4-BE49-F238E27FC236}">
                  <a16:creationId xmlns:a16="http://schemas.microsoft.com/office/drawing/2014/main" id="{905BA66D-2CF8-194C-8957-7C3130AE71D4}"/>
                </a:ext>
              </a:extLst>
            </p:cNvPr>
            <p:cNvSpPr/>
            <p:nvPr/>
          </p:nvSpPr>
          <p:spPr>
            <a:xfrm>
              <a:off x="3978043" y="24876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EBEAB0B-519E-B64C-94CD-CD10433389BA}"/>
                </a:ext>
              </a:extLst>
            </p:cNvPr>
            <p:cNvCxnSpPr>
              <a:cxnSpLocks/>
            </p:cNvCxnSpPr>
            <p:nvPr/>
          </p:nvCxnSpPr>
          <p:spPr>
            <a:xfrm>
              <a:off x="2868737" y="2522052"/>
              <a:ext cx="1159106" cy="51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8" name="Group 210">
              <a:extLst>
                <a:ext uri="{FF2B5EF4-FFF2-40B4-BE49-F238E27FC236}">
                  <a16:creationId xmlns:a16="http://schemas.microsoft.com/office/drawing/2014/main" id="{E38EA5DD-A9DD-4644-B846-55396703788A}"/>
                </a:ext>
              </a:extLst>
            </p:cNvPr>
            <p:cNvGrpSpPr>
              <a:grpSpLocks/>
            </p:cNvGrpSpPr>
            <p:nvPr/>
          </p:nvGrpSpPr>
          <p:grpSpPr bwMode="auto">
            <a:xfrm>
              <a:off x="2713113" y="2533855"/>
              <a:ext cx="304800" cy="762000"/>
              <a:chOff x="3216" y="1728"/>
              <a:chExt cx="192" cy="480"/>
            </a:xfrm>
          </p:grpSpPr>
          <p:sp>
            <p:nvSpPr>
              <p:cNvPr id="29" name="Line 8">
                <a:extLst>
                  <a:ext uri="{FF2B5EF4-FFF2-40B4-BE49-F238E27FC236}">
                    <a16:creationId xmlns:a16="http://schemas.microsoft.com/office/drawing/2014/main" id="{5C282EEB-B0D1-744A-A34E-AA3F37D1860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
                <a:extLst>
                  <a:ext uri="{FF2B5EF4-FFF2-40B4-BE49-F238E27FC236}">
                    <a16:creationId xmlns:a16="http://schemas.microsoft.com/office/drawing/2014/main" id="{9F85869D-22E3-A645-B1DF-088B567947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
                <a:extLst>
                  <a:ext uri="{FF2B5EF4-FFF2-40B4-BE49-F238E27FC236}">
                    <a16:creationId xmlns:a16="http://schemas.microsoft.com/office/drawing/2014/main" id="{942840BD-DF14-474C-B6D3-F07A065CDC3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1">
                <a:extLst>
                  <a:ext uri="{FF2B5EF4-FFF2-40B4-BE49-F238E27FC236}">
                    <a16:creationId xmlns:a16="http://schemas.microsoft.com/office/drawing/2014/main" id="{0899945E-3D63-9043-BDA6-91EC663BFF7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0">
              <a:extLst>
                <a:ext uri="{FF2B5EF4-FFF2-40B4-BE49-F238E27FC236}">
                  <a16:creationId xmlns:a16="http://schemas.microsoft.com/office/drawing/2014/main" id="{0853B1A6-EA7A-454C-950A-39FEFFB3AE19}"/>
                </a:ext>
              </a:extLst>
            </p:cNvPr>
            <p:cNvGrpSpPr>
              <a:grpSpLocks/>
            </p:cNvGrpSpPr>
            <p:nvPr/>
          </p:nvGrpSpPr>
          <p:grpSpPr bwMode="auto">
            <a:xfrm rot="5400000">
              <a:off x="2383268" y="2162697"/>
              <a:ext cx="274320" cy="731520"/>
              <a:chOff x="3216" y="1728"/>
              <a:chExt cx="192" cy="480"/>
            </a:xfrm>
          </p:grpSpPr>
          <p:sp>
            <p:nvSpPr>
              <p:cNvPr id="34" name="Line 8">
                <a:extLst>
                  <a:ext uri="{FF2B5EF4-FFF2-40B4-BE49-F238E27FC236}">
                    <a16:creationId xmlns:a16="http://schemas.microsoft.com/office/drawing/2014/main" id="{C0FD6EFD-A014-2245-B604-F1335A5F6A5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9">
                <a:extLst>
                  <a:ext uri="{FF2B5EF4-FFF2-40B4-BE49-F238E27FC236}">
                    <a16:creationId xmlns:a16="http://schemas.microsoft.com/office/drawing/2014/main" id="{33B28D03-507C-6F4E-90D3-F33920EE052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
                <a:extLst>
                  <a:ext uri="{FF2B5EF4-FFF2-40B4-BE49-F238E27FC236}">
                    <a16:creationId xmlns:a16="http://schemas.microsoft.com/office/drawing/2014/main" id="{91F45949-8EE6-E248-8674-818AD907E6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1">
                <a:extLst>
                  <a:ext uri="{FF2B5EF4-FFF2-40B4-BE49-F238E27FC236}">
                    <a16:creationId xmlns:a16="http://schemas.microsoft.com/office/drawing/2014/main" id="{0A4590CE-5436-4A47-8486-46B0752455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38" name="Straight Connector 37">
              <a:extLst>
                <a:ext uri="{FF2B5EF4-FFF2-40B4-BE49-F238E27FC236}">
                  <a16:creationId xmlns:a16="http://schemas.microsoft.com/office/drawing/2014/main" id="{A88B37ED-0515-1C40-B2E6-92827104D26C}"/>
                </a:ext>
              </a:extLst>
            </p:cNvPr>
            <p:cNvCxnSpPr>
              <a:cxnSpLocks/>
            </p:cNvCxnSpPr>
            <p:nvPr/>
          </p:nvCxnSpPr>
          <p:spPr>
            <a:xfrm>
              <a:off x="2127111" y="3274897"/>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87B3B3AC-7795-A242-88CA-2FE142484B19}"/>
                </a:ext>
              </a:extLst>
            </p:cNvPr>
            <p:cNvSpPr/>
            <p:nvPr/>
          </p:nvSpPr>
          <p:spPr>
            <a:xfrm>
              <a:off x="3947442" y="32354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2645865-8B59-3E40-899B-0C1BA830769C}"/>
                </a:ext>
              </a:extLst>
            </p:cNvPr>
            <p:cNvSpPr/>
            <p:nvPr/>
          </p:nvSpPr>
          <p:spPr>
            <a:xfrm>
              <a:off x="2081902" y="3228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FDA02FD-E9C9-904E-A34E-B9C7D5022E97}"/>
                </a:ext>
              </a:extLst>
            </p:cNvPr>
            <p:cNvSpPr/>
            <p:nvPr/>
          </p:nvSpPr>
          <p:spPr>
            <a:xfrm>
              <a:off x="2096076" y="24745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8628FA35-0CD4-6C4F-A40A-838BC1A3E2AD}"/>
                </a:ext>
              </a:extLst>
            </p:cNvPr>
            <p:cNvSpPr txBox="1"/>
            <p:nvPr/>
          </p:nvSpPr>
          <p:spPr>
            <a:xfrm>
              <a:off x="1726030" y="2768052"/>
              <a:ext cx="10912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r>
                <a:rPr lang="en-US" sz="1400" dirty="0">
                  <a:solidFill>
                    <a:srgbClr val="000000"/>
                  </a:solidFill>
                </a:rPr>
                <a:t> (100pF)</a:t>
              </a:r>
              <a:endParaRPr lang="en-US" sz="1400" dirty="0">
                <a:solidFill>
                  <a:srgbClr val="000000"/>
                </a:solidFill>
                <a:latin typeface="Calibri"/>
                <a:ea typeface="Calibri"/>
                <a:cs typeface="Calibri"/>
                <a:sym typeface="Calibri"/>
              </a:endParaRPr>
            </a:p>
          </p:txBody>
        </p:sp>
        <p:sp>
          <p:nvSpPr>
            <p:cNvPr id="45" name="TextBox 44">
              <a:extLst>
                <a:ext uri="{FF2B5EF4-FFF2-40B4-BE49-F238E27FC236}">
                  <a16:creationId xmlns:a16="http://schemas.microsoft.com/office/drawing/2014/main" id="{16B57B4B-4424-BF44-9819-4A80CC30B885}"/>
                </a:ext>
              </a:extLst>
            </p:cNvPr>
            <p:cNvSpPr txBox="1"/>
            <p:nvPr/>
          </p:nvSpPr>
          <p:spPr>
            <a:xfrm>
              <a:off x="3004270" y="2545057"/>
              <a:ext cx="8738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endParaRPr lang="en-US" sz="1400" baseline="-25000" dirty="0">
                <a:solidFill>
                  <a:srgbClr val="000000"/>
                </a:solidFill>
                <a:latin typeface="Calibri"/>
                <a:ea typeface="Calibri"/>
                <a:cs typeface="Calibri"/>
                <a:sym typeface="Calibri"/>
              </a:endParaRPr>
            </a:p>
          </p:txBody>
        </p:sp>
        <p:cxnSp>
          <p:nvCxnSpPr>
            <p:cNvPr id="39" name="Straight Arrow Connector 38">
              <a:extLst>
                <a:ext uri="{FF2B5EF4-FFF2-40B4-BE49-F238E27FC236}">
                  <a16:creationId xmlns:a16="http://schemas.microsoft.com/office/drawing/2014/main" id="{B403A0C0-BB74-1B4A-A3A1-6723D5C25A4F}"/>
                </a:ext>
              </a:extLst>
            </p:cNvPr>
            <p:cNvCxnSpPr/>
            <p:nvPr/>
          </p:nvCxnSpPr>
          <p:spPr>
            <a:xfrm flipV="1">
              <a:off x="3285797" y="2698944"/>
              <a:ext cx="240855" cy="34688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Oval 46">
              <a:extLst>
                <a:ext uri="{FF2B5EF4-FFF2-40B4-BE49-F238E27FC236}">
                  <a16:creationId xmlns:a16="http://schemas.microsoft.com/office/drawing/2014/main" id="{3FE5241C-89FE-6A49-AF91-2A4A9E13DB92}"/>
                </a:ext>
              </a:extLst>
            </p:cNvPr>
            <p:cNvSpPr/>
            <p:nvPr/>
          </p:nvSpPr>
          <p:spPr>
            <a:xfrm>
              <a:off x="2812007" y="2480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92758D-1ECB-0D40-B85F-09AC7D7DA907}"/>
                </a:ext>
              </a:extLst>
            </p:cNvPr>
            <p:cNvSpPr/>
            <p:nvPr/>
          </p:nvSpPr>
          <p:spPr>
            <a:xfrm>
              <a:off x="3347181" y="248406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F73A89-AF66-2844-8D0F-E02E1D24355A}"/>
                </a:ext>
              </a:extLst>
            </p:cNvPr>
            <p:cNvSpPr/>
            <p:nvPr/>
          </p:nvSpPr>
          <p:spPr>
            <a:xfrm>
              <a:off x="3701603" y="248760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048C45-DD73-3D45-B593-AC9D7AC4D94F}"/>
                </a:ext>
              </a:extLst>
            </p:cNvPr>
            <p:cNvSpPr/>
            <p:nvPr/>
          </p:nvSpPr>
          <p:spPr>
            <a:xfrm>
              <a:off x="2804917" y="32283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6800AB-6102-B14D-A7CF-E6A0AEFBAE34}"/>
                </a:ext>
              </a:extLst>
            </p:cNvPr>
            <p:cNvSpPr/>
            <p:nvPr/>
          </p:nvSpPr>
          <p:spPr>
            <a:xfrm>
              <a:off x="3350722" y="32318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9856A2-69D0-7F46-B837-366CD14498AE}"/>
                </a:ext>
              </a:extLst>
            </p:cNvPr>
            <p:cNvSpPr/>
            <p:nvPr/>
          </p:nvSpPr>
          <p:spPr>
            <a:xfrm>
              <a:off x="3692786" y="32337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888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810778" y="172266"/>
            <a:ext cx="1077822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13: Norcal Harmonic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03247" y="1631777"/>
                <a:ext cx="8042065" cy="45001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L</a:t>
                </a:r>
                <a:r>
                  <a:rPr lang="en-US" sz="2000" baseline="-25000" dirty="0">
                    <a:solidFill>
                      <a:srgbClr val="000000"/>
                    </a:solidFill>
                    <a:latin typeface="Calibri"/>
                    <a:ea typeface="Calibri"/>
                    <a:cs typeface="Calibri"/>
                    <a:sym typeface="Calibri"/>
                  </a:rPr>
                  <a:t>7</a:t>
                </a:r>
                <a:r>
                  <a:rPr lang="en-US" sz="2000" dirty="0">
                    <a:solidFill>
                      <a:srgbClr val="000000"/>
                    </a:solidFill>
                    <a:latin typeface="Calibri"/>
                    <a:ea typeface="Calibri"/>
                    <a:cs typeface="Calibri"/>
                    <a:sym typeface="Calibri"/>
                  </a:rPr>
                  <a:t>, L</a:t>
                </a:r>
                <a:r>
                  <a:rPr lang="en-US" sz="2000" baseline="-25000" dirty="0">
                    <a:solidFill>
                      <a:srgbClr val="000000"/>
                    </a:solidFill>
                    <a:latin typeface="Calibri"/>
                    <a:ea typeface="Calibri"/>
                    <a:cs typeface="Calibri"/>
                    <a:sym typeface="Calibri"/>
                  </a:rPr>
                  <a:t>8</a:t>
                </a:r>
                <a:r>
                  <a:rPr lang="en-US" sz="2000" dirty="0">
                    <a:solidFill>
                      <a:srgbClr val="000000"/>
                    </a:solidFill>
                    <a:latin typeface="Calibri"/>
                    <a:ea typeface="Calibri"/>
                    <a:cs typeface="Calibri"/>
                    <a:sym typeface="Calibri"/>
                  </a:rPr>
                  <a:t> use T37-2 core, 18 turns, 1.3uH.  Use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sz="2000" dirty="0">
                    <a:solidFill>
                      <a:srgbClr val="000000"/>
                    </a:solidFill>
                    <a:latin typeface="Calibri"/>
                    <a:ea typeface="Calibri"/>
                    <a:cs typeface="Calibri"/>
                    <a:sym typeface="Calibri"/>
                  </a:rPr>
                  <a:t> termination and set function generator at 10V</a:t>
                </a:r>
                <a:r>
                  <a:rPr lang="en-US" sz="2000" baseline="-25000" dirty="0">
                    <a:solidFill>
                      <a:srgbClr val="000000"/>
                    </a:solidFill>
                    <a:latin typeface="Calibri"/>
                    <a:ea typeface="Calibri"/>
                    <a:cs typeface="Calibri"/>
                    <a:sym typeface="Calibri"/>
                  </a:rPr>
                  <a:t>pp</a:t>
                </a:r>
                <a:r>
                  <a:rPr lang="en-US" sz="2000" dirty="0">
                    <a:solidFill>
                      <a:srgbClr val="000000"/>
                    </a:solidFill>
                    <a:latin typeface="Calibri"/>
                    <a:ea typeface="Calibri"/>
                    <a:cs typeface="Calibri"/>
                    <a:sym typeface="Calibri"/>
                  </a:rPr>
                  <a:t>.</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rPr>
                  <a:t>Compute and compare loss at 7MHz and 14MHz.</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From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𝑙</m:t>
                        </m:r>
                      </m:sub>
                    </m:sSub>
                    <m:r>
                      <a:rPr lang="en-US" sz="2000" b="0" i="1" smtClean="0">
                        <a:solidFill>
                          <a:srgbClr val="000000"/>
                        </a:solidFill>
                        <a:latin typeface="Cambria Math" panose="02040503050406030204" pitchFamily="18" charset="0"/>
                        <a:cs typeface="Calibri"/>
                        <a:sym typeface="Calibri"/>
                      </a:rPr>
                      <m:t>=5</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7</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𝐿</m:t>
                        </m:r>
                      </m:e>
                      <m:sub>
                        <m:r>
                          <a:rPr lang="en-US" sz="2000" b="0" i="1" smtClean="0">
                            <a:solidFill>
                              <a:srgbClr val="000000"/>
                            </a:solidFill>
                            <a:latin typeface="Cambria Math" panose="02040503050406030204" pitchFamily="18" charset="0"/>
                            <a:cs typeface="Calibri"/>
                            <a:sym typeface="Calibri"/>
                          </a:rPr>
                          <m:t>8</m:t>
                        </m:r>
                      </m:sub>
                    </m:sSub>
                    <m:r>
                      <a:rPr lang="en-US" sz="2000" b="0" i="1"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What is the spur strength at 7, 14 and 28MHz?  Measure and calculate.</a:t>
                </a:r>
              </a:p>
              <a:p>
                <a:pPr marL="342900" indent="-342900" defTabSz="457200"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Need Puff (a simulator) to get losses.  However, answer is there is a 6dB drop-off at every frequency doubling</a:t>
                </a:r>
              </a:p>
              <a:p>
                <a:pPr algn="l" rtl="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03247" y="1631777"/>
                <a:ext cx="8042065" cy="4500162"/>
              </a:xfrm>
              <a:prstGeom prst="rect">
                <a:avLst/>
              </a:prstGeom>
              <a:blipFill>
                <a:blip r:embed="rId3"/>
                <a:stretch>
                  <a:fillRect l="-1262" t="-845"/>
                </a:stretch>
              </a:blipFill>
              <a:ln w="12700" cap="flat">
                <a:noFill/>
                <a:miter lim="400000"/>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D480479-FE42-A04A-B75E-41B61D3D2E86}"/>
              </a:ext>
            </a:extLst>
          </p:cNvPr>
          <p:cNvGrpSpPr/>
          <p:nvPr/>
        </p:nvGrpSpPr>
        <p:grpSpPr>
          <a:xfrm>
            <a:off x="7810730" y="1716872"/>
            <a:ext cx="3584013" cy="1350589"/>
            <a:chOff x="3947935" y="2315543"/>
            <a:chExt cx="3584013" cy="1350589"/>
          </a:xfrm>
        </p:grpSpPr>
        <p:sp>
          <p:nvSpPr>
            <p:cNvPr id="58" name="TextBox 57">
              <a:extLst>
                <a:ext uri="{FF2B5EF4-FFF2-40B4-BE49-F238E27FC236}">
                  <a16:creationId xmlns:a16="http://schemas.microsoft.com/office/drawing/2014/main" id="{658EF324-853E-6941-B2C0-4860DC5A7C99}"/>
                </a:ext>
              </a:extLst>
            </p:cNvPr>
            <p:cNvSpPr txBox="1"/>
            <p:nvPr/>
          </p:nvSpPr>
          <p:spPr>
            <a:xfrm>
              <a:off x="6199893" y="3043911"/>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47</a:t>
              </a:r>
            </a:p>
            <a:p>
              <a:pPr defTabSz="457200" latinLnBrk="1" hangingPunct="0"/>
              <a:r>
                <a:rPr lang="en-US" sz="1400" dirty="0">
                  <a:solidFill>
                    <a:srgbClr val="000000"/>
                  </a:solidFill>
                  <a:latin typeface="Calibri"/>
                  <a:ea typeface="Calibri"/>
                  <a:cs typeface="Calibri"/>
                  <a:sym typeface="Calibri"/>
                </a:rPr>
                <a:t>330pF</a:t>
              </a:r>
              <a:endParaRPr lang="en-US" sz="1600" dirty="0">
                <a:solidFill>
                  <a:srgbClr val="000000"/>
                </a:solidFill>
                <a:latin typeface="Calibri"/>
                <a:ea typeface="Calibri"/>
                <a:cs typeface="Calibri"/>
                <a:sym typeface="Calibri"/>
              </a:endParaRPr>
            </a:p>
          </p:txBody>
        </p:sp>
        <p:grpSp>
          <p:nvGrpSpPr>
            <p:cNvPr id="5" name="Group 209">
              <a:extLst>
                <a:ext uri="{FF2B5EF4-FFF2-40B4-BE49-F238E27FC236}">
                  <a16:creationId xmlns:a16="http://schemas.microsoft.com/office/drawing/2014/main" id="{AED6A539-5625-3F48-9795-08B02C88B57A}"/>
                </a:ext>
              </a:extLst>
            </p:cNvPr>
            <p:cNvGrpSpPr>
              <a:grpSpLocks/>
            </p:cNvGrpSpPr>
            <p:nvPr/>
          </p:nvGrpSpPr>
          <p:grpSpPr bwMode="auto">
            <a:xfrm rot="16200000">
              <a:off x="4828666" y="2499779"/>
              <a:ext cx="155448" cy="731520"/>
              <a:chOff x="3935" y="1728"/>
              <a:chExt cx="96" cy="480"/>
            </a:xfrm>
          </p:grpSpPr>
          <p:sp>
            <p:nvSpPr>
              <p:cNvPr id="6" name="Arc 59">
                <a:extLst>
                  <a:ext uri="{FF2B5EF4-FFF2-40B4-BE49-F238E27FC236}">
                    <a16:creationId xmlns:a16="http://schemas.microsoft.com/office/drawing/2014/main" id="{8787EE52-1C77-2048-8944-B9A66869F9E3}"/>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Arc 60">
                <a:extLst>
                  <a:ext uri="{FF2B5EF4-FFF2-40B4-BE49-F238E27FC236}">
                    <a16:creationId xmlns:a16="http://schemas.microsoft.com/office/drawing/2014/main" id="{316461F4-B01A-6A48-8338-AC1CBB04F4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1">
                <a:extLst>
                  <a:ext uri="{FF2B5EF4-FFF2-40B4-BE49-F238E27FC236}">
                    <a16:creationId xmlns:a16="http://schemas.microsoft.com/office/drawing/2014/main" id="{6025DA1F-B618-AD42-9568-D35B49F929A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2">
                <a:extLst>
                  <a:ext uri="{FF2B5EF4-FFF2-40B4-BE49-F238E27FC236}">
                    <a16:creationId xmlns:a16="http://schemas.microsoft.com/office/drawing/2014/main" id="{0900194D-CFEF-1549-BC81-447E07A8708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63">
                <a:extLst>
                  <a:ext uri="{FF2B5EF4-FFF2-40B4-BE49-F238E27FC236}">
                    <a16:creationId xmlns:a16="http://schemas.microsoft.com/office/drawing/2014/main" id="{CC9605A6-0AC5-3C4E-9122-2A16D9E1A1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64">
                <a:extLst>
                  <a:ext uri="{FF2B5EF4-FFF2-40B4-BE49-F238E27FC236}">
                    <a16:creationId xmlns:a16="http://schemas.microsoft.com/office/drawing/2014/main" id="{87871745-B16E-024C-9785-9EBFB498B1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Arc 65">
                <a:extLst>
                  <a:ext uri="{FF2B5EF4-FFF2-40B4-BE49-F238E27FC236}">
                    <a16:creationId xmlns:a16="http://schemas.microsoft.com/office/drawing/2014/main" id="{94698610-66D5-EB4B-92D3-83EC3339E5B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6">
                <a:extLst>
                  <a:ext uri="{FF2B5EF4-FFF2-40B4-BE49-F238E27FC236}">
                    <a16:creationId xmlns:a16="http://schemas.microsoft.com/office/drawing/2014/main" id="{0C5AD127-4F17-7C42-85FF-C6BF4A88E27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7">
                <a:extLst>
                  <a:ext uri="{FF2B5EF4-FFF2-40B4-BE49-F238E27FC236}">
                    <a16:creationId xmlns:a16="http://schemas.microsoft.com/office/drawing/2014/main" id="{0C86E410-2C04-EB4A-9055-523B7C65BE9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8">
                <a:extLst>
                  <a:ext uri="{FF2B5EF4-FFF2-40B4-BE49-F238E27FC236}">
                    <a16:creationId xmlns:a16="http://schemas.microsoft.com/office/drawing/2014/main" id="{01DE938F-91A4-B047-9245-870EC7CDD06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9">
                <a:extLst>
                  <a:ext uri="{FF2B5EF4-FFF2-40B4-BE49-F238E27FC236}">
                    <a16:creationId xmlns:a16="http://schemas.microsoft.com/office/drawing/2014/main" id="{2F9072D1-43F7-C149-96F7-93D20FADE9E5}"/>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70">
                <a:extLst>
                  <a:ext uri="{FF2B5EF4-FFF2-40B4-BE49-F238E27FC236}">
                    <a16:creationId xmlns:a16="http://schemas.microsoft.com/office/drawing/2014/main" id="{4A110E7B-528D-0742-9EA3-23AD438D37E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1">
                <a:extLst>
                  <a:ext uri="{FF2B5EF4-FFF2-40B4-BE49-F238E27FC236}">
                    <a16:creationId xmlns:a16="http://schemas.microsoft.com/office/drawing/2014/main" id="{E71E2D78-7579-D14B-AE05-7E80512BA78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0" name="Group 210">
              <a:extLst>
                <a:ext uri="{FF2B5EF4-FFF2-40B4-BE49-F238E27FC236}">
                  <a16:creationId xmlns:a16="http://schemas.microsoft.com/office/drawing/2014/main" id="{26D79C06-5BC9-A24E-BC20-A838F37C551B}"/>
                </a:ext>
              </a:extLst>
            </p:cNvPr>
            <p:cNvGrpSpPr>
              <a:grpSpLocks/>
            </p:cNvGrpSpPr>
            <p:nvPr/>
          </p:nvGrpSpPr>
          <p:grpSpPr bwMode="auto">
            <a:xfrm>
              <a:off x="5110687" y="2856993"/>
              <a:ext cx="304800" cy="762000"/>
              <a:chOff x="3216" y="1728"/>
              <a:chExt cx="192" cy="480"/>
            </a:xfrm>
          </p:grpSpPr>
          <p:sp>
            <p:nvSpPr>
              <p:cNvPr id="21" name="Line 8">
                <a:extLst>
                  <a:ext uri="{FF2B5EF4-FFF2-40B4-BE49-F238E27FC236}">
                    <a16:creationId xmlns:a16="http://schemas.microsoft.com/office/drawing/2014/main" id="{5155E870-185E-614D-8458-2FFA0BD1911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D4B826C8-3292-B64B-A2C4-C21A12A06BC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EBCCCA09-BF37-054E-9D82-0B6BDAE9556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FF2C9956-B627-5F4E-8B40-A0A5D8E2D9C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 name="Group 209">
              <a:extLst>
                <a:ext uri="{FF2B5EF4-FFF2-40B4-BE49-F238E27FC236}">
                  <a16:creationId xmlns:a16="http://schemas.microsoft.com/office/drawing/2014/main" id="{8F3E77B2-9FC4-EF4C-A3E7-BAB64E149EFE}"/>
                </a:ext>
              </a:extLst>
            </p:cNvPr>
            <p:cNvGrpSpPr>
              <a:grpSpLocks/>
            </p:cNvGrpSpPr>
            <p:nvPr/>
          </p:nvGrpSpPr>
          <p:grpSpPr bwMode="auto">
            <a:xfrm rot="16200000">
              <a:off x="5544594" y="2503951"/>
              <a:ext cx="155448" cy="731520"/>
              <a:chOff x="3935" y="1728"/>
              <a:chExt cx="96" cy="480"/>
            </a:xfrm>
          </p:grpSpPr>
          <p:sp>
            <p:nvSpPr>
              <p:cNvPr id="26" name="Arc 59">
                <a:extLst>
                  <a:ext uri="{FF2B5EF4-FFF2-40B4-BE49-F238E27FC236}">
                    <a16:creationId xmlns:a16="http://schemas.microsoft.com/office/drawing/2014/main" id="{C7AF2796-F56E-9A44-9497-3883EA9115C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60">
                <a:extLst>
                  <a:ext uri="{FF2B5EF4-FFF2-40B4-BE49-F238E27FC236}">
                    <a16:creationId xmlns:a16="http://schemas.microsoft.com/office/drawing/2014/main" id="{94B2D81C-CFF1-2B43-BEEE-C02B09F8BDD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61">
                <a:extLst>
                  <a:ext uri="{FF2B5EF4-FFF2-40B4-BE49-F238E27FC236}">
                    <a16:creationId xmlns:a16="http://schemas.microsoft.com/office/drawing/2014/main" id="{9F347EC7-190D-B641-8B2D-F6D403F9CD3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62">
                <a:extLst>
                  <a:ext uri="{FF2B5EF4-FFF2-40B4-BE49-F238E27FC236}">
                    <a16:creationId xmlns:a16="http://schemas.microsoft.com/office/drawing/2014/main" id="{B35F73C3-2AD1-4644-81F8-EA5AAF0DE49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Line 63">
                <a:extLst>
                  <a:ext uri="{FF2B5EF4-FFF2-40B4-BE49-F238E27FC236}">
                    <a16:creationId xmlns:a16="http://schemas.microsoft.com/office/drawing/2014/main" id="{AA267F1B-4792-F046-A183-B705DD577F0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64">
                <a:extLst>
                  <a:ext uri="{FF2B5EF4-FFF2-40B4-BE49-F238E27FC236}">
                    <a16:creationId xmlns:a16="http://schemas.microsoft.com/office/drawing/2014/main" id="{7CFB28B3-4D86-704C-978D-574E21735EF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Arc 65">
                <a:extLst>
                  <a:ext uri="{FF2B5EF4-FFF2-40B4-BE49-F238E27FC236}">
                    <a16:creationId xmlns:a16="http://schemas.microsoft.com/office/drawing/2014/main" id="{CDA74C1B-0144-6348-82DC-6B3EF545895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66">
                <a:extLst>
                  <a:ext uri="{FF2B5EF4-FFF2-40B4-BE49-F238E27FC236}">
                    <a16:creationId xmlns:a16="http://schemas.microsoft.com/office/drawing/2014/main" id="{8154BA15-8EF0-A046-83AF-B1F35A3D829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67">
                <a:extLst>
                  <a:ext uri="{FF2B5EF4-FFF2-40B4-BE49-F238E27FC236}">
                    <a16:creationId xmlns:a16="http://schemas.microsoft.com/office/drawing/2014/main" id="{DDB2B7CA-092E-9B44-9932-D4B43D08C2A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68">
                <a:extLst>
                  <a:ext uri="{FF2B5EF4-FFF2-40B4-BE49-F238E27FC236}">
                    <a16:creationId xmlns:a16="http://schemas.microsoft.com/office/drawing/2014/main" id="{68EE0A04-D650-4848-9341-E64D32D884C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Arc 69">
                <a:extLst>
                  <a:ext uri="{FF2B5EF4-FFF2-40B4-BE49-F238E27FC236}">
                    <a16:creationId xmlns:a16="http://schemas.microsoft.com/office/drawing/2014/main" id="{BC7AC05E-CA7A-AE40-87C3-4CB050984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Arc 70">
                <a:extLst>
                  <a:ext uri="{FF2B5EF4-FFF2-40B4-BE49-F238E27FC236}">
                    <a16:creationId xmlns:a16="http://schemas.microsoft.com/office/drawing/2014/main" id="{19CA3FC0-828A-204F-AC8F-1083CE76020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Arc 71">
                <a:extLst>
                  <a:ext uri="{FF2B5EF4-FFF2-40B4-BE49-F238E27FC236}">
                    <a16:creationId xmlns:a16="http://schemas.microsoft.com/office/drawing/2014/main" id="{93E8EA13-31CA-E444-B329-6FE67529769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9" name="Group 210">
              <a:extLst>
                <a:ext uri="{FF2B5EF4-FFF2-40B4-BE49-F238E27FC236}">
                  <a16:creationId xmlns:a16="http://schemas.microsoft.com/office/drawing/2014/main" id="{048B2EF9-8244-764D-9465-A09D9BEE1350}"/>
                </a:ext>
              </a:extLst>
            </p:cNvPr>
            <p:cNvGrpSpPr>
              <a:grpSpLocks/>
            </p:cNvGrpSpPr>
            <p:nvPr/>
          </p:nvGrpSpPr>
          <p:grpSpPr bwMode="auto">
            <a:xfrm>
              <a:off x="4476276" y="2860531"/>
              <a:ext cx="304800" cy="762000"/>
              <a:chOff x="3216" y="1728"/>
              <a:chExt cx="192" cy="480"/>
            </a:xfrm>
          </p:grpSpPr>
          <p:sp>
            <p:nvSpPr>
              <p:cNvPr id="40" name="Line 8">
                <a:extLst>
                  <a:ext uri="{FF2B5EF4-FFF2-40B4-BE49-F238E27FC236}">
                    <a16:creationId xmlns:a16="http://schemas.microsoft.com/office/drawing/2014/main" id="{BFEFBDB3-52AA-6046-896B-28B573E2FDE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39826917-E43A-9847-8855-3BCC865CF6C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47924391-7022-844E-8528-E369FC93D1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3F9AC777-4CB7-874D-A7EF-F1FB42A3DFC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2352050-3C66-2744-AACE-E0722CAC8C2D}"/>
                </a:ext>
              </a:extLst>
            </p:cNvPr>
            <p:cNvGrpSpPr>
              <a:grpSpLocks/>
            </p:cNvGrpSpPr>
            <p:nvPr/>
          </p:nvGrpSpPr>
          <p:grpSpPr bwMode="auto">
            <a:xfrm>
              <a:off x="5803383" y="2860535"/>
              <a:ext cx="304800" cy="762000"/>
              <a:chOff x="3216" y="1728"/>
              <a:chExt cx="192" cy="480"/>
            </a:xfrm>
          </p:grpSpPr>
          <p:sp>
            <p:nvSpPr>
              <p:cNvPr id="45" name="Line 8">
                <a:extLst>
                  <a:ext uri="{FF2B5EF4-FFF2-40B4-BE49-F238E27FC236}">
                    <a16:creationId xmlns:a16="http://schemas.microsoft.com/office/drawing/2014/main" id="{6C347D43-B517-DB4F-BF68-C434B1B87E8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A2596113-A919-FC41-8174-F8F187F8D5E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CC7F0E3F-FB4B-C848-9E96-4B2A68529E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33C61DE2-F57C-7D4E-A872-7F9B8C81E0E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31D96DDA-4BB4-354B-B1CF-552502C9710B}"/>
                </a:ext>
              </a:extLst>
            </p:cNvPr>
            <p:cNvSpPr/>
            <p:nvPr/>
          </p:nvSpPr>
          <p:spPr>
            <a:xfrm>
              <a:off x="4449965" y="2813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E7A90BC8-0ED4-6942-8E34-59304CAEF987}"/>
                </a:ext>
              </a:extLst>
            </p:cNvPr>
            <p:cNvCxnSpPr>
              <a:cxnSpLocks/>
            </p:cNvCxnSpPr>
            <p:nvPr/>
          </p:nvCxnSpPr>
          <p:spPr>
            <a:xfrm>
              <a:off x="4467795" y="3617149"/>
              <a:ext cx="190310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DF96658-E90A-B744-923F-9D1446D4B4D5}"/>
                </a:ext>
              </a:extLst>
            </p:cNvPr>
            <p:cNvSpPr/>
            <p:nvPr/>
          </p:nvSpPr>
          <p:spPr>
            <a:xfrm>
              <a:off x="4421610" y="357469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2C6D2FB-FD53-794B-90BB-E40E609B08F2}"/>
                </a:ext>
              </a:extLst>
            </p:cNvPr>
            <p:cNvSpPr txBox="1"/>
            <p:nvPr/>
          </p:nvSpPr>
          <p:spPr>
            <a:xfrm>
              <a:off x="3947935" y="2986066"/>
              <a:ext cx="63432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45</a:t>
              </a:r>
              <a:endParaRPr lang="en-US" sz="1600" dirty="0">
                <a:solidFill>
                  <a:srgbClr val="000000"/>
                </a:solidFill>
              </a:endParaRPr>
            </a:p>
            <a:p>
              <a:pPr defTabSz="457200" latinLnBrk="1" hangingPunct="0"/>
              <a:r>
                <a:rPr lang="en-US" sz="1400" dirty="0">
                  <a:solidFill>
                    <a:srgbClr val="000000"/>
                  </a:solidFill>
                </a:rPr>
                <a:t>33</a:t>
              </a:r>
              <a:r>
                <a:rPr lang="en-US" sz="1400" dirty="0">
                  <a:solidFill>
                    <a:srgbClr val="000000"/>
                  </a:solidFill>
                  <a:latin typeface="Calibri"/>
                  <a:ea typeface="Calibri"/>
                  <a:cs typeface="Calibri"/>
                  <a:sym typeface="Calibri"/>
                </a:rPr>
                <a:t>0pF</a:t>
              </a:r>
            </a:p>
          </p:txBody>
        </p:sp>
        <p:cxnSp>
          <p:nvCxnSpPr>
            <p:cNvPr id="54" name="Straight Connector 53">
              <a:extLst>
                <a:ext uri="{FF2B5EF4-FFF2-40B4-BE49-F238E27FC236}">
                  <a16:creationId xmlns:a16="http://schemas.microsoft.com/office/drawing/2014/main" id="{A723C86E-9C3D-BB46-A2C9-6760E1E687FD}"/>
                </a:ext>
              </a:extLst>
            </p:cNvPr>
            <p:cNvCxnSpPr>
              <a:cxnSpLocks/>
            </p:cNvCxnSpPr>
            <p:nvPr/>
          </p:nvCxnSpPr>
          <p:spPr>
            <a:xfrm flipV="1">
              <a:off x="5922366" y="2869350"/>
              <a:ext cx="5116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8CAFC999-7F62-4D46-B00C-FCF03C17A8CC}"/>
                </a:ext>
              </a:extLst>
            </p:cNvPr>
            <p:cNvSpPr/>
            <p:nvPr/>
          </p:nvSpPr>
          <p:spPr>
            <a:xfrm>
              <a:off x="6336718" y="28302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B4DF226-30B5-8F4C-BF0A-71760E0C98FB}"/>
                </a:ext>
              </a:extLst>
            </p:cNvPr>
            <p:cNvSpPr/>
            <p:nvPr/>
          </p:nvSpPr>
          <p:spPr>
            <a:xfrm>
              <a:off x="6303577" y="357206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E81D757E-4B30-9F41-B220-79253E6A3E1C}"/>
                </a:ext>
              </a:extLst>
            </p:cNvPr>
            <p:cNvSpPr txBox="1"/>
            <p:nvPr/>
          </p:nvSpPr>
          <p:spPr>
            <a:xfrm>
              <a:off x="4752229" y="3078660"/>
              <a:ext cx="561474"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46</a:t>
              </a:r>
            </a:p>
            <a:p>
              <a:pPr defTabSz="457200" latinLnBrk="1" hangingPunct="0"/>
              <a:r>
                <a:rPr lang="en-US" sz="1400" dirty="0">
                  <a:solidFill>
                    <a:srgbClr val="000000"/>
                  </a:solidFill>
                  <a:latin typeface="Calibri"/>
                  <a:ea typeface="Calibri"/>
                  <a:cs typeface="Calibri"/>
                  <a:sym typeface="Calibri"/>
                </a:rPr>
                <a:t>820pF</a:t>
              </a:r>
              <a:endParaRPr lang="en-US" sz="16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B673F8A4-6884-FD4A-8012-403DAA65B021}"/>
                </a:ext>
              </a:extLst>
            </p:cNvPr>
            <p:cNvSpPr txBox="1"/>
            <p:nvPr/>
          </p:nvSpPr>
          <p:spPr>
            <a:xfrm flipH="1">
              <a:off x="4799630" y="2345537"/>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7</a:t>
              </a:r>
              <a:endParaRPr lang="en-US" sz="1600" baseline="-25000" dirty="0">
                <a:solidFill>
                  <a:srgbClr val="000000"/>
                </a:solidFill>
                <a:latin typeface="Calibri"/>
                <a:ea typeface="Calibri"/>
                <a:cs typeface="Calibri"/>
                <a:sym typeface="Calibri"/>
              </a:endParaRPr>
            </a:p>
          </p:txBody>
        </p:sp>
        <p:sp>
          <p:nvSpPr>
            <p:cNvPr id="113" name="TextBox 112">
              <a:extLst>
                <a:ext uri="{FF2B5EF4-FFF2-40B4-BE49-F238E27FC236}">
                  <a16:creationId xmlns:a16="http://schemas.microsoft.com/office/drawing/2014/main" id="{E36DD3D6-221A-614D-93DF-08798FE9BFCA}"/>
                </a:ext>
              </a:extLst>
            </p:cNvPr>
            <p:cNvSpPr txBox="1"/>
            <p:nvPr/>
          </p:nvSpPr>
          <p:spPr>
            <a:xfrm flipH="1">
              <a:off x="5463485" y="2315543"/>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8</a:t>
              </a:r>
              <a:endParaRPr lang="en-US" sz="1600" baseline="-25000" dirty="0">
                <a:solidFill>
                  <a:srgbClr val="000000"/>
                </a:solidFill>
                <a:latin typeface="Calibri"/>
                <a:ea typeface="Calibri"/>
                <a:cs typeface="Calibri"/>
                <a:sym typeface="Calibri"/>
              </a:endParaRPr>
            </a:p>
          </p:txBody>
        </p:sp>
        <p:sp>
          <p:nvSpPr>
            <p:cNvPr id="115" name="TextBox 114">
              <a:extLst>
                <a:ext uri="{FF2B5EF4-FFF2-40B4-BE49-F238E27FC236}">
                  <a16:creationId xmlns:a16="http://schemas.microsoft.com/office/drawing/2014/main" id="{4A511A5F-C29E-C74E-BA6A-8769F7DA0245}"/>
                </a:ext>
              </a:extLst>
            </p:cNvPr>
            <p:cNvSpPr txBox="1"/>
            <p:nvPr/>
          </p:nvSpPr>
          <p:spPr>
            <a:xfrm>
              <a:off x="6680740" y="2900863"/>
              <a:ext cx="851208"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Antenna</a:t>
              </a:r>
            </a:p>
            <a:p>
              <a:pPr defTabSz="457200" latinLnBrk="1" hangingPunct="0"/>
              <a:r>
                <a:rPr lang="en-US" sz="1600" dirty="0">
                  <a:solidFill>
                    <a:srgbClr val="000000"/>
                  </a:solidFill>
                  <a:latin typeface="Calibri"/>
                  <a:ea typeface="Calibri"/>
                  <a:cs typeface="Calibri"/>
                  <a:sym typeface="Calibri"/>
                </a:rPr>
                <a:t>Jack ou</a:t>
              </a:r>
              <a:r>
                <a:rPr lang="en-US" sz="1600" dirty="0">
                  <a:solidFill>
                    <a:srgbClr val="000000"/>
                  </a:solidFill>
                </a:rPr>
                <a:t>t</a:t>
              </a:r>
              <a:endParaRPr lang="en-US" sz="1400" dirty="0">
                <a:solidFill>
                  <a:srgbClr val="000000"/>
                </a:solidFill>
                <a:latin typeface="Calibri"/>
                <a:ea typeface="Calibri"/>
                <a:cs typeface="Calibri"/>
                <a:sym typeface="Calibri"/>
              </a:endParaRPr>
            </a:p>
          </p:txBody>
        </p:sp>
      </p:grpSp>
      <p:sp>
        <p:nvSpPr>
          <p:cNvPr id="2" name="Slide Number Placeholder 1">
            <a:extLst>
              <a:ext uri="{FF2B5EF4-FFF2-40B4-BE49-F238E27FC236}">
                <a16:creationId xmlns:a16="http://schemas.microsoft.com/office/drawing/2014/main" id="{47707CD9-D8C9-5040-B567-F18D9E125538}"/>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42</a:t>
            </a:fld>
            <a:endParaRPr lang="en-US" dirty="0">
              <a:solidFill>
                <a:schemeClr val="tx1"/>
              </a:solidFill>
            </a:endParaRPr>
          </a:p>
        </p:txBody>
      </p:sp>
    </p:spTree>
    <p:extLst>
      <p:ext uri="{BB962C8B-B14F-4D97-AF65-F5344CB8AC3E}">
        <p14:creationId xmlns:p14="http://schemas.microsoft.com/office/powerpoint/2010/main" val="5208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92031" y="116084"/>
            <a:ext cx="1080892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14: Norcal IF Cohn Filter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434044" y="1518138"/>
                <a:ext cx="7147912" cy="48861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X</a:t>
                </a:r>
                <a:r>
                  <a:rPr lang="en-US" sz="2000" baseline="-25000" dirty="0">
                    <a:solidFill>
                      <a:srgbClr val="000000"/>
                    </a:solidFill>
                    <a:latin typeface="Calibri"/>
                    <a:ea typeface="Calibri"/>
                    <a:cs typeface="Calibri"/>
                    <a:sym typeface="Calibri"/>
                  </a:rPr>
                  <a:t>1</a:t>
                </a:r>
                <a:r>
                  <a:rPr lang="en-US" sz="2000" dirty="0">
                    <a:solidFill>
                      <a:srgbClr val="000000"/>
                    </a:solidFill>
                    <a:latin typeface="Calibri"/>
                    <a:ea typeface="Calibri"/>
                    <a:cs typeface="Calibri"/>
                    <a:sym typeface="Calibri"/>
                  </a:rPr>
                  <a:t> through X</a:t>
                </a:r>
                <a:r>
                  <a:rPr lang="en-US" sz="2000" baseline="-25000" dirty="0">
                    <a:solidFill>
                      <a:srgbClr val="000000"/>
                    </a:solidFill>
                    <a:latin typeface="Calibri"/>
                    <a:ea typeface="Calibri"/>
                    <a:cs typeface="Calibri"/>
                    <a:sym typeface="Calibri"/>
                  </a:rPr>
                  <a:t>4</a:t>
                </a:r>
                <a:r>
                  <a:rPr lang="en-US" sz="2000" dirty="0">
                    <a:solidFill>
                      <a:srgbClr val="000000"/>
                    </a:solidFill>
                    <a:latin typeface="Calibri"/>
                    <a:ea typeface="Calibri"/>
                    <a:cs typeface="Calibri"/>
                    <a:sym typeface="Calibri"/>
                  </a:rPr>
                  <a:t> are 4.91 MHz</a:t>
                </a:r>
              </a:p>
              <a:p>
                <a:pPr marL="285750" indent="-285750" defTabSz="457200" latinLnBrk="1" hangingPunct="0">
                  <a:buFont typeface="Arial" panose="020B0604020202020204" pitchFamily="34" charset="0"/>
                  <a:buChar char="•"/>
                </a:pPr>
                <a:r>
                  <a:rPr lang="en-US" sz="2000" dirty="0">
                    <a:solidFill>
                      <a:srgbClr val="000000"/>
                    </a:solidFill>
                  </a:rPr>
                  <a:t>C</a:t>
                </a:r>
                <a:r>
                  <a:rPr lang="en-US" sz="2000" baseline="-25000" dirty="0">
                    <a:solidFill>
                      <a:srgbClr val="000000"/>
                    </a:solidFill>
                  </a:rPr>
                  <a:t>10</a:t>
                </a:r>
                <a:r>
                  <a:rPr lang="en-US" sz="2000" dirty="0">
                    <a:solidFill>
                      <a:srgbClr val="000000"/>
                    </a:solidFill>
                  </a:rPr>
                  <a:t>, C</a:t>
                </a:r>
                <a:r>
                  <a:rPr lang="en-US" sz="2000" baseline="-25000" dirty="0">
                    <a:solidFill>
                      <a:srgbClr val="000000"/>
                    </a:solidFill>
                  </a:rPr>
                  <a:t>11</a:t>
                </a:r>
                <a:r>
                  <a:rPr lang="en-US" sz="2000" dirty="0">
                    <a:solidFill>
                      <a:srgbClr val="000000"/>
                    </a:solidFill>
                  </a:rPr>
                  <a:t>, C</a:t>
                </a:r>
                <a:r>
                  <a:rPr lang="en-US" sz="2000" baseline="-25000" dirty="0">
                    <a:solidFill>
                      <a:srgbClr val="000000"/>
                    </a:solidFill>
                  </a:rPr>
                  <a:t>12</a:t>
                </a:r>
                <a:r>
                  <a:rPr lang="en-US" sz="2000" dirty="0">
                    <a:solidFill>
                      <a:srgbClr val="000000"/>
                    </a:solidFill>
                  </a:rPr>
                  <a:t> are 270 pF</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Set function generator to 50mV</a:t>
                </a:r>
                <a:r>
                  <a:rPr lang="en-US" sz="2000" baseline="-25000" dirty="0">
                    <a:solidFill>
                      <a:srgbClr val="000000"/>
                    </a:solidFill>
                    <a:latin typeface="Calibri"/>
                    <a:ea typeface="Calibri"/>
                    <a:cs typeface="Calibri"/>
                    <a:sym typeface="Calibri"/>
                  </a:rPr>
                  <a:t>pp</a:t>
                </a:r>
                <a:r>
                  <a:rPr lang="en-US" sz="2000" baseline="-25000" dirty="0">
                    <a:solidFill>
                      <a:srgbClr val="000000"/>
                    </a:solidFill>
                  </a:rPr>
                  <a:t> </a:t>
                </a:r>
                <a:r>
                  <a:rPr lang="en-US" sz="2000" dirty="0">
                    <a:solidFill>
                      <a:srgbClr val="000000"/>
                    </a:solidFill>
                  </a:rPr>
                  <a:t>from function generator</a:t>
                </a: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Calculate R and X for filter</a:t>
                </a:r>
              </a:p>
              <a:p>
                <a:pPr defTabSz="457200" latinLnBrk="1"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resonant frequency of one of the crystals</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Duh</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Calculate the parameters of the crystal.  Omitting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𝑠</m:t>
                        </m:r>
                      </m:sub>
                    </m:sSub>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𝑟</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𝜋</m:t>
                        </m:r>
                        <m:rad>
                          <m:radPr>
                            <m:degHide m:val="on"/>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radPr>
                          <m:deg/>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𝑅</m:t>
                        </m:r>
                      </m:den>
                    </m:f>
                    <m:rad>
                      <m:radPr>
                        <m:degHide m:val="on"/>
                        <m:ctrlPr>
                          <a:rPr lang="en-US" sz="2000" b="0" i="1" smtClean="0">
                            <a:solidFill>
                              <a:srgbClr val="000000"/>
                            </a:solidFill>
                            <a:latin typeface="Cambria Math" panose="02040503050406030204" pitchFamily="18" charset="0"/>
                            <a:cs typeface="Calibri"/>
                            <a:sym typeface="Calibri"/>
                          </a:rPr>
                        </m:ctrlPr>
                      </m:radPr>
                      <m:deg/>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𝐿</m:t>
                            </m:r>
                          </m:num>
                          <m:den>
                            <m:r>
                              <a:rPr lang="en-US" sz="2000" b="0" i="1" smtClean="0">
                                <a:solidFill>
                                  <a:srgbClr val="000000"/>
                                </a:solidFill>
                                <a:latin typeface="Cambria Math" panose="02040503050406030204" pitchFamily="18" charset="0"/>
                                <a:cs typeface="Calibri"/>
                                <a:sym typeface="Calibri"/>
                              </a:rPr>
                              <m:t>𝐶</m:t>
                            </m:r>
                          </m:den>
                        </m:f>
                      </m:e>
                    </m:rad>
                  </m:oMath>
                </a14:m>
                <a:r>
                  <a:rPr lang="en-US" sz="2000" dirty="0">
                    <a:solidFill>
                      <a:srgbClr val="000000"/>
                    </a:solidFill>
                    <a:latin typeface="Calibri"/>
                    <a:ea typeface="Calibri"/>
                    <a:cs typeface="Calibri"/>
                    <a:sym typeface="Calibri"/>
                  </a:rPr>
                  <a:t>.  We can measure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𝑓</m:t>
                        </m:r>
                      </m:e>
                      <m:sub>
                        <m:r>
                          <a:rPr lang="en-US" sz="2000" i="1">
                            <a:solidFill>
                              <a:srgbClr val="000000"/>
                            </a:solidFill>
                            <a:latin typeface="Cambria Math" panose="02040503050406030204" pitchFamily="18" charset="0"/>
                            <a:cs typeface="Calibri"/>
                            <a:sym typeface="Calibri"/>
                          </a:rPr>
                          <m:t>𝑟</m:t>
                        </m:r>
                      </m:sub>
                    </m:sSub>
                  </m:oMath>
                </a14:m>
                <a:r>
                  <a:rPr lang="en-US" sz="2000" dirty="0">
                    <a:solidFill>
                      <a:srgbClr val="000000"/>
                    </a:solidFill>
                    <a:latin typeface="Calibri"/>
                    <a:ea typeface="Calibri"/>
                    <a:cs typeface="Calibri"/>
                    <a:sym typeface="Calibri"/>
                  </a:rPr>
                  <a:t> and find Q using the 3dB bandwidth.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oMath>
                </a14:m>
                <a:r>
                  <a:rPr lang="en-US" sz="2000" dirty="0">
                    <a:solidFill>
                      <a:srgbClr val="000000"/>
                    </a:solidFill>
                    <a:latin typeface="Calibri"/>
                    <a:ea typeface="Calibri"/>
                    <a:cs typeface="Calibri"/>
                    <a:sym typeface="Calibri"/>
                  </a:rPr>
                  <a:t> is the resistance at resonance.</a:t>
                </a: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𝑄</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≈80</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r>
                      <a:rPr lang="en-US" sz="2000" b="0" i="1" smtClean="0">
                        <a:solidFill>
                          <a:srgbClr val="000000"/>
                        </a:solidFill>
                        <a:latin typeface="Cambria Math" panose="02040503050406030204" pitchFamily="18" charset="0"/>
                        <a:ea typeface="Calibri"/>
                        <a:cs typeface="Calibri"/>
                        <a:sym typeface="Calibri"/>
                      </a:rPr>
                      <m:t>&lt;</m:t>
                    </m:r>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&lt;100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dirty="0">
                  <a:solidFill>
                    <a:srgbClr val="000000"/>
                  </a:solidFill>
                  <a:latin typeface="Calibri"/>
                  <a:ea typeface="Calibri"/>
                  <a:cs typeface="Calibri"/>
                  <a:sym typeface="Calibri"/>
                </a:endParaRP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𝑅</m:t>
                    </m:r>
                    <m:r>
                      <a:rPr lang="en-US" sz="2000" b="0" i="1" smtClean="0">
                        <a:solidFill>
                          <a:srgbClr val="000000"/>
                        </a:solidFill>
                        <a:latin typeface="Cambria Math" panose="02040503050406030204" pitchFamily="18" charset="0"/>
                        <a:ea typeface="Calibri"/>
                        <a:cs typeface="Calibri"/>
                        <a:sym typeface="Calibri"/>
                      </a:rPr>
                      <m:t>=50</m:t>
                    </m:r>
                  </m:oMath>
                </a14:m>
                <a:r>
                  <a:rPr lang="en-US" sz="2000" dirty="0">
                    <a:solidFill>
                      <a:srgbClr val="000000"/>
                    </a:solidFill>
                    <a:latin typeface="Calibri"/>
                    <a:ea typeface="Calibri"/>
                    <a:cs typeface="Calibri"/>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libri"/>
                        <a:cs typeface="Calibri"/>
                        <a:sym typeface="Calibri"/>
                      </a:rPr>
                      <m:t>C</m:t>
                    </m:r>
                    <m:r>
                      <a:rPr lang="en-US" sz="2000" b="0" i="0"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8.1</m:t>
                    </m:r>
                    <m:r>
                      <a:rPr lang="en-US" sz="2000" b="0" i="1" smtClean="0">
                        <a:solidFill>
                          <a:srgbClr val="000000"/>
                        </a:solidFill>
                        <a:latin typeface="Cambria Math" panose="02040503050406030204" pitchFamily="18" charset="0"/>
                        <a:ea typeface="Calibri"/>
                        <a:cs typeface="Calibri"/>
                        <a:sym typeface="Calibri"/>
                      </a:rPr>
                      <m:t>𝑝𝐹</m:t>
                    </m:r>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𝐿</m:t>
                    </m:r>
                    <m:r>
                      <a:rPr lang="en-US" sz="2000" b="0" i="1" smtClean="0">
                        <a:solidFill>
                          <a:srgbClr val="000000"/>
                        </a:solidFill>
                        <a:latin typeface="Cambria Math" panose="02040503050406030204" pitchFamily="18" charset="0"/>
                        <a:ea typeface="Calibri"/>
                        <a:cs typeface="Calibri"/>
                        <a:sym typeface="Calibri"/>
                      </a:rPr>
                      <m:t>=130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434044" y="1518138"/>
                <a:ext cx="7147912" cy="4886146"/>
              </a:xfrm>
              <a:prstGeom prst="rect">
                <a:avLst/>
              </a:prstGeom>
              <a:blipFill>
                <a:blip r:embed="rId3"/>
                <a:stretch>
                  <a:fillRect l="-1596" t="-518" r="-709"/>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12830AD-28F6-7144-A864-E6F8E12FDEDF}"/>
              </a:ext>
            </a:extLst>
          </p:cNvPr>
          <p:cNvGrpSpPr/>
          <p:nvPr/>
        </p:nvGrpSpPr>
        <p:grpSpPr>
          <a:xfrm>
            <a:off x="7192105" y="956244"/>
            <a:ext cx="4112982" cy="1379573"/>
            <a:chOff x="2443465" y="1273048"/>
            <a:chExt cx="4112982" cy="1379573"/>
          </a:xfrm>
        </p:grpSpPr>
        <p:grpSp>
          <p:nvGrpSpPr>
            <p:cNvPr id="20" name="Group 210">
              <a:extLst>
                <a:ext uri="{FF2B5EF4-FFF2-40B4-BE49-F238E27FC236}">
                  <a16:creationId xmlns:a16="http://schemas.microsoft.com/office/drawing/2014/main" id="{7B2798A1-8583-8842-9264-430381DBE3EB}"/>
                </a:ext>
              </a:extLst>
            </p:cNvPr>
            <p:cNvGrpSpPr>
              <a:grpSpLocks/>
            </p:cNvGrpSpPr>
            <p:nvPr/>
          </p:nvGrpSpPr>
          <p:grpSpPr bwMode="auto">
            <a:xfrm>
              <a:off x="3829818" y="1846108"/>
              <a:ext cx="304800" cy="762000"/>
              <a:chOff x="3216" y="1728"/>
              <a:chExt cx="192" cy="480"/>
            </a:xfrm>
          </p:grpSpPr>
          <p:sp>
            <p:nvSpPr>
              <p:cNvPr id="21" name="Line 8">
                <a:extLst>
                  <a:ext uri="{FF2B5EF4-FFF2-40B4-BE49-F238E27FC236}">
                    <a16:creationId xmlns:a16="http://schemas.microsoft.com/office/drawing/2014/main" id="{E02428B6-F855-1D4A-9DD2-41FBBD5E2A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
                <a:extLst>
                  <a:ext uri="{FF2B5EF4-FFF2-40B4-BE49-F238E27FC236}">
                    <a16:creationId xmlns:a16="http://schemas.microsoft.com/office/drawing/2014/main" id="{08272D90-DA8F-8A49-8126-1183D3848E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
                <a:extLst>
                  <a:ext uri="{FF2B5EF4-FFF2-40B4-BE49-F238E27FC236}">
                    <a16:creationId xmlns:a16="http://schemas.microsoft.com/office/drawing/2014/main" id="{BDFDF714-1AB0-B344-B588-B60C7CE2C0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1">
                <a:extLst>
                  <a:ext uri="{FF2B5EF4-FFF2-40B4-BE49-F238E27FC236}">
                    <a16:creationId xmlns:a16="http://schemas.microsoft.com/office/drawing/2014/main" id="{E52B7A47-340F-D749-BE0C-376C4C2FEB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 name="Group 210">
              <a:extLst>
                <a:ext uri="{FF2B5EF4-FFF2-40B4-BE49-F238E27FC236}">
                  <a16:creationId xmlns:a16="http://schemas.microsoft.com/office/drawing/2014/main" id="{F3C16EC4-A140-1A41-A538-3D06F9927BEF}"/>
                </a:ext>
              </a:extLst>
            </p:cNvPr>
            <p:cNvGrpSpPr>
              <a:grpSpLocks/>
            </p:cNvGrpSpPr>
            <p:nvPr/>
          </p:nvGrpSpPr>
          <p:grpSpPr bwMode="auto">
            <a:xfrm>
              <a:off x="4497211" y="1849649"/>
              <a:ext cx="304800" cy="762000"/>
              <a:chOff x="3216" y="1728"/>
              <a:chExt cx="192" cy="480"/>
            </a:xfrm>
          </p:grpSpPr>
          <p:sp>
            <p:nvSpPr>
              <p:cNvPr id="45" name="Line 8">
                <a:extLst>
                  <a:ext uri="{FF2B5EF4-FFF2-40B4-BE49-F238E27FC236}">
                    <a16:creationId xmlns:a16="http://schemas.microsoft.com/office/drawing/2014/main" id="{0DC1E73E-EA93-6744-B1E9-6953D69E8F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FAEDC4D7-DD3F-1B46-85A0-519627388D9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5B356052-CAE9-3F41-AA0D-EAA48F1B6C6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8121EE1C-75FE-A342-97F3-C1FABB904EF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11F908FA-BAEB-2F4C-A1AB-42AB6D8D4093}"/>
                </a:ext>
              </a:extLst>
            </p:cNvPr>
            <p:cNvSpPr/>
            <p:nvPr/>
          </p:nvSpPr>
          <p:spPr>
            <a:xfrm>
              <a:off x="2512850" y="18027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68A5044-751F-9749-A8E0-9692C56F64CE}"/>
                </a:ext>
              </a:extLst>
            </p:cNvPr>
            <p:cNvCxnSpPr>
              <a:cxnSpLocks/>
              <a:endCxn id="56" idx="2"/>
            </p:cNvCxnSpPr>
            <p:nvPr/>
          </p:nvCxnSpPr>
          <p:spPr>
            <a:xfrm>
              <a:off x="2497914" y="2603025"/>
              <a:ext cx="373168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D9BC41C2-92A5-B441-A713-8EFDD5360577}"/>
                </a:ext>
              </a:extLst>
            </p:cNvPr>
            <p:cNvSpPr/>
            <p:nvPr/>
          </p:nvSpPr>
          <p:spPr>
            <a:xfrm>
              <a:off x="2443465" y="256094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71A524-A937-DE4E-92A0-1C044838ADDC}"/>
                </a:ext>
              </a:extLst>
            </p:cNvPr>
            <p:cNvSpPr/>
            <p:nvPr/>
          </p:nvSpPr>
          <p:spPr>
            <a:xfrm>
              <a:off x="6229594" y="25611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0CFD7C6-20A4-7B41-B931-0031E69B3AEB}"/>
                </a:ext>
              </a:extLst>
            </p:cNvPr>
            <p:cNvSpPr txBox="1"/>
            <p:nvPr/>
          </p:nvSpPr>
          <p:spPr>
            <a:xfrm>
              <a:off x="3415141" y="2115839"/>
              <a:ext cx="56147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10</a:t>
              </a:r>
              <a:endParaRPr lang="en-US" sz="1600" dirty="0">
                <a:solidFill>
                  <a:srgbClr val="000000"/>
                </a:solidFill>
                <a:latin typeface="Calibri"/>
                <a:ea typeface="Calibri"/>
                <a:cs typeface="Calibri"/>
                <a:sym typeface="Calibri"/>
              </a:endParaRPr>
            </a:p>
          </p:txBody>
        </p:sp>
        <p:sp>
          <p:nvSpPr>
            <p:cNvPr id="58" name="TextBox 57">
              <a:extLst>
                <a:ext uri="{FF2B5EF4-FFF2-40B4-BE49-F238E27FC236}">
                  <a16:creationId xmlns:a16="http://schemas.microsoft.com/office/drawing/2014/main" id="{556982BF-C547-4842-A371-BCB1ED7447F1}"/>
                </a:ext>
              </a:extLst>
            </p:cNvPr>
            <p:cNvSpPr txBox="1"/>
            <p:nvPr/>
          </p:nvSpPr>
          <p:spPr>
            <a:xfrm>
              <a:off x="4239619" y="2217042"/>
              <a:ext cx="4640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11</a:t>
              </a:r>
            </a:p>
          </p:txBody>
        </p:sp>
        <p:sp>
          <p:nvSpPr>
            <p:cNvPr id="59" name="TextBox 58">
              <a:extLst>
                <a:ext uri="{FF2B5EF4-FFF2-40B4-BE49-F238E27FC236}">
                  <a16:creationId xmlns:a16="http://schemas.microsoft.com/office/drawing/2014/main" id="{E15F2BF1-F622-F148-B513-57FFC211013F}"/>
                </a:ext>
              </a:extLst>
            </p:cNvPr>
            <p:cNvSpPr txBox="1"/>
            <p:nvPr/>
          </p:nvSpPr>
          <p:spPr>
            <a:xfrm flipH="1">
              <a:off x="3602337"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grpSp>
          <p:nvGrpSpPr>
            <p:cNvPr id="63" name="Group 210">
              <a:extLst>
                <a:ext uri="{FF2B5EF4-FFF2-40B4-BE49-F238E27FC236}">
                  <a16:creationId xmlns:a16="http://schemas.microsoft.com/office/drawing/2014/main" id="{4570792C-5520-894A-8A65-FD987F896294}"/>
                </a:ext>
              </a:extLst>
            </p:cNvPr>
            <p:cNvGrpSpPr>
              <a:grpSpLocks/>
            </p:cNvGrpSpPr>
            <p:nvPr/>
          </p:nvGrpSpPr>
          <p:grpSpPr bwMode="auto">
            <a:xfrm rot="5400000">
              <a:off x="2779698" y="1475993"/>
              <a:ext cx="304800" cy="762000"/>
              <a:chOff x="3216" y="1728"/>
              <a:chExt cx="192" cy="480"/>
            </a:xfrm>
          </p:grpSpPr>
          <p:sp>
            <p:nvSpPr>
              <p:cNvPr id="64" name="Line 8">
                <a:extLst>
                  <a:ext uri="{FF2B5EF4-FFF2-40B4-BE49-F238E27FC236}">
                    <a16:creationId xmlns:a16="http://schemas.microsoft.com/office/drawing/2014/main" id="{F2E62C37-981F-D846-9CBA-3DB069B764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9">
                <a:extLst>
                  <a:ext uri="{FF2B5EF4-FFF2-40B4-BE49-F238E27FC236}">
                    <a16:creationId xmlns:a16="http://schemas.microsoft.com/office/drawing/2014/main" id="{CF010104-1205-B64D-8399-A058DF0E9B1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
                <a:extLst>
                  <a:ext uri="{FF2B5EF4-FFF2-40B4-BE49-F238E27FC236}">
                    <a16:creationId xmlns:a16="http://schemas.microsoft.com/office/drawing/2014/main" id="{49D635B3-6D83-9744-990E-DC93BD4B17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1">
                <a:extLst>
                  <a:ext uri="{FF2B5EF4-FFF2-40B4-BE49-F238E27FC236}">
                    <a16:creationId xmlns:a16="http://schemas.microsoft.com/office/drawing/2014/main" id="{094C0D73-B850-114F-82FE-93F8E7DBDA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 name="Group 342">
              <a:extLst>
                <a:ext uri="{FF2B5EF4-FFF2-40B4-BE49-F238E27FC236}">
                  <a16:creationId xmlns:a16="http://schemas.microsoft.com/office/drawing/2014/main" id="{22D3971D-405E-2445-B7BB-A9A1CD52E3CB}"/>
                </a:ext>
              </a:extLst>
            </p:cNvPr>
            <p:cNvGrpSpPr>
              <a:grpSpLocks/>
            </p:cNvGrpSpPr>
            <p:nvPr/>
          </p:nvGrpSpPr>
          <p:grpSpPr bwMode="auto">
            <a:xfrm rot="5400000">
              <a:off x="4149454" y="1481701"/>
              <a:ext cx="279738" cy="740074"/>
              <a:chOff x="3917" y="605"/>
              <a:chExt cx="349" cy="633"/>
            </a:xfrm>
          </p:grpSpPr>
          <p:grpSp>
            <p:nvGrpSpPr>
              <p:cNvPr id="69" name="Group 221">
                <a:extLst>
                  <a:ext uri="{FF2B5EF4-FFF2-40B4-BE49-F238E27FC236}">
                    <a16:creationId xmlns:a16="http://schemas.microsoft.com/office/drawing/2014/main" id="{BD4530CB-454E-754C-95F1-FD71335E8221}"/>
                  </a:ext>
                </a:extLst>
              </p:cNvPr>
              <p:cNvGrpSpPr>
                <a:grpSpLocks/>
              </p:cNvGrpSpPr>
              <p:nvPr/>
            </p:nvGrpSpPr>
            <p:grpSpPr bwMode="auto">
              <a:xfrm>
                <a:off x="3920" y="605"/>
                <a:ext cx="346" cy="633"/>
                <a:chOff x="2189" y="1066"/>
                <a:chExt cx="346" cy="633"/>
              </a:xfrm>
            </p:grpSpPr>
            <p:sp>
              <p:nvSpPr>
                <p:cNvPr id="71" name="Line 222">
                  <a:extLst>
                    <a:ext uri="{FF2B5EF4-FFF2-40B4-BE49-F238E27FC236}">
                      <a16:creationId xmlns:a16="http://schemas.microsoft.com/office/drawing/2014/main" id="{B912D4C3-CECC-DD40-A523-987B31482D2F}"/>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23">
                  <a:extLst>
                    <a:ext uri="{FF2B5EF4-FFF2-40B4-BE49-F238E27FC236}">
                      <a16:creationId xmlns:a16="http://schemas.microsoft.com/office/drawing/2014/main" id="{76831789-CF11-F743-898C-A9503F4C3FF6}"/>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24">
                  <a:extLst>
                    <a:ext uri="{FF2B5EF4-FFF2-40B4-BE49-F238E27FC236}">
                      <a16:creationId xmlns:a16="http://schemas.microsoft.com/office/drawing/2014/main" id="{EB0D1066-6AE1-3941-90F8-D5DDBBB2AACB}"/>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5">
                  <a:extLst>
                    <a:ext uri="{FF2B5EF4-FFF2-40B4-BE49-F238E27FC236}">
                      <a16:creationId xmlns:a16="http://schemas.microsoft.com/office/drawing/2014/main" id="{95145D66-DB52-3941-8CA9-95E7FEFC1069}"/>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Rectangle 227">
                  <a:extLst>
                    <a:ext uri="{FF2B5EF4-FFF2-40B4-BE49-F238E27FC236}">
                      <a16:creationId xmlns:a16="http://schemas.microsoft.com/office/drawing/2014/main" id="{2C21F242-A550-244D-BE62-F6FE54C163E0}"/>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Freeform 341">
                <a:extLst>
                  <a:ext uri="{FF2B5EF4-FFF2-40B4-BE49-F238E27FC236}">
                    <a16:creationId xmlns:a16="http://schemas.microsoft.com/office/drawing/2014/main" id="{8B4CF653-6D45-8E4F-8F94-6D77546A5E1F}"/>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76" name="Group 342">
              <a:extLst>
                <a:ext uri="{FF2B5EF4-FFF2-40B4-BE49-F238E27FC236}">
                  <a16:creationId xmlns:a16="http://schemas.microsoft.com/office/drawing/2014/main" id="{B72571E4-1823-4848-A911-EA6EAFCB4CE1}"/>
                </a:ext>
              </a:extLst>
            </p:cNvPr>
            <p:cNvGrpSpPr>
              <a:grpSpLocks/>
            </p:cNvGrpSpPr>
            <p:nvPr/>
          </p:nvGrpSpPr>
          <p:grpSpPr bwMode="auto">
            <a:xfrm rot="5400000">
              <a:off x="5288473" y="1482586"/>
              <a:ext cx="279738" cy="740074"/>
              <a:chOff x="3917" y="605"/>
              <a:chExt cx="349" cy="633"/>
            </a:xfrm>
          </p:grpSpPr>
          <p:grpSp>
            <p:nvGrpSpPr>
              <p:cNvPr id="77" name="Group 221">
                <a:extLst>
                  <a:ext uri="{FF2B5EF4-FFF2-40B4-BE49-F238E27FC236}">
                    <a16:creationId xmlns:a16="http://schemas.microsoft.com/office/drawing/2014/main" id="{D3BEC7C8-4A5A-7E49-8664-E20DAA4B0130}"/>
                  </a:ext>
                </a:extLst>
              </p:cNvPr>
              <p:cNvGrpSpPr>
                <a:grpSpLocks/>
              </p:cNvGrpSpPr>
              <p:nvPr/>
            </p:nvGrpSpPr>
            <p:grpSpPr bwMode="auto">
              <a:xfrm>
                <a:off x="3920" y="605"/>
                <a:ext cx="346" cy="633"/>
                <a:chOff x="2189" y="1066"/>
                <a:chExt cx="346" cy="633"/>
              </a:xfrm>
            </p:grpSpPr>
            <p:sp>
              <p:nvSpPr>
                <p:cNvPr id="79" name="Line 222">
                  <a:extLst>
                    <a:ext uri="{FF2B5EF4-FFF2-40B4-BE49-F238E27FC236}">
                      <a16:creationId xmlns:a16="http://schemas.microsoft.com/office/drawing/2014/main" id="{1B683FFC-C4FE-C545-9AED-72C09FAF4E99}"/>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23">
                  <a:extLst>
                    <a:ext uri="{FF2B5EF4-FFF2-40B4-BE49-F238E27FC236}">
                      <a16:creationId xmlns:a16="http://schemas.microsoft.com/office/drawing/2014/main" id="{18A84443-6CAF-BD4C-A71A-C5C807F7943E}"/>
                    </a:ext>
                  </a:extLst>
                </p:cNvPr>
                <p:cNvSpPr>
                  <a:spLocks noChangeShapeType="1"/>
                </p:cNvSpPr>
                <p:nvPr/>
              </p:nvSpPr>
              <p:spPr bwMode="auto">
                <a:xfrm>
                  <a:off x="2362" y="106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224">
                  <a:extLst>
                    <a:ext uri="{FF2B5EF4-FFF2-40B4-BE49-F238E27FC236}">
                      <a16:creationId xmlns:a16="http://schemas.microsoft.com/office/drawing/2014/main" id="{88C160C8-502A-6842-9684-37A81B98D04D}"/>
                    </a:ext>
                  </a:extLst>
                </p:cNvPr>
                <p:cNvSpPr>
                  <a:spLocks noChangeShapeType="1"/>
                </p:cNvSpPr>
                <p:nvPr/>
              </p:nvSpPr>
              <p:spPr bwMode="auto">
                <a:xfrm>
                  <a:off x="2362" y="146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225">
                  <a:extLst>
                    <a:ext uri="{FF2B5EF4-FFF2-40B4-BE49-F238E27FC236}">
                      <a16:creationId xmlns:a16="http://schemas.microsoft.com/office/drawing/2014/main" id="{132DE435-D126-3144-9771-6464BAA1A9DA}"/>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Rectangle 227">
                  <a:extLst>
                    <a:ext uri="{FF2B5EF4-FFF2-40B4-BE49-F238E27FC236}">
                      <a16:creationId xmlns:a16="http://schemas.microsoft.com/office/drawing/2014/main" id="{CCE034D6-ED76-8147-AC8C-938036389297}"/>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8" name="Freeform 341">
                <a:extLst>
                  <a:ext uri="{FF2B5EF4-FFF2-40B4-BE49-F238E27FC236}">
                    <a16:creationId xmlns:a16="http://schemas.microsoft.com/office/drawing/2014/main" id="{2124E541-EC9A-534C-A7DF-E8A34362915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4" name="Group 342">
              <a:extLst>
                <a:ext uri="{FF2B5EF4-FFF2-40B4-BE49-F238E27FC236}">
                  <a16:creationId xmlns:a16="http://schemas.microsoft.com/office/drawing/2014/main" id="{3A24FBEB-6E2F-CF49-8744-24B24A253C85}"/>
                </a:ext>
              </a:extLst>
            </p:cNvPr>
            <p:cNvGrpSpPr>
              <a:grpSpLocks/>
            </p:cNvGrpSpPr>
            <p:nvPr/>
          </p:nvGrpSpPr>
          <p:grpSpPr bwMode="auto">
            <a:xfrm rot="5400000">
              <a:off x="4786698" y="1485660"/>
              <a:ext cx="279738" cy="740074"/>
              <a:chOff x="3917" y="605"/>
              <a:chExt cx="349" cy="633"/>
            </a:xfrm>
          </p:grpSpPr>
          <p:grpSp>
            <p:nvGrpSpPr>
              <p:cNvPr id="85" name="Group 221">
                <a:extLst>
                  <a:ext uri="{FF2B5EF4-FFF2-40B4-BE49-F238E27FC236}">
                    <a16:creationId xmlns:a16="http://schemas.microsoft.com/office/drawing/2014/main" id="{227AAACA-BA14-8448-AAD0-90AD6506EB2E}"/>
                  </a:ext>
                </a:extLst>
              </p:cNvPr>
              <p:cNvGrpSpPr>
                <a:grpSpLocks/>
              </p:cNvGrpSpPr>
              <p:nvPr/>
            </p:nvGrpSpPr>
            <p:grpSpPr bwMode="auto">
              <a:xfrm>
                <a:off x="3920" y="605"/>
                <a:ext cx="346" cy="633"/>
                <a:chOff x="2189" y="1066"/>
                <a:chExt cx="346" cy="633"/>
              </a:xfrm>
            </p:grpSpPr>
            <p:sp>
              <p:nvSpPr>
                <p:cNvPr id="87" name="Line 222">
                  <a:extLst>
                    <a:ext uri="{FF2B5EF4-FFF2-40B4-BE49-F238E27FC236}">
                      <a16:creationId xmlns:a16="http://schemas.microsoft.com/office/drawing/2014/main" id="{9CA3FCC2-C228-FE41-A96D-24A5DBF77194}"/>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223">
                  <a:extLst>
                    <a:ext uri="{FF2B5EF4-FFF2-40B4-BE49-F238E27FC236}">
                      <a16:creationId xmlns:a16="http://schemas.microsoft.com/office/drawing/2014/main" id="{BDA4926A-448A-4C43-B712-83EFC93B7182}"/>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224">
                  <a:extLst>
                    <a:ext uri="{FF2B5EF4-FFF2-40B4-BE49-F238E27FC236}">
                      <a16:creationId xmlns:a16="http://schemas.microsoft.com/office/drawing/2014/main" id="{12FCBAB2-E2C0-2A4F-BBD4-26C099557515}"/>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25">
                  <a:extLst>
                    <a:ext uri="{FF2B5EF4-FFF2-40B4-BE49-F238E27FC236}">
                      <a16:creationId xmlns:a16="http://schemas.microsoft.com/office/drawing/2014/main" id="{98D8B768-389A-C44B-9A4B-93BEC6EC13F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Rectangle 227">
                  <a:extLst>
                    <a:ext uri="{FF2B5EF4-FFF2-40B4-BE49-F238E27FC236}">
                      <a16:creationId xmlns:a16="http://schemas.microsoft.com/office/drawing/2014/main" id="{ECEF2E70-C189-FB4E-A757-3C4FEE798A19}"/>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6" name="Freeform 341">
                <a:extLst>
                  <a:ext uri="{FF2B5EF4-FFF2-40B4-BE49-F238E27FC236}">
                    <a16:creationId xmlns:a16="http://schemas.microsoft.com/office/drawing/2014/main" id="{D07D5914-9D0B-3949-AD1F-0E0D70AB0439}"/>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92" name="Group 342">
              <a:extLst>
                <a:ext uri="{FF2B5EF4-FFF2-40B4-BE49-F238E27FC236}">
                  <a16:creationId xmlns:a16="http://schemas.microsoft.com/office/drawing/2014/main" id="{B5D6A03F-5065-A444-B8DE-2670DB6A2989}"/>
                </a:ext>
              </a:extLst>
            </p:cNvPr>
            <p:cNvGrpSpPr>
              <a:grpSpLocks/>
            </p:cNvGrpSpPr>
            <p:nvPr/>
          </p:nvGrpSpPr>
          <p:grpSpPr bwMode="auto">
            <a:xfrm rot="5400000">
              <a:off x="3490745" y="1482019"/>
              <a:ext cx="279738" cy="740074"/>
              <a:chOff x="3917" y="605"/>
              <a:chExt cx="349" cy="633"/>
            </a:xfrm>
          </p:grpSpPr>
          <p:grpSp>
            <p:nvGrpSpPr>
              <p:cNvPr id="93" name="Group 221">
                <a:extLst>
                  <a:ext uri="{FF2B5EF4-FFF2-40B4-BE49-F238E27FC236}">
                    <a16:creationId xmlns:a16="http://schemas.microsoft.com/office/drawing/2014/main" id="{D5038AF1-0DDD-B54D-866D-D9D0D3D14B53}"/>
                  </a:ext>
                </a:extLst>
              </p:cNvPr>
              <p:cNvGrpSpPr>
                <a:grpSpLocks/>
              </p:cNvGrpSpPr>
              <p:nvPr/>
            </p:nvGrpSpPr>
            <p:grpSpPr bwMode="auto">
              <a:xfrm>
                <a:off x="3920" y="605"/>
                <a:ext cx="346" cy="633"/>
                <a:chOff x="2189" y="1066"/>
                <a:chExt cx="346" cy="633"/>
              </a:xfrm>
            </p:grpSpPr>
            <p:sp>
              <p:nvSpPr>
                <p:cNvPr id="95" name="Line 222">
                  <a:extLst>
                    <a:ext uri="{FF2B5EF4-FFF2-40B4-BE49-F238E27FC236}">
                      <a16:creationId xmlns:a16="http://schemas.microsoft.com/office/drawing/2014/main" id="{C698509B-DB0D-4844-A6BB-AB8B03F1DB86}"/>
                    </a:ext>
                  </a:extLst>
                </p:cNvPr>
                <p:cNvSpPr>
                  <a:spLocks noChangeShapeType="1"/>
                </p:cNvSpPr>
                <p:nvPr/>
              </p:nvSpPr>
              <p:spPr bwMode="auto">
                <a:xfrm>
                  <a:off x="2189" y="129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23">
                  <a:extLst>
                    <a:ext uri="{FF2B5EF4-FFF2-40B4-BE49-F238E27FC236}">
                      <a16:creationId xmlns:a16="http://schemas.microsoft.com/office/drawing/2014/main" id="{A58AF60B-25FC-454D-9378-9930285649D3}"/>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24">
                  <a:extLst>
                    <a:ext uri="{FF2B5EF4-FFF2-40B4-BE49-F238E27FC236}">
                      <a16:creationId xmlns:a16="http://schemas.microsoft.com/office/drawing/2014/main" id="{02E2C955-BF37-2645-85D4-E06205BC5789}"/>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25">
                  <a:extLst>
                    <a:ext uri="{FF2B5EF4-FFF2-40B4-BE49-F238E27FC236}">
                      <a16:creationId xmlns:a16="http://schemas.microsoft.com/office/drawing/2014/main" id="{BB5A9873-F16C-F34E-A72B-83CA46E0DC23}"/>
                    </a:ext>
                  </a:extLst>
                </p:cNvPr>
                <p:cNvSpPr>
                  <a:spLocks noChangeShapeType="1"/>
                </p:cNvSpPr>
                <p:nvPr/>
              </p:nvSpPr>
              <p:spPr bwMode="auto">
                <a:xfrm>
                  <a:off x="2189" y="1469"/>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227">
                  <a:extLst>
                    <a:ext uri="{FF2B5EF4-FFF2-40B4-BE49-F238E27FC236}">
                      <a16:creationId xmlns:a16="http://schemas.microsoft.com/office/drawing/2014/main" id="{9019E467-E531-2C44-BE2D-69021827AE0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4" name="Freeform 341">
                <a:extLst>
                  <a:ext uri="{FF2B5EF4-FFF2-40B4-BE49-F238E27FC236}">
                    <a16:creationId xmlns:a16="http://schemas.microsoft.com/office/drawing/2014/main" id="{D31B1E00-3229-C441-AD6F-44DDACEA961A}"/>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00" name="Oval 99">
              <a:extLst>
                <a:ext uri="{FF2B5EF4-FFF2-40B4-BE49-F238E27FC236}">
                  <a16:creationId xmlns:a16="http://schemas.microsoft.com/office/drawing/2014/main" id="{83CB9078-B8E0-2049-AB15-12B1C09CA82F}"/>
                </a:ext>
              </a:extLst>
            </p:cNvPr>
            <p:cNvSpPr/>
            <p:nvPr/>
          </p:nvSpPr>
          <p:spPr>
            <a:xfrm>
              <a:off x="6206146" y="18109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oup 210">
              <a:extLst>
                <a:ext uri="{FF2B5EF4-FFF2-40B4-BE49-F238E27FC236}">
                  <a16:creationId xmlns:a16="http://schemas.microsoft.com/office/drawing/2014/main" id="{3D743F64-FA6B-9846-8E8C-0B0839BAA723}"/>
                </a:ext>
              </a:extLst>
            </p:cNvPr>
            <p:cNvGrpSpPr>
              <a:grpSpLocks/>
            </p:cNvGrpSpPr>
            <p:nvPr/>
          </p:nvGrpSpPr>
          <p:grpSpPr bwMode="auto">
            <a:xfrm rot="5400000">
              <a:off x="5764467" y="1473791"/>
              <a:ext cx="304800" cy="762000"/>
              <a:chOff x="3216" y="1728"/>
              <a:chExt cx="192" cy="480"/>
            </a:xfrm>
          </p:grpSpPr>
          <p:sp>
            <p:nvSpPr>
              <p:cNvPr id="102" name="Line 8">
                <a:extLst>
                  <a:ext uri="{FF2B5EF4-FFF2-40B4-BE49-F238E27FC236}">
                    <a16:creationId xmlns:a16="http://schemas.microsoft.com/office/drawing/2014/main" id="{095DD9CE-6222-5648-B0ED-12E42158FD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08CB8DAA-B444-8E43-B9BC-EA593E857D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959AFE2B-0979-FA46-9C92-14F161820C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00F3630F-DC1E-E545-93D1-FFB52F8976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6" name="TextBox 105">
              <a:extLst>
                <a:ext uri="{FF2B5EF4-FFF2-40B4-BE49-F238E27FC236}">
                  <a16:creationId xmlns:a16="http://schemas.microsoft.com/office/drawing/2014/main" id="{3B6EE041-4419-BB44-B133-64C425F70B7A}"/>
                </a:ext>
              </a:extLst>
            </p:cNvPr>
            <p:cNvSpPr txBox="1"/>
            <p:nvPr/>
          </p:nvSpPr>
          <p:spPr>
            <a:xfrm flipH="1">
              <a:off x="4218085" y="1298961"/>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2</a:t>
              </a:r>
              <a:endParaRPr lang="en-US" sz="1600" baseline="-25000" dirty="0">
                <a:solidFill>
                  <a:srgbClr val="000000"/>
                </a:solidFill>
                <a:latin typeface="Calibri"/>
                <a:ea typeface="Calibri"/>
                <a:cs typeface="Calibri"/>
                <a:sym typeface="Calibri"/>
              </a:endParaRPr>
            </a:p>
          </p:txBody>
        </p:sp>
        <p:sp>
          <p:nvSpPr>
            <p:cNvPr id="107" name="TextBox 106">
              <a:extLst>
                <a:ext uri="{FF2B5EF4-FFF2-40B4-BE49-F238E27FC236}">
                  <a16:creationId xmlns:a16="http://schemas.microsoft.com/office/drawing/2014/main" id="{E7BD1F3C-063F-C14D-95E2-785980D78C06}"/>
                </a:ext>
              </a:extLst>
            </p:cNvPr>
            <p:cNvSpPr txBox="1"/>
            <p:nvPr/>
          </p:nvSpPr>
          <p:spPr>
            <a:xfrm flipH="1">
              <a:off x="4810708"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sp>
          <p:nvSpPr>
            <p:cNvPr id="108" name="TextBox 107">
              <a:extLst>
                <a:ext uri="{FF2B5EF4-FFF2-40B4-BE49-F238E27FC236}">
                  <a16:creationId xmlns:a16="http://schemas.microsoft.com/office/drawing/2014/main" id="{3E9B6909-D35C-F540-87A6-00D4E506E7A8}"/>
                </a:ext>
              </a:extLst>
            </p:cNvPr>
            <p:cNvSpPr txBox="1"/>
            <p:nvPr/>
          </p:nvSpPr>
          <p:spPr>
            <a:xfrm flipH="1">
              <a:off x="5327210" y="1284976"/>
              <a:ext cx="4228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X</a:t>
              </a:r>
              <a:r>
                <a:rPr lang="en-US" sz="1600" baseline="-25000" dirty="0">
                  <a:solidFill>
                    <a:srgbClr val="000000"/>
                  </a:solidFill>
                </a:rPr>
                <a:t>4</a:t>
              </a:r>
              <a:endParaRPr lang="en-US" sz="1600" baseline="-25000" dirty="0">
                <a:solidFill>
                  <a:srgbClr val="000000"/>
                </a:solidFill>
                <a:latin typeface="Calibri"/>
                <a:ea typeface="Calibri"/>
                <a:cs typeface="Calibri"/>
                <a:sym typeface="Calibri"/>
              </a:endParaRPr>
            </a:p>
          </p:txBody>
        </p:sp>
        <p:grpSp>
          <p:nvGrpSpPr>
            <p:cNvPr id="110" name="Group 210">
              <a:extLst>
                <a:ext uri="{FF2B5EF4-FFF2-40B4-BE49-F238E27FC236}">
                  <a16:creationId xmlns:a16="http://schemas.microsoft.com/office/drawing/2014/main" id="{E011549F-9363-934A-AB71-2695B5D6867E}"/>
                </a:ext>
              </a:extLst>
            </p:cNvPr>
            <p:cNvGrpSpPr>
              <a:grpSpLocks/>
            </p:cNvGrpSpPr>
            <p:nvPr/>
          </p:nvGrpSpPr>
          <p:grpSpPr bwMode="auto">
            <a:xfrm>
              <a:off x="5049417" y="1838361"/>
              <a:ext cx="304800" cy="762000"/>
              <a:chOff x="3216" y="1728"/>
              <a:chExt cx="192" cy="480"/>
            </a:xfrm>
          </p:grpSpPr>
          <p:sp>
            <p:nvSpPr>
              <p:cNvPr id="111" name="Line 8">
                <a:extLst>
                  <a:ext uri="{FF2B5EF4-FFF2-40B4-BE49-F238E27FC236}">
                    <a16:creationId xmlns:a16="http://schemas.microsoft.com/office/drawing/2014/main" id="{FC421286-3D37-DD4D-A005-8869716B63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9">
                <a:extLst>
                  <a:ext uri="{FF2B5EF4-FFF2-40B4-BE49-F238E27FC236}">
                    <a16:creationId xmlns:a16="http://schemas.microsoft.com/office/drawing/2014/main" id="{CB8F1A22-203B-9043-8D38-C1363335813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0">
                <a:extLst>
                  <a:ext uri="{FF2B5EF4-FFF2-40B4-BE49-F238E27FC236}">
                    <a16:creationId xmlns:a16="http://schemas.microsoft.com/office/drawing/2014/main" id="{4A6DC5CD-9293-9941-931D-AA5C17981A0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
                <a:extLst>
                  <a:ext uri="{FF2B5EF4-FFF2-40B4-BE49-F238E27FC236}">
                    <a16:creationId xmlns:a16="http://schemas.microsoft.com/office/drawing/2014/main" id="{E3E9DFFC-E858-3D4B-BCF2-BF29FBDF5BB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5" name="TextBox 114">
              <a:extLst>
                <a:ext uri="{FF2B5EF4-FFF2-40B4-BE49-F238E27FC236}">
                  <a16:creationId xmlns:a16="http://schemas.microsoft.com/office/drawing/2014/main" id="{90A8C566-3E64-9743-9528-63EDD53340C2}"/>
                </a:ext>
              </a:extLst>
            </p:cNvPr>
            <p:cNvSpPr txBox="1"/>
            <p:nvPr/>
          </p:nvSpPr>
          <p:spPr>
            <a:xfrm>
              <a:off x="5438355" y="2091342"/>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12</a:t>
              </a:r>
            </a:p>
          </p:txBody>
        </p:sp>
        <p:sp>
          <p:nvSpPr>
            <p:cNvPr id="116" name="TextBox 115">
              <a:extLst>
                <a:ext uri="{FF2B5EF4-FFF2-40B4-BE49-F238E27FC236}">
                  <a16:creationId xmlns:a16="http://schemas.microsoft.com/office/drawing/2014/main" id="{ABA1BF44-781E-2A49-9098-8B447F2FF959}"/>
                </a:ext>
              </a:extLst>
            </p:cNvPr>
            <p:cNvSpPr txBox="1"/>
            <p:nvPr/>
          </p:nvSpPr>
          <p:spPr>
            <a:xfrm>
              <a:off x="5878767" y="1273048"/>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13</a:t>
              </a:r>
            </a:p>
          </p:txBody>
        </p:sp>
        <p:sp>
          <p:nvSpPr>
            <p:cNvPr id="117" name="TextBox 116">
              <a:extLst>
                <a:ext uri="{FF2B5EF4-FFF2-40B4-BE49-F238E27FC236}">
                  <a16:creationId xmlns:a16="http://schemas.microsoft.com/office/drawing/2014/main" id="{4F786517-33BC-1A45-B3AC-F1A0E6385FD8}"/>
                </a:ext>
              </a:extLst>
            </p:cNvPr>
            <p:cNvSpPr txBox="1"/>
            <p:nvPr/>
          </p:nvSpPr>
          <p:spPr>
            <a:xfrm>
              <a:off x="2784387" y="1342215"/>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9</a:t>
              </a:r>
            </a:p>
          </p:txBody>
        </p:sp>
      </p:grpSp>
      <p:sp>
        <p:nvSpPr>
          <p:cNvPr id="2" name="Slide Number Placeholder 1">
            <a:extLst>
              <a:ext uri="{FF2B5EF4-FFF2-40B4-BE49-F238E27FC236}">
                <a16:creationId xmlns:a16="http://schemas.microsoft.com/office/drawing/2014/main" id="{02EFF157-094C-0240-A986-B86027B48675}"/>
              </a:ext>
            </a:extLst>
          </p:cNvPr>
          <p:cNvSpPr>
            <a:spLocks noGrp="1"/>
          </p:cNvSpPr>
          <p:nvPr>
            <p:ph type="sldNum" sz="quarter" idx="2"/>
          </p:nvPr>
        </p:nvSpPr>
        <p:spPr>
          <a:xfrm>
            <a:off x="9756251" y="641380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43</a:t>
            </a:fld>
            <a:endParaRPr lang="en-US" dirty="0">
              <a:solidFill>
                <a:schemeClr val="tx1"/>
              </a:solidFill>
            </a:endParaRPr>
          </a:p>
        </p:txBody>
      </p:sp>
      <p:grpSp>
        <p:nvGrpSpPr>
          <p:cNvPr id="7" name="Group 6">
            <a:extLst>
              <a:ext uri="{FF2B5EF4-FFF2-40B4-BE49-F238E27FC236}">
                <a16:creationId xmlns:a16="http://schemas.microsoft.com/office/drawing/2014/main" id="{376711C0-57F4-9F4E-A6B1-5FE5BD1645B4}"/>
              </a:ext>
            </a:extLst>
          </p:cNvPr>
          <p:cNvGrpSpPr/>
          <p:nvPr/>
        </p:nvGrpSpPr>
        <p:grpSpPr>
          <a:xfrm>
            <a:off x="8169814" y="2499623"/>
            <a:ext cx="2808420" cy="1588884"/>
            <a:chOff x="8049191" y="2372327"/>
            <a:chExt cx="2808420" cy="1588884"/>
          </a:xfrm>
        </p:grpSpPr>
        <p:sp>
          <p:nvSpPr>
            <p:cNvPr id="212" name="TextBox 211">
              <a:extLst>
                <a:ext uri="{FF2B5EF4-FFF2-40B4-BE49-F238E27FC236}">
                  <a16:creationId xmlns:a16="http://schemas.microsoft.com/office/drawing/2014/main" id="{9077A13A-0F1E-B24E-A97F-8287D34ED75C}"/>
                </a:ext>
              </a:extLst>
            </p:cNvPr>
            <p:cNvSpPr txBox="1"/>
            <p:nvPr/>
          </p:nvSpPr>
          <p:spPr>
            <a:xfrm>
              <a:off x="8140631" y="3622659"/>
              <a:ext cx="1745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Matching network</a:t>
              </a:r>
              <a:endParaRPr lang="en-US" sz="1400" dirty="0">
                <a:solidFill>
                  <a:srgbClr val="000000"/>
                </a:solidFill>
                <a:latin typeface="Calibri"/>
                <a:ea typeface="Calibri"/>
                <a:cs typeface="Calibri"/>
                <a:sym typeface="Calibri"/>
              </a:endParaRPr>
            </a:p>
          </p:txBody>
        </p:sp>
        <p:sp>
          <p:nvSpPr>
            <p:cNvPr id="62" name="TextBox 61">
              <a:extLst>
                <a:ext uri="{FF2B5EF4-FFF2-40B4-BE49-F238E27FC236}">
                  <a16:creationId xmlns:a16="http://schemas.microsoft.com/office/drawing/2014/main" id="{969326A4-A406-A745-A0A7-1D125D95163D}"/>
                </a:ext>
              </a:extLst>
            </p:cNvPr>
            <p:cNvSpPr txBox="1"/>
            <p:nvPr/>
          </p:nvSpPr>
          <p:spPr>
            <a:xfrm>
              <a:off x="9196698" y="2959180"/>
              <a:ext cx="16609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SA602 wants 1.5K</a:t>
              </a:r>
              <a:endParaRPr lang="en-US" sz="1400" dirty="0">
                <a:solidFill>
                  <a:srgbClr val="000000"/>
                </a:solidFill>
                <a:latin typeface="Calibri"/>
                <a:ea typeface="Calibri"/>
                <a:cs typeface="Calibri"/>
                <a:sym typeface="Calibri"/>
              </a:endParaRPr>
            </a:p>
          </p:txBody>
        </p:sp>
        <p:grpSp>
          <p:nvGrpSpPr>
            <p:cNvPr id="118" name="Group 210">
              <a:extLst>
                <a:ext uri="{FF2B5EF4-FFF2-40B4-BE49-F238E27FC236}">
                  <a16:creationId xmlns:a16="http://schemas.microsoft.com/office/drawing/2014/main" id="{B9F628FA-54CD-084E-8514-29D57EC315AC}"/>
                </a:ext>
              </a:extLst>
            </p:cNvPr>
            <p:cNvGrpSpPr>
              <a:grpSpLocks/>
            </p:cNvGrpSpPr>
            <p:nvPr/>
          </p:nvGrpSpPr>
          <p:grpSpPr bwMode="auto">
            <a:xfrm>
              <a:off x="8771771" y="2772310"/>
              <a:ext cx="304800" cy="762000"/>
              <a:chOff x="3216" y="1728"/>
              <a:chExt cx="192" cy="480"/>
            </a:xfrm>
          </p:grpSpPr>
          <p:sp>
            <p:nvSpPr>
              <p:cNvPr id="119" name="Line 8">
                <a:extLst>
                  <a:ext uri="{FF2B5EF4-FFF2-40B4-BE49-F238E27FC236}">
                    <a16:creationId xmlns:a16="http://schemas.microsoft.com/office/drawing/2014/main" id="{99A36E11-2341-414E-ABF8-F9C069DFF01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
                <a:extLst>
                  <a:ext uri="{FF2B5EF4-FFF2-40B4-BE49-F238E27FC236}">
                    <a16:creationId xmlns:a16="http://schemas.microsoft.com/office/drawing/2014/main" id="{0678C097-EB1B-1E44-A679-AD8FE4A4FF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
                <a:extLst>
                  <a:ext uri="{FF2B5EF4-FFF2-40B4-BE49-F238E27FC236}">
                    <a16:creationId xmlns:a16="http://schemas.microsoft.com/office/drawing/2014/main" id="{1F547555-1ADC-6D4C-A7A7-4012A8418F7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1">
                <a:extLst>
                  <a:ext uri="{FF2B5EF4-FFF2-40B4-BE49-F238E27FC236}">
                    <a16:creationId xmlns:a16="http://schemas.microsoft.com/office/drawing/2014/main" id="{AB951F51-3D2F-B84F-84CB-F6F0E2A5640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8" name="Oval 127">
              <a:extLst>
                <a:ext uri="{FF2B5EF4-FFF2-40B4-BE49-F238E27FC236}">
                  <a16:creationId xmlns:a16="http://schemas.microsoft.com/office/drawing/2014/main" id="{BC4F9E1C-BAA9-2D46-8B41-5E66409DF7C7}"/>
                </a:ext>
              </a:extLst>
            </p:cNvPr>
            <p:cNvSpPr/>
            <p:nvPr/>
          </p:nvSpPr>
          <p:spPr>
            <a:xfrm>
              <a:off x="8118576" y="272893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AE7D6E8-E934-D149-A441-EECF192B0442}"/>
                </a:ext>
              </a:extLst>
            </p:cNvPr>
            <p:cNvCxnSpPr>
              <a:cxnSpLocks/>
            </p:cNvCxnSpPr>
            <p:nvPr/>
          </p:nvCxnSpPr>
          <p:spPr>
            <a:xfrm>
              <a:off x="8103639" y="3529226"/>
              <a:ext cx="14184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52379CEE-12BC-FC4F-B4BA-A85CC58CB56B}"/>
                </a:ext>
              </a:extLst>
            </p:cNvPr>
            <p:cNvSpPr/>
            <p:nvPr/>
          </p:nvSpPr>
          <p:spPr>
            <a:xfrm>
              <a:off x="8049191" y="348911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4B4E8E5-D9EC-1045-9F08-346EA1D08122}"/>
                </a:ext>
              </a:extLst>
            </p:cNvPr>
            <p:cNvSpPr/>
            <p:nvPr/>
          </p:nvSpPr>
          <p:spPr>
            <a:xfrm>
              <a:off x="9500207" y="34873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5B403E58-25A3-6B41-9E48-0432B53A0154}"/>
                </a:ext>
              </a:extLst>
            </p:cNvPr>
            <p:cNvSpPr txBox="1"/>
            <p:nvPr/>
          </p:nvSpPr>
          <p:spPr>
            <a:xfrm>
              <a:off x="8364114" y="2954190"/>
              <a:ext cx="5614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14</a:t>
              </a:r>
            </a:p>
            <a:p>
              <a:pPr defTabSz="457200" latinLnBrk="1" hangingPunct="0"/>
              <a:r>
                <a:rPr lang="en-US" sz="1400" dirty="0">
                  <a:solidFill>
                    <a:srgbClr val="000000"/>
                  </a:solidFill>
                  <a:latin typeface="Calibri"/>
                  <a:ea typeface="Calibri"/>
                  <a:cs typeface="Calibri"/>
                  <a:sym typeface="Calibri"/>
                </a:rPr>
                <a:t>47pF</a:t>
              </a:r>
            </a:p>
          </p:txBody>
        </p:sp>
        <p:sp>
          <p:nvSpPr>
            <p:cNvPr id="173" name="Oval 172">
              <a:extLst>
                <a:ext uri="{FF2B5EF4-FFF2-40B4-BE49-F238E27FC236}">
                  <a16:creationId xmlns:a16="http://schemas.microsoft.com/office/drawing/2014/main" id="{699A22E3-A43E-D743-A85E-82940D435654}"/>
                </a:ext>
              </a:extLst>
            </p:cNvPr>
            <p:cNvSpPr/>
            <p:nvPr/>
          </p:nvSpPr>
          <p:spPr>
            <a:xfrm>
              <a:off x="9484316" y="273711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182BF3C9-51B5-5B4B-BF49-8D16F5915F8B}"/>
                </a:ext>
              </a:extLst>
            </p:cNvPr>
            <p:cNvSpPr txBox="1"/>
            <p:nvPr/>
          </p:nvSpPr>
          <p:spPr>
            <a:xfrm>
              <a:off x="8390113" y="2372327"/>
              <a:ext cx="79495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 </a:t>
              </a:r>
              <a:r>
                <a:rPr lang="en-US" sz="1400" dirty="0">
                  <a:solidFill>
                    <a:srgbClr val="000000"/>
                  </a:solidFill>
                </a:rPr>
                <a:t>(18 </a:t>
              </a:r>
              <a:r>
                <a:rPr lang="en-US" sz="1400" dirty="0" err="1">
                  <a:solidFill>
                    <a:srgbClr val="000000"/>
                  </a:solidFill>
                </a:rPr>
                <a:t>uH</a:t>
              </a:r>
              <a:r>
                <a:rPr lang="en-US" sz="1400" dirty="0">
                  <a:solidFill>
                    <a:srgbClr val="000000"/>
                  </a:solidFill>
                </a:rPr>
                <a:t>)</a:t>
              </a:r>
            </a:p>
          </p:txBody>
        </p:sp>
        <p:grpSp>
          <p:nvGrpSpPr>
            <p:cNvPr id="190" name="Group 209">
              <a:extLst>
                <a:ext uri="{FF2B5EF4-FFF2-40B4-BE49-F238E27FC236}">
                  <a16:creationId xmlns:a16="http://schemas.microsoft.com/office/drawing/2014/main" id="{F651DBEE-C717-DE43-A33E-5A38FA2F1D8D}"/>
                </a:ext>
              </a:extLst>
            </p:cNvPr>
            <p:cNvGrpSpPr>
              <a:grpSpLocks/>
            </p:cNvGrpSpPr>
            <p:nvPr/>
          </p:nvGrpSpPr>
          <p:grpSpPr bwMode="auto">
            <a:xfrm rot="16200000">
              <a:off x="8475192" y="2413342"/>
              <a:ext cx="155448" cy="731520"/>
              <a:chOff x="3935" y="1728"/>
              <a:chExt cx="96" cy="480"/>
            </a:xfrm>
          </p:grpSpPr>
          <p:sp>
            <p:nvSpPr>
              <p:cNvPr id="191" name="Arc 59">
                <a:extLst>
                  <a:ext uri="{FF2B5EF4-FFF2-40B4-BE49-F238E27FC236}">
                    <a16:creationId xmlns:a16="http://schemas.microsoft.com/office/drawing/2014/main" id="{FB528CEA-D368-F349-83D2-6FAF80EE8FE5}"/>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2" name="Arc 60">
                <a:extLst>
                  <a:ext uri="{FF2B5EF4-FFF2-40B4-BE49-F238E27FC236}">
                    <a16:creationId xmlns:a16="http://schemas.microsoft.com/office/drawing/2014/main" id="{1123C769-4EE4-5B4D-A98C-66403E1CC3B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61">
                <a:extLst>
                  <a:ext uri="{FF2B5EF4-FFF2-40B4-BE49-F238E27FC236}">
                    <a16:creationId xmlns:a16="http://schemas.microsoft.com/office/drawing/2014/main" id="{66DA55A4-25D9-E041-B24F-81A6BAE1230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62">
                <a:extLst>
                  <a:ext uri="{FF2B5EF4-FFF2-40B4-BE49-F238E27FC236}">
                    <a16:creationId xmlns:a16="http://schemas.microsoft.com/office/drawing/2014/main" id="{ED85FA3D-D7C9-784B-9B1E-5786260C783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Line 63">
                <a:extLst>
                  <a:ext uri="{FF2B5EF4-FFF2-40B4-BE49-F238E27FC236}">
                    <a16:creationId xmlns:a16="http://schemas.microsoft.com/office/drawing/2014/main" id="{E796918E-D3C2-FA4D-B01C-F5917D94DF9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64">
                <a:extLst>
                  <a:ext uri="{FF2B5EF4-FFF2-40B4-BE49-F238E27FC236}">
                    <a16:creationId xmlns:a16="http://schemas.microsoft.com/office/drawing/2014/main" id="{A2FD383E-2653-7A4E-8BC7-2533B8BBE63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Arc 65">
                <a:extLst>
                  <a:ext uri="{FF2B5EF4-FFF2-40B4-BE49-F238E27FC236}">
                    <a16:creationId xmlns:a16="http://schemas.microsoft.com/office/drawing/2014/main" id="{4CC0E954-F236-F440-8274-6AD6A46E562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8" name="Arc 66">
                <a:extLst>
                  <a:ext uri="{FF2B5EF4-FFF2-40B4-BE49-F238E27FC236}">
                    <a16:creationId xmlns:a16="http://schemas.microsoft.com/office/drawing/2014/main" id="{11016A04-F409-294C-8A2F-E31039DDB17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67">
                <a:extLst>
                  <a:ext uri="{FF2B5EF4-FFF2-40B4-BE49-F238E27FC236}">
                    <a16:creationId xmlns:a16="http://schemas.microsoft.com/office/drawing/2014/main" id="{2E173B78-6418-7A4F-BFA9-696A1AF46B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68">
                <a:extLst>
                  <a:ext uri="{FF2B5EF4-FFF2-40B4-BE49-F238E27FC236}">
                    <a16:creationId xmlns:a16="http://schemas.microsoft.com/office/drawing/2014/main" id="{1F4CEA4D-8FFF-D14A-B7FE-36F390B3928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69">
                <a:extLst>
                  <a:ext uri="{FF2B5EF4-FFF2-40B4-BE49-F238E27FC236}">
                    <a16:creationId xmlns:a16="http://schemas.microsoft.com/office/drawing/2014/main" id="{2422F933-53BB-7245-B56F-EB1F19F1BC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70">
                <a:extLst>
                  <a:ext uri="{FF2B5EF4-FFF2-40B4-BE49-F238E27FC236}">
                    <a16:creationId xmlns:a16="http://schemas.microsoft.com/office/drawing/2014/main" id="{752AD9ED-B09B-824A-99DC-2D125DC1387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71">
                <a:extLst>
                  <a:ext uri="{FF2B5EF4-FFF2-40B4-BE49-F238E27FC236}">
                    <a16:creationId xmlns:a16="http://schemas.microsoft.com/office/drawing/2014/main" id="{715BBA54-575C-994D-B72D-729A467168F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210" name="Straight Connector 209">
              <a:extLst>
                <a:ext uri="{FF2B5EF4-FFF2-40B4-BE49-F238E27FC236}">
                  <a16:creationId xmlns:a16="http://schemas.microsoft.com/office/drawing/2014/main" id="{FC0FC5B4-1B3A-C54C-9AD4-4E7F55ED6296}"/>
                </a:ext>
              </a:extLst>
            </p:cNvPr>
            <p:cNvCxnSpPr>
              <a:cxnSpLocks/>
            </p:cNvCxnSpPr>
            <p:nvPr/>
          </p:nvCxnSpPr>
          <p:spPr>
            <a:xfrm>
              <a:off x="8918539" y="2779102"/>
              <a:ext cx="60350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8" name="Oval 157">
              <a:extLst>
                <a:ext uri="{FF2B5EF4-FFF2-40B4-BE49-F238E27FC236}">
                  <a16:creationId xmlns:a16="http://schemas.microsoft.com/office/drawing/2014/main" id="{5A6ABD7E-0CE8-D440-8249-8505028FA996}"/>
                </a:ext>
              </a:extLst>
            </p:cNvPr>
            <p:cNvSpPr/>
            <p:nvPr/>
          </p:nvSpPr>
          <p:spPr>
            <a:xfrm>
              <a:off x="8881803" y="27406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A8DE8316-DA09-8840-BBCF-40ED5F1B2B2C}"/>
                </a:ext>
              </a:extLst>
            </p:cNvPr>
            <p:cNvSpPr/>
            <p:nvPr/>
          </p:nvSpPr>
          <p:spPr>
            <a:xfrm>
              <a:off x="8872467" y="34884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40EE68C-11D7-5141-ACEA-0A5885E742E2}"/>
              </a:ext>
            </a:extLst>
          </p:cNvPr>
          <p:cNvGrpSpPr/>
          <p:nvPr/>
        </p:nvGrpSpPr>
        <p:grpSpPr>
          <a:xfrm>
            <a:off x="7635207" y="4267520"/>
            <a:ext cx="2390762" cy="2499471"/>
            <a:chOff x="9745563" y="3965172"/>
            <a:chExt cx="2390762" cy="2499471"/>
          </a:xfrm>
        </p:grpSpPr>
        <p:grpSp>
          <p:nvGrpSpPr>
            <p:cNvPr id="127" name="Group 210">
              <a:extLst>
                <a:ext uri="{FF2B5EF4-FFF2-40B4-BE49-F238E27FC236}">
                  <a16:creationId xmlns:a16="http://schemas.microsoft.com/office/drawing/2014/main" id="{5367D51F-4D30-2B45-A831-22D8B95702D1}"/>
                </a:ext>
              </a:extLst>
            </p:cNvPr>
            <p:cNvGrpSpPr>
              <a:grpSpLocks/>
            </p:cNvGrpSpPr>
            <p:nvPr/>
          </p:nvGrpSpPr>
          <p:grpSpPr bwMode="auto">
            <a:xfrm>
              <a:off x="11039707" y="4671190"/>
              <a:ext cx="304800" cy="762000"/>
              <a:chOff x="3216" y="1728"/>
              <a:chExt cx="192" cy="480"/>
            </a:xfrm>
          </p:grpSpPr>
          <p:sp>
            <p:nvSpPr>
              <p:cNvPr id="133" name="Line 8">
                <a:extLst>
                  <a:ext uri="{FF2B5EF4-FFF2-40B4-BE49-F238E27FC236}">
                    <a16:creationId xmlns:a16="http://schemas.microsoft.com/office/drawing/2014/main" id="{CE0D8CF2-1CD3-C444-BD31-C9AD717806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7FAB13E3-51B0-5743-A8D8-43E602E5B8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D0B25A85-9626-8742-A050-D20D52DECAC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D65D960F-C1FD-094D-B3C9-EC81DC66147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7" name="Group 209">
              <a:extLst>
                <a:ext uri="{FF2B5EF4-FFF2-40B4-BE49-F238E27FC236}">
                  <a16:creationId xmlns:a16="http://schemas.microsoft.com/office/drawing/2014/main" id="{CB875440-2A76-BD4E-B05E-32FFE3D9F4B3}"/>
                </a:ext>
              </a:extLst>
            </p:cNvPr>
            <p:cNvGrpSpPr>
              <a:grpSpLocks/>
            </p:cNvGrpSpPr>
            <p:nvPr/>
          </p:nvGrpSpPr>
          <p:grpSpPr bwMode="auto">
            <a:xfrm>
              <a:off x="11112844" y="4012371"/>
              <a:ext cx="155448" cy="731520"/>
              <a:chOff x="3935" y="1728"/>
              <a:chExt cx="96" cy="480"/>
            </a:xfrm>
          </p:grpSpPr>
          <p:sp>
            <p:nvSpPr>
              <p:cNvPr id="138" name="Arc 59">
                <a:extLst>
                  <a:ext uri="{FF2B5EF4-FFF2-40B4-BE49-F238E27FC236}">
                    <a16:creationId xmlns:a16="http://schemas.microsoft.com/office/drawing/2014/main" id="{8513E3B6-84E6-AE49-A4F6-7C98AEFE960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60">
                <a:extLst>
                  <a:ext uri="{FF2B5EF4-FFF2-40B4-BE49-F238E27FC236}">
                    <a16:creationId xmlns:a16="http://schemas.microsoft.com/office/drawing/2014/main" id="{117A07E7-4F21-444F-9BA0-06C7DE88CDF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61">
                <a:extLst>
                  <a:ext uri="{FF2B5EF4-FFF2-40B4-BE49-F238E27FC236}">
                    <a16:creationId xmlns:a16="http://schemas.microsoft.com/office/drawing/2014/main" id="{BA2A05B9-2449-D744-AB8B-2A7203F573C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62">
                <a:extLst>
                  <a:ext uri="{FF2B5EF4-FFF2-40B4-BE49-F238E27FC236}">
                    <a16:creationId xmlns:a16="http://schemas.microsoft.com/office/drawing/2014/main" id="{4C133ADC-57EA-9342-8D1E-763001B17F1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 name="Line 63">
                <a:extLst>
                  <a:ext uri="{FF2B5EF4-FFF2-40B4-BE49-F238E27FC236}">
                    <a16:creationId xmlns:a16="http://schemas.microsoft.com/office/drawing/2014/main" id="{642DBF86-9C42-C640-B53A-5EDDC18226B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64">
                <a:extLst>
                  <a:ext uri="{FF2B5EF4-FFF2-40B4-BE49-F238E27FC236}">
                    <a16:creationId xmlns:a16="http://schemas.microsoft.com/office/drawing/2014/main" id="{21FA9E0C-A738-934C-9483-0E87C73A609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Arc 65">
                <a:extLst>
                  <a:ext uri="{FF2B5EF4-FFF2-40B4-BE49-F238E27FC236}">
                    <a16:creationId xmlns:a16="http://schemas.microsoft.com/office/drawing/2014/main" id="{0034EC0D-2374-E746-B712-17557D2A198C}"/>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66">
                <a:extLst>
                  <a:ext uri="{FF2B5EF4-FFF2-40B4-BE49-F238E27FC236}">
                    <a16:creationId xmlns:a16="http://schemas.microsoft.com/office/drawing/2014/main" id="{2AEDB68F-3103-1C45-8D07-13E842589F1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67">
                <a:extLst>
                  <a:ext uri="{FF2B5EF4-FFF2-40B4-BE49-F238E27FC236}">
                    <a16:creationId xmlns:a16="http://schemas.microsoft.com/office/drawing/2014/main" id="{DD60EB42-C49E-A643-85A2-6B45E466753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68">
                <a:extLst>
                  <a:ext uri="{FF2B5EF4-FFF2-40B4-BE49-F238E27FC236}">
                    <a16:creationId xmlns:a16="http://schemas.microsoft.com/office/drawing/2014/main" id="{B5326602-3B80-0F4C-AAA6-AC5ED6C79F7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Arc 69">
                <a:extLst>
                  <a:ext uri="{FF2B5EF4-FFF2-40B4-BE49-F238E27FC236}">
                    <a16:creationId xmlns:a16="http://schemas.microsoft.com/office/drawing/2014/main" id="{F27B9AC3-5208-474A-ADB7-0175867CA7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 name="Arc 70">
                <a:extLst>
                  <a:ext uri="{FF2B5EF4-FFF2-40B4-BE49-F238E27FC236}">
                    <a16:creationId xmlns:a16="http://schemas.microsoft.com/office/drawing/2014/main" id="{4DBF729D-837C-3C43-9B41-64C04B10C38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Arc 71">
                <a:extLst>
                  <a:ext uri="{FF2B5EF4-FFF2-40B4-BE49-F238E27FC236}">
                    <a16:creationId xmlns:a16="http://schemas.microsoft.com/office/drawing/2014/main" id="{DFD4D039-81AE-6744-91A5-5A7D56210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51" name="Freeform 12">
              <a:extLst>
                <a:ext uri="{FF2B5EF4-FFF2-40B4-BE49-F238E27FC236}">
                  <a16:creationId xmlns:a16="http://schemas.microsoft.com/office/drawing/2014/main" id="{41A1D01A-3EF6-5447-8B0F-813DA51C751E}"/>
                </a:ext>
              </a:extLst>
            </p:cNvPr>
            <p:cNvSpPr>
              <a:spLocks noChangeAspect="1"/>
            </p:cNvSpPr>
            <p:nvPr/>
          </p:nvSpPr>
          <p:spPr bwMode="auto">
            <a:xfrm>
              <a:off x="11113726" y="5295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52" name="Straight Connector 151">
              <a:extLst>
                <a:ext uri="{FF2B5EF4-FFF2-40B4-BE49-F238E27FC236}">
                  <a16:creationId xmlns:a16="http://schemas.microsoft.com/office/drawing/2014/main" id="{248BFE34-DA6A-EA46-B54D-0FF84F22B311}"/>
                </a:ext>
              </a:extLst>
            </p:cNvPr>
            <p:cNvCxnSpPr>
              <a:cxnSpLocks/>
            </p:cNvCxnSpPr>
            <p:nvPr/>
          </p:nvCxnSpPr>
          <p:spPr>
            <a:xfrm flipV="1">
              <a:off x="10544673" y="4007015"/>
              <a:ext cx="1078221" cy="3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Oval 152">
              <a:extLst>
                <a:ext uri="{FF2B5EF4-FFF2-40B4-BE49-F238E27FC236}">
                  <a16:creationId xmlns:a16="http://schemas.microsoft.com/office/drawing/2014/main" id="{B8ED11CA-35C5-E54E-9577-8FCCB69C9AE2}"/>
                </a:ext>
              </a:extLst>
            </p:cNvPr>
            <p:cNvSpPr/>
            <p:nvPr/>
          </p:nvSpPr>
          <p:spPr>
            <a:xfrm>
              <a:off x="11590300" y="396517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4C927E8D-B538-AA41-87C7-2073AF3C8EEC}"/>
                </a:ext>
              </a:extLst>
            </p:cNvPr>
            <p:cNvCxnSpPr>
              <a:cxnSpLocks/>
            </p:cNvCxnSpPr>
            <p:nvPr/>
          </p:nvCxnSpPr>
          <p:spPr>
            <a:xfrm>
              <a:off x="10551352" y="6045365"/>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Oval 154">
              <a:extLst>
                <a:ext uri="{FF2B5EF4-FFF2-40B4-BE49-F238E27FC236}">
                  <a16:creationId xmlns:a16="http://schemas.microsoft.com/office/drawing/2014/main" id="{D4801901-7A4B-7042-87C2-E1D2E8A38FF7}"/>
                </a:ext>
              </a:extLst>
            </p:cNvPr>
            <p:cNvSpPr/>
            <p:nvPr/>
          </p:nvSpPr>
          <p:spPr>
            <a:xfrm>
              <a:off x="11590300" y="600352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7DFF19D0-0437-324B-B405-8AEC08C36776}"/>
                </a:ext>
              </a:extLst>
            </p:cNvPr>
            <p:cNvCxnSpPr>
              <a:cxnSpLocks/>
            </p:cNvCxnSpPr>
            <p:nvPr/>
          </p:nvCxnSpPr>
          <p:spPr>
            <a:xfrm flipH="1" flipV="1">
              <a:off x="10554935" y="4703488"/>
              <a:ext cx="0" cy="1341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7" name="TextBox 156">
              <a:extLst>
                <a:ext uri="{FF2B5EF4-FFF2-40B4-BE49-F238E27FC236}">
                  <a16:creationId xmlns:a16="http://schemas.microsoft.com/office/drawing/2014/main" id="{81CFA436-20CF-A04B-965C-392E763C0116}"/>
                </a:ext>
              </a:extLst>
            </p:cNvPr>
            <p:cNvSpPr txBox="1"/>
            <p:nvPr/>
          </p:nvSpPr>
          <p:spPr>
            <a:xfrm>
              <a:off x="9745563" y="6126091"/>
              <a:ext cx="2390762"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Equivalent circuit for c</a:t>
              </a:r>
              <a:r>
                <a:rPr lang="en-US" sz="1600" dirty="0">
                  <a:solidFill>
                    <a:srgbClr val="000000"/>
                  </a:solidFill>
                  <a:latin typeface="Calibri"/>
                  <a:ea typeface="Calibri"/>
                  <a:cs typeface="Calibri"/>
                  <a:sym typeface="Calibri"/>
                </a:rPr>
                <a:t>rystal</a:t>
              </a:r>
              <a:endParaRPr lang="en-US" sz="1400" dirty="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EE25EA05-B6AE-B341-AD43-ED835F2C145A}"/>
                </a:ext>
              </a:extLst>
            </p:cNvPr>
            <p:cNvSpPr txBox="1"/>
            <p:nvPr/>
          </p:nvSpPr>
          <p:spPr>
            <a:xfrm>
              <a:off x="10786793" y="4175021"/>
              <a:ext cx="282450" cy="369332"/>
            </a:xfrm>
            <a:prstGeom prst="rect">
              <a:avLst/>
            </a:prstGeom>
            <a:noFill/>
          </p:spPr>
          <p:txBody>
            <a:bodyPr wrap="none" rtlCol="0">
              <a:spAutoFit/>
            </a:bodyPr>
            <a:lstStyle/>
            <a:p>
              <a:r>
                <a:rPr lang="en-US" dirty="0"/>
                <a:t>L</a:t>
              </a:r>
            </a:p>
          </p:txBody>
        </p:sp>
        <p:sp>
          <p:nvSpPr>
            <p:cNvPr id="160" name="TextBox 159">
              <a:extLst>
                <a:ext uri="{FF2B5EF4-FFF2-40B4-BE49-F238E27FC236}">
                  <a16:creationId xmlns:a16="http://schemas.microsoft.com/office/drawing/2014/main" id="{08BB76EC-4545-3847-B178-AB206F5BD412}"/>
                </a:ext>
              </a:extLst>
            </p:cNvPr>
            <p:cNvSpPr txBox="1"/>
            <p:nvPr/>
          </p:nvSpPr>
          <p:spPr>
            <a:xfrm>
              <a:off x="10802559" y="4842424"/>
              <a:ext cx="308098" cy="369332"/>
            </a:xfrm>
            <a:prstGeom prst="rect">
              <a:avLst/>
            </a:prstGeom>
            <a:noFill/>
          </p:spPr>
          <p:txBody>
            <a:bodyPr wrap="none" rtlCol="0">
              <a:spAutoFit/>
            </a:bodyPr>
            <a:lstStyle/>
            <a:p>
              <a:r>
                <a:rPr lang="en-US" dirty="0"/>
                <a:t>C</a:t>
              </a:r>
            </a:p>
          </p:txBody>
        </p:sp>
        <p:sp>
          <p:nvSpPr>
            <p:cNvPr id="161" name="TextBox 160">
              <a:extLst>
                <a:ext uri="{FF2B5EF4-FFF2-40B4-BE49-F238E27FC236}">
                  <a16:creationId xmlns:a16="http://schemas.microsoft.com/office/drawing/2014/main" id="{2C03BEDE-0A29-5A4A-B5EF-07BD5C73CC20}"/>
                </a:ext>
              </a:extLst>
            </p:cNvPr>
            <p:cNvSpPr txBox="1"/>
            <p:nvPr/>
          </p:nvSpPr>
          <p:spPr>
            <a:xfrm>
              <a:off x="10834090" y="5483556"/>
              <a:ext cx="309700" cy="369332"/>
            </a:xfrm>
            <a:prstGeom prst="rect">
              <a:avLst/>
            </a:prstGeom>
            <a:noFill/>
          </p:spPr>
          <p:txBody>
            <a:bodyPr wrap="none" rtlCol="0">
              <a:spAutoFit/>
            </a:bodyPr>
            <a:lstStyle/>
            <a:p>
              <a:r>
                <a:rPr lang="en-US" dirty="0"/>
                <a:t>R</a:t>
              </a:r>
            </a:p>
          </p:txBody>
        </p:sp>
        <p:grpSp>
          <p:nvGrpSpPr>
            <p:cNvPr id="162" name="Group 210">
              <a:extLst>
                <a:ext uri="{FF2B5EF4-FFF2-40B4-BE49-F238E27FC236}">
                  <a16:creationId xmlns:a16="http://schemas.microsoft.com/office/drawing/2014/main" id="{5C7E14F4-53B1-1D4E-B5E3-9EC6E840CC48}"/>
                </a:ext>
              </a:extLst>
            </p:cNvPr>
            <p:cNvGrpSpPr>
              <a:grpSpLocks/>
            </p:cNvGrpSpPr>
            <p:nvPr/>
          </p:nvGrpSpPr>
          <p:grpSpPr bwMode="auto">
            <a:xfrm>
              <a:off x="10402535" y="4015597"/>
              <a:ext cx="304800" cy="762000"/>
              <a:chOff x="3216" y="1728"/>
              <a:chExt cx="192" cy="480"/>
            </a:xfrm>
          </p:grpSpPr>
          <p:sp>
            <p:nvSpPr>
              <p:cNvPr id="163" name="Line 8">
                <a:extLst>
                  <a:ext uri="{FF2B5EF4-FFF2-40B4-BE49-F238E27FC236}">
                    <a16:creationId xmlns:a16="http://schemas.microsoft.com/office/drawing/2014/main" id="{B0B4327D-A59B-194E-B6BA-83A21068C73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9">
                <a:extLst>
                  <a:ext uri="{FF2B5EF4-FFF2-40B4-BE49-F238E27FC236}">
                    <a16:creationId xmlns:a16="http://schemas.microsoft.com/office/drawing/2014/main" id="{3EB28D11-751A-754F-904D-5A3A9E72381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10">
                <a:extLst>
                  <a:ext uri="{FF2B5EF4-FFF2-40B4-BE49-F238E27FC236}">
                    <a16:creationId xmlns:a16="http://schemas.microsoft.com/office/drawing/2014/main" id="{240AB3F0-691B-BF40-B986-C0B50EAB476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11">
                <a:extLst>
                  <a:ext uri="{FF2B5EF4-FFF2-40B4-BE49-F238E27FC236}">
                    <a16:creationId xmlns:a16="http://schemas.microsoft.com/office/drawing/2014/main" id="{6902D9DC-0CC5-0A47-AE61-D88FCE0919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8" name="TextBox 167">
              <a:extLst>
                <a:ext uri="{FF2B5EF4-FFF2-40B4-BE49-F238E27FC236}">
                  <a16:creationId xmlns:a16="http://schemas.microsoft.com/office/drawing/2014/main" id="{8936B005-2625-E440-ADF4-BA481D4D3D70}"/>
                </a:ext>
              </a:extLst>
            </p:cNvPr>
            <p:cNvSpPr txBox="1"/>
            <p:nvPr/>
          </p:nvSpPr>
          <p:spPr>
            <a:xfrm>
              <a:off x="10019539" y="4280123"/>
              <a:ext cx="369012" cy="369332"/>
            </a:xfrm>
            <a:prstGeom prst="rect">
              <a:avLst/>
            </a:prstGeom>
            <a:noFill/>
          </p:spPr>
          <p:txBody>
            <a:bodyPr wrap="none" rtlCol="0">
              <a:spAutoFit/>
            </a:bodyPr>
            <a:lstStyle/>
            <a:p>
              <a:r>
                <a:rPr lang="en-US" dirty="0"/>
                <a:t>C</a:t>
              </a:r>
              <a:r>
                <a:rPr lang="en-US" baseline="-25000" dirty="0"/>
                <a:t>s</a:t>
              </a:r>
            </a:p>
          </p:txBody>
        </p:sp>
      </p:grpSp>
    </p:spTree>
    <p:extLst>
      <p:ext uri="{BB962C8B-B14F-4D97-AF65-F5344CB8AC3E}">
        <p14:creationId xmlns:p14="http://schemas.microsoft.com/office/powerpoint/2010/main" val="3573863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94208" y="1813598"/>
                <a:ext cx="10682354" cy="3473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latinLnBrk="1" hangingPunct="0">
                  <a:buFont typeface="Arial" panose="020B0604020202020204" pitchFamily="34" charset="0"/>
                  <a:buChar char="•"/>
                </a:pPr>
                <a:r>
                  <a:rPr lang="en-US" sz="2000" dirty="0">
                    <a:solidFill>
                      <a:srgbClr val="000000"/>
                    </a:solidFill>
                    <a:sym typeface="Calibri"/>
                  </a:rPr>
                  <a:t>For solenoid, </a:t>
                </a:r>
                <a14:m>
                  <m:oMath xmlns:m="http://schemas.openxmlformats.org/officeDocument/2006/math">
                    <m:nary>
                      <m:naryPr>
                        <m:chr m:val="∮"/>
                        <m:limLoc m:val="undOvr"/>
                        <m:subHide m:val="on"/>
                        <m:supHide m:val="on"/>
                        <m:ctrlPr>
                          <a:rPr lang="en-US" sz="2000" i="1" smtClean="0">
                            <a:solidFill>
                              <a:srgbClr val="000000"/>
                            </a:solidFill>
                            <a:latin typeface="Cambria Math" panose="02040503050406030204" pitchFamily="18" charset="0"/>
                            <a:sym typeface="Calibri"/>
                          </a:rPr>
                        </m:ctrlPr>
                      </m:naryPr>
                      <m:sub/>
                      <m:sup/>
                      <m:e>
                        <m:r>
                          <a:rPr lang="en-US" sz="2000" b="0" i="1" smtClean="0">
                            <a:solidFill>
                              <a:srgbClr val="000000"/>
                            </a:solidFill>
                            <a:latin typeface="Cambria Math" panose="02040503050406030204" pitchFamily="18" charset="0"/>
                            <a:sym typeface="Calibri"/>
                          </a:rPr>
                          <m:t>𝐵</m:t>
                        </m:r>
                        <m:r>
                          <a:rPr lang="en-US" sz="2000" b="0" i="1" smtClean="0">
                            <a:solidFill>
                              <a:srgbClr val="000000"/>
                            </a:solidFill>
                            <a:latin typeface="Cambria Math" panose="02040503050406030204" pitchFamily="18" charset="0"/>
                            <a:ea typeface="Cambria Math" panose="02040503050406030204" pitchFamily="18" charset="0"/>
                            <a:sym typeface="Calibri"/>
                          </a:rPr>
                          <m:t>∙</m:t>
                        </m:r>
                      </m:e>
                    </m:nary>
                    <m:r>
                      <a:rPr lang="en-US" sz="2000" b="0" i="1" smtClean="0">
                        <a:solidFill>
                          <a:srgbClr val="000000"/>
                        </a:solidFill>
                        <a:latin typeface="Cambria Math" panose="02040503050406030204" pitchFamily="18" charset="0"/>
                        <a:sym typeface="Calibri"/>
                      </a:rPr>
                      <m:t>𝑑𝑠</m:t>
                    </m:r>
                    <m:r>
                      <a:rPr lang="en-US" sz="2000" b="0" i="1" smtClean="0">
                        <a:solidFill>
                          <a:srgbClr val="000000"/>
                        </a:solidFill>
                        <a:latin typeface="Cambria Math" panose="02040503050406030204" pitchFamily="18" charset="0"/>
                        <a:sym typeface="Calibri"/>
                      </a:rPr>
                      <m:t>= </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𝜇</m:t>
                        </m:r>
                      </m:e>
                      <m:sub>
                        <m:r>
                          <a:rPr lang="en-US" sz="2000" b="0" i="1" smtClean="0">
                            <a:solidFill>
                              <a:srgbClr val="000000"/>
                            </a:solidFill>
                            <a:latin typeface="Cambria Math" panose="02040503050406030204" pitchFamily="18" charset="0"/>
                            <a:sym typeface="Calibri"/>
                          </a:rPr>
                          <m:t>0</m:t>
                        </m:r>
                      </m:sub>
                    </m:sSub>
                    <m:r>
                      <a:rPr lang="en-US" sz="2000" b="0" i="1" smtClean="0">
                        <a:solidFill>
                          <a:srgbClr val="000000"/>
                        </a:solidFill>
                        <a:latin typeface="Cambria Math" panose="02040503050406030204" pitchFamily="18" charset="0"/>
                        <a:sym typeface="Calibri"/>
                      </a:rPr>
                      <m:t>𝑛𝐼</m:t>
                    </m:r>
                  </m:oMath>
                </a14:m>
                <a:r>
                  <a:rPr lang="en-US" sz="2000" b="0" dirty="0">
                    <a:solidFill>
                      <a:srgbClr val="000000"/>
                    </a:solidFill>
                    <a:sym typeface="Calibri"/>
                  </a:rPr>
                  <a:t> inside</a:t>
                </a:r>
              </a:p>
              <a:p>
                <a:pPr marL="285750" indent="-28575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Φ</m:t>
                        </m:r>
                      </m:e>
                      <m:sub>
                        <m:r>
                          <a:rPr lang="en-US" sz="2000" b="0" i="1" smtClean="0">
                            <a:solidFill>
                              <a:srgbClr val="000000"/>
                            </a:solidFill>
                            <a:latin typeface="Cambria Math" panose="02040503050406030204" pitchFamily="18" charset="0"/>
                            <a:sym typeface="Calibri"/>
                          </a:rPr>
                          <m:t>𝐵</m:t>
                        </m:r>
                      </m:sub>
                    </m:sSub>
                  </m:oMath>
                </a14:m>
                <a:r>
                  <a:rPr lang="en-US" sz="2000" b="0" dirty="0">
                    <a:solidFill>
                      <a:srgbClr val="000000"/>
                    </a:solidFill>
                    <a:sym typeface="Calibri"/>
                  </a:rPr>
                  <a:t>.  Since there are n turns in the solenoid, over the solenoid, </a:t>
                </a:r>
                <a14:m>
                  <m:oMath xmlns:m="http://schemas.openxmlformats.org/officeDocument/2006/math">
                    <m:r>
                      <a:rPr lang="en-US" sz="2000" b="0" i="1" smtClean="0">
                        <a:solidFill>
                          <a:srgbClr val="000000"/>
                        </a:solidFill>
                        <a:latin typeface="Cambria Math" panose="02040503050406030204" pitchFamily="18" charset="0"/>
                        <a:sym typeface="Calibri"/>
                      </a:rPr>
                      <m:t>𝐿𝐼</m:t>
                    </m:r>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 </a:t>
                </a:r>
                <a14:m>
                  <m:oMath xmlns:m="http://schemas.openxmlformats.org/officeDocument/2006/math">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r>
                      <a:rPr lang="en-US" sz="2000" i="1">
                        <a:solidFill>
                          <a:srgbClr val="000000"/>
                        </a:solidFill>
                        <a:latin typeface="Cambria Math" panose="02040503050406030204" pitchFamily="18" charset="0"/>
                        <a:sym typeface="Calibri"/>
                      </a:rPr>
                      <m:t>𝐼</m:t>
                    </m:r>
                  </m:oMath>
                </a14:m>
                <a:r>
                  <a:rPr lang="en-US" sz="2000" dirty="0">
                    <a:solidFill>
                      <a:srgbClr val="000000"/>
                    </a:solidFill>
                    <a:sym typeface="Calibri"/>
                  </a:rPr>
                  <a:t>, so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i="1">
                            <a:solidFill>
                              <a:srgbClr val="000000"/>
                            </a:solidFill>
                            <a:latin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𝜇</m:t>
                        </m:r>
                      </m:e>
                      <m:sub>
                        <m:r>
                          <a:rPr lang="en-US" sz="2000" i="1">
                            <a:solidFill>
                              <a:srgbClr val="000000"/>
                            </a:solidFill>
                            <a:latin typeface="Cambria Math" panose="02040503050406030204" pitchFamily="18" charset="0"/>
                            <a:sym typeface="Calibri"/>
                          </a:rPr>
                          <m:t>0</m:t>
                        </m:r>
                      </m:sub>
                    </m:sSub>
                    <m:sSup>
                      <m:sSupPr>
                        <m:ctrlPr>
                          <a:rPr lang="en-US" sz="2000" i="1">
                            <a:solidFill>
                              <a:srgbClr val="000000"/>
                            </a:solidFill>
                            <a:latin typeface="Cambria Math" panose="02040503050406030204" pitchFamily="18" charset="0"/>
                            <a:sym typeface="Calibri"/>
                          </a:rPr>
                        </m:ctrlPr>
                      </m:sSupPr>
                      <m:e>
                        <m:r>
                          <a:rPr lang="en-US" sz="2000" i="1">
                            <a:solidFill>
                              <a:srgbClr val="000000"/>
                            </a:solidFill>
                            <a:latin typeface="Cambria Math" panose="02040503050406030204" pitchFamily="18" charset="0"/>
                            <a:sym typeface="Calibri"/>
                          </a:rPr>
                          <m:t>𝑛</m:t>
                        </m:r>
                      </m:e>
                      <m:sup>
                        <m:r>
                          <a:rPr lang="en-US" sz="2000" i="1">
                            <a:solidFill>
                              <a:srgbClr val="000000"/>
                            </a:solidFill>
                            <a:latin typeface="Cambria Math" panose="02040503050406030204" pitchFamily="18" charset="0"/>
                            <a:sym typeface="Calibri"/>
                          </a:rPr>
                          <m:t>2</m:t>
                        </m:r>
                      </m:sup>
                    </m:sSup>
                  </m:oMath>
                </a14:m>
                <a:r>
                  <a:rPr lang="en-US" sz="2000" b="0" dirty="0">
                    <a:solidFill>
                      <a:srgbClr val="000000"/>
                    </a:solidFill>
                    <a:sym typeface="Calibri"/>
                  </a:rPr>
                  <a:t>.</a:t>
                </a:r>
              </a:p>
              <a:p>
                <a:pPr marL="285750" indent="-285750" latinLnBrk="1" hangingPunct="0">
                  <a:buFont typeface="Arial" panose="020B0604020202020204" pitchFamily="34" charset="0"/>
                  <a:buChar char="•"/>
                </a:pPr>
                <a:r>
                  <a:rPr lang="en-US" sz="2000" dirty="0">
                    <a:solidFill>
                      <a:srgbClr val="000000"/>
                    </a:solidFill>
                    <a:sym typeface="Calibri"/>
                  </a:rPr>
                  <a:t>This is the source of </a:t>
                </a:r>
                <a14:m>
                  <m:oMath xmlns:m="http://schemas.openxmlformats.org/officeDocument/2006/math">
                    <m:r>
                      <a:rPr lang="en-US" sz="2000" b="0" i="1" smtClean="0">
                        <a:solidFill>
                          <a:srgbClr val="000000"/>
                        </a:solidFill>
                        <a:latin typeface="Cambria Math" panose="02040503050406030204" pitchFamily="18" charset="0"/>
                        <a:sym typeface="Calibri"/>
                      </a:rPr>
                      <m:t>𝐿</m:t>
                    </m:r>
                    <m:r>
                      <a:rPr lang="en-US" sz="2000" b="0" i="1" smtClean="0">
                        <a:solidFill>
                          <a:srgbClr val="000000"/>
                        </a:solidFill>
                        <a:latin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𝐴</m:t>
                        </m:r>
                      </m:e>
                      <m:sub>
                        <m:r>
                          <a:rPr lang="en-US" sz="2000" b="0" i="1" smtClean="0">
                            <a:solidFill>
                              <a:srgbClr val="000000"/>
                            </a:solidFill>
                            <a:latin typeface="Cambria Math" panose="02040503050406030204" pitchFamily="18" charset="0"/>
                            <a:sym typeface="Calibri"/>
                          </a:rPr>
                          <m:t>𝑙</m:t>
                        </m:r>
                      </m:sub>
                    </m:sSub>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𝑛</m:t>
                        </m:r>
                      </m:e>
                      <m:sup>
                        <m:r>
                          <a:rPr lang="en-US" sz="2000" b="0" i="1" smtClean="0">
                            <a:solidFill>
                              <a:srgbClr val="000000"/>
                            </a:solidFill>
                            <a:latin typeface="Cambria Math" panose="02040503050406030204" pitchFamily="18" charset="0"/>
                            <a:sym typeface="Calibri"/>
                          </a:rPr>
                          <m:t>2</m:t>
                        </m:r>
                      </m:sup>
                    </m:sSup>
                  </m:oMath>
                </a14:m>
                <a:endParaRPr lang="en-US" sz="2000" b="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𝑠</m:t>
                        </m:r>
                      </m:sub>
                    </m:sSub>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den>
                    </m:f>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𝑝</m:t>
                        </m:r>
                      </m:sub>
                    </m:sSub>
                  </m:oMath>
                </a14:m>
                <a:endParaRPr lang="en-US" sz="2000" dirty="0">
                  <a:solidFill>
                    <a:srgbClr val="000000"/>
                  </a:solidFill>
                  <a:sym typeface="Calibri"/>
                </a:endParaRPr>
              </a:p>
              <a:p>
                <a:pPr marL="285750" indent="-28575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𝑝</m:t>
                        </m:r>
                      </m:sub>
                    </m:sSub>
                    <m:r>
                      <a:rPr lang="en-US" sz="2000" b="0" i="1" smtClean="0">
                        <a:solidFill>
                          <a:srgbClr val="000000"/>
                        </a:solidFill>
                        <a:latin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sym typeface="Calibri"/>
                          </a:rPr>
                        </m:ctrlPr>
                      </m:sSupPr>
                      <m:e>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𝑝</m:t>
                                </m:r>
                              </m:sub>
                            </m:sSub>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𝑁</m:t>
                                </m:r>
                              </m:e>
                              <m:sub>
                                <m:r>
                                  <a:rPr lang="en-US" sz="2000" b="0" i="1" smtClean="0">
                                    <a:solidFill>
                                      <a:srgbClr val="000000"/>
                                    </a:solidFill>
                                    <a:latin typeface="Cambria Math" panose="02040503050406030204" pitchFamily="18" charset="0"/>
                                    <a:sym typeface="Calibri"/>
                                  </a:rPr>
                                  <m:t>𝑠</m:t>
                                </m:r>
                              </m:sub>
                            </m:sSub>
                          </m:den>
                        </m:f>
                        <m:r>
                          <a:rPr lang="en-US" sz="2000" b="0" i="1" smtClean="0">
                            <a:solidFill>
                              <a:srgbClr val="000000"/>
                            </a:solidFill>
                            <a:latin typeface="Cambria Math" panose="02040503050406030204" pitchFamily="18" charset="0"/>
                            <a:sym typeface="Calibri"/>
                          </a:rPr>
                          <m:t>)</m:t>
                        </m:r>
                      </m:e>
                      <m:sup>
                        <m:r>
                          <a:rPr lang="en-US" sz="2000" b="0" i="1" smtClean="0">
                            <a:solidFill>
                              <a:srgbClr val="000000"/>
                            </a:solidFill>
                            <a:latin typeface="Cambria Math" panose="02040503050406030204" pitchFamily="18" charset="0"/>
                            <a:sym typeface="Calibri"/>
                          </a:rPr>
                          <m:t>2</m:t>
                        </m:r>
                      </m:sup>
                    </m:sSup>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𝑍</m:t>
                        </m:r>
                      </m:e>
                      <m:sub>
                        <m:r>
                          <a:rPr lang="en-US" sz="2000" b="0" i="1" smtClean="0">
                            <a:solidFill>
                              <a:srgbClr val="000000"/>
                            </a:solidFill>
                            <a:latin typeface="Cambria Math" panose="02040503050406030204" pitchFamily="18" charset="0"/>
                            <a:sym typeface="Calibri"/>
                          </a:rPr>
                          <m:t>𝑠</m:t>
                        </m:r>
                      </m:sub>
                    </m:sSub>
                  </m:oMath>
                </a14:m>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94208" y="1813598"/>
                <a:ext cx="10682354" cy="3473105"/>
              </a:xfrm>
              <a:prstGeom prst="rect">
                <a:avLst/>
              </a:prstGeom>
              <a:blipFill>
                <a:blip r:embed="rId3"/>
                <a:stretch>
                  <a:fillRect l="-831" t="-1824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44</a:t>
            </a:fld>
            <a:endParaRPr lang="en-US" dirty="0">
              <a:solidFill>
                <a:schemeClr val="tx1"/>
              </a:solidFill>
            </a:endParaRPr>
          </a:p>
        </p:txBody>
      </p:sp>
    </p:spTree>
    <p:extLst>
      <p:ext uri="{BB962C8B-B14F-4D97-AF65-F5344CB8AC3E}">
        <p14:creationId xmlns:p14="http://schemas.microsoft.com/office/powerpoint/2010/main" val="386542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(1)</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240225" y="1166031"/>
                <a:ext cx="11360027" cy="55327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m:rPr>
                        <m:nor/>
                      </m:rPr>
                      <a:rPr lang="en-US" dirty="0" smtClean="0">
                        <a:solidFill>
                          <a:srgbClr val="000000"/>
                        </a:solidFill>
                        <a:ea typeface="Calibri"/>
                        <a:cs typeface="Calibri"/>
                        <a:sym typeface="Calibri"/>
                      </a:rPr>
                      <m:t>T</m:t>
                    </m:r>
                    <m:r>
                      <m:rPr>
                        <m:nor/>
                      </m:rPr>
                      <a:rPr lang="en-US" baseline="-25000" dirty="0" smtClean="0">
                        <a:solidFill>
                          <a:srgbClr val="000000"/>
                        </a:solidFill>
                        <a:ea typeface="Calibri"/>
                        <a:cs typeface="Calibri"/>
                        <a:sym typeface="Calibri"/>
                      </a:rPr>
                      <m:t>1</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uses</m:t>
                    </m:r>
                    <m:r>
                      <m:rPr>
                        <m:nor/>
                      </m:rPr>
                      <a:rPr lang="en-US" dirty="0" smtClean="0">
                        <a:solidFill>
                          <a:srgbClr val="000000"/>
                        </a:solidFill>
                        <a:ea typeface="Calibri"/>
                        <a:cs typeface="Calibri"/>
                        <a:sym typeface="Calibri"/>
                      </a:rPr>
                      <m:t> </m:t>
                    </m:r>
                    <m:r>
                      <m:rPr>
                        <m:nor/>
                      </m:rPr>
                      <a:rPr lang="en-US" dirty="0" smtClean="0">
                        <a:solidFill>
                          <a:srgbClr val="000000"/>
                        </a:solidFill>
                        <a:ea typeface="Calibri"/>
                        <a:cs typeface="Calibri"/>
                        <a:sym typeface="Calibri"/>
                      </a:rPr>
                      <m:t>FT</m:t>
                    </m:r>
                    <m:r>
                      <m:rPr>
                        <m:nor/>
                      </m:rPr>
                      <a:rPr lang="en-US" dirty="0" smtClean="0">
                        <a:solidFill>
                          <a:srgbClr val="000000"/>
                        </a:solidFill>
                        <a:ea typeface="Calibri"/>
                        <a:cs typeface="Calibri"/>
                        <a:sym typeface="Calibri"/>
                      </a:rPr>
                      <m:t> 37−43.</m:t>
                    </m:r>
                  </m:oMath>
                </a14:m>
                <a:r>
                  <a:rPr lang="en-US" dirty="0">
                    <a:solidFill>
                      <a:srgbClr val="000000"/>
                    </a:solidFill>
                    <a:ea typeface="Calibri"/>
                    <a:cs typeface="Calibri"/>
                    <a:sym typeface="Calibri"/>
                  </a:rPr>
                  <a:t> </a:t>
                </a:r>
                <a14:m>
                  <m:oMath xmlns:m="http://schemas.openxmlformats.org/officeDocument/2006/math">
                    <m:r>
                      <a:rPr lang="en-US" b="0" i="1" dirty="0" smtClean="0">
                        <a:solidFill>
                          <a:srgbClr val="000000"/>
                        </a:solidFill>
                        <a:latin typeface="Cambria Math" panose="02040503050406030204" pitchFamily="18" charset="0"/>
                        <a:ea typeface="Calibri"/>
                        <a:cs typeface="Calibri"/>
                        <a:sym typeface="Calibri"/>
                      </a:rPr>
                      <m:t>𝐿</m:t>
                    </m:r>
                    <m:d>
                      <m:dPr>
                        <m:ctrlPr>
                          <a:rPr lang="en-US" b="0" i="1" dirty="0" smtClean="0">
                            <a:solidFill>
                              <a:srgbClr val="000000"/>
                            </a:solidFill>
                            <a:latin typeface="Cambria Math" panose="02040503050406030204" pitchFamily="18" charset="0"/>
                            <a:ea typeface="Calibri"/>
                            <a:cs typeface="Calibri"/>
                            <a:sym typeface="Calibri"/>
                          </a:rPr>
                        </m:ctrlPr>
                      </m:d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𝐻</m:t>
                        </m:r>
                      </m:e>
                    </m:d>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𝐴</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𝐿</m:t>
                            </m:r>
                          </m:sub>
                        </m:sSub>
                        <m:sSup>
                          <m:sSup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𝑡</m:t>
                            </m:r>
                          </m:e>
                          <m:sup>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2</m:t>
                            </m:r>
                          </m:sup>
                        </m:sSup>
                      </m:num>
                      <m:den>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1000</m:t>
                        </m:r>
                      </m:den>
                    </m:f>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𝐴</m:t>
                        </m:r>
                      </m:e>
                      <m:sub>
                        <m:r>
                          <a:rPr lang="en-US" b="0" i="1" smtClean="0">
                            <a:solidFill>
                              <a:srgbClr val="000000"/>
                            </a:solidFill>
                            <a:latin typeface="Cambria Math" panose="02040503050406030204" pitchFamily="18" charset="0"/>
                            <a:cs typeface="Calibri"/>
                            <a:sym typeface="Calibri"/>
                          </a:rPr>
                          <m:t>𝐿</m:t>
                        </m:r>
                      </m:sub>
                    </m:sSub>
                    <m:r>
                      <a:rPr lang="en-US" b="0" i="1" smtClean="0">
                        <a:solidFill>
                          <a:srgbClr val="000000"/>
                        </a:solidFill>
                        <a:latin typeface="Cambria Math" panose="02040503050406030204" pitchFamily="18" charset="0"/>
                        <a:cs typeface="Calibri"/>
                        <a:sym typeface="Calibri"/>
                      </a:rPr>
                      <m:t>=350.</m:t>
                    </m:r>
                    <m:r>
                      <a:rPr lang="en-US" b="0" i="0"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𝑓</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libri"/>
                        <a:cs typeface="Calibri"/>
                        <a:sym typeface="Calibri"/>
                      </a:rPr>
                      <m:t>=7×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6</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𝑀𝐻𝑧</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=14,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=4</m:t>
                    </m:r>
                  </m:oMath>
                </a14:m>
                <a:r>
                  <a:rPr lang="en-US" dirty="0">
                    <a:solidFill>
                      <a:srgbClr val="000000"/>
                    </a:solidFill>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𝜋</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10</m:t>
                        </m:r>
                      </m:e>
                      <m:sup>
                        <m:r>
                          <a:rPr lang="en-US" i="1">
                            <a:solidFill>
                              <a:srgbClr val="000000"/>
                            </a:solidFill>
                            <a:latin typeface="Cambria Math" panose="02040503050406030204" pitchFamily="18" charset="0"/>
                            <a:ea typeface="Cambria Math" panose="02040503050406030204" pitchFamily="18" charset="0"/>
                            <a:cs typeface="Calibri"/>
                            <a:sym typeface="Calibri"/>
                          </a:rPr>
                          <m:t>6</m:t>
                        </m:r>
                      </m:sup>
                    </m:sSup>
                    <m:r>
                      <a:rPr lang="en-US" i="1">
                        <a:solidFill>
                          <a:srgbClr val="000000"/>
                        </a:solidFill>
                        <a:latin typeface="Cambria Math" panose="02040503050406030204" pitchFamily="18" charset="0"/>
                        <a:ea typeface="Cambria Math" panose="02040503050406030204" pitchFamily="18" charset="0"/>
                        <a:cs typeface="Calibri"/>
                        <a:sym typeface="Calibri"/>
                      </a:rPr>
                      <m:t>𝑀𝐻𝑧</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a:pPr>
                <a14:m>
                  <m:oMath xmlns:m="http://schemas.openxmlformats.org/officeDocument/2006/math">
                    <m:r>
                      <m:rPr>
                        <m:nor/>
                      </m:rPr>
                      <a:rPr lang="en-US" b="0" i="0" dirty="0" smtClean="0">
                        <a:solidFill>
                          <a:srgbClr val="000000"/>
                        </a:solidFill>
                      </a:rPr>
                      <m:t>Measure</m:t>
                    </m:r>
                    <m:r>
                      <m:rPr>
                        <m:nor/>
                      </m:rPr>
                      <a:rPr lang="en-US" b="0" i="0" dirty="0" smtClean="0">
                        <a:solidFill>
                          <a:srgbClr val="000000"/>
                        </a:solidFill>
                      </a:rPr>
                      <m:t> </m:t>
                    </m:r>
                    <m:r>
                      <m:rPr>
                        <m:nor/>
                      </m:rPr>
                      <a:rPr lang="en-US" b="0" i="0" dirty="0" smtClean="0">
                        <a:solidFill>
                          <a:srgbClr val="000000"/>
                        </a:solidFill>
                      </a:rPr>
                      <m:t>the</m:t>
                    </m:r>
                  </m:oMath>
                </a14:m>
                <a:r>
                  <a:rPr lang="en-US" dirty="0">
                    <a:solidFill>
                      <a:srgbClr val="000000"/>
                    </a:solidFill>
                    <a:ea typeface="Calibri"/>
                    <a:cs typeface="Calibri"/>
                    <a:sym typeface="Calibri"/>
                  </a:rPr>
                  <a:t> output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oMath>
                </a14:m>
                <a:r>
                  <a:rPr lang="en-US" dirty="0">
                    <a:solidFill>
                      <a:srgbClr val="000000"/>
                    </a:solidFill>
                    <a:ea typeface="Calibri"/>
                    <a:cs typeface="Calibri"/>
                    <a:sym typeface="Calibri"/>
                  </a:rPr>
                  <a:t>.</a:t>
                </a:r>
              </a:p>
              <a:p>
                <a:pPr marL="457200" indent="-457200" defTabSz="457200" latinLnBrk="1" hangingPunct="0">
                  <a:buFont typeface="+mj-lt"/>
                  <a:buAutoNum type="arabicPeriod"/>
                </a:pPr>
                <a:r>
                  <a:rPr lang="en-US" dirty="0">
                    <a:solidFill>
                      <a:srgbClr val="000000"/>
                    </a:solidFill>
                    <a:ea typeface="Calibri"/>
                    <a:cs typeface="Calibri"/>
                    <a:sym typeface="Calibri"/>
                  </a:rPr>
                  <a:t>Calculate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cs typeface="Calibri"/>
                        <a:sym typeface="Calibri"/>
                      </a:rPr>
                      <m:t>=68.6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m:t>
                    </m:r>
                    <m:r>
                      <a:rPr lang="en-US" i="1">
                        <a:solidFill>
                          <a:srgbClr val="000000"/>
                        </a:solidFill>
                        <a:latin typeface="Cambria Math" panose="02040503050406030204" pitchFamily="18" charset="0"/>
                        <a:cs typeface="Calibri"/>
                        <a:sym typeface="Calibri"/>
                      </a:rPr>
                      <m:t>.6</m:t>
                    </m:r>
                    <m:r>
                      <a:rPr lang="en-US" i="1">
                        <a:solidFill>
                          <a:srgbClr val="000000"/>
                        </a:solidFill>
                        <a:latin typeface="Cambria Math" panose="02040503050406030204" pitchFamily="18" charset="0"/>
                        <a:ea typeface="Cambria Math" panose="02040503050406030204" pitchFamily="18" charset="0"/>
                        <a:cs typeface="Calibri"/>
                        <a:sym typeface="Calibri"/>
                      </a:rPr>
                      <m:t>𝜇</m:t>
                    </m:r>
                    <m:r>
                      <a:rPr lang="en-US" i="1">
                        <a:solidFill>
                          <a:srgbClr val="000000"/>
                        </a:solidFill>
                        <a:latin typeface="Cambria Math" panose="02040503050406030204" pitchFamily="18" charset="0"/>
                        <a:ea typeface="Cambria Math" panose="02040503050406030204" pitchFamily="18" charset="0"/>
                        <a:cs typeface="Calibri"/>
                        <a:sym typeface="Calibri"/>
                      </a:rPr>
                      <m:t>𝐻</m:t>
                    </m:r>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cs typeface="Calibri"/>
                        <a:sym typeface="Calibri"/>
                      </a:rPr>
                      <m:t>)=1250+</m:t>
                    </m:r>
                    <m:r>
                      <a:rPr lang="en-US" b="0" i="1" smtClean="0">
                        <a:solidFill>
                          <a:srgbClr val="000000"/>
                        </a:solidFill>
                        <a:latin typeface="Cambria Math" panose="02040503050406030204" pitchFamily="18" charset="0"/>
                        <a:cs typeface="Calibri"/>
                        <a:sym typeface="Calibri"/>
                      </a:rPr>
                      <m:t>𝑗</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 </m:t>
                        </m:r>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smtClean="0">
                            <a:solidFill>
                              <a:srgbClr val="000000"/>
                            </a:solidFill>
                            <a:latin typeface="Cambria Math" panose="02040503050406030204" pitchFamily="18" charset="0"/>
                            <a:cs typeface="Calibri"/>
                            <a:sym typeface="Calibri"/>
                          </a:rPr>
                        </m:ctrlPr>
                      </m:sSub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=1250+3016</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oMath>
                </a14:m>
                <a:r>
                  <a:rPr lang="en-US"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d>
                      <m:dPr>
                        <m:begChr m:val="|"/>
                        <m:endChr m:val="|"/>
                        <m:ctrlPr>
                          <a:rPr lang="en-US" i="1" dirty="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e>
                    </m:d>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3264</m:t>
                    </m:r>
                  </m:oMath>
                </a14:m>
                <a:endParaRPr lang="en-US" b="0" i="1" dirty="0">
                  <a:solidFill>
                    <a:srgbClr val="000000"/>
                  </a:solidFill>
                  <a:latin typeface="Cambria Math" panose="02040503050406030204" pitchFamily="18" charset="0"/>
                  <a:ea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𝑒𝑞</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cs typeface="Calibri"/>
                        <a:sym typeface="Calibri"/>
                      </a:rPr>
                      <m:t>=33+</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ea typeface="Cambria Math" panose="02040503050406030204" pitchFamily="18" charset="0"/>
                        <a:cs typeface="Calibri"/>
                        <a:sym typeface="Calibri"/>
                      </a:rPr>
                      <m:t>)=33+</m:t>
                    </m:r>
                    <m:r>
                      <a:rPr lang="en-US" i="1">
                        <a:solidFill>
                          <a:srgbClr val="000000"/>
                        </a:solidFill>
                        <a:latin typeface="Cambria Math" panose="02040503050406030204" pitchFamily="18" charset="0"/>
                        <a:ea typeface="Cambria Math" panose="02040503050406030204" pitchFamily="18" charset="0"/>
                        <a:cs typeface="Calibri"/>
                        <a:sym typeface="Calibri"/>
                      </a:rPr>
                      <m:t>𝑗</m:t>
                    </m:r>
                    <m:r>
                      <a:rPr lang="en-US" i="1">
                        <a:solidFill>
                          <a:srgbClr val="000000"/>
                        </a:solidFill>
                        <a:latin typeface="Cambria Math" panose="02040503050406030204" pitchFamily="18" charset="0"/>
                        <a:ea typeface="Cambria Math" panose="02040503050406030204" pitchFamily="18" charset="0"/>
                        <a:cs typeface="Calibri"/>
                        <a:sym typeface="Calibri"/>
                      </a:rPr>
                      <m:t>246,</m:t>
                    </m:r>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d>
                      <m:dPr>
                        <m:begChr m:val="|"/>
                        <m:endChr m:val="|"/>
                        <m:ctrlPr>
                          <a:rPr lang="en-US" b="0" i="1" dirty="0"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e>
                    </m:d>
                    <m:r>
                      <a:rPr lang="en-US" b="0" i="1" smtClean="0">
                        <a:solidFill>
                          <a:srgbClr val="000000"/>
                        </a:solidFill>
                        <a:latin typeface="Cambria Math" panose="02040503050406030204" pitchFamily="18" charset="0"/>
                        <a:cs typeface="Calibri"/>
                        <a:sym typeface="Calibri"/>
                      </a:rPr>
                      <m:t>=248</m:t>
                    </m:r>
                  </m:oMath>
                </a14:m>
                <a:endParaRPr lang="en-US" b="0"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oMath>
                </a14:m>
                <a:endParaRPr lang="en-US" i="1" dirty="0">
                  <a:solidFill>
                    <a:srgbClr val="000000"/>
                  </a:solidFill>
                  <a:latin typeface="Cambria Math" panose="02040503050406030204" pitchFamily="18" charset="0"/>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𝑛</m:t>
                            </m:r>
                          </m:e>
                          <m:sub>
                            <m:r>
                              <a:rPr lang="en-US" b="0" i="1" smtClean="0">
                                <a:solidFill>
                                  <a:srgbClr val="000000"/>
                                </a:solidFill>
                                <a:latin typeface="Cambria Math" panose="02040503050406030204" pitchFamily="18" charset="0"/>
                                <a:cs typeface="Calibri"/>
                                <a:sym typeface="Calibri"/>
                              </a:rPr>
                              <m:t>𝑝</m:t>
                            </m:r>
                          </m:sub>
                        </m:sSub>
                      </m:den>
                    </m:f>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𝑖𝑛</m:t>
                        </m:r>
                      </m:sub>
                    </m:sSub>
                    <m:r>
                      <a:rPr lang="en-US" b="0" i="0" smtClean="0">
                        <a:solidFill>
                          <a:srgbClr val="000000"/>
                        </a:solidFill>
                        <a:latin typeface="Cambria Math" panose="02040503050406030204" pitchFamily="18" charset="0"/>
                        <a:cs typeface="Calibri"/>
                        <a:sym typeface="Calibri"/>
                      </a:rPr>
                      <m:t>=.29</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b="0" i="1" smtClean="0">
                        <a:solidFill>
                          <a:srgbClr val="000000"/>
                        </a:solidFill>
                        <a:latin typeface="Cambria Math" panose="02040503050406030204" pitchFamily="18" charset="0"/>
                        <a:cs typeface="Calibri"/>
                        <a:sym typeface="Calibri"/>
                      </a:rPr>
                      <m:t>=.29</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i="1">
                            <a:solidFill>
                              <a:srgbClr val="000000"/>
                            </a:solidFill>
                            <a:latin typeface="Cambria Math" panose="02040503050406030204" pitchFamily="18" charset="0"/>
                            <a:cs typeface="Calibri"/>
                            <a:sym typeface="Calibri"/>
                          </a:rPr>
                          <m:t>3016</m:t>
                        </m:r>
                      </m:num>
                      <m:den>
                        <m:r>
                          <a:rPr lang="en-US" b="0" i="1" smtClean="0">
                            <a:solidFill>
                              <a:srgbClr val="000000"/>
                            </a:solidFill>
                            <a:latin typeface="Cambria Math" panose="02040503050406030204" pitchFamily="18" charset="0"/>
                            <a:cs typeface="Calibri"/>
                            <a:sym typeface="Calibri"/>
                          </a:rPr>
                          <m:t>3264</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5=1.3</m:t>
                    </m:r>
                    <m:r>
                      <a:rPr lang="en-US" b="0" i="1" smtClean="0">
                        <a:solidFill>
                          <a:srgbClr val="000000"/>
                        </a:solidFill>
                        <a:latin typeface="Cambria Math" panose="02040503050406030204" pitchFamily="18" charset="0"/>
                        <a:cs typeface="Calibri"/>
                        <a:sym typeface="Calibri"/>
                      </a:rPr>
                      <m:t>𝑉</m:t>
                    </m:r>
                  </m:oMath>
                </a14:m>
                <a:endParaRPr lang="en-US" b="0" dirty="0">
                  <a:solidFill>
                    <a:srgbClr val="000000"/>
                  </a:solidFill>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𝑖𝑛</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r>
                          <a:rPr lang="en-US" i="1">
                            <a:solidFill>
                              <a:srgbClr val="000000"/>
                            </a:solidFill>
                            <a:latin typeface="Cambria Math" panose="02040503050406030204" pitchFamily="18" charset="0"/>
                            <a:cs typeface="Calibri"/>
                            <a:sym typeface="Calibri"/>
                          </a:rPr>
                          <m:t>|</m:t>
                        </m:r>
                      </m:den>
                    </m:f>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1250</m:t>
                                </m:r>
                              </m:den>
                            </m:f>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 </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𝑜𝑢𝑡</m:t>
                            </m:r>
                          </m:sub>
                        </m:sSub>
                      </m:num>
                      <m:den>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r>
                          <a:rPr lang="en-US" i="1">
                            <a:solidFill>
                              <a:srgbClr val="000000"/>
                            </a:solidFill>
                            <a:latin typeface="Cambria Math" panose="02040503050406030204" pitchFamily="18" charset="0"/>
                            <a:cs typeface="Calibri"/>
                            <a:sym typeface="Calibri"/>
                          </a:rPr>
                          <m:t>|</m:t>
                        </m:r>
                      </m:den>
                    </m:f>
                    <m:sSup>
                      <m:sSup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pPr>
                      <m:e>
                        <m:r>
                          <a:rPr lang="en-US" i="1">
                            <a:solidFill>
                              <a:srgbClr val="000000"/>
                            </a:solidFill>
                            <a:latin typeface="Cambria Math" panose="02040503050406030204" pitchFamily="18" charset="0"/>
                            <a:ea typeface="Cambria Math" panose="02040503050406030204" pitchFamily="18" charset="0"/>
                            <a:cs typeface="Calibri"/>
                            <a:sym typeface="Calibri"/>
                          </a:rPr>
                          <m:t>𝑒</m:t>
                        </m:r>
                      </m:e>
                      <m:sup>
                        <m:r>
                          <a:rPr lang="en-US" i="1">
                            <a:solidFill>
                              <a:srgbClr val="000000"/>
                            </a:solidFill>
                            <a:latin typeface="Cambria Math" panose="02040503050406030204" pitchFamily="18" charset="0"/>
                            <a:ea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sup>
                    </m:sSup>
                  </m:oMath>
                </a14:m>
                <a:r>
                  <a:rPr lang="en-US" b="0" dirty="0">
                    <a:solidFill>
                      <a:srgbClr val="000000"/>
                    </a:solidFill>
                    <a:cs typeface="Calibri"/>
                    <a:sym typeface="Calibri"/>
                  </a:rPr>
                  <a:t>,</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i="1">
                            <a:solidFill>
                              <a:srgbClr val="000000"/>
                            </a:solidFill>
                            <a:latin typeface="Cambria Math" panose="02040503050406030204" pitchFamily="18" charset="0"/>
                            <a:ea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ea typeface="Cambria Math" panose="02040503050406030204" pitchFamily="18" charset="0"/>
                            <a:cs typeface="Calibri"/>
                            <a:sym typeface="Calibri"/>
                          </a:rPr>
                          <m:t>arctan</m:t>
                        </m:r>
                      </m:fName>
                      <m:e>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ea typeface="Cambria Math" panose="02040503050406030204" pitchFamily="18" charset="0"/>
                                    <a:cs typeface="Calibri"/>
                                    <a:sym typeface="Calibri"/>
                                  </a:rPr>
                                </m:ctrlPr>
                              </m:fPr>
                              <m:num>
                                <m:r>
                                  <a:rPr lang="en-US" i="1">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num>
                              <m:den>
                                <m:r>
                                  <a:rPr lang="en-US" b="0" i="1" smtClean="0">
                                    <a:solidFill>
                                      <a:srgbClr val="000000"/>
                                    </a:solidFill>
                                    <a:latin typeface="Cambria Math" panose="02040503050406030204" pitchFamily="18" charset="0"/>
                                    <a:ea typeface="Cambria Math" panose="02040503050406030204" pitchFamily="18" charset="0"/>
                                    <a:cs typeface="Calibri"/>
                                    <a:sym typeface="Calibri"/>
                                  </a:rPr>
                                  <m:t>33</m:t>
                                </m:r>
                              </m:den>
                            </m:f>
                          </m:e>
                        </m:d>
                      </m:e>
                    </m:func>
                  </m:oMath>
                </a14:m>
                <a:r>
                  <a:rPr lang="en-US" b="0" dirty="0">
                    <a:solidFill>
                      <a:srgbClr val="000000"/>
                    </a:solidFill>
                    <a:cs typeface="Calibri"/>
                    <a:sym typeface="Calibri"/>
                  </a:rPr>
                  <a:t>.</a:t>
                </a: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d>
                      <m:dPr>
                        <m:ctrlPr>
                          <a:rPr lang="en-US" b="0" i="1" smtClean="0">
                            <a:solidFill>
                              <a:srgbClr val="000000"/>
                            </a:solidFill>
                            <a:latin typeface="Cambria Math" panose="02040503050406030204" pitchFamily="18" charset="0"/>
                            <a:cs typeface="Calibri"/>
                            <a:sym typeface="Calibri"/>
                          </a:rPr>
                        </m:ctrlPr>
                      </m:dPr>
                      <m:e>
                        <m:f>
                          <m:fPr>
                            <m:ctrlPr>
                              <a:rPr lang="en-US" b="0" i="1" smtClean="0">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i="1">
                                        <a:solidFill>
                                          <a:srgbClr val="000000"/>
                                        </a:solidFill>
                                        <a:latin typeface="Cambria Math" panose="02040503050406030204" pitchFamily="18" charset="0"/>
                                        <a:cs typeface="Calibri"/>
                                        <a:sym typeface="Calibri"/>
                                      </a:rPr>
                                      <m:t>𝑖𝑛</m:t>
                                    </m:r>
                                  </m:sub>
                                </m:sSub>
                              </m:e>
                            </m:acc>
                          </m:num>
                          <m:den>
                            <m:r>
                              <a:rPr lang="en-US" b="0" i="1" smtClean="0">
                                <a:solidFill>
                                  <a:srgbClr val="000000"/>
                                </a:solidFill>
                                <a:latin typeface="Cambria Math" panose="02040503050406030204" pitchFamily="18" charset="0"/>
                                <a:cs typeface="Calibri"/>
                                <a:sym typeface="Calibri"/>
                              </a:rPr>
                              <m:t>2</m:t>
                            </m:r>
                          </m:den>
                        </m:f>
                      </m:e>
                    </m:d>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𝑅𝑒</m:t>
                    </m:r>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p>
                          <m:sSupPr>
                            <m:ctrlPr>
                              <a:rPr lang="en-US" b="0" i="1" smtClean="0">
                                <a:solidFill>
                                  <a:srgbClr val="000000"/>
                                </a:solidFill>
                                <a:latin typeface="Cambria Math" panose="02040503050406030204" pitchFamily="18" charset="0"/>
                                <a:cs typeface="Calibri"/>
                                <a:sym typeface="Calibri"/>
                              </a:rPr>
                            </m:ctrlPr>
                          </m:sSup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e>
                          <m:sup>
                            <m:r>
                              <a:rPr lang="en-US" b="0" i="1" smtClean="0">
                                <a:solidFill>
                                  <a:srgbClr val="000000"/>
                                </a:solidFill>
                                <a:latin typeface="Cambria Math" panose="02040503050406030204" pitchFamily="18" charset="0"/>
                                <a:cs typeface="Calibri"/>
                                <a:sym typeface="Calibri"/>
                              </a:rPr>
                              <m:t>2</m:t>
                            </m:r>
                          </m:sup>
                        </m:sSup>
                      </m:num>
                      <m:den>
                        <m:r>
                          <a:rPr lang="en-US" b="0" i="1" smtClean="0">
                            <a:solidFill>
                              <a:srgbClr val="000000"/>
                            </a:solidFill>
                            <a:latin typeface="Cambria Math" panose="02040503050406030204" pitchFamily="18" charset="0"/>
                            <a:cs typeface="Calibri"/>
                            <a:sym typeface="Calibri"/>
                          </a:rPr>
                          <m:t>2</m:t>
                        </m:r>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𝑒</m:t>
                        </m:r>
                      </m:e>
                      <m:sup>
                        <m:r>
                          <a:rPr lang="en-US" b="0" i="1" smtClean="0">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b="0" i="1" smtClean="0">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d>
                      <m:dPr>
                        <m:ctrlPr>
                          <a:rPr lang="en-US" i="1">
                            <a:solidFill>
                              <a:srgbClr val="000000"/>
                            </a:solidFill>
                            <a:latin typeface="Cambria Math" panose="02040503050406030204" pitchFamily="18" charset="0"/>
                            <a:cs typeface="Calibri"/>
                            <a:sym typeface="Calibri"/>
                          </a:rPr>
                        </m:ctrlPr>
                      </m:dPr>
                      <m:e>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acc>
                              <m:accPr>
                                <m:chr m:val="̅"/>
                                <m:ctrlPr>
                                  <a:rPr lang="en-US" i="1">
                                    <a:solidFill>
                                      <a:srgbClr val="000000"/>
                                    </a:solidFill>
                                    <a:latin typeface="Cambria Math" panose="02040503050406030204" pitchFamily="18" charset="0"/>
                                    <a:cs typeface="Calibri"/>
                                    <a:sym typeface="Calibri"/>
                                  </a:rPr>
                                </m:ctrlPr>
                              </m:acc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𝐼</m:t>
                                    </m:r>
                                  </m:e>
                                  <m:sub>
                                    <m:r>
                                      <a:rPr lang="en-US" b="0" i="1" smtClean="0">
                                        <a:solidFill>
                                          <a:srgbClr val="000000"/>
                                        </a:solidFill>
                                        <a:latin typeface="Cambria Math" panose="02040503050406030204" pitchFamily="18" charset="0"/>
                                        <a:cs typeface="Calibri"/>
                                        <a:sym typeface="Calibri"/>
                                      </a:rPr>
                                      <m:t>𝑜𝑢𝑡</m:t>
                                    </m:r>
                                  </m:sub>
                                </m:sSub>
                              </m:e>
                            </m:acc>
                          </m:num>
                          <m:den>
                            <m:r>
                              <a:rPr lang="en-US" i="1">
                                <a:solidFill>
                                  <a:srgbClr val="000000"/>
                                </a:solidFill>
                                <a:latin typeface="Cambria Math" panose="02040503050406030204" pitchFamily="18" charset="0"/>
                                <a:cs typeface="Calibri"/>
                                <a:sym typeface="Calibri"/>
                              </a:rPr>
                              <m:t>2</m:t>
                            </m:r>
                          </m:den>
                        </m:f>
                      </m:e>
                    </m:d>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𝑅𝑒</m:t>
                    </m:r>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p>
                          <m:sSupPr>
                            <m:ctrlPr>
                              <a:rPr lang="en-US" i="1">
                                <a:solidFill>
                                  <a:srgbClr val="000000"/>
                                </a:solidFill>
                                <a:latin typeface="Cambria Math" panose="02040503050406030204" pitchFamily="18" charset="0"/>
                                <a:cs typeface="Calibri"/>
                                <a:sym typeface="Calibri"/>
                              </a:rPr>
                            </m:ctrlPr>
                          </m:sSup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e>
                          <m:sup>
                            <m:r>
                              <a:rPr lang="en-US" i="1">
                                <a:solidFill>
                                  <a:srgbClr val="000000"/>
                                </a:solidFill>
                                <a:latin typeface="Cambria Math" panose="02040503050406030204" pitchFamily="18" charset="0"/>
                                <a:cs typeface="Calibri"/>
                                <a:sym typeface="Calibri"/>
                              </a:rPr>
                              <m:t>2</m:t>
                            </m:r>
                          </m:sup>
                        </m:sSup>
                      </m:num>
                      <m:den>
                        <m:r>
                          <a:rPr lang="en-US" i="1">
                            <a:solidFill>
                              <a:srgbClr val="000000"/>
                            </a:solidFill>
                            <a:latin typeface="Cambria Math" panose="02040503050406030204" pitchFamily="18" charset="0"/>
                            <a:cs typeface="Calibri"/>
                            <a:sym typeface="Calibri"/>
                          </a:rPr>
                          <m:t>2</m:t>
                        </m:r>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e>
                        </m:d>
                      </m:den>
                    </m:f>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𝑒</m:t>
                        </m:r>
                      </m:e>
                      <m:sup>
                        <m:r>
                          <a:rPr lang="en-US" i="1">
                            <a:solidFill>
                              <a:srgbClr val="000000"/>
                            </a:solidFill>
                            <a:latin typeface="Cambria Math" panose="02040503050406030204" pitchFamily="18" charset="0"/>
                            <a:cs typeface="Calibri"/>
                            <a:sym typeface="Calibri"/>
                          </a:rPr>
                          <m:t>𝑗</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sup>
                    </m:sSup>
                    <m:r>
                      <a:rPr lang="en-US" i="1">
                        <a:solidFill>
                          <a:srgbClr val="000000"/>
                        </a:solidFill>
                        <a:latin typeface="Cambria Math" panose="02040503050406030204" pitchFamily="18" charset="0"/>
                        <a:cs typeface="Calibri"/>
                        <a:sym typeface="Calibri"/>
                      </a:rPr>
                      <m:t>)</m:t>
                    </m:r>
                  </m:oMath>
                </a14:m>
                <a:endParaRPr lang="en-US" dirty="0">
                  <a:solidFill>
                    <a:srgbClr val="000000"/>
                  </a:solidFill>
                  <a:ea typeface="Calibri"/>
                  <a:cs typeface="Calibri"/>
                  <a:sym typeface="Calibri"/>
                </a:endParaRPr>
              </a:p>
              <a:p>
                <a:pPr marL="914400" lvl="1" indent="-457200" defTabSz="457200" latinLnBrk="1" hangingPunct="0">
                  <a:buFont typeface="Arial" panose="020B0604020202020204" pitchFamily="34" charset="0"/>
                  <a:buChar char="•"/>
                </a:pPr>
                <a:endParaRPr lang="en-US"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240225" y="1166031"/>
                <a:ext cx="11360027" cy="5532700"/>
              </a:xfrm>
              <a:prstGeom prst="rect">
                <a:avLst/>
              </a:prstGeom>
              <a:blipFill>
                <a:blip r:embed="rId3"/>
                <a:stretch>
                  <a:fillRect l="-78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45</a:t>
            </a:fld>
            <a:endParaRPr lang="en-US" dirty="0">
              <a:solidFill>
                <a:schemeClr val="tx1"/>
              </a:solidFill>
            </a:endParaRPr>
          </a:p>
        </p:txBody>
      </p:sp>
      <p:grpSp>
        <p:nvGrpSpPr>
          <p:cNvPr id="3" name="Group 2">
            <a:extLst>
              <a:ext uri="{FF2B5EF4-FFF2-40B4-BE49-F238E27FC236}">
                <a16:creationId xmlns:a16="http://schemas.microsoft.com/office/drawing/2014/main" id="{1E4E2A95-C091-0F4D-9871-008DE2C691DD}"/>
              </a:ext>
            </a:extLst>
          </p:cNvPr>
          <p:cNvGrpSpPr/>
          <p:nvPr/>
        </p:nvGrpSpPr>
        <p:grpSpPr>
          <a:xfrm>
            <a:off x="10301921" y="2424873"/>
            <a:ext cx="1087913" cy="1180688"/>
            <a:chOff x="3030600" y="2151105"/>
            <a:chExt cx="1087913" cy="1180688"/>
          </a:xfrm>
        </p:grpSpPr>
        <p:grpSp>
          <p:nvGrpSpPr>
            <p:cNvPr id="6" name="Group 5">
              <a:extLst>
                <a:ext uri="{FF2B5EF4-FFF2-40B4-BE49-F238E27FC236}">
                  <a16:creationId xmlns:a16="http://schemas.microsoft.com/office/drawing/2014/main" id="{110EB934-19E9-B84B-8F12-AFCF3DA8C038}"/>
                </a:ext>
              </a:extLst>
            </p:cNvPr>
            <p:cNvGrpSpPr/>
            <p:nvPr/>
          </p:nvGrpSpPr>
          <p:grpSpPr>
            <a:xfrm>
              <a:off x="3146954" y="2569793"/>
              <a:ext cx="427602" cy="762000"/>
              <a:chOff x="2266478" y="2277813"/>
              <a:chExt cx="427602" cy="762000"/>
            </a:xfrm>
          </p:grpSpPr>
          <p:grpSp>
            <p:nvGrpSpPr>
              <p:cNvPr id="7" name="Group 267">
                <a:extLst>
                  <a:ext uri="{FF2B5EF4-FFF2-40B4-BE49-F238E27FC236}">
                    <a16:creationId xmlns:a16="http://schemas.microsoft.com/office/drawing/2014/main" id="{94ED62F6-A829-6C4F-99FE-67CBA047055F}"/>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28467655-15F3-0C49-AF8A-25E895B813D7}"/>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4" name="Arc 269">
                  <a:extLst>
                    <a:ext uri="{FF2B5EF4-FFF2-40B4-BE49-F238E27FC236}">
                      <a16:creationId xmlns:a16="http://schemas.microsoft.com/office/drawing/2014/main" id="{F6A66728-8D56-F040-B975-AAFA0106D441}"/>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5" name="Arc 270">
                  <a:extLst>
                    <a:ext uri="{FF2B5EF4-FFF2-40B4-BE49-F238E27FC236}">
                      <a16:creationId xmlns:a16="http://schemas.microsoft.com/office/drawing/2014/main" id="{6C8D4EE6-49F2-DD45-B3B5-99293AAA982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6" name="Arc 271">
                  <a:extLst>
                    <a:ext uri="{FF2B5EF4-FFF2-40B4-BE49-F238E27FC236}">
                      <a16:creationId xmlns:a16="http://schemas.microsoft.com/office/drawing/2014/main" id="{703B7A8E-FB8B-534A-960C-7A2C0BF9F4F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7" name="Line 272">
                  <a:extLst>
                    <a:ext uri="{FF2B5EF4-FFF2-40B4-BE49-F238E27FC236}">
                      <a16:creationId xmlns:a16="http://schemas.microsoft.com/office/drawing/2014/main" id="{49ED7E25-96D1-324B-82A3-BB1D13ED010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 name="Line 273">
                  <a:extLst>
                    <a:ext uri="{FF2B5EF4-FFF2-40B4-BE49-F238E27FC236}">
                      <a16:creationId xmlns:a16="http://schemas.microsoft.com/office/drawing/2014/main" id="{6BE8B1E6-F241-024F-B334-A9182BED81E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Arc 274">
                  <a:extLst>
                    <a:ext uri="{FF2B5EF4-FFF2-40B4-BE49-F238E27FC236}">
                      <a16:creationId xmlns:a16="http://schemas.microsoft.com/office/drawing/2014/main" id="{B467C634-E5F3-8848-8DCC-0AB25EA451D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0" name="Arc 275">
                  <a:extLst>
                    <a:ext uri="{FF2B5EF4-FFF2-40B4-BE49-F238E27FC236}">
                      <a16:creationId xmlns:a16="http://schemas.microsoft.com/office/drawing/2014/main" id="{3E3EFA12-51FA-8946-A1F4-3963C3B6F39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1" name="Arc 276">
                  <a:extLst>
                    <a:ext uri="{FF2B5EF4-FFF2-40B4-BE49-F238E27FC236}">
                      <a16:creationId xmlns:a16="http://schemas.microsoft.com/office/drawing/2014/main" id="{28962264-EBC0-8F45-B009-9461CC14287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2" name="Arc 277">
                  <a:extLst>
                    <a:ext uri="{FF2B5EF4-FFF2-40B4-BE49-F238E27FC236}">
                      <a16:creationId xmlns:a16="http://schemas.microsoft.com/office/drawing/2014/main" id="{6CCBE3D3-E1DE-7344-9F66-1C3FB3858BA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3" name="Arc 278">
                  <a:extLst>
                    <a:ext uri="{FF2B5EF4-FFF2-40B4-BE49-F238E27FC236}">
                      <a16:creationId xmlns:a16="http://schemas.microsoft.com/office/drawing/2014/main" id="{C36EDC3A-E471-634A-952B-BE594FA778D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4" name="Arc 279">
                  <a:extLst>
                    <a:ext uri="{FF2B5EF4-FFF2-40B4-BE49-F238E27FC236}">
                      <a16:creationId xmlns:a16="http://schemas.microsoft.com/office/drawing/2014/main" id="{2A461A44-D324-804C-BA1B-79CD8726005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35" name="Arc 280">
                  <a:extLst>
                    <a:ext uri="{FF2B5EF4-FFF2-40B4-BE49-F238E27FC236}">
                      <a16:creationId xmlns:a16="http://schemas.microsoft.com/office/drawing/2014/main" id="{7C411731-CCE7-7742-BCC6-7C529A9F8D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nvGrpSpPr>
              <p:cNvPr id="8" name="Group 281">
                <a:extLst>
                  <a:ext uri="{FF2B5EF4-FFF2-40B4-BE49-F238E27FC236}">
                    <a16:creationId xmlns:a16="http://schemas.microsoft.com/office/drawing/2014/main" id="{CBD5995D-3BBA-F24E-84F7-47D4502A738D}"/>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1896FD2D-66D3-DB45-9513-3EC73AF6FE5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1" name="Arc 283">
                  <a:extLst>
                    <a:ext uri="{FF2B5EF4-FFF2-40B4-BE49-F238E27FC236}">
                      <a16:creationId xmlns:a16="http://schemas.microsoft.com/office/drawing/2014/main" id="{16DB1CAD-EED7-AF43-827D-CFAD1B4685F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2" name="Arc 284">
                  <a:extLst>
                    <a:ext uri="{FF2B5EF4-FFF2-40B4-BE49-F238E27FC236}">
                      <a16:creationId xmlns:a16="http://schemas.microsoft.com/office/drawing/2014/main" id="{A542F9AC-17D8-C743-9FD7-32C943A7D4C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3" name="Arc 285">
                  <a:extLst>
                    <a:ext uri="{FF2B5EF4-FFF2-40B4-BE49-F238E27FC236}">
                      <a16:creationId xmlns:a16="http://schemas.microsoft.com/office/drawing/2014/main" id="{E64E83F8-EC0F-C446-85AA-0A6A5F1332D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4" name="Line 286">
                  <a:extLst>
                    <a:ext uri="{FF2B5EF4-FFF2-40B4-BE49-F238E27FC236}">
                      <a16:creationId xmlns:a16="http://schemas.microsoft.com/office/drawing/2014/main" id="{3549530B-7451-DA42-9269-C1BBD7BFE2D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 name="Line 287">
                  <a:extLst>
                    <a:ext uri="{FF2B5EF4-FFF2-40B4-BE49-F238E27FC236}">
                      <a16:creationId xmlns:a16="http://schemas.microsoft.com/office/drawing/2014/main" id="{E75E11CA-08AB-BB4C-BC63-A302B0816E6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Arc 288">
                  <a:extLst>
                    <a:ext uri="{FF2B5EF4-FFF2-40B4-BE49-F238E27FC236}">
                      <a16:creationId xmlns:a16="http://schemas.microsoft.com/office/drawing/2014/main" id="{3D577978-1B09-0843-9488-8C22C823AE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7" name="Arc 289">
                  <a:extLst>
                    <a:ext uri="{FF2B5EF4-FFF2-40B4-BE49-F238E27FC236}">
                      <a16:creationId xmlns:a16="http://schemas.microsoft.com/office/drawing/2014/main" id="{3E6EAE3E-A91A-6549-8226-73C5A8B0FD2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8" name="Arc 290">
                  <a:extLst>
                    <a:ext uri="{FF2B5EF4-FFF2-40B4-BE49-F238E27FC236}">
                      <a16:creationId xmlns:a16="http://schemas.microsoft.com/office/drawing/2014/main" id="{B06466B2-7F92-9445-AA9D-96C0DE62F61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19" name="Arc 291">
                  <a:extLst>
                    <a:ext uri="{FF2B5EF4-FFF2-40B4-BE49-F238E27FC236}">
                      <a16:creationId xmlns:a16="http://schemas.microsoft.com/office/drawing/2014/main" id="{21BC41AC-92BA-9940-805B-59B5115AE8A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0" name="Arc 292">
                  <a:extLst>
                    <a:ext uri="{FF2B5EF4-FFF2-40B4-BE49-F238E27FC236}">
                      <a16:creationId xmlns:a16="http://schemas.microsoft.com/office/drawing/2014/main" id="{FB5A111D-5C02-2648-8F13-18673EA63C5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1" name="Arc 293">
                  <a:extLst>
                    <a:ext uri="{FF2B5EF4-FFF2-40B4-BE49-F238E27FC236}">
                      <a16:creationId xmlns:a16="http://schemas.microsoft.com/office/drawing/2014/main" id="{FDE8EE66-AA5A-E740-A95D-09E5207F35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sp>
              <p:nvSpPr>
                <p:cNvPr id="22" name="Arc 294">
                  <a:extLst>
                    <a:ext uri="{FF2B5EF4-FFF2-40B4-BE49-F238E27FC236}">
                      <a16:creationId xmlns:a16="http://schemas.microsoft.com/office/drawing/2014/main" id="{80E1BC16-300D-434B-9377-F6AC9AC2C6A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1"/>
                </a:p>
              </p:txBody>
            </p:sp>
          </p:grpSp>
        </p:grpSp>
        <p:sp>
          <p:nvSpPr>
            <p:cNvPr id="36" name="TextBox 35">
              <a:extLst>
                <a:ext uri="{FF2B5EF4-FFF2-40B4-BE49-F238E27FC236}">
                  <a16:creationId xmlns:a16="http://schemas.microsoft.com/office/drawing/2014/main" id="{937C562D-B85D-544E-AF2B-21AD6409EDFA}"/>
                </a:ext>
              </a:extLst>
            </p:cNvPr>
            <p:cNvSpPr txBox="1"/>
            <p:nvPr/>
          </p:nvSpPr>
          <p:spPr>
            <a:xfrm>
              <a:off x="3030600" y="2151105"/>
              <a:ext cx="10879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r>
                <a:rPr lang="en-US" sz="1400" dirty="0">
                  <a:solidFill>
                    <a:srgbClr val="000000"/>
                  </a:solidFill>
                </a:rPr>
                <a:t>, 14:4</a:t>
              </a:r>
              <a:endParaRPr lang="en-US" sz="1400" baseline="-25000" dirty="0">
                <a:solidFill>
                  <a:srgbClr val="000000"/>
                </a:solidFill>
              </a:endParaRPr>
            </a:p>
          </p:txBody>
        </p:sp>
      </p:grpSp>
      <p:grpSp>
        <p:nvGrpSpPr>
          <p:cNvPr id="4" name="Group 3">
            <a:extLst>
              <a:ext uri="{FF2B5EF4-FFF2-40B4-BE49-F238E27FC236}">
                <a16:creationId xmlns:a16="http://schemas.microsoft.com/office/drawing/2014/main" id="{01D524BC-40D1-F241-BFF8-68C52F61D7C1}"/>
              </a:ext>
            </a:extLst>
          </p:cNvPr>
          <p:cNvGrpSpPr/>
          <p:nvPr/>
        </p:nvGrpSpPr>
        <p:grpSpPr>
          <a:xfrm>
            <a:off x="7726688" y="4840833"/>
            <a:ext cx="3591377" cy="1345857"/>
            <a:chOff x="8244439" y="3399659"/>
            <a:chExt cx="3707335" cy="1345857"/>
          </a:xfrm>
        </p:grpSpPr>
        <p:grpSp>
          <p:nvGrpSpPr>
            <p:cNvPr id="39" name="Group 38">
              <a:extLst>
                <a:ext uri="{FF2B5EF4-FFF2-40B4-BE49-F238E27FC236}">
                  <a16:creationId xmlns:a16="http://schemas.microsoft.com/office/drawing/2014/main" id="{E1C0C485-512E-9A4F-B054-EBA52A27C3DB}"/>
                </a:ext>
              </a:extLst>
            </p:cNvPr>
            <p:cNvGrpSpPr/>
            <p:nvPr/>
          </p:nvGrpSpPr>
          <p:grpSpPr>
            <a:xfrm>
              <a:off x="9919042" y="3784625"/>
              <a:ext cx="427602" cy="762000"/>
              <a:chOff x="2266478" y="2277813"/>
              <a:chExt cx="427602" cy="762000"/>
            </a:xfrm>
          </p:grpSpPr>
          <p:grpSp>
            <p:nvGrpSpPr>
              <p:cNvPr id="63" name="Group 267">
                <a:extLst>
                  <a:ext uri="{FF2B5EF4-FFF2-40B4-BE49-F238E27FC236}">
                    <a16:creationId xmlns:a16="http://schemas.microsoft.com/office/drawing/2014/main" id="{5A9F5378-60AC-FE49-8730-4DD02832DEA8}"/>
                  </a:ext>
                </a:extLst>
              </p:cNvPr>
              <p:cNvGrpSpPr>
                <a:grpSpLocks/>
              </p:cNvGrpSpPr>
              <p:nvPr/>
            </p:nvGrpSpPr>
            <p:grpSpPr bwMode="auto">
              <a:xfrm>
                <a:off x="2266478" y="2277813"/>
                <a:ext cx="152400" cy="762000"/>
                <a:chOff x="3935" y="1728"/>
                <a:chExt cx="96" cy="480"/>
              </a:xfrm>
            </p:grpSpPr>
            <p:sp>
              <p:nvSpPr>
                <p:cNvPr id="78" name="Arc 268">
                  <a:extLst>
                    <a:ext uri="{FF2B5EF4-FFF2-40B4-BE49-F238E27FC236}">
                      <a16:creationId xmlns:a16="http://schemas.microsoft.com/office/drawing/2014/main" id="{DF90DA98-E851-164D-8EF1-1F9C275F3D3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9" name="Arc 269">
                  <a:extLst>
                    <a:ext uri="{FF2B5EF4-FFF2-40B4-BE49-F238E27FC236}">
                      <a16:creationId xmlns:a16="http://schemas.microsoft.com/office/drawing/2014/main" id="{837A9C60-40DA-8744-96D9-B2377C99E28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 name="Arc 270">
                  <a:extLst>
                    <a:ext uri="{FF2B5EF4-FFF2-40B4-BE49-F238E27FC236}">
                      <a16:creationId xmlns:a16="http://schemas.microsoft.com/office/drawing/2014/main" id="{6D1A4810-C8BE-DB4F-82E9-6A0B41F061D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Arc 271">
                  <a:extLst>
                    <a:ext uri="{FF2B5EF4-FFF2-40B4-BE49-F238E27FC236}">
                      <a16:creationId xmlns:a16="http://schemas.microsoft.com/office/drawing/2014/main" id="{B854A5CD-1993-644C-8725-5518570BCE6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272">
                  <a:extLst>
                    <a:ext uri="{FF2B5EF4-FFF2-40B4-BE49-F238E27FC236}">
                      <a16:creationId xmlns:a16="http://schemas.microsoft.com/office/drawing/2014/main" id="{5A806AB2-8992-4045-AC13-E1C0DBC9113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273">
                  <a:extLst>
                    <a:ext uri="{FF2B5EF4-FFF2-40B4-BE49-F238E27FC236}">
                      <a16:creationId xmlns:a16="http://schemas.microsoft.com/office/drawing/2014/main" id="{87ACB4D2-248A-C447-A8FE-147DED40724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Arc 274">
                  <a:extLst>
                    <a:ext uri="{FF2B5EF4-FFF2-40B4-BE49-F238E27FC236}">
                      <a16:creationId xmlns:a16="http://schemas.microsoft.com/office/drawing/2014/main" id="{22D4DA90-F48B-F24F-A3C9-E27D53AF799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 name="Arc 275">
                  <a:extLst>
                    <a:ext uri="{FF2B5EF4-FFF2-40B4-BE49-F238E27FC236}">
                      <a16:creationId xmlns:a16="http://schemas.microsoft.com/office/drawing/2014/main" id="{6FECD4F5-8553-194C-8DAB-5E946BC8480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6" name="Arc 276">
                  <a:extLst>
                    <a:ext uri="{FF2B5EF4-FFF2-40B4-BE49-F238E27FC236}">
                      <a16:creationId xmlns:a16="http://schemas.microsoft.com/office/drawing/2014/main" id="{B2732250-A23C-294D-BD9E-4E85069097C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 name="Arc 277">
                  <a:extLst>
                    <a:ext uri="{FF2B5EF4-FFF2-40B4-BE49-F238E27FC236}">
                      <a16:creationId xmlns:a16="http://schemas.microsoft.com/office/drawing/2014/main" id="{7D27D3EE-E21A-8A49-B304-931085E56060}"/>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78">
                  <a:extLst>
                    <a:ext uri="{FF2B5EF4-FFF2-40B4-BE49-F238E27FC236}">
                      <a16:creationId xmlns:a16="http://schemas.microsoft.com/office/drawing/2014/main" id="{359FAA2C-8424-6042-898D-B0824C581BF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79">
                  <a:extLst>
                    <a:ext uri="{FF2B5EF4-FFF2-40B4-BE49-F238E27FC236}">
                      <a16:creationId xmlns:a16="http://schemas.microsoft.com/office/drawing/2014/main" id="{FC111338-F54A-A340-BA3B-D891725E543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0">
                  <a:extLst>
                    <a:ext uri="{FF2B5EF4-FFF2-40B4-BE49-F238E27FC236}">
                      <a16:creationId xmlns:a16="http://schemas.microsoft.com/office/drawing/2014/main" id="{D085D597-5FB0-2541-8B83-CEC591A670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64" name="Group 281">
                <a:extLst>
                  <a:ext uri="{FF2B5EF4-FFF2-40B4-BE49-F238E27FC236}">
                    <a16:creationId xmlns:a16="http://schemas.microsoft.com/office/drawing/2014/main" id="{5C920C4D-FD7F-1F44-B565-B3A35920AEA4}"/>
                  </a:ext>
                </a:extLst>
              </p:cNvPr>
              <p:cNvGrpSpPr>
                <a:grpSpLocks/>
              </p:cNvGrpSpPr>
              <p:nvPr/>
            </p:nvGrpSpPr>
            <p:grpSpPr bwMode="auto">
              <a:xfrm flipH="1">
                <a:off x="2541680" y="2277813"/>
                <a:ext cx="152400" cy="762000"/>
                <a:chOff x="3935" y="1728"/>
                <a:chExt cx="96" cy="480"/>
              </a:xfrm>
            </p:grpSpPr>
            <p:sp>
              <p:nvSpPr>
                <p:cNvPr id="65" name="Arc 282">
                  <a:extLst>
                    <a:ext uri="{FF2B5EF4-FFF2-40B4-BE49-F238E27FC236}">
                      <a16:creationId xmlns:a16="http://schemas.microsoft.com/office/drawing/2014/main" id="{43AD3E43-F708-9A4C-9C08-AD101A15D6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Arc 283">
                  <a:extLst>
                    <a:ext uri="{FF2B5EF4-FFF2-40B4-BE49-F238E27FC236}">
                      <a16:creationId xmlns:a16="http://schemas.microsoft.com/office/drawing/2014/main" id="{41E90E4C-C7ED-6D4E-BAC1-06D39759AAA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 name="Arc 284">
                  <a:extLst>
                    <a:ext uri="{FF2B5EF4-FFF2-40B4-BE49-F238E27FC236}">
                      <a16:creationId xmlns:a16="http://schemas.microsoft.com/office/drawing/2014/main" id="{59A9660A-2D66-3B4C-A3BE-C9214243AC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Arc 285">
                  <a:extLst>
                    <a:ext uri="{FF2B5EF4-FFF2-40B4-BE49-F238E27FC236}">
                      <a16:creationId xmlns:a16="http://schemas.microsoft.com/office/drawing/2014/main" id="{77232C84-171B-CA46-8E8D-34A803588A6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Line 286">
                  <a:extLst>
                    <a:ext uri="{FF2B5EF4-FFF2-40B4-BE49-F238E27FC236}">
                      <a16:creationId xmlns:a16="http://schemas.microsoft.com/office/drawing/2014/main" id="{E6FC4B67-75AA-1D41-A988-283850EFE6C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287">
                  <a:extLst>
                    <a:ext uri="{FF2B5EF4-FFF2-40B4-BE49-F238E27FC236}">
                      <a16:creationId xmlns:a16="http://schemas.microsoft.com/office/drawing/2014/main" id="{95BF4827-ECFD-7841-A2D6-1DEE74364F4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Arc 288">
                  <a:extLst>
                    <a:ext uri="{FF2B5EF4-FFF2-40B4-BE49-F238E27FC236}">
                      <a16:creationId xmlns:a16="http://schemas.microsoft.com/office/drawing/2014/main" id="{88AEA8EF-8868-274E-B7C0-1E768AEDDD8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289">
                  <a:extLst>
                    <a:ext uri="{FF2B5EF4-FFF2-40B4-BE49-F238E27FC236}">
                      <a16:creationId xmlns:a16="http://schemas.microsoft.com/office/drawing/2014/main" id="{44B7CA65-ADE9-FD45-BA8B-2F14B4AFAC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290">
                  <a:extLst>
                    <a:ext uri="{FF2B5EF4-FFF2-40B4-BE49-F238E27FC236}">
                      <a16:creationId xmlns:a16="http://schemas.microsoft.com/office/drawing/2014/main" id="{D3BBE431-44D2-B546-8060-F2076818EF0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291">
                  <a:extLst>
                    <a:ext uri="{FF2B5EF4-FFF2-40B4-BE49-F238E27FC236}">
                      <a16:creationId xmlns:a16="http://schemas.microsoft.com/office/drawing/2014/main" id="{F16CFC87-A0B1-9649-BD97-AFE4B0F022C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5" name="Arc 292">
                  <a:extLst>
                    <a:ext uri="{FF2B5EF4-FFF2-40B4-BE49-F238E27FC236}">
                      <a16:creationId xmlns:a16="http://schemas.microsoft.com/office/drawing/2014/main" id="{FEBCF987-BEA8-5C4B-8F2F-1D699842458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6" name="Arc 293">
                  <a:extLst>
                    <a:ext uri="{FF2B5EF4-FFF2-40B4-BE49-F238E27FC236}">
                      <a16:creationId xmlns:a16="http://schemas.microsoft.com/office/drawing/2014/main" id="{5B40C7EE-8A80-1646-9918-D94F3C00B1A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7" name="Arc 294">
                  <a:extLst>
                    <a:ext uri="{FF2B5EF4-FFF2-40B4-BE49-F238E27FC236}">
                      <a16:creationId xmlns:a16="http://schemas.microsoft.com/office/drawing/2014/main" id="{7C9D62DD-B37F-2347-8C9A-4DD2B6E5AF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66C7FC8-05D6-5F4F-9B05-F7E25A0AEFB2}"/>
                    </a:ext>
                  </a:extLst>
                </p:cNvPr>
                <p:cNvSpPr txBox="1"/>
                <p:nvPr/>
              </p:nvSpPr>
              <p:spPr>
                <a:xfrm>
                  <a:off x="8814440" y="38495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0" name="TextBox 39">
                  <a:extLst>
                    <a:ext uri="{FF2B5EF4-FFF2-40B4-BE49-F238E27FC236}">
                      <a16:creationId xmlns:a16="http://schemas.microsoft.com/office/drawing/2014/main" id="{566C7FC8-05D6-5F4F-9B05-F7E25A0AEFB2}"/>
                    </a:ext>
                  </a:extLst>
                </p:cNvPr>
                <p:cNvSpPr txBox="1">
                  <a:spLocks noRot="1" noChangeAspect="1" noMove="1" noResize="1" noEditPoints="1" noAdjustHandles="1" noChangeArrowheads="1" noChangeShapeType="1" noTextEdit="1"/>
                </p:cNvSpPr>
                <p:nvPr/>
              </p:nvSpPr>
              <p:spPr>
                <a:xfrm>
                  <a:off x="8814440" y="3849525"/>
                  <a:ext cx="543905" cy="307775"/>
                </a:xfrm>
                <a:prstGeom prst="rect">
                  <a:avLst/>
                </a:prstGeom>
                <a:blipFill>
                  <a:blip r:embed="rId4"/>
                  <a:stretch>
                    <a:fillRect l="-13953" b="-19231"/>
                  </a:stretch>
                </a:blipFill>
                <a:ln w="12700" cap="flat">
                  <a:noFill/>
                  <a:miter lim="400000"/>
                </a:ln>
                <a:effectLst/>
              </p:spPr>
              <p:txBody>
                <a:bodyPr/>
                <a:lstStyle/>
                <a:p>
                  <a:r>
                    <a:rPr lang="en-US">
                      <a:noFill/>
                    </a:rPr>
                    <a:t> </a:t>
                  </a:r>
                </a:p>
              </p:txBody>
            </p:sp>
          </mc:Fallback>
        </mc:AlternateContent>
        <p:sp>
          <p:nvSpPr>
            <p:cNvPr id="41" name="Freeform 40">
              <a:extLst>
                <a:ext uri="{FF2B5EF4-FFF2-40B4-BE49-F238E27FC236}">
                  <a16:creationId xmlns:a16="http://schemas.microsoft.com/office/drawing/2014/main" id="{511369E4-DBF0-EB4E-83F7-BB8438D67D61}"/>
                </a:ext>
              </a:extLst>
            </p:cNvPr>
            <p:cNvSpPr>
              <a:spLocks noChangeAspect="1"/>
            </p:cNvSpPr>
            <p:nvPr/>
          </p:nvSpPr>
          <p:spPr bwMode="auto">
            <a:xfrm>
              <a:off x="10564815"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2" name="Group 41">
              <a:extLst>
                <a:ext uri="{FF2B5EF4-FFF2-40B4-BE49-F238E27FC236}">
                  <a16:creationId xmlns:a16="http://schemas.microsoft.com/office/drawing/2014/main" id="{B5E0A3D8-9EE0-D649-A61C-047C784A6C30}"/>
                </a:ext>
              </a:extLst>
            </p:cNvPr>
            <p:cNvGrpSpPr/>
            <p:nvPr/>
          </p:nvGrpSpPr>
          <p:grpSpPr>
            <a:xfrm>
              <a:off x="8329700" y="3986580"/>
              <a:ext cx="543906" cy="523218"/>
              <a:chOff x="7097485" y="3674605"/>
              <a:chExt cx="548640" cy="548640"/>
            </a:xfrm>
          </p:grpSpPr>
          <p:sp>
            <p:nvSpPr>
              <p:cNvPr id="61" name="Freeform 60">
                <a:extLst>
                  <a:ext uri="{FF2B5EF4-FFF2-40B4-BE49-F238E27FC236}">
                    <a16:creationId xmlns:a16="http://schemas.microsoft.com/office/drawing/2014/main" id="{81142C41-3D36-9F42-81F7-BF7F8BB31D4B}"/>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2" name="Oval 61">
                <a:extLst>
                  <a:ext uri="{FF2B5EF4-FFF2-40B4-BE49-F238E27FC236}">
                    <a16:creationId xmlns:a16="http://schemas.microsoft.com/office/drawing/2014/main" id="{0124F967-84C2-164B-864B-CA5D456D1E52}"/>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7BAEB4E6-9F40-6B48-836F-1ED4BCF2392A}"/>
                </a:ext>
              </a:extLst>
            </p:cNvPr>
            <p:cNvSpPr>
              <a:spLocks noChangeAspect="1"/>
            </p:cNvSpPr>
            <p:nvPr/>
          </p:nvSpPr>
          <p:spPr bwMode="auto">
            <a:xfrm rot="5400000">
              <a:off x="8901144"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43">
              <a:extLst>
                <a:ext uri="{FF2B5EF4-FFF2-40B4-BE49-F238E27FC236}">
                  <a16:creationId xmlns:a16="http://schemas.microsoft.com/office/drawing/2014/main" id="{3C9A4A08-9191-3E40-9A95-0D2E5499499B}"/>
                </a:ext>
              </a:extLst>
            </p:cNvPr>
            <p:cNvSpPr>
              <a:spLocks noChangeAspect="1"/>
            </p:cNvSpPr>
            <p:nvPr/>
          </p:nvSpPr>
          <p:spPr bwMode="auto">
            <a:xfrm rot="5400000">
              <a:off x="9544059" y="341230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5" name="Straight Connector 44">
              <a:extLst>
                <a:ext uri="{FF2B5EF4-FFF2-40B4-BE49-F238E27FC236}">
                  <a16:creationId xmlns:a16="http://schemas.microsoft.com/office/drawing/2014/main" id="{A85F6CA5-1DB0-AC4A-B841-14A2B50D3945}"/>
                </a:ext>
              </a:extLst>
            </p:cNvPr>
            <p:cNvCxnSpPr>
              <a:cxnSpLocks/>
            </p:cNvCxnSpPr>
            <p:nvPr/>
          </p:nvCxnSpPr>
          <p:spPr>
            <a:xfrm>
              <a:off x="8596344" y="378776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094DA5A3-1C76-9F43-BD7E-53D59448D4B8}"/>
                </a:ext>
              </a:extLst>
            </p:cNvPr>
            <p:cNvCxnSpPr>
              <a:cxnSpLocks/>
            </p:cNvCxnSpPr>
            <p:nvPr/>
          </p:nvCxnSpPr>
          <p:spPr>
            <a:xfrm>
              <a:off x="8615394"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7" name="Freeform 46">
              <a:extLst>
                <a:ext uri="{FF2B5EF4-FFF2-40B4-BE49-F238E27FC236}">
                  <a16:creationId xmlns:a16="http://schemas.microsoft.com/office/drawing/2014/main" id="{29947E46-B363-DE4C-A544-8433FB3A207A}"/>
                </a:ext>
              </a:extLst>
            </p:cNvPr>
            <p:cNvSpPr>
              <a:spLocks noChangeAspect="1"/>
            </p:cNvSpPr>
            <p:nvPr/>
          </p:nvSpPr>
          <p:spPr bwMode="auto">
            <a:xfrm rot="5400000">
              <a:off x="9228722" y="428831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8" name="Straight Connector 47">
              <a:extLst>
                <a:ext uri="{FF2B5EF4-FFF2-40B4-BE49-F238E27FC236}">
                  <a16:creationId xmlns:a16="http://schemas.microsoft.com/office/drawing/2014/main" id="{DE58DC82-F96F-FF42-B054-655637CCF125}"/>
                </a:ext>
              </a:extLst>
            </p:cNvPr>
            <p:cNvCxnSpPr>
              <a:cxnSpLocks/>
            </p:cNvCxnSpPr>
            <p:nvPr/>
          </p:nvCxnSpPr>
          <p:spPr>
            <a:xfrm>
              <a:off x="8615395" y="467046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862D4F5F-0D1E-CA40-A2D9-765E0A61FE10}"/>
                </a:ext>
              </a:extLst>
            </p:cNvPr>
            <p:cNvCxnSpPr>
              <a:cxnSpLocks/>
            </p:cNvCxnSpPr>
            <p:nvPr/>
          </p:nvCxnSpPr>
          <p:spPr>
            <a:xfrm flipH="1">
              <a:off x="9641294" y="467046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9D73456-02D5-3C45-89F5-BD0FEE9EC1EE}"/>
                </a:ext>
              </a:extLst>
            </p:cNvPr>
            <p:cNvCxnSpPr>
              <a:cxnSpLocks/>
            </p:cNvCxnSpPr>
            <p:nvPr/>
          </p:nvCxnSpPr>
          <p:spPr>
            <a:xfrm>
              <a:off x="9996519" y="450214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Freeform 51">
              <a:extLst>
                <a:ext uri="{FF2B5EF4-FFF2-40B4-BE49-F238E27FC236}">
                  <a16:creationId xmlns:a16="http://schemas.microsoft.com/office/drawing/2014/main" id="{980AE4C3-EB16-144C-B14C-A83B3B06F27E}"/>
                </a:ext>
              </a:extLst>
            </p:cNvPr>
            <p:cNvSpPr>
              <a:spLocks noChangeAspect="1"/>
            </p:cNvSpPr>
            <p:nvPr/>
          </p:nvSpPr>
          <p:spPr bwMode="auto">
            <a:xfrm>
              <a:off x="11211851" y="378973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 name="Oval 52">
              <a:extLst>
                <a:ext uri="{FF2B5EF4-FFF2-40B4-BE49-F238E27FC236}">
                  <a16:creationId xmlns:a16="http://schemas.microsoft.com/office/drawing/2014/main" id="{869CC543-737D-0D40-878A-252F07012A72}"/>
                </a:ext>
              </a:extLst>
            </p:cNvPr>
            <p:cNvSpPr/>
            <p:nvPr/>
          </p:nvSpPr>
          <p:spPr>
            <a:xfrm>
              <a:off x="11553335" y="374773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E3E75DC6-4072-0940-A4D8-300C91F118E7}"/>
                </a:ext>
              </a:extLst>
            </p:cNvPr>
            <p:cNvCxnSpPr>
              <a:cxnSpLocks/>
            </p:cNvCxnSpPr>
            <p:nvPr/>
          </p:nvCxnSpPr>
          <p:spPr>
            <a:xfrm>
              <a:off x="10273183" y="3790874"/>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5" name="Oval 54">
              <a:extLst>
                <a:ext uri="{FF2B5EF4-FFF2-40B4-BE49-F238E27FC236}">
                  <a16:creationId xmlns:a16="http://schemas.microsoft.com/office/drawing/2014/main" id="{0CBE6E50-15FB-BA49-87AC-6B13F950D9A8}"/>
                </a:ext>
              </a:extLst>
            </p:cNvPr>
            <p:cNvSpPr/>
            <p:nvPr/>
          </p:nvSpPr>
          <p:spPr>
            <a:xfrm>
              <a:off x="11543810" y="44996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34F4937-8192-BE44-B451-5C503D18E2C2}"/>
                </a:ext>
              </a:extLst>
            </p:cNvPr>
            <p:cNvCxnSpPr>
              <a:cxnSpLocks/>
            </p:cNvCxnSpPr>
            <p:nvPr/>
          </p:nvCxnSpPr>
          <p:spPr>
            <a:xfrm>
              <a:off x="10263658" y="4537685"/>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551D2AE-B317-444F-9EEC-292AD61AC098}"/>
                    </a:ext>
                  </a:extLst>
                </p:cNvPr>
                <p:cNvSpPr txBox="1"/>
                <p:nvPr/>
              </p:nvSpPr>
              <p:spPr>
                <a:xfrm>
                  <a:off x="9348307" y="385951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200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7" name="TextBox 56">
                  <a:extLst>
                    <a:ext uri="{FF2B5EF4-FFF2-40B4-BE49-F238E27FC236}">
                      <a16:creationId xmlns:a16="http://schemas.microsoft.com/office/drawing/2014/main" id="{7551D2AE-B317-444F-9EEC-292AD61AC098}"/>
                    </a:ext>
                  </a:extLst>
                </p:cNvPr>
                <p:cNvSpPr txBox="1">
                  <a:spLocks noRot="1" noChangeAspect="1" noMove="1" noResize="1" noEditPoints="1" noAdjustHandles="1" noChangeArrowheads="1" noChangeShapeType="1" noTextEdit="1"/>
                </p:cNvSpPr>
                <p:nvPr/>
              </p:nvSpPr>
              <p:spPr>
                <a:xfrm>
                  <a:off x="9348307" y="3859513"/>
                  <a:ext cx="543905" cy="307775"/>
                </a:xfrm>
                <a:prstGeom prst="rect">
                  <a:avLst/>
                </a:prstGeom>
                <a:blipFill>
                  <a:blip r:embed="rId5"/>
                  <a:stretch>
                    <a:fillRect l="-11364" t="-3846"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18815C-D30C-9A4C-A4C6-6E415EF88013}"/>
                    </a:ext>
                  </a:extLst>
                </p:cNvPr>
                <p:cNvSpPr txBox="1"/>
                <p:nvPr/>
              </p:nvSpPr>
              <p:spPr>
                <a:xfrm>
                  <a:off x="9090665" y="429720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8" name="TextBox 57">
                  <a:extLst>
                    <a:ext uri="{FF2B5EF4-FFF2-40B4-BE49-F238E27FC236}">
                      <a16:creationId xmlns:a16="http://schemas.microsoft.com/office/drawing/2014/main" id="{9F18815C-D30C-9A4C-A4C6-6E415EF88013}"/>
                    </a:ext>
                  </a:extLst>
                </p:cNvPr>
                <p:cNvSpPr txBox="1">
                  <a:spLocks noRot="1" noChangeAspect="1" noMove="1" noResize="1" noEditPoints="1" noAdjustHandles="1" noChangeArrowheads="1" noChangeShapeType="1" noTextEdit="1"/>
                </p:cNvSpPr>
                <p:nvPr/>
              </p:nvSpPr>
              <p:spPr>
                <a:xfrm>
                  <a:off x="9090665" y="4297200"/>
                  <a:ext cx="543905" cy="307775"/>
                </a:xfrm>
                <a:prstGeom prst="rect">
                  <a:avLst/>
                </a:prstGeom>
                <a:blipFill>
                  <a:blip r:embed="rId6"/>
                  <a:stretch>
                    <a:fillRect l="-11364" t="-4000"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F3C2539-3C94-3F42-8886-34B1B8293FB2}"/>
                    </a:ext>
                  </a:extLst>
                </p:cNvPr>
                <p:cNvSpPr txBox="1"/>
                <p:nvPr/>
              </p:nvSpPr>
              <p:spPr>
                <a:xfrm>
                  <a:off x="10703019" y="4021672"/>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9" name="TextBox 58">
                  <a:extLst>
                    <a:ext uri="{FF2B5EF4-FFF2-40B4-BE49-F238E27FC236}">
                      <a16:creationId xmlns:a16="http://schemas.microsoft.com/office/drawing/2014/main" id="{FF3C2539-3C94-3F42-8886-34B1B8293FB2}"/>
                    </a:ext>
                  </a:extLst>
                </p:cNvPr>
                <p:cNvSpPr txBox="1">
                  <a:spLocks noRot="1" noChangeAspect="1" noMove="1" noResize="1" noEditPoints="1" noAdjustHandles="1" noChangeArrowheads="1" noChangeShapeType="1" noTextEdit="1"/>
                </p:cNvSpPr>
                <p:nvPr/>
              </p:nvSpPr>
              <p:spPr>
                <a:xfrm>
                  <a:off x="10703019" y="4021672"/>
                  <a:ext cx="543905" cy="307775"/>
                </a:xfrm>
                <a:prstGeom prst="rect">
                  <a:avLst/>
                </a:prstGeom>
                <a:blipFill>
                  <a:blip r:embed="rId7"/>
                  <a:stretch>
                    <a:fillRect l="-11364" t="-4000" b="-24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32425C8-FB09-D34A-B61A-9120F22D60AC}"/>
                    </a:ext>
                  </a:extLst>
                </p:cNvPr>
                <p:cNvSpPr txBox="1"/>
                <p:nvPr/>
              </p:nvSpPr>
              <p:spPr>
                <a:xfrm>
                  <a:off x="11407869" y="4031197"/>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60" name="TextBox 59">
                  <a:extLst>
                    <a:ext uri="{FF2B5EF4-FFF2-40B4-BE49-F238E27FC236}">
                      <a16:creationId xmlns:a16="http://schemas.microsoft.com/office/drawing/2014/main" id="{332425C8-FB09-D34A-B61A-9120F22D60AC}"/>
                    </a:ext>
                  </a:extLst>
                </p:cNvPr>
                <p:cNvSpPr txBox="1">
                  <a:spLocks noRot="1" noChangeAspect="1" noMove="1" noResize="1" noEditPoints="1" noAdjustHandles="1" noChangeArrowheads="1" noChangeShapeType="1" noTextEdit="1"/>
                </p:cNvSpPr>
                <p:nvPr/>
              </p:nvSpPr>
              <p:spPr>
                <a:xfrm>
                  <a:off x="11407869" y="4031197"/>
                  <a:ext cx="543905" cy="307775"/>
                </a:xfrm>
                <a:prstGeom prst="rect">
                  <a:avLst/>
                </a:prstGeom>
                <a:blipFill>
                  <a:blip r:embed="rId8"/>
                  <a:stretch>
                    <a:fillRect l="-11364" t="-4000" b="-20000"/>
                  </a:stretch>
                </a:blipFill>
                <a:ln w="12700" cap="flat">
                  <a:noFill/>
                  <a:miter lim="400000"/>
                </a:ln>
                <a:effectLst/>
              </p:spPr>
              <p:txBody>
                <a:bodyPr/>
                <a:lstStyle/>
                <a:p>
                  <a:r>
                    <a:rPr lang="en-US">
                      <a:noFill/>
                    </a:rPr>
                    <a:t> </a:t>
                  </a:r>
                </a:p>
              </p:txBody>
            </p:sp>
          </mc:Fallback>
        </mc:AlternateContent>
        <p:sp>
          <p:nvSpPr>
            <p:cNvPr id="91" name="TextBox 90">
              <a:extLst>
                <a:ext uri="{FF2B5EF4-FFF2-40B4-BE49-F238E27FC236}">
                  <a16:creationId xmlns:a16="http://schemas.microsoft.com/office/drawing/2014/main" id="{6C1B89C2-DDBB-0444-BEF5-2F92B68CB9CF}"/>
                </a:ext>
              </a:extLst>
            </p:cNvPr>
            <p:cNvSpPr txBox="1"/>
            <p:nvPr/>
          </p:nvSpPr>
          <p:spPr>
            <a:xfrm>
              <a:off x="8244439" y="3399659"/>
              <a:ext cx="6333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10V</a:t>
              </a:r>
              <a:r>
                <a:rPr lang="en-US" sz="1400" baseline="-25000" dirty="0">
                  <a:solidFill>
                    <a:srgbClr val="000000"/>
                  </a:solidFill>
                  <a:ea typeface="Cambria Math" panose="02040503050406030204" pitchFamily="18" charset="0"/>
                </a:rPr>
                <a:t>pp</a:t>
              </a:r>
              <a:endParaRPr lang="en-US" sz="1400" baseline="-25000" dirty="0">
                <a:solidFill>
                  <a:srgbClr val="000000"/>
                </a:solidFill>
              </a:endParaRPr>
            </a:p>
          </p:txBody>
        </p:sp>
      </p:grpSp>
    </p:spTree>
    <p:extLst>
      <p:ext uri="{BB962C8B-B14F-4D97-AF65-F5344CB8AC3E}">
        <p14:creationId xmlns:p14="http://schemas.microsoft.com/office/powerpoint/2010/main" val="4246872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83129"/>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15: Norcal Driver Transformers (2)</a:t>
            </a:r>
            <a:endParaRPr sz="20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1301017" y="1951161"/>
                <a:ext cx="8811171" cy="37499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func>
                      <m:funcPr>
                        <m:ctrlPr>
                          <a:rPr lang="en-US" i="1" smtClean="0">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cs typeface="Calibri"/>
                                    <a:sym typeface="Calibri"/>
                                  </a:rPr>
                                  <m:t>𝑠</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b="0" i="1" smtClean="0">
                        <a:solidFill>
                          <a:srgbClr val="000000"/>
                        </a:solidFill>
                        <a:latin typeface="Cambria Math" panose="02040503050406030204" pitchFamily="18" charset="0"/>
                        <a:ea typeface="Cambria Math" panose="02040503050406030204" pitchFamily="18" charset="0"/>
                        <a:cs typeface="Calibri"/>
                        <a:sym typeface="Calibri"/>
                      </a:rPr>
                      <m:t>=.13,</m:t>
                    </m:r>
                    <m:func>
                      <m:funcPr>
                        <m:ctrlPr>
                          <a:rPr lang="en-US" i="1">
                            <a:solidFill>
                              <a:srgbClr val="000000"/>
                            </a:solidFill>
                            <a:latin typeface="Cambria Math" panose="02040503050406030204" pitchFamily="18" charset="0"/>
                            <a:cs typeface="Calibri"/>
                            <a:sym typeface="Calibri"/>
                          </a:rPr>
                        </m:ctrlPr>
                      </m:funcPr>
                      <m:fName>
                        <m:r>
                          <m:rPr>
                            <m:sty m:val="p"/>
                          </m:rPr>
                          <a:rPr lang="en-US">
                            <a:solidFill>
                              <a:srgbClr val="000000"/>
                            </a:solidFill>
                            <a:latin typeface="Cambria Math" panose="02040503050406030204" pitchFamily="18" charset="0"/>
                            <a:cs typeface="Calibri"/>
                            <a:sym typeface="Calibri"/>
                          </a:rPr>
                          <m:t>cos</m:t>
                        </m:r>
                      </m:fName>
                      <m:e>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e>
                        </m:d>
                      </m:e>
                    </m:func>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.38</m:t>
                    </m:r>
                    <m:r>
                      <a:rPr lang="en-US" i="1">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f>
                      <m:fPr>
                        <m:ctrlPr>
                          <a:rPr lang="en-US" i="1" smtClean="0">
                            <a:solidFill>
                              <a:srgbClr val="000000"/>
                            </a:solidFill>
                            <a:latin typeface="Cambria Math" panose="02040503050406030204" pitchFamily="18" charset="0"/>
                            <a:cs typeface="Calibri"/>
                            <a:sym typeface="Calibri"/>
                          </a:rPr>
                        </m:ctrlPr>
                      </m:fPr>
                      <m:num>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𝑜𝑢𝑡</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b="0" i="1" smtClean="0">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r>
                          <a:rPr lang="en-US" i="1">
                            <a:solidFill>
                              <a:srgbClr val="000000"/>
                            </a:solidFill>
                            <a:latin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cs typeface="Calibri"/>
                        <a:sym typeface="Calibri"/>
                      </a:rPr>
                      <m:t>=</m:t>
                    </m:r>
                    <m:sSup>
                      <m:sSupPr>
                        <m:ctrlPr>
                          <a:rPr lang="en-US" b="0" i="1" smtClean="0">
                            <a:solidFill>
                              <a:srgbClr val="000000"/>
                            </a:solidFill>
                            <a:latin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𝑜𝑢𝑡</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𝑖𝑛</m:t>
                                </m:r>
                              </m:sub>
                            </m:sSub>
                          </m:den>
                        </m:f>
                        <m:r>
                          <a:rPr lang="en-US" b="0" i="1" smtClean="0">
                            <a:solidFill>
                              <a:srgbClr val="000000"/>
                            </a:solidFill>
                            <a:latin typeface="Cambria Math" panose="02040503050406030204" pitchFamily="18" charset="0"/>
                            <a:cs typeface="Calibri"/>
                            <a:sym typeface="Calibri"/>
                          </a:rPr>
                          <m:t>)</m:t>
                        </m:r>
                      </m:e>
                      <m:sup>
                        <m:r>
                          <a:rPr lang="en-US" b="0" i="1" smtClean="0">
                            <a:solidFill>
                              <a:srgbClr val="000000"/>
                            </a:solidFill>
                            <a:latin typeface="Cambria Math" panose="02040503050406030204" pitchFamily="18" charset="0"/>
                            <a:cs typeface="Calibri"/>
                            <a:sym typeface="Calibri"/>
                          </a:rPr>
                          <m:t>2</m:t>
                        </m:r>
                      </m:sup>
                    </m:sSup>
                    <m:f>
                      <m:fPr>
                        <m:ctrlPr>
                          <a:rPr lang="en-US" b="0" i="1" smtClean="0">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sSub>
                                  <m:sSubPr>
                                    <m:ctrlPr>
                                      <a:rPr lang="en-US" i="1" smtClean="0">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cs typeface="Calibri"/>
                                        <a:sym typeface="Calibri"/>
                                      </a:rPr>
                                      <m:t>𝑟</m:t>
                                    </m:r>
                                  </m:sub>
                                </m:sSub>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cs typeface="Calibri"/>
                                        <a:sym typeface="Calibri"/>
                                      </a:rPr>
                                      <m:t>𝑟</m:t>
                                    </m:r>
                                  </m:sub>
                                </m:sSub>
                              </m:e>
                            </m:d>
                          </m:e>
                        </m:d>
                      </m:den>
                    </m:f>
                    <m:f>
                      <m:fPr>
                        <m:ctrlPr>
                          <a:rPr lang="en-US" b="0" i="1" smtClean="0">
                            <a:solidFill>
                              <a:srgbClr val="000000"/>
                            </a:solidFill>
                            <a:latin typeface="Cambria Math" panose="02040503050406030204" pitchFamily="18" charset="0"/>
                            <a:cs typeface="Calibri"/>
                            <a:sym typeface="Calibri"/>
                          </a:rPr>
                        </m:ctrlPr>
                      </m:fPr>
                      <m:num>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𝑟</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b="0" i="0" smtClean="0">
                            <a:solidFill>
                              <a:srgbClr val="000000"/>
                            </a:solidFill>
                            <a:latin typeface="Cambria Math" panose="02040503050406030204" pitchFamily="18" charset="0"/>
                            <a:cs typeface="Calibri"/>
                            <a:sym typeface="Calibri"/>
                          </a:rPr>
                          <m:t>cos</m:t>
                        </m:r>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sub>
                                <m:r>
                                  <a:rPr lang="en-US" i="1">
                                    <a:solidFill>
                                      <a:srgbClr val="000000"/>
                                    </a:solidFill>
                                    <a:latin typeface="Cambria Math" panose="02040503050406030204" pitchFamily="18" charset="0"/>
                                    <a:ea typeface="Cambria Math" panose="02040503050406030204" pitchFamily="18" charset="0"/>
                                    <a:cs typeface="Calibri"/>
                                    <a:sym typeface="Calibri"/>
                                  </a:rPr>
                                  <m:t>𝑟</m:t>
                                </m:r>
                              </m:sub>
                            </m:sSub>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5</m:t>
                            </m:r>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3264</m:t>
                        </m:r>
                      </m:num>
                      <m:den>
                        <m:r>
                          <a:rPr lang="en-US" b="0" i="1" smtClean="0">
                            <a:solidFill>
                              <a:srgbClr val="000000"/>
                            </a:solidFill>
                            <a:latin typeface="Cambria Math" panose="02040503050406030204" pitchFamily="18" charset="0"/>
                            <a:cs typeface="Calibri"/>
                            <a:sym typeface="Calibri"/>
                          </a:rPr>
                          <m:t>248</m:t>
                        </m:r>
                      </m:den>
                    </m:f>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.13</m:t>
                        </m:r>
                      </m:num>
                      <m:den>
                        <m:r>
                          <a:rPr lang="en-US" b="0" i="1" smtClean="0">
                            <a:solidFill>
                              <a:srgbClr val="000000"/>
                            </a:solidFill>
                            <a:latin typeface="Cambria Math" panose="02040503050406030204" pitchFamily="18" charset="0"/>
                            <a:cs typeface="Calibri"/>
                            <a:sym typeface="Calibri"/>
                          </a:rPr>
                          <m:t>.38</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oMath>
                </a14:m>
                <a:endParaRPr lang="en-US" dirty="0">
                  <a:solidFill>
                    <a:srgbClr val="000000"/>
                  </a:solidFill>
                  <a:ea typeface="Calibri"/>
                  <a:cs typeface="Calibri"/>
                  <a:sym typeface="Calibri"/>
                </a:endParaRPr>
              </a:p>
              <a:p>
                <a:pPr defTabSz="457200" latinLnBrk="1" hangingPunct="0"/>
                <a:endParaRPr lang="en-US" dirty="0">
                  <a:solidFill>
                    <a:srgbClr val="000000"/>
                  </a:solidFill>
                  <a:ea typeface="Calibri"/>
                  <a:cs typeface="Calibri"/>
                  <a:sym typeface="Calibri"/>
                </a:endParaRPr>
              </a:p>
              <a:p>
                <a:pPr marL="457200" indent="-457200" defTabSz="457200" latinLnBrk="1" hangingPunct="0">
                  <a:buFont typeface="+mj-lt"/>
                  <a:buAutoNum type="arabicPeriod" startAt="3"/>
                </a:pPr>
                <a:r>
                  <a:rPr lang="en-US" dirty="0">
                    <a:solidFill>
                      <a:srgbClr val="000000"/>
                    </a:solidFill>
                    <a:ea typeface="Calibri"/>
                    <a:cs typeface="Calibri"/>
                    <a:sym typeface="Calibri"/>
                  </a:rPr>
                  <a:t>Measure the 3dB cutoff, f</a:t>
                </a:r>
                <a:r>
                  <a:rPr lang="en-US" baseline="-25000" dirty="0">
                    <a:solidFill>
                      <a:srgbClr val="000000"/>
                    </a:solidFill>
                    <a:ea typeface="Calibri"/>
                    <a:cs typeface="Calibri"/>
                    <a:sym typeface="Calibri"/>
                  </a:rPr>
                  <a:t>c</a:t>
                </a:r>
                <a:r>
                  <a:rPr lang="en-US" dirty="0">
                    <a:solidFill>
                      <a:srgbClr val="000000"/>
                    </a:solidFill>
                    <a:ea typeface="Calibri"/>
                    <a:cs typeface="Calibri"/>
                    <a:sym typeface="Calibri"/>
                  </a:rPr>
                  <a:t>.</a:t>
                </a:r>
              </a:p>
              <a:p>
                <a:pPr marL="457200" indent="-457200" defTabSz="457200" latinLnBrk="1" hangingPunct="0">
                  <a:buFont typeface="Arial" panose="020B0604020202020204" pitchFamily="34" charset="0"/>
                  <a:buChar char="•"/>
                </a:pPr>
                <a14:m>
                  <m:oMath xmlns:m="http://schemas.openxmlformats.org/officeDocument/2006/math">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𝑜𝑢𝑡</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𝑖𝑛</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𝑎</m:t>
                            </m:r>
                          </m:sub>
                        </m:sSub>
                        <m:r>
                          <a:rPr lang="en-US" i="1">
                            <a:solidFill>
                              <a:srgbClr val="000000"/>
                            </a:solidFill>
                            <a:latin typeface="Cambria Math" panose="02040503050406030204" pitchFamily="18" charset="0"/>
                            <a:cs typeface="Calibri"/>
                            <a:sym typeface="Calibri"/>
                          </a:rPr>
                          <m:t>(</m:t>
                        </m:r>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cs typeface="Calibri"/>
                            <a:sym typeface="Calibri"/>
                          </a:rPr>
                          <m:t>)</m:t>
                        </m:r>
                      </m:den>
                    </m:f>
                    <m:r>
                      <a:rPr lang="en-US" i="1">
                        <a:solidFill>
                          <a:srgbClr val="000000"/>
                        </a:solidFill>
                        <a:latin typeface="Cambria Math" panose="02040503050406030204" pitchFamily="18" charset="0"/>
                        <a:cs typeface="Calibri"/>
                        <a:sym typeface="Calibri"/>
                      </a:rPr>
                      <m:t>=</m:t>
                    </m:r>
                    <m:sSup>
                      <m:sSupPr>
                        <m:ctrlPr>
                          <a:rPr lang="en-US" i="1">
                            <a:solidFill>
                              <a:srgbClr val="000000"/>
                            </a:solidFill>
                            <a:latin typeface="Cambria Math" panose="02040503050406030204" pitchFamily="18" charset="0"/>
                            <a:cs typeface="Calibri"/>
                            <a:sym typeface="Calibri"/>
                          </a:rPr>
                        </m:ctrlPr>
                      </m:sSupPr>
                      <m:e>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𝑜𝑢𝑡</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𝑖𝑛</m:t>
                                </m:r>
                              </m:sub>
                            </m:sSub>
                          </m:den>
                        </m:f>
                        <m:r>
                          <a:rPr lang="en-US" i="1">
                            <a:solidFill>
                              <a:srgbClr val="000000"/>
                            </a:solidFill>
                            <a:latin typeface="Cambria Math" panose="02040503050406030204" pitchFamily="18" charset="0"/>
                            <a:cs typeface="Calibri"/>
                            <a:sym typeface="Calibri"/>
                          </a:rPr>
                          <m:t>)</m:t>
                        </m:r>
                      </m:e>
                      <m:sup>
                        <m:r>
                          <a:rPr lang="en-US" i="1">
                            <a:solidFill>
                              <a:srgbClr val="000000"/>
                            </a:solidFill>
                            <a:latin typeface="Cambria Math" panose="02040503050406030204" pitchFamily="18" charset="0"/>
                            <a:cs typeface="Calibri"/>
                            <a:sym typeface="Calibri"/>
                          </a:rPr>
                          <m:t>2</m:t>
                        </m:r>
                      </m:sup>
                    </m:sSup>
                    <m:f>
                      <m:fPr>
                        <m:ctrlPr>
                          <a:rPr lang="en-US" i="1">
                            <a:solidFill>
                              <a:srgbClr val="000000"/>
                            </a:solidFill>
                            <a:latin typeface="Cambria Math" panose="02040503050406030204" pitchFamily="18" charset="0"/>
                            <a:cs typeface="Calibri"/>
                            <a:sym typeface="Calibri"/>
                          </a:rPr>
                        </m:ctrlPr>
                      </m:fPr>
                      <m:num>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𝑖𝑛</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num>
                      <m:den>
                        <m:d>
                          <m:dPr>
                            <m:begChr m:val="|"/>
                            <m:endChr m:val="|"/>
                            <m:ctrlPr>
                              <a:rPr lang="en-US" i="1">
                                <a:solidFill>
                                  <a:srgbClr val="000000"/>
                                </a:solidFill>
                                <a:latin typeface="Cambria Math" panose="02040503050406030204" pitchFamily="18" charset="0"/>
                                <a:cs typeface="Calibri"/>
                                <a:sym typeface="Calibri"/>
                              </a:rPr>
                            </m:ctrlPr>
                          </m:dPr>
                          <m:e>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𝑒𝑞</m:t>
                                </m:r>
                                <m:r>
                                  <a:rPr lang="en-US" i="1">
                                    <a:solidFill>
                                      <a:srgbClr val="000000"/>
                                    </a:solidFill>
                                    <a:latin typeface="Cambria Math" panose="02040503050406030204" pitchFamily="18" charset="0"/>
                                    <a:cs typeface="Calibri"/>
                                    <a:sym typeface="Calibri"/>
                                  </a:rPr>
                                  <m:t>,</m:t>
                                </m:r>
                                <m:r>
                                  <a:rPr lang="en-US" i="1">
                                    <a:solidFill>
                                      <a:srgbClr val="000000"/>
                                    </a:solidFill>
                                    <a:latin typeface="Cambria Math" panose="02040503050406030204" pitchFamily="18" charset="0"/>
                                    <a:cs typeface="Calibri"/>
                                    <a:sym typeface="Calibri"/>
                                  </a:rPr>
                                  <m:t>𝑜𝑢𝑡</m:t>
                                </m:r>
                              </m:sub>
                            </m:sSub>
                            <m:d>
                              <m:dPr>
                                <m:ctrlPr>
                                  <a:rPr lang="en-US" i="1">
                                    <a:solidFill>
                                      <a:srgbClr val="000000"/>
                                    </a:solidFill>
                                    <a:latin typeface="Cambria Math" panose="02040503050406030204" pitchFamily="18" charset="0"/>
                                    <a:cs typeface="Calibri"/>
                                    <a:sym typeface="Calibri"/>
                                  </a:rPr>
                                </m:ctrlPr>
                              </m:dPr>
                              <m:e>
                                <m:r>
                                  <a:rPr lang="en-US" i="1" smtClean="0">
                                    <a:solidFill>
                                      <a:srgbClr val="000000"/>
                                    </a:solidFill>
                                    <a:latin typeface="Cambria Math" panose="02040503050406030204" pitchFamily="18" charset="0"/>
                                    <a:ea typeface="Cambria Math" panose="02040503050406030204" pitchFamily="18" charset="0"/>
                                    <a:cs typeface="Calibri"/>
                                    <a:sym typeface="Calibri"/>
                                  </a:rPr>
                                  <m:t>𝜔</m:t>
                                </m:r>
                              </m:e>
                            </m:d>
                          </m:e>
                        </m:d>
                      </m:den>
                    </m:f>
                    <m:f>
                      <m:fPr>
                        <m:ctrlPr>
                          <a:rPr lang="en-US" i="1">
                            <a:solidFill>
                              <a:srgbClr val="000000"/>
                            </a:solidFill>
                            <a:latin typeface="Cambria Math" panose="02040503050406030204" pitchFamily="18" charset="0"/>
                            <a:cs typeface="Calibri"/>
                            <a:sym typeface="Calibri"/>
                          </a:rPr>
                        </m:ctrlPr>
                      </m:fPr>
                      <m:num>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𝜔</m:t>
                        </m:r>
                        <m:r>
                          <a:rPr lang="en-US" i="1">
                            <a:solidFill>
                              <a:srgbClr val="000000"/>
                            </a:solidFill>
                            <a:latin typeface="Cambria Math" panose="02040503050406030204" pitchFamily="18" charset="0"/>
                            <a:ea typeface="Cambria Math" panose="02040503050406030204" pitchFamily="18" charset="0"/>
                            <a:cs typeface="Calibri"/>
                            <a:sym typeface="Calibri"/>
                          </a:rPr>
                          <m:t>))</m:t>
                        </m:r>
                      </m:num>
                      <m:den>
                        <m:r>
                          <m:rPr>
                            <m:sty m:val="p"/>
                          </m:rPr>
                          <a:rPr lang="en-US">
                            <a:solidFill>
                              <a:srgbClr val="000000"/>
                            </a:solidFill>
                            <a:latin typeface="Cambria Math" panose="02040503050406030204" pitchFamily="18" charset="0"/>
                            <a:cs typeface="Calibri"/>
                            <a:sym typeface="Calibri"/>
                          </a:rPr>
                          <m:t>cos</m:t>
                        </m:r>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𝜃</m:t>
                            </m:r>
                          </m:e>
                          <m:sub>
                            <m:r>
                              <a:rPr lang="en-US" i="1">
                                <a:solidFill>
                                  <a:srgbClr val="000000"/>
                                </a:solidFill>
                                <a:latin typeface="Cambria Math" panose="02040503050406030204" pitchFamily="18" charset="0"/>
                                <a:ea typeface="Cambria Math" panose="02040503050406030204" pitchFamily="18" charset="0"/>
                                <a:cs typeface="Calibri"/>
                                <a:sym typeface="Calibri"/>
                              </a:rPr>
                              <m:t>𝑝</m:t>
                            </m:r>
                          </m:sub>
                        </m:sSub>
                        <m:d>
                          <m:dPr>
                            <m:ctrlPr>
                              <a:rPr lang="en-US" i="1">
                                <a:solidFill>
                                  <a:srgbClr val="000000"/>
                                </a:solidFill>
                                <a:latin typeface="Cambria Math" panose="02040503050406030204" pitchFamily="18" charset="0"/>
                                <a:ea typeface="Cambria Math" panose="02040503050406030204" pitchFamily="18" charset="0"/>
                                <a:cs typeface="Calibri"/>
                                <a:sym typeface="Calibri"/>
                              </a:rPr>
                            </m:ctrlPr>
                          </m:dPr>
                          <m:e>
                            <m:r>
                              <a:rPr lang="en-US" i="1">
                                <a:solidFill>
                                  <a:srgbClr val="000000"/>
                                </a:solidFill>
                                <a:latin typeface="Cambria Math" panose="02040503050406030204" pitchFamily="18" charset="0"/>
                                <a:ea typeface="Cambria Math" panose="02040503050406030204" pitchFamily="18" charset="0"/>
                                <a:cs typeface="Calibri"/>
                                <a:sym typeface="Calibri"/>
                              </a:rPr>
                              <m:t>𝜔</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den>
                    </m:f>
                    <m:r>
                      <a:rPr lang="en-US" b="0" i="1" smtClean="0">
                        <a:solidFill>
                          <a:srgbClr val="000000"/>
                        </a:solidFill>
                        <a:latin typeface="Cambria Math" panose="02040503050406030204" pitchFamily="18" charset="0"/>
                        <a:ea typeface="Cambria Math" panose="02040503050406030204" pitchFamily="18" charset="0"/>
                        <a:cs typeface="Calibri"/>
                        <a:sym typeface="Calibri"/>
                      </a:rPr>
                      <m:t>= .15</m:t>
                    </m:r>
                  </m:oMath>
                </a14:m>
                <a:endParaRPr lang="en-US" dirty="0">
                  <a:solidFill>
                    <a:srgbClr val="000000"/>
                  </a:solidFill>
                  <a:ea typeface="Calibri"/>
                  <a:cs typeface="Calibri"/>
                  <a:sym typeface="Calibri"/>
                </a:endParaRPr>
              </a:p>
              <a:p>
                <a:pPr lvl="1" defTabSz="457200" latinLnBrk="1" hangingPunct="0">
                  <a:tabLst>
                    <a:tab pos="2455863" algn="l"/>
                  </a:tabLst>
                </a:pPr>
                <a:endParaRPr lang="en-US" dirty="0">
                  <a:solidFill>
                    <a:srgbClr val="000000"/>
                  </a:solidFill>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1301017" y="1951161"/>
                <a:ext cx="8811171" cy="3749957"/>
              </a:xfrm>
              <a:prstGeom prst="rect">
                <a:avLst/>
              </a:prstGeom>
              <a:blipFill>
                <a:blip r:embed="rId3"/>
                <a:stretch>
                  <a:fillRect l="-1007"/>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9748221"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46</a:t>
            </a:fld>
            <a:endParaRPr lang="en-US" dirty="0">
              <a:solidFill>
                <a:schemeClr val="tx1"/>
              </a:solidFill>
            </a:endParaRPr>
          </a:p>
        </p:txBody>
      </p:sp>
    </p:spTree>
    <p:extLst>
      <p:ext uri="{BB962C8B-B14F-4D97-AF65-F5344CB8AC3E}">
        <p14:creationId xmlns:p14="http://schemas.microsoft.com/office/powerpoint/2010/main" val="21760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21586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16: Norcal Tuned Transformers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24750" y="1557882"/>
                <a:ext cx="8188284" cy="49643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r>
                      <m:rPr>
                        <m:nor/>
                      </m:rPr>
                      <a:rPr lang="en-US" sz="2000" dirty="0" smtClean="0">
                        <a:solidFill>
                          <a:srgbClr val="000000"/>
                        </a:solidFill>
                        <a:ea typeface="Calibri"/>
                        <a:cs typeface="Calibri"/>
                        <a:sym typeface="Calibri"/>
                      </a:rPr>
                      <m:t>T</m:t>
                    </m:r>
                    <m:r>
                      <m:rPr>
                        <m:nor/>
                      </m:rPr>
                      <a:rPr lang="en-US" sz="2000" baseline="-25000" dirty="0" smtClean="0">
                        <a:solidFill>
                          <a:srgbClr val="000000"/>
                        </a:solidFill>
                      </a:rPr>
                      <m:t>2</m:t>
                    </m:r>
                    <m:r>
                      <m:rPr>
                        <m:nor/>
                      </m:rPr>
                      <a:rPr lang="en-US" sz="2000" b="0" i="0" baseline="-25000" dirty="0" smtClean="0">
                        <a:solidFill>
                          <a:srgbClr val="000000"/>
                        </a:solidFill>
                      </a:rPr>
                      <m:t>, </m:t>
                    </m:r>
                    <m:r>
                      <m:rPr>
                        <m:nor/>
                      </m:rPr>
                      <a:rPr lang="en-US" sz="2000" b="0" i="0" dirty="0" smtClean="0">
                        <a:solidFill>
                          <a:srgbClr val="000000"/>
                        </a:solidFill>
                      </a:rPr>
                      <m:t>T</m:t>
                    </m:r>
                    <m:r>
                      <m:rPr>
                        <m:nor/>
                      </m:rPr>
                      <a:rPr lang="en-US" sz="2000" b="0" i="0" baseline="-25000" dirty="0" smtClean="0">
                        <a:solidFill>
                          <a:srgbClr val="000000"/>
                        </a:solidFill>
                      </a:rPr>
                      <m:t>3</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are</m:t>
                    </m:r>
                    <m:r>
                      <m:rPr>
                        <m:nor/>
                      </m:rPr>
                      <a:rPr lang="en-US" sz="2000" dirty="0" smtClean="0">
                        <a:solidFill>
                          <a:srgbClr val="000000"/>
                        </a:solidFill>
                        <a:ea typeface="Calibri"/>
                        <a:cs typeface="Calibri"/>
                        <a:sym typeface="Calibri"/>
                      </a:rPr>
                      <m:t> </m:t>
                    </m:r>
                    <m:r>
                      <m:rPr>
                        <m:nor/>
                      </m:rPr>
                      <a:rPr lang="en-US" sz="2000" b="0" i="0" dirty="0" smtClean="0">
                        <a:solidFill>
                          <a:srgbClr val="000000"/>
                        </a:solidFill>
                        <a:ea typeface="Calibri"/>
                        <a:cs typeface="Calibri"/>
                        <a:sym typeface="Calibri"/>
                      </a:rPr>
                      <m:t>I</m:t>
                    </m:r>
                    <m:r>
                      <m:rPr>
                        <m:nor/>
                      </m:rPr>
                      <a:rPr lang="en-US" sz="2000" dirty="0" smtClean="0">
                        <a:solidFill>
                          <a:srgbClr val="000000"/>
                        </a:solidFill>
                        <a:ea typeface="Calibri"/>
                        <a:cs typeface="Calibri"/>
                        <a:sym typeface="Calibri"/>
                      </a:rPr>
                      <m:t>F</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matchers</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using</m:t>
                    </m:r>
                    <m:r>
                      <m:rPr>
                        <m:nor/>
                      </m:rPr>
                      <a:rPr lang="en-US" sz="2000" dirty="0" smtClean="0">
                        <a:solidFill>
                          <a:srgbClr val="000000"/>
                        </a:solidFill>
                        <a:ea typeface="Calibri"/>
                        <a:cs typeface="Calibri"/>
                        <a:sym typeface="Calibri"/>
                      </a:rPr>
                      <m:t> </m:t>
                    </m:r>
                    <m:r>
                      <m:rPr>
                        <m:nor/>
                      </m:rPr>
                      <a:rPr lang="en-US" sz="2000" dirty="0" smtClean="0">
                        <a:solidFill>
                          <a:srgbClr val="000000"/>
                        </a:solidFill>
                        <a:ea typeface="Calibri"/>
                        <a:cs typeface="Calibri"/>
                        <a:sym typeface="Calibri"/>
                      </a:rPr>
                      <m:t>FT</m:t>
                    </m:r>
                    <m:r>
                      <m:rPr>
                        <m:nor/>
                      </m:rPr>
                      <a:rPr lang="en-US" sz="2000" dirty="0" smtClean="0">
                        <a:solidFill>
                          <a:srgbClr val="000000"/>
                        </a:solidFill>
                        <a:ea typeface="Calibri"/>
                        <a:cs typeface="Calibri"/>
                        <a:sym typeface="Calibri"/>
                      </a:rPr>
                      <m:t> 37−61</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𝐴</m:t>
                        </m:r>
                      </m:e>
                      <m:sub>
                        <m:r>
                          <a:rPr lang="en-US" sz="2000" b="0" i="1" smtClean="0">
                            <a:solidFill>
                              <a:srgbClr val="000000"/>
                            </a:solidFill>
                            <a:latin typeface="Cambria Math" panose="02040503050406030204" pitchFamily="18" charset="0"/>
                            <a:cs typeface="Calibri"/>
                            <a:sym typeface="Calibri"/>
                          </a:rPr>
                          <m:t>𝐿</m:t>
                        </m:r>
                      </m:sub>
                    </m:sSub>
                    <m:r>
                      <a:rPr lang="en-US" sz="2000" b="0" i="1" smtClean="0">
                        <a:solidFill>
                          <a:srgbClr val="000000"/>
                        </a:solidFill>
                        <a:latin typeface="Cambria Math" panose="02040503050406030204" pitchFamily="18" charset="0"/>
                        <a:cs typeface="Calibri"/>
                        <a:sym typeface="Calibri"/>
                      </a:rPr>
                      <m:t>=55 </m:t>
                    </m:r>
                    <m:r>
                      <a:rPr lang="en-US" sz="2000" b="0" i="1" smtClean="0">
                        <a:solidFill>
                          <a:srgbClr val="000000"/>
                        </a:solidFill>
                        <a:latin typeface="Cambria Math" panose="02040503050406030204" pitchFamily="18" charset="0"/>
                        <a:cs typeface="Calibri"/>
                        <a:sym typeface="Calibri"/>
                      </a:rPr>
                      <m:t>𝑛𝐻</m:t>
                    </m:r>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𝑡𝑢𝑟𝑛</m:t>
                        </m:r>
                      </m:e>
                      <m:sup>
                        <m:r>
                          <a:rPr lang="en-US" sz="2000" b="0" i="1" smtClean="0">
                            <a:solidFill>
                              <a:srgbClr val="000000"/>
                            </a:solidFill>
                            <a:latin typeface="Cambria Math" panose="02040503050406030204" pitchFamily="18" charset="0"/>
                            <a:cs typeface="Calibri"/>
                            <a:sym typeface="Calibri"/>
                          </a:rPr>
                          <m:t>2</m:t>
                        </m:r>
                      </m:sup>
                    </m:sSup>
                  </m:oMath>
                </a14:m>
                <a:r>
                  <a:rPr lang="en-US" sz="2000" dirty="0">
                    <a:solidFill>
                      <a:srgbClr val="000000"/>
                    </a:solidFill>
                    <a:ea typeface="Calibri"/>
                    <a:cs typeface="Calibri"/>
                    <a:sym typeface="Calibri"/>
                  </a:rPr>
                  <a:t>.</a:t>
                </a:r>
              </a:p>
              <a:p>
                <a:pPr defTabSz="457200" hangingPunct="0"/>
                <a:endParaRPr lang="en-US" sz="2000" b="0" dirty="0">
                  <a:solidFill>
                    <a:srgbClr val="000000"/>
                  </a:solidFill>
                </a:endParaRPr>
              </a:p>
              <a:p>
                <a:pPr marL="457200" indent="-457200" defTabSz="457200" hangingPunct="0">
                  <a:buFont typeface="+mj-lt"/>
                  <a:buAutoNum type="arabicPeriod"/>
                </a:pPr>
                <a:r>
                  <a:rPr lang="en-US" sz="2000" dirty="0">
                    <a:solidFill>
                      <a:srgbClr val="000000"/>
                    </a:solidFill>
                    <a:ea typeface="Calibri"/>
                    <a:cs typeface="Calibri"/>
                    <a:sym typeface="Calibri"/>
                  </a:rPr>
                  <a:t>Measure 3dB bandwidth</a:t>
                </a:r>
              </a:p>
              <a:p>
                <a:pPr marL="457200" indent="-457200" defTabSz="457200" hangingPunct="0">
                  <a:buFont typeface="+mj-lt"/>
                  <a:buAutoNum type="arabicPeriod"/>
                </a:pPr>
                <a:r>
                  <a:rPr lang="en-US" sz="2000" dirty="0">
                    <a:solidFill>
                      <a:srgbClr val="000000"/>
                    </a:solidFill>
                    <a:ea typeface="Calibri"/>
                    <a:cs typeface="Calibri"/>
                    <a:sym typeface="Calibri"/>
                  </a:rPr>
                  <a:t>Find P/P</a:t>
                </a:r>
                <a:r>
                  <a:rPr lang="en-US" sz="2000" baseline="-25000" dirty="0">
                    <a:solidFill>
                      <a:srgbClr val="000000"/>
                    </a:solidFill>
                    <a:ea typeface="Calibri"/>
                    <a:cs typeface="Calibri"/>
                    <a:sym typeface="Calibri"/>
                  </a:rPr>
                  <a:t>+</a:t>
                </a:r>
              </a:p>
              <a:p>
                <a:pPr defTabSz="457200" hangingPunct="0"/>
                <a:endParaRPr lang="en-US" sz="2000" baseline="-25000" dirty="0">
                  <a:solidFill>
                    <a:srgbClr val="000000"/>
                  </a:solidFill>
                  <a:ea typeface="Calibri"/>
                  <a:cs typeface="Calibri"/>
                  <a:sym typeface="Calibri"/>
                </a:endParaRPr>
              </a:p>
              <a:p>
                <a:pPr marL="342900" indent="-342900" defTabSz="457200" hangingPunct="0">
                  <a:buFont typeface="Arial" panose="020B0604020202020204" pitchFamily="34" charset="0"/>
                  <a:buChar char="•"/>
                </a:pPr>
                <a:r>
                  <a:rPr lang="en-US" sz="2000" dirty="0">
                    <a:solidFill>
                      <a:srgbClr val="000000"/>
                    </a:solidFill>
                    <a:ea typeface="Calibri"/>
                    <a:cs typeface="Calibri"/>
                    <a:sym typeface="Calibri"/>
                  </a:rPr>
                  <a:t>T</a:t>
                </a:r>
                <a:r>
                  <a:rPr lang="en-US" sz="2000" baseline="-25000" dirty="0">
                    <a:solidFill>
                      <a:srgbClr val="000000"/>
                    </a:solidFill>
                    <a:ea typeface="Calibri"/>
                    <a:cs typeface="Calibri"/>
                    <a:sym typeface="Calibri"/>
                  </a:rPr>
                  <a:t>2</a:t>
                </a:r>
              </a:p>
              <a:p>
                <a:pPr marL="914400" lvl="1" indent="-457200" defTabSz="457200" hangingPunct="0">
                  <a:buFont typeface="Arial" panose="020B0604020202020204" pitchFamily="34" charset="0"/>
                  <a:buChar char="•"/>
                </a:pPr>
                <a14:m>
                  <m:oMath xmlns:m="http://schemas.openxmlformats.org/officeDocument/2006/math">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𝑎</m:t>
                        </m:r>
                      </m:sub>
                    </m:sSub>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libri"/>
                        <a:cs typeface="Calibri"/>
                        <a:sym typeface="Calibri"/>
                      </a:rPr>
                      <m:t>𝑅𝑒</m:t>
                    </m:r>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𝐼</m:t>
                                </m:r>
                              </m:e>
                            </m:acc>
                          </m:num>
                          <m:den>
                            <m:r>
                              <a:rPr lang="en-US" sz="2000" b="0" i="1" smtClean="0">
                                <a:solidFill>
                                  <a:srgbClr val="000000"/>
                                </a:solidFill>
                                <a:latin typeface="Cambria Math" panose="02040503050406030204" pitchFamily="18" charset="0"/>
                                <a:cs typeface="Calibri"/>
                                <a:sym typeface="Calibri"/>
                              </a:rPr>
                              <m:t>2</m:t>
                            </m:r>
                          </m:den>
                        </m:f>
                      </m:e>
                    </m:d>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libri"/>
                        <a:cs typeface="Calibri"/>
                        <a:sym typeface="Calibri"/>
                      </a:rPr>
                      <m:t>𝑍</m:t>
                    </m:r>
                  </m:oMath>
                </a14:m>
                <a:r>
                  <a:rPr lang="en-US" sz="2000" dirty="0">
                    <a:solidFill>
                      <a:srgbClr val="000000"/>
                    </a:solidFill>
                    <a:ea typeface="Calibri"/>
                    <a:cs typeface="Calibri"/>
                    <a:sym typeface="Calibri"/>
                  </a:rPr>
                  <a:t> is look forward,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look back resistance.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den>
                    </m:f>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𝑖𝑛</m:t>
                        </m:r>
                      </m:sub>
                    </m:sSub>
                    <m:r>
                      <a:rPr lang="en-US" sz="2000" b="0" i="1" dirty="0" smtClean="0">
                        <a:solidFill>
                          <a:srgbClr val="000000"/>
                        </a:solidFill>
                        <a:latin typeface="Cambria Math" panose="02040503050406030204" pitchFamily="18" charset="0"/>
                        <a:cs typeface="Calibri"/>
                        <a:sym typeface="Calibri"/>
                      </a:rPr>
                      <m:t>=55</m:t>
                    </m:r>
                    <m:r>
                      <a:rPr lang="en-US" sz="2000" b="0" i="1" dirty="0" smtClean="0">
                        <a:solidFill>
                          <a:srgbClr val="000000"/>
                        </a:solidFill>
                        <a:latin typeface="Cambria Math" panose="02040503050406030204" pitchFamily="18" charset="0"/>
                        <a:cs typeface="Calibri"/>
                        <a:sym typeface="Calibri"/>
                      </a:rPr>
                      <m:t>𝑛𝐻</m:t>
                    </m:r>
                    <m:r>
                      <a:rPr lang="en-US" sz="2000" b="0" i="1" dirty="0" smtClean="0">
                        <a:solidFill>
                          <a:srgbClr val="000000"/>
                        </a:solidFill>
                        <a:latin typeface="Cambria Math" panose="02040503050406030204" pitchFamily="18" charset="0"/>
                        <a:cs typeface="Calibri"/>
                        <a:sym typeface="Calibri"/>
                      </a:rPr>
                      <m:t>, </m:t>
                    </m:r>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𝐿</m:t>
                        </m:r>
                      </m:e>
                      <m:sub>
                        <m:r>
                          <a:rPr lang="en-US" sz="2000" b="0" i="1" dirty="0" smtClean="0">
                            <a:solidFill>
                              <a:srgbClr val="000000"/>
                            </a:solidFill>
                            <a:latin typeface="Cambria Math" panose="02040503050406030204" pitchFamily="18" charset="0"/>
                            <a:cs typeface="Calibri"/>
                            <a:sym typeface="Calibri"/>
                          </a:rPr>
                          <m:t>𝑜𝑢𝑡</m:t>
                        </m:r>
                      </m:sub>
                    </m:sSub>
                    <m:r>
                      <a:rPr lang="en-US" sz="2000" b="0" i="1" dirty="0" smtClean="0">
                        <a:solidFill>
                          <a:srgbClr val="000000"/>
                        </a:solidFill>
                        <a:latin typeface="Cambria Math" panose="02040503050406030204" pitchFamily="18" charset="0"/>
                        <a:cs typeface="Calibri"/>
                        <a:sym typeface="Calibri"/>
                      </a:rPr>
                      <m:t>=22</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sz="2000" b="0" i="1" dirty="0"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𝑍</m:t>
                    </m:r>
                    <m:r>
                      <a:rPr lang="en-US" sz="2000" b="0" i="1" smtClean="0">
                        <a:solidFill>
                          <a:srgbClr val="000000"/>
                        </a:solidFill>
                        <a:latin typeface="Cambria Math" panose="02040503050406030204" pitchFamily="18" charset="0"/>
                        <a:ea typeface="Calibri"/>
                        <a:cs typeface="Calibri"/>
                        <a:sym typeface="Calibri"/>
                      </a:rPr>
                      <m:t>=50+2.4</m:t>
                    </m:r>
                    <m:r>
                      <a:rPr lang="en-US" sz="2000" b="0" i="1" smtClean="0">
                        <a:solidFill>
                          <a:srgbClr val="000000"/>
                        </a:solidFill>
                        <a:latin typeface="Cambria Math" panose="02040503050406030204" pitchFamily="18" charset="0"/>
                        <a:ea typeface="Calibri"/>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=203−4030</m:t>
                    </m:r>
                    <m:r>
                      <a:rPr lang="en-US" sz="2000" b="0" i="1" smtClean="0">
                        <a:solidFill>
                          <a:srgbClr val="000000"/>
                        </a:solidFill>
                        <a:latin typeface="Cambria Math" panose="02040503050406030204" pitchFamily="18" charset="0"/>
                        <a:cs typeface="Calibri"/>
                        <a:sym typeface="Calibri"/>
                      </a:rPr>
                      <m:t>𝑗</m:t>
                    </m:r>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𝜌</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oMath>
                </a14:m>
                <a:r>
                  <a:rPr lang="en-US" sz="2000" dirty="0">
                    <a:solidFill>
                      <a:srgbClr val="000000"/>
                    </a:solidFill>
                    <a:ea typeface="Calibri"/>
                    <a:cs typeface="Calibri"/>
                    <a:sym typeface="Calibri"/>
                  </a:rPr>
                  <a:t>, so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m:t>
                        </m:r>
                      </m:sub>
                    </m:sSub>
                  </m:oMath>
                </a14:m>
                <a:endParaRPr lang="en-US" sz="2000" dirty="0">
                  <a:solidFill>
                    <a:srgbClr val="000000"/>
                  </a:solidFill>
                  <a:ea typeface="Calibri"/>
                  <a:cs typeface="Calibri"/>
                  <a:sym typeface="Calibri"/>
                </a:endParaRPr>
              </a:p>
              <a:p>
                <a:pPr marL="914400" lvl="1" indent="-457200" defTabSz="457200" hangingPunct="0">
                  <a:buFont typeface="Arial" panose="020B0604020202020204" pitchFamily="34" charset="0"/>
                  <a:buChar char="•"/>
                </a:pP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𝑃</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m:t>
                        </m:r>
                      </m:num>
                      <m:den>
                        <m:r>
                          <a:rPr lang="en-US" sz="2000" b="0" i="1" smtClean="0">
                            <a:solidFill>
                              <a:srgbClr val="000000"/>
                            </a:solidFill>
                            <a:latin typeface="Cambria Math" panose="02040503050406030204" pitchFamily="18" charset="0"/>
                            <a:cs typeface="Calibri"/>
                            <a:sym typeface="Calibri"/>
                          </a:rPr>
                          <m:t>4</m:t>
                        </m:r>
                      </m:den>
                    </m:f>
                  </m:oMath>
                </a14:m>
                <a:endParaRPr lang="en-US" sz="2000" dirty="0">
                  <a:solidFill>
                    <a:srgbClr val="000000"/>
                  </a:solidFill>
                  <a:ea typeface="Calibri"/>
                  <a:cs typeface="Calibri"/>
                  <a:sym typeface="Calibri"/>
                </a:endParaRPr>
              </a:p>
              <a:p>
                <a:pPr marL="457200" indent="-457200" defTabSz="457200" hangingPunct="0">
                  <a:buFont typeface="Arial" panose="020B0604020202020204" pitchFamily="34" charset="0"/>
                  <a:buChar char="•"/>
                </a:pPr>
                <a:r>
                  <a:rPr lang="en-US" sz="2000" dirty="0">
                    <a:solidFill>
                      <a:srgbClr val="000000"/>
                    </a:solidFill>
                    <a:ea typeface="Calibri"/>
                    <a:cs typeface="Calibri"/>
                    <a:sym typeface="Calibri"/>
                  </a:rPr>
                  <a:t>Similar calculation for T</a:t>
                </a:r>
                <a:r>
                  <a:rPr lang="en-US" sz="2000" baseline="-25000" dirty="0">
                    <a:solidFill>
                      <a:srgbClr val="000000"/>
                    </a:solidFill>
                    <a:ea typeface="Calibri"/>
                    <a:cs typeface="Calibri"/>
                    <a:sym typeface="Calibri"/>
                  </a:rPr>
                  <a:t>3</a:t>
                </a:r>
                <a:r>
                  <a:rPr lang="en-US" sz="2000" dirty="0">
                    <a:solidFill>
                      <a:srgbClr val="000000"/>
                    </a:solidFill>
                    <a:ea typeface="Calibri"/>
                    <a:cs typeface="Calibri"/>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24750" y="1557882"/>
                <a:ext cx="8188284" cy="4964394"/>
              </a:xfrm>
              <a:prstGeom prst="rect">
                <a:avLst/>
              </a:prstGeom>
              <a:blipFill>
                <a:blip r:embed="rId3"/>
                <a:stretch>
                  <a:fillRect l="-1393" t="-51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9824271" y="6424704"/>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47</a:t>
            </a:fld>
            <a:endParaRPr lang="en-US" dirty="0">
              <a:solidFill>
                <a:schemeClr val="tx1"/>
              </a:solidFill>
            </a:endParaRPr>
          </a:p>
        </p:txBody>
      </p:sp>
      <p:grpSp>
        <p:nvGrpSpPr>
          <p:cNvPr id="3" name="Group 2">
            <a:extLst>
              <a:ext uri="{FF2B5EF4-FFF2-40B4-BE49-F238E27FC236}">
                <a16:creationId xmlns:a16="http://schemas.microsoft.com/office/drawing/2014/main" id="{5C2D22DB-2348-3A4E-86E3-437DFE54134F}"/>
              </a:ext>
            </a:extLst>
          </p:cNvPr>
          <p:cNvGrpSpPr/>
          <p:nvPr/>
        </p:nvGrpSpPr>
        <p:grpSpPr>
          <a:xfrm>
            <a:off x="10164697" y="3195395"/>
            <a:ext cx="713710" cy="1188624"/>
            <a:chOff x="4490605" y="3552993"/>
            <a:chExt cx="713710" cy="1188624"/>
          </a:xfrm>
        </p:grpSpPr>
        <p:grpSp>
          <p:nvGrpSpPr>
            <p:cNvPr id="6" name="Group 5">
              <a:extLst>
                <a:ext uri="{FF2B5EF4-FFF2-40B4-BE49-F238E27FC236}">
                  <a16:creationId xmlns:a16="http://schemas.microsoft.com/office/drawing/2014/main" id="{8359C1EA-FC82-DF48-811C-FFCCB0EA4E72}"/>
                </a:ext>
              </a:extLst>
            </p:cNvPr>
            <p:cNvGrpSpPr/>
            <p:nvPr/>
          </p:nvGrpSpPr>
          <p:grpSpPr>
            <a:xfrm>
              <a:off x="4665693" y="3979617"/>
              <a:ext cx="427602" cy="762000"/>
              <a:chOff x="2266478" y="2277813"/>
              <a:chExt cx="427602" cy="762000"/>
            </a:xfrm>
          </p:grpSpPr>
          <p:grpSp>
            <p:nvGrpSpPr>
              <p:cNvPr id="7" name="Group 267">
                <a:extLst>
                  <a:ext uri="{FF2B5EF4-FFF2-40B4-BE49-F238E27FC236}">
                    <a16:creationId xmlns:a16="http://schemas.microsoft.com/office/drawing/2014/main" id="{C9692F32-9571-FF4D-89FE-63FEBA8A4439}"/>
                  </a:ext>
                </a:extLst>
              </p:cNvPr>
              <p:cNvGrpSpPr>
                <a:grpSpLocks/>
              </p:cNvGrpSpPr>
              <p:nvPr/>
            </p:nvGrpSpPr>
            <p:grpSpPr bwMode="auto">
              <a:xfrm>
                <a:off x="2266478" y="2277813"/>
                <a:ext cx="152400" cy="762000"/>
                <a:chOff x="3935" y="1728"/>
                <a:chExt cx="96" cy="480"/>
              </a:xfrm>
            </p:grpSpPr>
            <p:sp>
              <p:nvSpPr>
                <p:cNvPr id="23" name="Arc 268">
                  <a:extLst>
                    <a:ext uri="{FF2B5EF4-FFF2-40B4-BE49-F238E27FC236}">
                      <a16:creationId xmlns:a16="http://schemas.microsoft.com/office/drawing/2014/main" id="{D2247708-6009-F445-8BE6-985A4799710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269">
                  <a:extLst>
                    <a:ext uri="{FF2B5EF4-FFF2-40B4-BE49-F238E27FC236}">
                      <a16:creationId xmlns:a16="http://schemas.microsoft.com/office/drawing/2014/main" id="{BEE6DE8B-B945-B040-9143-17A8A7B34FE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270">
                  <a:extLst>
                    <a:ext uri="{FF2B5EF4-FFF2-40B4-BE49-F238E27FC236}">
                      <a16:creationId xmlns:a16="http://schemas.microsoft.com/office/drawing/2014/main" id="{A07C9CA5-A1C0-3241-82CC-9545A79571E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Arc 271">
                  <a:extLst>
                    <a:ext uri="{FF2B5EF4-FFF2-40B4-BE49-F238E27FC236}">
                      <a16:creationId xmlns:a16="http://schemas.microsoft.com/office/drawing/2014/main" id="{78D697FB-9197-5149-8144-964F133AC37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Line 272">
                  <a:extLst>
                    <a:ext uri="{FF2B5EF4-FFF2-40B4-BE49-F238E27FC236}">
                      <a16:creationId xmlns:a16="http://schemas.microsoft.com/office/drawing/2014/main" id="{6C56A75C-FB9E-714B-ACBD-AEE5095367B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3">
                  <a:extLst>
                    <a:ext uri="{FF2B5EF4-FFF2-40B4-BE49-F238E27FC236}">
                      <a16:creationId xmlns:a16="http://schemas.microsoft.com/office/drawing/2014/main" id="{7E24515A-0B6E-E348-972C-79DA8D9D65B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Arc 274">
                  <a:extLst>
                    <a:ext uri="{FF2B5EF4-FFF2-40B4-BE49-F238E27FC236}">
                      <a16:creationId xmlns:a16="http://schemas.microsoft.com/office/drawing/2014/main" id="{C27A2B39-395D-E246-95D2-48118B3C5C6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275">
                  <a:extLst>
                    <a:ext uri="{FF2B5EF4-FFF2-40B4-BE49-F238E27FC236}">
                      <a16:creationId xmlns:a16="http://schemas.microsoft.com/office/drawing/2014/main" id="{B94E9922-9787-EC45-944F-7662E7799B1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276">
                  <a:extLst>
                    <a:ext uri="{FF2B5EF4-FFF2-40B4-BE49-F238E27FC236}">
                      <a16:creationId xmlns:a16="http://schemas.microsoft.com/office/drawing/2014/main" id="{74E39D79-C794-F044-9358-88C6BC7FF36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Arc 277">
                  <a:extLst>
                    <a:ext uri="{FF2B5EF4-FFF2-40B4-BE49-F238E27FC236}">
                      <a16:creationId xmlns:a16="http://schemas.microsoft.com/office/drawing/2014/main" id="{FAD8B250-0415-A74B-922F-444504CB0D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Arc 278">
                  <a:extLst>
                    <a:ext uri="{FF2B5EF4-FFF2-40B4-BE49-F238E27FC236}">
                      <a16:creationId xmlns:a16="http://schemas.microsoft.com/office/drawing/2014/main" id="{2F4D0C68-9F49-B44C-AE29-EBD2D29FC97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Arc 279">
                  <a:extLst>
                    <a:ext uri="{FF2B5EF4-FFF2-40B4-BE49-F238E27FC236}">
                      <a16:creationId xmlns:a16="http://schemas.microsoft.com/office/drawing/2014/main" id="{5E1CAD36-9235-BE40-A433-354DBE0CD7BA}"/>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Arc 280">
                  <a:extLst>
                    <a:ext uri="{FF2B5EF4-FFF2-40B4-BE49-F238E27FC236}">
                      <a16:creationId xmlns:a16="http://schemas.microsoft.com/office/drawing/2014/main" id="{61747D85-0631-B245-9FCF-B23B5425350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 name="Group 281">
                <a:extLst>
                  <a:ext uri="{FF2B5EF4-FFF2-40B4-BE49-F238E27FC236}">
                    <a16:creationId xmlns:a16="http://schemas.microsoft.com/office/drawing/2014/main" id="{233D80DB-5797-1F45-9484-A5C806BB1E45}"/>
                  </a:ext>
                </a:extLst>
              </p:cNvPr>
              <p:cNvGrpSpPr>
                <a:grpSpLocks/>
              </p:cNvGrpSpPr>
              <p:nvPr/>
            </p:nvGrpSpPr>
            <p:grpSpPr bwMode="auto">
              <a:xfrm flipH="1">
                <a:off x="2541680" y="2277813"/>
                <a:ext cx="152400" cy="762000"/>
                <a:chOff x="3935" y="1728"/>
                <a:chExt cx="96" cy="480"/>
              </a:xfrm>
            </p:grpSpPr>
            <p:sp>
              <p:nvSpPr>
                <p:cNvPr id="9" name="Arc 282">
                  <a:extLst>
                    <a:ext uri="{FF2B5EF4-FFF2-40B4-BE49-F238E27FC236}">
                      <a16:creationId xmlns:a16="http://schemas.microsoft.com/office/drawing/2014/main" id="{73259F98-8D26-F940-820E-A68603DE698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283">
                  <a:extLst>
                    <a:ext uri="{FF2B5EF4-FFF2-40B4-BE49-F238E27FC236}">
                      <a16:creationId xmlns:a16="http://schemas.microsoft.com/office/drawing/2014/main" id="{4DEC807E-0366-F849-BBCC-40176670B7A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284">
                  <a:extLst>
                    <a:ext uri="{FF2B5EF4-FFF2-40B4-BE49-F238E27FC236}">
                      <a16:creationId xmlns:a16="http://schemas.microsoft.com/office/drawing/2014/main" id="{230C6853-D65B-E445-91AB-171D6DA24D5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285">
                  <a:extLst>
                    <a:ext uri="{FF2B5EF4-FFF2-40B4-BE49-F238E27FC236}">
                      <a16:creationId xmlns:a16="http://schemas.microsoft.com/office/drawing/2014/main" id="{9C071C29-B8CF-1E42-AABF-D5FA3A000252}"/>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Line 286">
                  <a:extLst>
                    <a:ext uri="{FF2B5EF4-FFF2-40B4-BE49-F238E27FC236}">
                      <a16:creationId xmlns:a16="http://schemas.microsoft.com/office/drawing/2014/main" id="{D3251101-5151-3A44-8E98-2FC20822D89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87">
                  <a:extLst>
                    <a:ext uri="{FF2B5EF4-FFF2-40B4-BE49-F238E27FC236}">
                      <a16:creationId xmlns:a16="http://schemas.microsoft.com/office/drawing/2014/main" id="{03A1841A-5B9F-2E41-8537-2875874E431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Arc 288">
                  <a:extLst>
                    <a:ext uri="{FF2B5EF4-FFF2-40B4-BE49-F238E27FC236}">
                      <a16:creationId xmlns:a16="http://schemas.microsoft.com/office/drawing/2014/main" id="{0810DDE3-2CE1-1647-B778-DED6D764B22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289">
                  <a:extLst>
                    <a:ext uri="{FF2B5EF4-FFF2-40B4-BE49-F238E27FC236}">
                      <a16:creationId xmlns:a16="http://schemas.microsoft.com/office/drawing/2014/main" id="{E029F231-758C-C74E-B862-5AE837BE6CD4}"/>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290">
                  <a:extLst>
                    <a:ext uri="{FF2B5EF4-FFF2-40B4-BE49-F238E27FC236}">
                      <a16:creationId xmlns:a16="http://schemas.microsoft.com/office/drawing/2014/main" id="{097A5574-7697-DB47-A13C-071AFBEFC4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291">
                  <a:extLst>
                    <a:ext uri="{FF2B5EF4-FFF2-40B4-BE49-F238E27FC236}">
                      <a16:creationId xmlns:a16="http://schemas.microsoft.com/office/drawing/2014/main" id="{529B2AA4-AD78-E241-833D-7487D051802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292">
                  <a:extLst>
                    <a:ext uri="{FF2B5EF4-FFF2-40B4-BE49-F238E27FC236}">
                      <a16:creationId xmlns:a16="http://schemas.microsoft.com/office/drawing/2014/main" id="{4EF11547-2B58-3940-9682-94C5CF283E5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293">
                  <a:extLst>
                    <a:ext uri="{FF2B5EF4-FFF2-40B4-BE49-F238E27FC236}">
                      <a16:creationId xmlns:a16="http://schemas.microsoft.com/office/drawing/2014/main" id="{11402CBE-6B85-6344-9F7D-45C8F00190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294">
                  <a:extLst>
                    <a:ext uri="{FF2B5EF4-FFF2-40B4-BE49-F238E27FC236}">
                      <a16:creationId xmlns:a16="http://schemas.microsoft.com/office/drawing/2014/main" id="{BE1521C4-F75F-ED4A-992C-6BD3333969E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36" name="TextBox 35">
              <a:extLst>
                <a:ext uri="{FF2B5EF4-FFF2-40B4-BE49-F238E27FC236}">
                  <a16:creationId xmlns:a16="http://schemas.microsoft.com/office/drawing/2014/main" id="{28282636-8D40-CA4D-BF80-FAF7C99FD6F2}"/>
                </a:ext>
              </a:extLst>
            </p:cNvPr>
            <p:cNvSpPr txBox="1"/>
            <p:nvPr/>
          </p:nvSpPr>
          <p:spPr>
            <a:xfrm>
              <a:off x="4490605" y="3552993"/>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r>
                <a:rPr lang="en-US" sz="1400" dirty="0">
                  <a:solidFill>
                    <a:srgbClr val="000000"/>
                  </a:solidFill>
                </a:rPr>
                <a:t>, 23:6</a:t>
              </a:r>
              <a:endParaRPr lang="en-US" sz="1400" baseline="-25000" dirty="0">
                <a:solidFill>
                  <a:srgbClr val="000000"/>
                </a:solidFill>
              </a:endParaRPr>
            </a:p>
          </p:txBody>
        </p:sp>
      </p:grpSp>
      <p:grpSp>
        <p:nvGrpSpPr>
          <p:cNvPr id="5" name="Group 4">
            <a:extLst>
              <a:ext uri="{FF2B5EF4-FFF2-40B4-BE49-F238E27FC236}">
                <a16:creationId xmlns:a16="http://schemas.microsoft.com/office/drawing/2014/main" id="{173A8FA2-DC1F-6C45-A821-CED5F88C8A13}"/>
              </a:ext>
            </a:extLst>
          </p:cNvPr>
          <p:cNvGrpSpPr/>
          <p:nvPr/>
        </p:nvGrpSpPr>
        <p:grpSpPr>
          <a:xfrm>
            <a:off x="9113355" y="3157600"/>
            <a:ext cx="713710" cy="1249102"/>
            <a:chOff x="5432367" y="1752794"/>
            <a:chExt cx="713710" cy="1249102"/>
          </a:xfrm>
        </p:grpSpPr>
        <p:grpSp>
          <p:nvGrpSpPr>
            <p:cNvPr id="114" name="Group 267">
              <a:extLst>
                <a:ext uri="{FF2B5EF4-FFF2-40B4-BE49-F238E27FC236}">
                  <a16:creationId xmlns:a16="http://schemas.microsoft.com/office/drawing/2014/main" id="{D8A8B562-CCC0-874D-B5AD-C9A71B9400F5}"/>
                </a:ext>
              </a:extLst>
            </p:cNvPr>
            <p:cNvGrpSpPr>
              <a:grpSpLocks/>
            </p:cNvGrpSpPr>
            <p:nvPr/>
          </p:nvGrpSpPr>
          <p:grpSpPr bwMode="auto">
            <a:xfrm>
              <a:off x="5575421" y="2239896"/>
              <a:ext cx="152400" cy="762000"/>
              <a:chOff x="3935" y="1728"/>
              <a:chExt cx="96" cy="480"/>
            </a:xfrm>
          </p:grpSpPr>
          <p:sp>
            <p:nvSpPr>
              <p:cNvPr id="129" name="Arc 268">
                <a:extLst>
                  <a:ext uri="{FF2B5EF4-FFF2-40B4-BE49-F238E27FC236}">
                    <a16:creationId xmlns:a16="http://schemas.microsoft.com/office/drawing/2014/main" id="{A813E9E4-9563-A140-BE3B-386877F565D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0" name="Arc 269">
                <a:extLst>
                  <a:ext uri="{FF2B5EF4-FFF2-40B4-BE49-F238E27FC236}">
                    <a16:creationId xmlns:a16="http://schemas.microsoft.com/office/drawing/2014/main" id="{2D8C9859-B5FF-2247-B37E-513F431F67F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1" name="Arc 270">
                <a:extLst>
                  <a:ext uri="{FF2B5EF4-FFF2-40B4-BE49-F238E27FC236}">
                    <a16:creationId xmlns:a16="http://schemas.microsoft.com/office/drawing/2014/main" id="{606F9EA0-3D02-F644-9141-6B380E1FFD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Arc 271">
                <a:extLst>
                  <a:ext uri="{FF2B5EF4-FFF2-40B4-BE49-F238E27FC236}">
                    <a16:creationId xmlns:a16="http://schemas.microsoft.com/office/drawing/2014/main" id="{D083B8D5-034A-0D47-B77D-800D0706FC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Line 272">
                <a:extLst>
                  <a:ext uri="{FF2B5EF4-FFF2-40B4-BE49-F238E27FC236}">
                    <a16:creationId xmlns:a16="http://schemas.microsoft.com/office/drawing/2014/main" id="{FB10D5E9-8A23-CE4F-8DCD-FCE5E7A8453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273">
                <a:extLst>
                  <a:ext uri="{FF2B5EF4-FFF2-40B4-BE49-F238E27FC236}">
                    <a16:creationId xmlns:a16="http://schemas.microsoft.com/office/drawing/2014/main" id="{10FBCA94-E7FC-9741-AF42-9ABE059B7225}"/>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Arc 274">
                <a:extLst>
                  <a:ext uri="{FF2B5EF4-FFF2-40B4-BE49-F238E27FC236}">
                    <a16:creationId xmlns:a16="http://schemas.microsoft.com/office/drawing/2014/main" id="{3031A494-C146-E445-8C3C-CFE1B5D2B3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6" name="Arc 275">
                <a:extLst>
                  <a:ext uri="{FF2B5EF4-FFF2-40B4-BE49-F238E27FC236}">
                    <a16:creationId xmlns:a16="http://schemas.microsoft.com/office/drawing/2014/main" id="{5594E236-DE9D-E842-8F78-78D9D346224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7" name="Arc 276">
                <a:extLst>
                  <a:ext uri="{FF2B5EF4-FFF2-40B4-BE49-F238E27FC236}">
                    <a16:creationId xmlns:a16="http://schemas.microsoft.com/office/drawing/2014/main" id="{E9327F98-983F-9244-87E0-5ABE854D8E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Arc 277">
                <a:extLst>
                  <a:ext uri="{FF2B5EF4-FFF2-40B4-BE49-F238E27FC236}">
                    <a16:creationId xmlns:a16="http://schemas.microsoft.com/office/drawing/2014/main" id="{F7C15990-B638-B24F-8DE3-AD76853F34B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Arc 278">
                <a:extLst>
                  <a:ext uri="{FF2B5EF4-FFF2-40B4-BE49-F238E27FC236}">
                    <a16:creationId xmlns:a16="http://schemas.microsoft.com/office/drawing/2014/main" id="{95B66E91-0C56-0D49-BF4C-3CF57ABD55E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279">
                <a:extLst>
                  <a:ext uri="{FF2B5EF4-FFF2-40B4-BE49-F238E27FC236}">
                    <a16:creationId xmlns:a16="http://schemas.microsoft.com/office/drawing/2014/main" id="{C0B48BD5-F7E5-CC4F-889D-0C92ED5E4AA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Arc 280">
                <a:extLst>
                  <a:ext uri="{FF2B5EF4-FFF2-40B4-BE49-F238E27FC236}">
                    <a16:creationId xmlns:a16="http://schemas.microsoft.com/office/drawing/2014/main" id="{50725312-E73F-A44A-975C-9CF64867E8A9}"/>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15" name="Group 281">
              <a:extLst>
                <a:ext uri="{FF2B5EF4-FFF2-40B4-BE49-F238E27FC236}">
                  <a16:creationId xmlns:a16="http://schemas.microsoft.com/office/drawing/2014/main" id="{1686010D-4E5E-3847-80FC-2A4773DB71AC}"/>
                </a:ext>
              </a:extLst>
            </p:cNvPr>
            <p:cNvGrpSpPr>
              <a:grpSpLocks/>
            </p:cNvGrpSpPr>
            <p:nvPr/>
          </p:nvGrpSpPr>
          <p:grpSpPr bwMode="auto">
            <a:xfrm flipH="1">
              <a:off x="5850623" y="2239896"/>
              <a:ext cx="152400" cy="762000"/>
              <a:chOff x="3935" y="1728"/>
              <a:chExt cx="96" cy="480"/>
            </a:xfrm>
          </p:grpSpPr>
          <p:sp>
            <p:nvSpPr>
              <p:cNvPr id="116" name="Arc 282">
                <a:extLst>
                  <a:ext uri="{FF2B5EF4-FFF2-40B4-BE49-F238E27FC236}">
                    <a16:creationId xmlns:a16="http://schemas.microsoft.com/office/drawing/2014/main" id="{1BDD43B2-BF14-6C46-884A-519A9BED0A2D}"/>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7" name="Arc 283">
                <a:extLst>
                  <a:ext uri="{FF2B5EF4-FFF2-40B4-BE49-F238E27FC236}">
                    <a16:creationId xmlns:a16="http://schemas.microsoft.com/office/drawing/2014/main" id="{8854A25D-229C-B340-9E06-85CFAFCDF2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8" name="Arc 284">
                <a:extLst>
                  <a:ext uri="{FF2B5EF4-FFF2-40B4-BE49-F238E27FC236}">
                    <a16:creationId xmlns:a16="http://schemas.microsoft.com/office/drawing/2014/main" id="{9C7B0C43-04F6-264B-9CE4-4869D5EBA3A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285">
                <a:extLst>
                  <a:ext uri="{FF2B5EF4-FFF2-40B4-BE49-F238E27FC236}">
                    <a16:creationId xmlns:a16="http://schemas.microsoft.com/office/drawing/2014/main" id="{F220DA01-F9DB-534A-9140-A0614983762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Line 286">
                <a:extLst>
                  <a:ext uri="{FF2B5EF4-FFF2-40B4-BE49-F238E27FC236}">
                    <a16:creationId xmlns:a16="http://schemas.microsoft.com/office/drawing/2014/main" id="{19A696C7-37BF-4347-BDC5-4FF817925F0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287">
                <a:extLst>
                  <a:ext uri="{FF2B5EF4-FFF2-40B4-BE49-F238E27FC236}">
                    <a16:creationId xmlns:a16="http://schemas.microsoft.com/office/drawing/2014/main" id="{A376674D-A32E-914B-B683-42678D04298E}"/>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288">
                <a:extLst>
                  <a:ext uri="{FF2B5EF4-FFF2-40B4-BE49-F238E27FC236}">
                    <a16:creationId xmlns:a16="http://schemas.microsoft.com/office/drawing/2014/main" id="{E2A246E9-81A3-CC40-8B11-F1690556A2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289">
                <a:extLst>
                  <a:ext uri="{FF2B5EF4-FFF2-40B4-BE49-F238E27FC236}">
                    <a16:creationId xmlns:a16="http://schemas.microsoft.com/office/drawing/2014/main" id="{1B413FAF-6AAB-8744-9E50-8BB0555D7DB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290">
                <a:extLst>
                  <a:ext uri="{FF2B5EF4-FFF2-40B4-BE49-F238E27FC236}">
                    <a16:creationId xmlns:a16="http://schemas.microsoft.com/office/drawing/2014/main" id="{82FB5290-61E2-2243-9DC4-D2FE6F1B3421}"/>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5" name="Arc 291">
                <a:extLst>
                  <a:ext uri="{FF2B5EF4-FFF2-40B4-BE49-F238E27FC236}">
                    <a16:creationId xmlns:a16="http://schemas.microsoft.com/office/drawing/2014/main" id="{E75E8928-ED54-D648-8417-5771F1978AC2}"/>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6" name="Arc 292">
                <a:extLst>
                  <a:ext uri="{FF2B5EF4-FFF2-40B4-BE49-F238E27FC236}">
                    <a16:creationId xmlns:a16="http://schemas.microsoft.com/office/drawing/2014/main" id="{1E51A379-F388-A944-8BFA-7034EA1CAC3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Arc 293">
                <a:extLst>
                  <a:ext uri="{FF2B5EF4-FFF2-40B4-BE49-F238E27FC236}">
                    <a16:creationId xmlns:a16="http://schemas.microsoft.com/office/drawing/2014/main" id="{7F987984-BBB9-594D-8BCB-0F06BB50AF4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Arc 294">
                <a:extLst>
                  <a:ext uri="{FF2B5EF4-FFF2-40B4-BE49-F238E27FC236}">
                    <a16:creationId xmlns:a16="http://schemas.microsoft.com/office/drawing/2014/main" id="{C605DCD9-918D-614D-AF6D-60A2C4B84AC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2" name="TextBox 141">
              <a:extLst>
                <a:ext uri="{FF2B5EF4-FFF2-40B4-BE49-F238E27FC236}">
                  <a16:creationId xmlns:a16="http://schemas.microsoft.com/office/drawing/2014/main" id="{D9A8ACE9-3D24-7D43-8A01-54FE403D60F6}"/>
                </a:ext>
              </a:extLst>
            </p:cNvPr>
            <p:cNvSpPr txBox="1"/>
            <p:nvPr/>
          </p:nvSpPr>
          <p:spPr>
            <a:xfrm>
              <a:off x="5432367" y="1752794"/>
              <a:ext cx="71371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r>
                <a:rPr lang="en-US" sz="1400" dirty="0">
                  <a:solidFill>
                    <a:srgbClr val="000000"/>
                  </a:solidFill>
                </a:rPr>
                <a:t>, 1:20</a:t>
              </a:r>
              <a:endParaRPr lang="en-US" sz="1400" baseline="-25000" dirty="0">
                <a:solidFill>
                  <a:srgbClr val="000000"/>
                </a:solidFill>
              </a:endParaRPr>
            </a:p>
          </p:txBody>
        </p:sp>
      </p:grpSp>
      <p:grpSp>
        <p:nvGrpSpPr>
          <p:cNvPr id="37" name="Group 36">
            <a:extLst>
              <a:ext uri="{FF2B5EF4-FFF2-40B4-BE49-F238E27FC236}">
                <a16:creationId xmlns:a16="http://schemas.microsoft.com/office/drawing/2014/main" id="{0406BA1B-6CBD-9344-8B9B-6362F267720B}"/>
              </a:ext>
            </a:extLst>
          </p:cNvPr>
          <p:cNvGrpSpPr/>
          <p:nvPr/>
        </p:nvGrpSpPr>
        <p:grpSpPr>
          <a:xfrm>
            <a:off x="7838407" y="1184987"/>
            <a:ext cx="3828648" cy="1532436"/>
            <a:chOff x="8274513" y="1397115"/>
            <a:chExt cx="3828648" cy="1532436"/>
          </a:xfrm>
        </p:grpSpPr>
        <p:grpSp>
          <p:nvGrpSpPr>
            <p:cNvPr id="145" name="Group 144">
              <a:extLst>
                <a:ext uri="{FF2B5EF4-FFF2-40B4-BE49-F238E27FC236}">
                  <a16:creationId xmlns:a16="http://schemas.microsoft.com/office/drawing/2014/main" id="{1489CB55-AB5A-8E4B-8FE6-E0712777020D}"/>
                </a:ext>
              </a:extLst>
            </p:cNvPr>
            <p:cNvGrpSpPr/>
            <p:nvPr/>
          </p:nvGrpSpPr>
          <p:grpSpPr>
            <a:xfrm>
              <a:off x="9863855" y="2029153"/>
              <a:ext cx="427602" cy="762000"/>
              <a:chOff x="2266478" y="2277813"/>
              <a:chExt cx="427602" cy="762000"/>
            </a:xfrm>
          </p:grpSpPr>
          <p:grpSp>
            <p:nvGrpSpPr>
              <p:cNvPr id="177" name="Group 267">
                <a:extLst>
                  <a:ext uri="{FF2B5EF4-FFF2-40B4-BE49-F238E27FC236}">
                    <a16:creationId xmlns:a16="http://schemas.microsoft.com/office/drawing/2014/main" id="{99761FED-0690-734F-9286-563336A9C8BD}"/>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6C6F0454-C8D5-1041-A8DF-6C545CAAF69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E0BB2520-FC53-9649-9749-269349498E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B3D3D506-E16C-A34D-9AB6-72D00B15084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6CF2CDE0-A175-6142-AB80-D4B2453D74C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31B2D8C7-318C-3B43-BAFA-5C86BE936BA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E5ED7D8E-6F2E-4C40-8F46-3E9D7DEA1C5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F14244C3-E71C-0E43-951C-3F2C775876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6E2F57E3-F265-244E-AF9C-48E43578756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C25CE9E9-1485-F748-81D1-CC77EC414008}"/>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6FEE6BB2-5463-6645-B333-87885F47FF54}"/>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BAD5BD92-4781-3245-8C37-E6DEDBB7A3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C72BAC25-0CEE-CA46-8EF4-8FFAB0E78CB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7A87FBD7-5A76-964D-8B8A-D552AAB7BCD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CBEA84B1-C34F-2047-BE32-04511BC53D38}"/>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3A8B3887-BD1E-0C4E-A67D-04D6E44EA9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94708B3E-D16C-7C4A-BCF2-61640D24027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B0380A0F-B6C4-B84D-B547-C244C80A8EC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0E78D7-7730-C847-A403-F3CEFD64E9B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9A3BD834-EA57-D84F-BBB5-7FE346D517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DD135095-7E46-1947-BFC1-E56A8D63811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AEEBDCCE-147C-1341-B324-3B344E0223E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F0FC21DD-F188-7944-B821-B091DBDAB61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F53A7C79-AD98-7045-BFF1-9F453589147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943ADCA4-DFC5-D247-9F29-0753CCFAE808}"/>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8AD59396-B0AD-2F41-9998-4BDE0C15FBC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397944A-A9EF-744F-AB5A-D2F60B64CBE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E2D65A62-A3D9-3A4B-B86B-E07A151ED18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4BD13B7C-2A28-204D-BD76-B12556182303}"/>
                    </a:ext>
                  </a:extLst>
                </p:cNvPr>
                <p:cNvSpPr txBox="1"/>
                <p:nvPr/>
              </p:nvSpPr>
              <p:spPr>
                <a:xfrm>
                  <a:off x="8807420" y="160614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46" name="TextBox 145">
                  <a:extLst>
                    <a:ext uri="{FF2B5EF4-FFF2-40B4-BE49-F238E27FC236}">
                      <a16:creationId xmlns:a16="http://schemas.microsoft.com/office/drawing/2014/main" id="{4BD13B7C-2A28-204D-BD76-B12556182303}"/>
                    </a:ext>
                  </a:extLst>
                </p:cNvPr>
                <p:cNvSpPr txBox="1">
                  <a:spLocks noRot="1" noChangeAspect="1" noMove="1" noResize="1" noEditPoints="1" noAdjustHandles="1" noChangeArrowheads="1" noChangeShapeType="1" noTextEdit="1"/>
                </p:cNvSpPr>
                <p:nvPr/>
              </p:nvSpPr>
              <p:spPr>
                <a:xfrm>
                  <a:off x="8807420" y="1606145"/>
                  <a:ext cx="543905" cy="307775"/>
                </a:xfrm>
                <a:prstGeom prst="rect">
                  <a:avLst/>
                </a:prstGeom>
                <a:blipFill>
                  <a:blip r:embed="rId4"/>
                  <a:stretch>
                    <a:fillRect l="-11364" t="-4000" b="-20000"/>
                  </a:stretch>
                </a:blipFill>
                <a:ln w="12700" cap="flat">
                  <a:noFill/>
                  <a:miter lim="400000"/>
                </a:ln>
                <a:effectLst/>
              </p:spPr>
              <p:txBody>
                <a:bodyPr/>
                <a:lstStyle/>
                <a:p>
                  <a:r>
                    <a:rPr lang="en-US">
                      <a:noFill/>
                    </a:rPr>
                    <a:t> </a:t>
                  </a:r>
                </a:p>
              </p:txBody>
            </p:sp>
          </mc:Fallback>
        </mc:AlternateContent>
        <p:grpSp>
          <p:nvGrpSpPr>
            <p:cNvPr id="147" name="Group 146">
              <a:extLst>
                <a:ext uri="{FF2B5EF4-FFF2-40B4-BE49-F238E27FC236}">
                  <a16:creationId xmlns:a16="http://schemas.microsoft.com/office/drawing/2014/main" id="{6FEEC820-6593-F147-83CD-D703DA2B91D0}"/>
                </a:ext>
              </a:extLst>
            </p:cNvPr>
            <p:cNvGrpSpPr/>
            <p:nvPr/>
          </p:nvGrpSpPr>
          <p:grpSpPr>
            <a:xfrm>
              <a:off x="8274513" y="2231108"/>
              <a:ext cx="543906" cy="523218"/>
              <a:chOff x="7097485" y="3674605"/>
              <a:chExt cx="548640" cy="548640"/>
            </a:xfrm>
          </p:grpSpPr>
          <p:sp>
            <p:nvSpPr>
              <p:cNvPr id="175" name="Freeform 174">
                <a:extLst>
                  <a:ext uri="{FF2B5EF4-FFF2-40B4-BE49-F238E27FC236}">
                    <a16:creationId xmlns:a16="http://schemas.microsoft.com/office/drawing/2014/main" id="{B0FC46BA-9C4F-5D41-AED6-C387A49E7835}"/>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176" name="Oval 175">
                <a:extLst>
                  <a:ext uri="{FF2B5EF4-FFF2-40B4-BE49-F238E27FC236}">
                    <a16:creationId xmlns:a16="http://schemas.microsoft.com/office/drawing/2014/main" id="{3898F3C5-BE1D-6F44-8FFB-F2CC2656FB2D}"/>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148" name="Freeform 147">
              <a:extLst>
                <a:ext uri="{FF2B5EF4-FFF2-40B4-BE49-F238E27FC236}">
                  <a16:creationId xmlns:a16="http://schemas.microsoft.com/office/drawing/2014/main" id="{4F155EDE-AFCB-2147-8FAC-C9EC9DE6B55A}"/>
                </a:ext>
              </a:extLst>
            </p:cNvPr>
            <p:cNvSpPr>
              <a:spLocks noChangeAspect="1"/>
            </p:cNvSpPr>
            <p:nvPr/>
          </p:nvSpPr>
          <p:spPr bwMode="auto">
            <a:xfrm rot="5400000">
              <a:off x="8845957" y="16669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9" name="Straight Connector 148">
              <a:extLst>
                <a:ext uri="{FF2B5EF4-FFF2-40B4-BE49-F238E27FC236}">
                  <a16:creationId xmlns:a16="http://schemas.microsoft.com/office/drawing/2014/main" id="{E82AE06A-D93E-A740-9365-4B19122C7965}"/>
                </a:ext>
              </a:extLst>
            </p:cNvPr>
            <p:cNvCxnSpPr>
              <a:cxnSpLocks/>
            </p:cNvCxnSpPr>
            <p:nvPr/>
          </p:nvCxnSpPr>
          <p:spPr>
            <a:xfrm>
              <a:off x="8541157" y="2032296"/>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CFF315C3-DA97-7145-9A4E-A0514D3B3011}"/>
                </a:ext>
              </a:extLst>
            </p:cNvPr>
            <p:cNvCxnSpPr>
              <a:cxnSpLocks/>
            </p:cNvCxnSpPr>
            <p:nvPr/>
          </p:nvCxnSpPr>
          <p:spPr>
            <a:xfrm>
              <a:off x="8560207"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66FD25A2-CFCB-4443-B78B-FF519E1316AD}"/>
                </a:ext>
              </a:extLst>
            </p:cNvPr>
            <p:cNvCxnSpPr>
              <a:cxnSpLocks/>
            </p:cNvCxnSpPr>
            <p:nvPr/>
          </p:nvCxnSpPr>
          <p:spPr>
            <a:xfrm>
              <a:off x="8550681" y="2914994"/>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B536CD9B-ABC8-884C-8197-0DF63B65D2F4}"/>
                </a:ext>
              </a:extLst>
            </p:cNvPr>
            <p:cNvCxnSpPr>
              <a:cxnSpLocks/>
            </p:cNvCxnSpPr>
            <p:nvPr/>
          </p:nvCxnSpPr>
          <p:spPr>
            <a:xfrm>
              <a:off x="9941332" y="274667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3" name="Freeform 152">
              <a:extLst>
                <a:ext uri="{FF2B5EF4-FFF2-40B4-BE49-F238E27FC236}">
                  <a16:creationId xmlns:a16="http://schemas.microsoft.com/office/drawing/2014/main" id="{D2A8563D-BA2D-DF40-AE4B-3CD9E6CBD10F}"/>
                </a:ext>
              </a:extLst>
            </p:cNvPr>
            <p:cNvSpPr>
              <a:spLocks noChangeAspect="1"/>
            </p:cNvSpPr>
            <p:nvPr/>
          </p:nvSpPr>
          <p:spPr bwMode="auto">
            <a:xfrm>
              <a:off x="11169021" y="203845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Oval 153">
              <a:extLst>
                <a:ext uri="{FF2B5EF4-FFF2-40B4-BE49-F238E27FC236}">
                  <a16:creationId xmlns:a16="http://schemas.microsoft.com/office/drawing/2014/main" id="{C18FB84C-CB26-8747-B43D-1429381C3C05}"/>
                </a:ext>
              </a:extLst>
            </p:cNvPr>
            <p:cNvSpPr/>
            <p:nvPr/>
          </p:nvSpPr>
          <p:spPr>
            <a:xfrm>
              <a:off x="11498148" y="198413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C9EB3D-CE08-A745-B305-42117F1EDB34}"/>
                </a:ext>
              </a:extLst>
            </p:cNvPr>
            <p:cNvSpPr/>
            <p:nvPr/>
          </p:nvSpPr>
          <p:spPr>
            <a:xfrm>
              <a:off x="11488623" y="27486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68DFF683-D737-1148-B82E-77FF49F0DA2F}"/>
                </a:ext>
              </a:extLst>
            </p:cNvPr>
            <p:cNvCxnSpPr>
              <a:cxnSpLocks/>
            </p:cNvCxnSpPr>
            <p:nvPr/>
          </p:nvCxnSpPr>
          <p:spPr>
            <a:xfrm>
              <a:off x="10208471" y="2790599"/>
              <a:ext cx="133571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73CDAA43-F56B-1D40-8289-4FF5DE9F3D48}"/>
                    </a:ext>
                  </a:extLst>
                </p:cNvPr>
                <p:cNvSpPr txBox="1"/>
                <p:nvPr/>
              </p:nvSpPr>
              <p:spPr>
                <a:xfrm>
                  <a:off x="11352682" y="2275725"/>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57" name="TextBox 156">
                  <a:extLst>
                    <a:ext uri="{FF2B5EF4-FFF2-40B4-BE49-F238E27FC236}">
                      <a16:creationId xmlns:a16="http://schemas.microsoft.com/office/drawing/2014/main" id="{73CDAA43-F56B-1D40-8289-4FF5DE9F3D48}"/>
                    </a:ext>
                  </a:extLst>
                </p:cNvPr>
                <p:cNvSpPr txBox="1">
                  <a:spLocks noRot="1" noChangeAspect="1" noMove="1" noResize="1" noEditPoints="1" noAdjustHandles="1" noChangeArrowheads="1" noChangeShapeType="1" noTextEdit="1"/>
                </p:cNvSpPr>
                <p:nvPr/>
              </p:nvSpPr>
              <p:spPr>
                <a:xfrm>
                  <a:off x="11352682" y="2275725"/>
                  <a:ext cx="543905" cy="307775"/>
                </a:xfrm>
                <a:prstGeom prst="rect">
                  <a:avLst/>
                </a:prstGeom>
                <a:blipFill>
                  <a:blip r:embed="rId5"/>
                  <a:stretch>
                    <a:fillRect l="-11364" t="-4000" b="-20000"/>
                  </a:stretch>
                </a:blipFill>
                <a:ln w="12700" cap="flat">
                  <a:noFill/>
                  <a:miter lim="400000"/>
                </a:ln>
                <a:effectLst/>
              </p:spPr>
              <p:txBody>
                <a:bodyPr/>
                <a:lstStyle/>
                <a:p>
                  <a:r>
                    <a:rPr lang="en-US">
                      <a:noFill/>
                    </a:rPr>
                    <a:t> </a:t>
                  </a:r>
                </a:p>
              </p:txBody>
            </p:sp>
          </mc:Fallback>
        </mc:AlternateContent>
        <p:cxnSp>
          <p:nvCxnSpPr>
            <p:cNvPr id="158" name="Straight Connector 157">
              <a:extLst>
                <a:ext uri="{FF2B5EF4-FFF2-40B4-BE49-F238E27FC236}">
                  <a16:creationId xmlns:a16="http://schemas.microsoft.com/office/drawing/2014/main" id="{2FE8759C-3C5D-8241-9F0C-BEEEFC1C75AF}"/>
                </a:ext>
              </a:extLst>
            </p:cNvPr>
            <p:cNvCxnSpPr>
              <a:cxnSpLocks/>
            </p:cNvCxnSpPr>
            <p:nvPr/>
          </p:nvCxnSpPr>
          <p:spPr>
            <a:xfrm>
              <a:off x="9272365" y="2041821"/>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9" name="Group 210">
              <a:extLst>
                <a:ext uri="{FF2B5EF4-FFF2-40B4-BE49-F238E27FC236}">
                  <a16:creationId xmlns:a16="http://schemas.microsoft.com/office/drawing/2014/main" id="{9FB112B4-E922-D64F-A74E-9C8AE9F9416D}"/>
                </a:ext>
              </a:extLst>
            </p:cNvPr>
            <p:cNvGrpSpPr>
              <a:grpSpLocks/>
            </p:cNvGrpSpPr>
            <p:nvPr/>
          </p:nvGrpSpPr>
          <p:grpSpPr bwMode="auto">
            <a:xfrm>
              <a:off x="10346938" y="2024132"/>
              <a:ext cx="304800" cy="762000"/>
              <a:chOff x="3216" y="1728"/>
              <a:chExt cx="192" cy="480"/>
            </a:xfrm>
          </p:grpSpPr>
          <p:sp>
            <p:nvSpPr>
              <p:cNvPr id="171" name="Line 8">
                <a:extLst>
                  <a:ext uri="{FF2B5EF4-FFF2-40B4-BE49-F238E27FC236}">
                    <a16:creationId xmlns:a16="http://schemas.microsoft.com/office/drawing/2014/main" id="{D37071DC-C09C-3B4C-9CC5-241250C743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
                <a:extLst>
                  <a:ext uri="{FF2B5EF4-FFF2-40B4-BE49-F238E27FC236}">
                    <a16:creationId xmlns:a16="http://schemas.microsoft.com/office/drawing/2014/main" id="{80C2EB88-FBCB-3149-92F5-3F0139433DC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0">
                <a:extLst>
                  <a:ext uri="{FF2B5EF4-FFF2-40B4-BE49-F238E27FC236}">
                    <a16:creationId xmlns:a16="http://schemas.microsoft.com/office/drawing/2014/main" id="{AA85B072-D72E-6945-AF28-4BC3A9505CC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1">
                <a:extLst>
                  <a:ext uri="{FF2B5EF4-FFF2-40B4-BE49-F238E27FC236}">
                    <a16:creationId xmlns:a16="http://schemas.microsoft.com/office/drawing/2014/main" id="{646E3677-FA0B-1C4E-9DE1-2B5042B4840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0" name="Group 210">
              <a:extLst>
                <a:ext uri="{FF2B5EF4-FFF2-40B4-BE49-F238E27FC236}">
                  <a16:creationId xmlns:a16="http://schemas.microsoft.com/office/drawing/2014/main" id="{EB166657-AF25-E446-81B0-4B86E82E63B4}"/>
                </a:ext>
              </a:extLst>
            </p:cNvPr>
            <p:cNvGrpSpPr>
              <a:grpSpLocks/>
            </p:cNvGrpSpPr>
            <p:nvPr/>
          </p:nvGrpSpPr>
          <p:grpSpPr bwMode="auto">
            <a:xfrm rot="5400000">
              <a:off x="10805443" y="1645501"/>
              <a:ext cx="304800" cy="762000"/>
              <a:chOff x="3216" y="1728"/>
              <a:chExt cx="192" cy="480"/>
            </a:xfrm>
          </p:grpSpPr>
          <p:sp>
            <p:nvSpPr>
              <p:cNvPr id="167" name="Line 8">
                <a:extLst>
                  <a:ext uri="{FF2B5EF4-FFF2-40B4-BE49-F238E27FC236}">
                    <a16:creationId xmlns:a16="http://schemas.microsoft.com/office/drawing/2014/main" id="{099BDDC1-A642-E24D-B1DF-6BF83402A02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Line 9">
                <a:extLst>
                  <a:ext uri="{FF2B5EF4-FFF2-40B4-BE49-F238E27FC236}">
                    <a16:creationId xmlns:a16="http://schemas.microsoft.com/office/drawing/2014/main" id="{543CC9D6-2A35-E844-A1B4-B50BADBCB52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10">
                <a:extLst>
                  <a:ext uri="{FF2B5EF4-FFF2-40B4-BE49-F238E27FC236}">
                    <a16:creationId xmlns:a16="http://schemas.microsoft.com/office/drawing/2014/main" id="{6A275159-0243-9B46-9BBF-090197E50D1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11">
                <a:extLst>
                  <a:ext uri="{FF2B5EF4-FFF2-40B4-BE49-F238E27FC236}">
                    <a16:creationId xmlns:a16="http://schemas.microsoft.com/office/drawing/2014/main" id="{6E1E77ED-FCAB-E440-8412-32BDD823E6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61" name="Straight Connector 160">
              <a:extLst>
                <a:ext uri="{FF2B5EF4-FFF2-40B4-BE49-F238E27FC236}">
                  <a16:creationId xmlns:a16="http://schemas.microsoft.com/office/drawing/2014/main" id="{C860C13D-4027-AA47-9783-E65A31337A2B}"/>
                </a:ext>
              </a:extLst>
            </p:cNvPr>
            <p:cNvCxnSpPr>
              <a:cxnSpLocks/>
            </p:cNvCxnSpPr>
            <p:nvPr/>
          </p:nvCxnSpPr>
          <p:spPr>
            <a:xfrm>
              <a:off x="10200292" y="2030279"/>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0CFA75B4-7666-304E-8A81-38E6D66C6D0A}"/>
                </a:ext>
              </a:extLst>
            </p:cNvPr>
            <p:cNvCxnSpPr>
              <a:cxnSpLocks/>
            </p:cNvCxnSpPr>
            <p:nvPr/>
          </p:nvCxnSpPr>
          <p:spPr>
            <a:xfrm flipH="1">
              <a:off x="11140552" y="2021695"/>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CBF88D6F-F751-AF47-B676-D3E6489797C4}"/>
                </a:ext>
              </a:extLst>
            </p:cNvPr>
            <p:cNvSpPr txBox="1"/>
            <p:nvPr/>
          </p:nvSpPr>
          <p:spPr>
            <a:xfrm>
              <a:off x="11015350" y="139711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5pF</a:t>
              </a:r>
            </a:p>
          </p:txBody>
        </p:sp>
        <p:sp>
          <p:nvSpPr>
            <p:cNvPr id="164" name="TextBox 163">
              <a:extLst>
                <a:ext uri="{FF2B5EF4-FFF2-40B4-BE49-F238E27FC236}">
                  <a16:creationId xmlns:a16="http://schemas.microsoft.com/office/drawing/2014/main" id="{38512C4F-8242-2444-935B-7D1063636B7C}"/>
                </a:ext>
              </a:extLst>
            </p:cNvPr>
            <p:cNvSpPr txBox="1"/>
            <p:nvPr/>
          </p:nvSpPr>
          <p:spPr>
            <a:xfrm>
              <a:off x="10640570" y="2235812"/>
              <a:ext cx="68085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50pF</a:t>
              </a:r>
            </a:p>
          </p:txBody>
        </p:sp>
        <p:cxnSp>
          <p:nvCxnSpPr>
            <p:cNvPr id="165" name="Straight Arrow Connector 164">
              <a:extLst>
                <a:ext uri="{FF2B5EF4-FFF2-40B4-BE49-F238E27FC236}">
                  <a16:creationId xmlns:a16="http://schemas.microsoft.com/office/drawing/2014/main" id="{46E079ED-5F61-A647-A52F-45BC7C77BB1D}"/>
                </a:ext>
              </a:extLst>
            </p:cNvPr>
            <p:cNvCxnSpPr>
              <a:cxnSpLocks/>
            </p:cNvCxnSpPr>
            <p:nvPr/>
          </p:nvCxnSpPr>
          <p:spPr>
            <a:xfrm flipV="1">
              <a:off x="10425987" y="224967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5" name="TextBox 204">
              <a:extLst>
                <a:ext uri="{FF2B5EF4-FFF2-40B4-BE49-F238E27FC236}">
                  <a16:creationId xmlns:a16="http://schemas.microsoft.com/office/drawing/2014/main" id="{7F638927-44F6-C04F-B895-E4C5B6EFC5EB}"/>
                </a:ext>
              </a:extLst>
            </p:cNvPr>
            <p:cNvSpPr txBox="1"/>
            <p:nvPr/>
          </p:nvSpPr>
          <p:spPr>
            <a:xfrm>
              <a:off x="8876941" y="2318863"/>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1V</a:t>
              </a:r>
              <a:r>
                <a:rPr lang="en-US" sz="1400" baseline="-25000" dirty="0">
                  <a:solidFill>
                    <a:srgbClr val="000000"/>
                  </a:solidFill>
                </a:rPr>
                <a:t>pp</a:t>
              </a:r>
            </a:p>
          </p:txBody>
        </p:sp>
      </p:grpSp>
      <p:grpSp>
        <p:nvGrpSpPr>
          <p:cNvPr id="4" name="Group 3">
            <a:extLst>
              <a:ext uri="{FF2B5EF4-FFF2-40B4-BE49-F238E27FC236}">
                <a16:creationId xmlns:a16="http://schemas.microsoft.com/office/drawing/2014/main" id="{F606A390-7747-8A45-9246-89F307F62DFE}"/>
              </a:ext>
            </a:extLst>
          </p:cNvPr>
          <p:cNvGrpSpPr/>
          <p:nvPr/>
        </p:nvGrpSpPr>
        <p:grpSpPr>
          <a:xfrm>
            <a:off x="7706773" y="4665694"/>
            <a:ext cx="4408117" cy="1330014"/>
            <a:chOff x="7595343" y="4891224"/>
            <a:chExt cx="4408117" cy="1330014"/>
          </a:xfrm>
        </p:grpSpPr>
        <p:sp>
          <p:nvSpPr>
            <p:cNvPr id="38" name="TextBox 37">
              <a:extLst>
                <a:ext uri="{FF2B5EF4-FFF2-40B4-BE49-F238E27FC236}">
                  <a16:creationId xmlns:a16="http://schemas.microsoft.com/office/drawing/2014/main" id="{A890F0C7-F762-D248-AE48-90C3F8BFF8BC}"/>
                </a:ext>
              </a:extLst>
            </p:cNvPr>
            <p:cNvSpPr txBox="1"/>
            <p:nvPr/>
          </p:nvSpPr>
          <p:spPr>
            <a:xfrm>
              <a:off x="9817802" y="4891224"/>
              <a:ext cx="108781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4</a:t>
              </a:r>
              <a:r>
                <a:rPr lang="en-US" sz="1600" dirty="0">
                  <a:solidFill>
                    <a:srgbClr val="000000"/>
                  </a:solidFill>
                </a:rPr>
                <a:t>,</a:t>
              </a:r>
              <a:r>
                <a:rPr lang="en-US" sz="1600" dirty="0">
                  <a:solidFill>
                    <a:srgbClr val="000000"/>
                  </a:solidFill>
                  <a:latin typeface="Calibri"/>
                  <a:ea typeface="Calibri"/>
                  <a:cs typeface="Calibri"/>
                  <a:sym typeface="Calibri"/>
                </a:rPr>
                <a:t> 18uH</a:t>
              </a:r>
            </a:p>
          </p:txBody>
        </p:sp>
        <p:grpSp>
          <p:nvGrpSpPr>
            <p:cNvPr id="40" name="Group 39">
              <a:extLst>
                <a:ext uri="{FF2B5EF4-FFF2-40B4-BE49-F238E27FC236}">
                  <a16:creationId xmlns:a16="http://schemas.microsoft.com/office/drawing/2014/main" id="{247FA54A-9682-3349-BA77-573EDB8087B3}"/>
                </a:ext>
              </a:extLst>
            </p:cNvPr>
            <p:cNvGrpSpPr/>
            <p:nvPr/>
          </p:nvGrpSpPr>
          <p:grpSpPr>
            <a:xfrm>
              <a:off x="9444451" y="5320840"/>
              <a:ext cx="427602" cy="762000"/>
              <a:chOff x="2266478" y="2277813"/>
              <a:chExt cx="427602" cy="762000"/>
            </a:xfrm>
          </p:grpSpPr>
          <p:grpSp>
            <p:nvGrpSpPr>
              <p:cNvPr id="85" name="Group 267">
                <a:extLst>
                  <a:ext uri="{FF2B5EF4-FFF2-40B4-BE49-F238E27FC236}">
                    <a16:creationId xmlns:a16="http://schemas.microsoft.com/office/drawing/2014/main" id="{22300B6B-9A05-9847-B482-0F706CC79B6F}"/>
                  </a:ext>
                </a:extLst>
              </p:cNvPr>
              <p:cNvGrpSpPr>
                <a:grpSpLocks/>
              </p:cNvGrpSpPr>
              <p:nvPr/>
            </p:nvGrpSpPr>
            <p:grpSpPr bwMode="auto">
              <a:xfrm>
                <a:off x="2266478" y="2277813"/>
                <a:ext cx="152400" cy="762000"/>
                <a:chOff x="3935" y="1728"/>
                <a:chExt cx="96" cy="480"/>
              </a:xfrm>
            </p:grpSpPr>
            <p:sp>
              <p:nvSpPr>
                <p:cNvPr id="100" name="Arc 268">
                  <a:extLst>
                    <a:ext uri="{FF2B5EF4-FFF2-40B4-BE49-F238E27FC236}">
                      <a16:creationId xmlns:a16="http://schemas.microsoft.com/office/drawing/2014/main" id="{0578550A-9884-6A44-8ABD-09E4B8C10D8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269">
                  <a:extLst>
                    <a:ext uri="{FF2B5EF4-FFF2-40B4-BE49-F238E27FC236}">
                      <a16:creationId xmlns:a16="http://schemas.microsoft.com/office/drawing/2014/main" id="{5D216215-F555-8C45-991E-F35A018B8024}"/>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270">
                  <a:extLst>
                    <a:ext uri="{FF2B5EF4-FFF2-40B4-BE49-F238E27FC236}">
                      <a16:creationId xmlns:a16="http://schemas.microsoft.com/office/drawing/2014/main" id="{AB8EB31A-B14F-2645-9D3D-8C8D52799C0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Arc 271">
                  <a:extLst>
                    <a:ext uri="{FF2B5EF4-FFF2-40B4-BE49-F238E27FC236}">
                      <a16:creationId xmlns:a16="http://schemas.microsoft.com/office/drawing/2014/main" id="{9111E933-A9A2-A341-B82A-50C1D87300A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 name="Line 272">
                  <a:extLst>
                    <a:ext uri="{FF2B5EF4-FFF2-40B4-BE49-F238E27FC236}">
                      <a16:creationId xmlns:a16="http://schemas.microsoft.com/office/drawing/2014/main" id="{2C76C4BE-1987-7F44-BE4B-A34670798BD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273">
                  <a:extLst>
                    <a:ext uri="{FF2B5EF4-FFF2-40B4-BE49-F238E27FC236}">
                      <a16:creationId xmlns:a16="http://schemas.microsoft.com/office/drawing/2014/main" id="{95DC3DBC-B180-EA40-8020-147FDBC226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Arc 274">
                  <a:extLst>
                    <a:ext uri="{FF2B5EF4-FFF2-40B4-BE49-F238E27FC236}">
                      <a16:creationId xmlns:a16="http://schemas.microsoft.com/office/drawing/2014/main" id="{D5EE02B4-1A67-F248-8232-283E7C69898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275">
                  <a:extLst>
                    <a:ext uri="{FF2B5EF4-FFF2-40B4-BE49-F238E27FC236}">
                      <a16:creationId xmlns:a16="http://schemas.microsoft.com/office/drawing/2014/main" id="{0892096A-F4F6-E744-89D6-D6D4F58D486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276">
                  <a:extLst>
                    <a:ext uri="{FF2B5EF4-FFF2-40B4-BE49-F238E27FC236}">
                      <a16:creationId xmlns:a16="http://schemas.microsoft.com/office/drawing/2014/main" id="{A867C095-6388-9848-8FA9-81F0243E3B9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277">
                  <a:extLst>
                    <a:ext uri="{FF2B5EF4-FFF2-40B4-BE49-F238E27FC236}">
                      <a16:creationId xmlns:a16="http://schemas.microsoft.com/office/drawing/2014/main" id="{15A4639E-2337-B845-A5C0-C297C296770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278">
                  <a:extLst>
                    <a:ext uri="{FF2B5EF4-FFF2-40B4-BE49-F238E27FC236}">
                      <a16:creationId xmlns:a16="http://schemas.microsoft.com/office/drawing/2014/main" id="{CF7F8F0A-2587-A643-87F3-B3BF27D848E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279">
                  <a:extLst>
                    <a:ext uri="{FF2B5EF4-FFF2-40B4-BE49-F238E27FC236}">
                      <a16:creationId xmlns:a16="http://schemas.microsoft.com/office/drawing/2014/main" id="{305F9D0E-2279-784F-B28A-8CB5B948CA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 name="Arc 280">
                  <a:extLst>
                    <a:ext uri="{FF2B5EF4-FFF2-40B4-BE49-F238E27FC236}">
                      <a16:creationId xmlns:a16="http://schemas.microsoft.com/office/drawing/2014/main" id="{B5307C62-C8F9-034A-BDE3-59AAF7A6C6DF}"/>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86" name="Group 281">
                <a:extLst>
                  <a:ext uri="{FF2B5EF4-FFF2-40B4-BE49-F238E27FC236}">
                    <a16:creationId xmlns:a16="http://schemas.microsoft.com/office/drawing/2014/main" id="{2E0E7AB9-CD27-544A-9DF8-19BFDC2C252C}"/>
                  </a:ext>
                </a:extLst>
              </p:cNvPr>
              <p:cNvGrpSpPr>
                <a:grpSpLocks/>
              </p:cNvGrpSpPr>
              <p:nvPr/>
            </p:nvGrpSpPr>
            <p:grpSpPr bwMode="auto">
              <a:xfrm flipH="1">
                <a:off x="2541680" y="2277813"/>
                <a:ext cx="152400" cy="762000"/>
                <a:chOff x="3935" y="1728"/>
                <a:chExt cx="96" cy="480"/>
              </a:xfrm>
            </p:grpSpPr>
            <p:sp>
              <p:nvSpPr>
                <p:cNvPr id="87" name="Arc 282">
                  <a:extLst>
                    <a:ext uri="{FF2B5EF4-FFF2-40B4-BE49-F238E27FC236}">
                      <a16:creationId xmlns:a16="http://schemas.microsoft.com/office/drawing/2014/main" id="{B8C577EA-EC0B-7249-BF26-22B023A68D0C}"/>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Arc 283">
                  <a:extLst>
                    <a:ext uri="{FF2B5EF4-FFF2-40B4-BE49-F238E27FC236}">
                      <a16:creationId xmlns:a16="http://schemas.microsoft.com/office/drawing/2014/main" id="{7F96952C-CEC5-5746-A7C2-28A084DAFFB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 name="Arc 284">
                  <a:extLst>
                    <a:ext uri="{FF2B5EF4-FFF2-40B4-BE49-F238E27FC236}">
                      <a16:creationId xmlns:a16="http://schemas.microsoft.com/office/drawing/2014/main" id="{AFE6D9E4-270A-534F-8A85-9BF2D9FE93B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0" name="Arc 285">
                  <a:extLst>
                    <a:ext uri="{FF2B5EF4-FFF2-40B4-BE49-F238E27FC236}">
                      <a16:creationId xmlns:a16="http://schemas.microsoft.com/office/drawing/2014/main" id="{FC1234D8-1286-434A-A45A-783E1E888E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286">
                  <a:extLst>
                    <a:ext uri="{FF2B5EF4-FFF2-40B4-BE49-F238E27FC236}">
                      <a16:creationId xmlns:a16="http://schemas.microsoft.com/office/drawing/2014/main" id="{ED7733B7-EAA6-8945-B899-F3A8DF66E230}"/>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7">
                  <a:extLst>
                    <a:ext uri="{FF2B5EF4-FFF2-40B4-BE49-F238E27FC236}">
                      <a16:creationId xmlns:a16="http://schemas.microsoft.com/office/drawing/2014/main" id="{B235AEB4-D6DB-F64D-BAC3-0DC4157EA74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Arc 288">
                  <a:extLst>
                    <a:ext uri="{FF2B5EF4-FFF2-40B4-BE49-F238E27FC236}">
                      <a16:creationId xmlns:a16="http://schemas.microsoft.com/office/drawing/2014/main" id="{D5CCBBE5-8172-A94F-8DF2-EB32752261A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Arc 289">
                  <a:extLst>
                    <a:ext uri="{FF2B5EF4-FFF2-40B4-BE49-F238E27FC236}">
                      <a16:creationId xmlns:a16="http://schemas.microsoft.com/office/drawing/2014/main" id="{852D4EEF-2DD8-5B40-A4B8-3AD502953B6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Arc 290">
                  <a:extLst>
                    <a:ext uri="{FF2B5EF4-FFF2-40B4-BE49-F238E27FC236}">
                      <a16:creationId xmlns:a16="http://schemas.microsoft.com/office/drawing/2014/main" id="{E676196A-5965-0B49-AD0B-F51EABA00A8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Arc 291">
                  <a:extLst>
                    <a:ext uri="{FF2B5EF4-FFF2-40B4-BE49-F238E27FC236}">
                      <a16:creationId xmlns:a16="http://schemas.microsoft.com/office/drawing/2014/main" id="{BDBF4E8A-9BDB-E645-B498-7B3F36FCB2E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Arc 292">
                  <a:extLst>
                    <a:ext uri="{FF2B5EF4-FFF2-40B4-BE49-F238E27FC236}">
                      <a16:creationId xmlns:a16="http://schemas.microsoft.com/office/drawing/2014/main" id="{0F4F8B32-5BB7-404D-9693-9C0DE8106D3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Arc 293">
                  <a:extLst>
                    <a:ext uri="{FF2B5EF4-FFF2-40B4-BE49-F238E27FC236}">
                      <a16:creationId xmlns:a16="http://schemas.microsoft.com/office/drawing/2014/main" id="{C28F8616-E940-FC49-8C47-B2D8357F2BF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294">
                  <a:extLst>
                    <a:ext uri="{FF2B5EF4-FFF2-40B4-BE49-F238E27FC236}">
                      <a16:creationId xmlns:a16="http://schemas.microsoft.com/office/drawing/2014/main" id="{6815F8D8-4E32-2D40-89DB-995675DE09D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5851791-81F1-704C-990C-FE61BD747803}"/>
                    </a:ext>
                  </a:extLst>
                </p:cNvPr>
                <p:cNvSpPr txBox="1"/>
                <p:nvPr/>
              </p:nvSpPr>
              <p:spPr>
                <a:xfrm>
                  <a:off x="8339849" y="5385740"/>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750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41" name="TextBox 40">
                  <a:extLst>
                    <a:ext uri="{FF2B5EF4-FFF2-40B4-BE49-F238E27FC236}">
                      <a16:creationId xmlns:a16="http://schemas.microsoft.com/office/drawing/2014/main" id="{55851791-81F1-704C-990C-FE61BD747803}"/>
                    </a:ext>
                  </a:extLst>
                </p:cNvPr>
                <p:cNvSpPr txBox="1">
                  <a:spLocks noRot="1" noChangeAspect="1" noMove="1" noResize="1" noEditPoints="1" noAdjustHandles="1" noChangeArrowheads="1" noChangeShapeType="1" noTextEdit="1"/>
                </p:cNvSpPr>
                <p:nvPr/>
              </p:nvSpPr>
              <p:spPr>
                <a:xfrm>
                  <a:off x="8339849" y="5385740"/>
                  <a:ext cx="543905" cy="307775"/>
                </a:xfrm>
                <a:prstGeom prst="rect">
                  <a:avLst/>
                </a:prstGeom>
                <a:blipFill>
                  <a:blip r:embed="rId6"/>
                  <a:stretch>
                    <a:fillRect l="-11364" b="-19231"/>
                  </a:stretch>
                </a:blipFill>
                <a:ln w="12700" cap="flat">
                  <a:noFill/>
                  <a:miter lim="400000"/>
                </a:ln>
                <a:effectLst/>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D2DF674-EF99-1346-B1C8-82B83CFC0BC3}"/>
                </a:ext>
              </a:extLst>
            </p:cNvPr>
            <p:cNvGrpSpPr/>
            <p:nvPr/>
          </p:nvGrpSpPr>
          <p:grpSpPr>
            <a:xfrm>
              <a:off x="7855109" y="5522795"/>
              <a:ext cx="543906" cy="523218"/>
              <a:chOff x="7097485" y="3674605"/>
              <a:chExt cx="548640" cy="548640"/>
            </a:xfrm>
          </p:grpSpPr>
          <p:sp>
            <p:nvSpPr>
              <p:cNvPr id="83" name="Freeform 82">
                <a:extLst>
                  <a:ext uri="{FF2B5EF4-FFF2-40B4-BE49-F238E27FC236}">
                    <a16:creationId xmlns:a16="http://schemas.microsoft.com/office/drawing/2014/main" id="{C76240F9-0C1F-A74E-8993-F650ACE31BAC}"/>
                  </a:ext>
                </a:extLst>
              </p:cNvPr>
              <p:cNvSpPr/>
              <p:nvPr/>
            </p:nvSpPr>
            <p:spPr>
              <a:xfrm>
                <a:off x="7196744" y="3814776"/>
                <a:ext cx="294626" cy="299873"/>
              </a:xfrm>
              <a:custGeom>
                <a:avLst/>
                <a:gdLst>
                  <a:gd name="connsiteX0" fmla="*/ 0 w 586788"/>
                  <a:gd name="connsiteY0" fmla="*/ 227323 h 399320"/>
                  <a:gd name="connsiteX1" fmla="*/ 255182 w 586788"/>
                  <a:gd name="connsiteY1" fmla="*/ 4039 h 399320"/>
                  <a:gd name="connsiteX2" fmla="*/ 361507 w 586788"/>
                  <a:gd name="connsiteY2" fmla="*/ 397443 h 399320"/>
                  <a:gd name="connsiteX3" fmla="*/ 574158 w 586788"/>
                  <a:gd name="connsiteY3" fmla="*/ 152895 h 399320"/>
                  <a:gd name="connsiteX4" fmla="*/ 563526 w 586788"/>
                  <a:gd name="connsiteY4" fmla="*/ 152895 h 399320"/>
                  <a:gd name="connsiteX5" fmla="*/ 563526 w 586788"/>
                  <a:gd name="connsiteY5" fmla="*/ 152895 h 399320"/>
                  <a:gd name="connsiteX6" fmla="*/ 574158 w 586788"/>
                  <a:gd name="connsiteY6" fmla="*/ 152895 h 39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788" h="399320">
                    <a:moveTo>
                      <a:pt x="0" y="227323"/>
                    </a:moveTo>
                    <a:cubicBezTo>
                      <a:pt x="97465" y="101504"/>
                      <a:pt x="194931" y="-24314"/>
                      <a:pt x="255182" y="4039"/>
                    </a:cubicBezTo>
                    <a:cubicBezTo>
                      <a:pt x="315433" y="32392"/>
                      <a:pt x="308344" y="372634"/>
                      <a:pt x="361507" y="397443"/>
                    </a:cubicBezTo>
                    <a:cubicBezTo>
                      <a:pt x="414670" y="422252"/>
                      <a:pt x="540488" y="193653"/>
                      <a:pt x="574158" y="152895"/>
                    </a:cubicBezTo>
                    <a:cubicBezTo>
                      <a:pt x="607828" y="112137"/>
                      <a:pt x="563526" y="152895"/>
                      <a:pt x="563526" y="152895"/>
                    </a:cubicBezTo>
                    <a:lnTo>
                      <a:pt x="563526" y="152895"/>
                    </a:lnTo>
                    <a:lnTo>
                      <a:pt x="574158" y="152895"/>
                    </a:lnTo>
                  </a:path>
                </a:pathLst>
              </a:cu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Oval 83">
                <a:extLst>
                  <a:ext uri="{FF2B5EF4-FFF2-40B4-BE49-F238E27FC236}">
                    <a16:creationId xmlns:a16="http://schemas.microsoft.com/office/drawing/2014/main" id="{77009E01-7E31-2149-9DD1-F76746764DE4}"/>
                  </a:ext>
                </a:extLst>
              </p:cNvPr>
              <p:cNvSpPr/>
              <p:nvPr/>
            </p:nvSpPr>
            <p:spPr>
              <a:xfrm>
                <a:off x="7097485" y="3674605"/>
                <a:ext cx="548640" cy="548640"/>
              </a:xfrm>
              <a:prstGeom prst="ellipse">
                <a:avLst/>
              </a:prstGeom>
              <a:no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grpSp>
        <p:sp>
          <p:nvSpPr>
            <p:cNvPr id="43" name="Freeform 42">
              <a:extLst>
                <a:ext uri="{FF2B5EF4-FFF2-40B4-BE49-F238E27FC236}">
                  <a16:creationId xmlns:a16="http://schemas.microsoft.com/office/drawing/2014/main" id="{0D52A322-E7C0-AC42-97A8-A398789962D7}"/>
                </a:ext>
              </a:extLst>
            </p:cNvPr>
            <p:cNvSpPr>
              <a:spLocks noChangeAspect="1"/>
            </p:cNvSpPr>
            <p:nvPr/>
          </p:nvSpPr>
          <p:spPr bwMode="auto">
            <a:xfrm rot="5400000">
              <a:off x="8426553" y="496268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4" name="Straight Connector 43">
              <a:extLst>
                <a:ext uri="{FF2B5EF4-FFF2-40B4-BE49-F238E27FC236}">
                  <a16:creationId xmlns:a16="http://schemas.microsoft.com/office/drawing/2014/main" id="{0D3C5C3C-9915-A34C-97CD-7BD0864729A9}"/>
                </a:ext>
              </a:extLst>
            </p:cNvPr>
            <p:cNvCxnSpPr>
              <a:cxnSpLocks/>
            </p:cNvCxnSpPr>
            <p:nvPr/>
          </p:nvCxnSpPr>
          <p:spPr>
            <a:xfrm>
              <a:off x="8121753" y="5323983"/>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4FF2EDFB-562C-774A-8AFC-E638FCD85E92}"/>
                </a:ext>
              </a:extLst>
            </p:cNvPr>
            <p:cNvCxnSpPr>
              <a:cxnSpLocks/>
            </p:cNvCxnSpPr>
            <p:nvPr/>
          </p:nvCxnSpPr>
          <p:spPr>
            <a:xfrm>
              <a:off x="8140803"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2DCB872F-177C-3040-B099-9FA5A9C75097}"/>
                </a:ext>
              </a:extLst>
            </p:cNvPr>
            <p:cNvCxnSpPr>
              <a:cxnSpLocks/>
            </p:cNvCxnSpPr>
            <p:nvPr/>
          </p:nvCxnSpPr>
          <p:spPr>
            <a:xfrm>
              <a:off x="8131277" y="6206681"/>
              <a:ext cx="140817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3F9C046-A17F-0446-8CB6-8D1AFF42158B}"/>
                </a:ext>
              </a:extLst>
            </p:cNvPr>
            <p:cNvCxnSpPr>
              <a:cxnSpLocks/>
            </p:cNvCxnSpPr>
            <p:nvPr/>
          </p:nvCxnSpPr>
          <p:spPr>
            <a:xfrm>
              <a:off x="9521928" y="6038358"/>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8" name="Freeform 47">
              <a:extLst>
                <a:ext uri="{FF2B5EF4-FFF2-40B4-BE49-F238E27FC236}">
                  <a16:creationId xmlns:a16="http://schemas.microsoft.com/office/drawing/2014/main" id="{3F12D675-A0A0-3D40-A436-95E30486F2F0}"/>
                </a:ext>
              </a:extLst>
            </p:cNvPr>
            <p:cNvSpPr>
              <a:spLocks noChangeAspect="1"/>
            </p:cNvSpPr>
            <p:nvPr/>
          </p:nvSpPr>
          <p:spPr bwMode="auto">
            <a:xfrm>
              <a:off x="11165441" y="532398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Oval 48">
              <a:extLst>
                <a:ext uri="{FF2B5EF4-FFF2-40B4-BE49-F238E27FC236}">
                  <a16:creationId xmlns:a16="http://schemas.microsoft.com/office/drawing/2014/main" id="{8CF61A25-24F6-E440-B11A-175F1D61D0AC}"/>
                </a:ext>
              </a:extLst>
            </p:cNvPr>
            <p:cNvSpPr/>
            <p:nvPr/>
          </p:nvSpPr>
          <p:spPr>
            <a:xfrm>
              <a:off x="11607064" y="52762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309EC59-0D79-D047-B4E7-CE85ED4E7673}"/>
                </a:ext>
              </a:extLst>
            </p:cNvPr>
            <p:cNvSpPr/>
            <p:nvPr/>
          </p:nvSpPr>
          <p:spPr>
            <a:xfrm>
              <a:off x="11567059" y="604029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887C630-3131-8B43-B9CF-307BFC7C10B4}"/>
                </a:ext>
              </a:extLst>
            </p:cNvPr>
            <p:cNvCxnSpPr>
              <a:cxnSpLocks/>
            </p:cNvCxnSpPr>
            <p:nvPr/>
          </p:nvCxnSpPr>
          <p:spPr>
            <a:xfrm>
              <a:off x="9789067" y="6082286"/>
              <a:ext cx="182880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56B0863-F95E-134F-9104-D1BB456E4B71}"/>
                    </a:ext>
                  </a:extLst>
                </p:cNvPr>
                <p:cNvSpPr txBox="1"/>
                <p:nvPr/>
              </p:nvSpPr>
              <p:spPr>
                <a:xfrm>
                  <a:off x="11459555" y="5547079"/>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ea typeface="Cambria Math" panose="02040503050406030204" pitchFamily="18" charset="0"/>
                    </a:rPr>
                    <a:t>1.5K</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53" name="TextBox 52">
                  <a:extLst>
                    <a:ext uri="{FF2B5EF4-FFF2-40B4-BE49-F238E27FC236}">
                      <a16:creationId xmlns:a16="http://schemas.microsoft.com/office/drawing/2014/main" id="{456B0863-F95E-134F-9104-D1BB456E4B71}"/>
                    </a:ext>
                  </a:extLst>
                </p:cNvPr>
                <p:cNvSpPr txBox="1">
                  <a:spLocks noRot="1" noChangeAspect="1" noMove="1" noResize="1" noEditPoints="1" noAdjustHandles="1" noChangeArrowheads="1" noChangeShapeType="1" noTextEdit="1"/>
                </p:cNvSpPr>
                <p:nvPr/>
              </p:nvSpPr>
              <p:spPr>
                <a:xfrm>
                  <a:off x="11459555" y="5547079"/>
                  <a:ext cx="543905" cy="307775"/>
                </a:xfrm>
                <a:prstGeom prst="rect">
                  <a:avLst/>
                </a:prstGeom>
                <a:blipFill>
                  <a:blip r:embed="rId7"/>
                  <a:stretch>
                    <a:fillRect l="-13953" t="-4000" b="-24000"/>
                  </a:stretch>
                </a:blipFill>
                <a:ln w="12700" cap="flat">
                  <a:noFill/>
                  <a:miter lim="400000"/>
                </a:ln>
                <a:effectLst/>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6A272C48-7E30-0046-B56D-CF295BAD3184}"/>
                </a:ext>
              </a:extLst>
            </p:cNvPr>
            <p:cNvCxnSpPr>
              <a:cxnSpLocks/>
            </p:cNvCxnSpPr>
            <p:nvPr/>
          </p:nvCxnSpPr>
          <p:spPr>
            <a:xfrm>
              <a:off x="8852961" y="5333508"/>
              <a:ext cx="67665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0">
              <a:extLst>
                <a:ext uri="{FF2B5EF4-FFF2-40B4-BE49-F238E27FC236}">
                  <a16:creationId xmlns:a16="http://schemas.microsoft.com/office/drawing/2014/main" id="{2F7E2194-D395-1341-B249-3AC5DC8C9375}"/>
                </a:ext>
              </a:extLst>
            </p:cNvPr>
            <p:cNvGrpSpPr>
              <a:grpSpLocks/>
            </p:cNvGrpSpPr>
            <p:nvPr/>
          </p:nvGrpSpPr>
          <p:grpSpPr bwMode="auto">
            <a:xfrm>
              <a:off x="10272974" y="5315819"/>
              <a:ext cx="304800" cy="762000"/>
              <a:chOff x="3216" y="1728"/>
              <a:chExt cx="192" cy="480"/>
            </a:xfrm>
          </p:grpSpPr>
          <p:sp>
            <p:nvSpPr>
              <p:cNvPr id="79" name="Line 8">
                <a:extLst>
                  <a:ext uri="{FF2B5EF4-FFF2-40B4-BE49-F238E27FC236}">
                    <a16:creationId xmlns:a16="http://schemas.microsoft.com/office/drawing/2014/main" id="{A9676DD8-B632-8847-86D0-C0D3798F9F0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
                <a:extLst>
                  <a:ext uri="{FF2B5EF4-FFF2-40B4-BE49-F238E27FC236}">
                    <a16:creationId xmlns:a16="http://schemas.microsoft.com/office/drawing/2014/main" id="{4701AFAA-E137-8A4D-A01D-A1202166B2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
                <a:extLst>
                  <a:ext uri="{FF2B5EF4-FFF2-40B4-BE49-F238E27FC236}">
                    <a16:creationId xmlns:a16="http://schemas.microsoft.com/office/drawing/2014/main" id="{115A2FCA-013E-0944-9212-54F289B0C34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1">
                <a:extLst>
                  <a:ext uri="{FF2B5EF4-FFF2-40B4-BE49-F238E27FC236}">
                    <a16:creationId xmlns:a16="http://schemas.microsoft.com/office/drawing/2014/main" id="{3002FC2F-840E-0C4C-B7BD-F66EF50F19D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6" name="Straight Connector 55">
              <a:extLst>
                <a:ext uri="{FF2B5EF4-FFF2-40B4-BE49-F238E27FC236}">
                  <a16:creationId xmlns:a16="http://schemas.microsoft.com/office/drawing/2014/main" id="{A88B83C6-CEFD-B543-95DA-8027B0699490}"/>
                </a:ext>
              </a:extLst>
            </p:cNvPr>
            <p:cNvCxnSpPr>
              <a:cxnSpLocks/>
            </p:cNvCxnSpPr>
            <p:nvPr/>
          </p:nvCxnSpPr>
          <p:spPr>
            <a:xfrm flipH="1">
              <a:off x="10487469" y="5313358"/>
              <a:ext cx="1171031" cy="11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7" name="TextBox 56">
              <a:extLst>
                <a:ext uri="{FF2B5EF4-FFF2-40B4-BE49-F238E27FC236}">
                  <a16:creationId xmlns:a16="http://schemas.microsoft.com/office/drawing/2014/main" id="{4A1926DF-9E9F-E444-8621-9A47A0E4FA58}"/>
                </a:ext>
              </a:extLst>
            </p:cNvPr>
            <p:cNvSpPr txBox="1"/>
            <p:nvPr/>
          </p:nvSpPr>
          <p:spPr>
            <a:xfrm>
              <a:off x="8625544" y="5614785"/>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6</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58" name="Group 210">
              <a:extLst>
                <a:ext uri="{FF2B5EF4-FFF2-40B4-BE49-F238E27FC236}">
                  <a16:creationId xmlns:a16="http://schemas.microsoft.com/office/drawing/2014/main" id="{50463DE0-79C3-8444-A173-967BB7EB517B}"/>
                </a:ext>
              </a:extLst>
            </p:cNvPr>
            <p:cNvGrpSpPr>
              <a:grpSpLocks/>
            </p:cNvGrpSpPr>
            <p:nvPr/>
          </p:nvGrpSpPr>
          <p:grpSpPr bwMode="auto">
            <a:xfrm>
              <a:off x="8966841" y="5327510"/>
              <a:ext cx="304800" cy="762000"/>
              <a:chOff x="3216" y="1728"/>
              <a:chExt cx="192" cy="480"/>
            </a:xfrm>
          </p:grpSpPr>
          <p:sp>
            <p:nvSpPr>
              <p:cNvPr id="75" name="Line 8">
                <a:extLst>
                  <a:ext uri="{FF2B5EF4-FFF2-40B4-BE49-F238E27FC236}">
                    <a16:creationId xmlns:a16="http://schemas.microsoft.com/office/drawing/2014/main" id="{45B36D32-FCD1-E348-8732-AA6C21431C4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
                <a:extLst>
                  <a:ext uri="{FF2B5EF4-FFF2-40B4-BE49-F238E27FC236}">
                    <a16:creationId xmlns:a16="http://schemas.microsoft.com/office/drawing/2014/main" id="{F8197307-6319-1D40-A329-8845C3AACEE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
                <a:extLst>
                  <a:ext uri="{FF2B5EF4-FFF2-40B4-BE49-F238E27FC236}">
                    <a16:creationId xmlns:a16="http://schemas.microsoft.com/office/drawing/2014/main" id="{202799D5-015D-D542-AC17-787E62FB4FE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1">
                <a:extLst>
                  <a:ext uri="{FF2B5EF4-FFF2-40B4-BE49-F238E27FC236}">
                    <a16:creationId xmlns:a16="http://schemas.microsoft.com/office/drawing/2014/main" id="{E3663810-F453-2547-9FF2-16DA56C5402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9" name="Straight Connector 58">
              <a:extLst>
                <a:ext uri="{FF2B5EF4-FFF2-40B4-BE49-F238E27FC236}">
                  <a16:creationId xmlns:a16="http://schemas.microsoft.com/office/drawing/2014/main" id="{8EDA97B7-E180-C244-BE48-9B2970F8D1D9}"/>
                </a:ext>
              </a:extLst>
            </p:cNvPr>
            <p:cNvCxnSpPr>
              <a:cxnSpLocks/>
            </p:cNvCxnSpPr>
            <p:nvPr/>
          </p:nvCxnSpPr>
          <p:spPr>
            <a:xfrm>
              <a:off x="9119241" y="6023801"/>
              <a:ext cx="0" cy="18288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0" name="TextBox 59">
              <a:extLst>
                <a:ext uri="{FF2B5EF4-FFF2-40B4-BE49-F238E27FC236}">
                  <a16:creationId xmlns:a16="http://schemas.microsoft.com/office/drawing/2014/main" id="{0BBE9307-4003-2948-A2CD-2D883EA6462B}"/>
                </a:ext>
              </a:extLst>
            </p:cNvPr>
            <p:cNvSpPr txBox="1"/>
            <p:nvPr/>
          </p:nvSpPr>
          <p:spPr>
            <a:xfrm>
              <a:off x="10599975" y="5419231"/>
              <a:ext cx="55084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14</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rPr>
                <a:t>47</a:t>
              </a:r>
              <a:r>
                <a:rPr lang="en-US" sz="1400" dirty="0">
                  <a:solidFill>
                    <a:srgbClr val="000000"/>
                  </a:solidFill>
                  <a:latin typeface="Calibri"/>
                  <a:ea typeface="Calibri"/>
                  <a:cs typeface="Calibri"/>
                  <a:sym typeface="Calibri"/>
                </a:rPr>
                <a:t>pF</a:t>
              </a:r>
            </a:p>
          </p:txBody>
        </p:sp>
        <p:grpSp>
          <p:nvGrpSpPr>
            <p:cNvPr id="61" name="Group 209">
              <a:extLst>
                <a:ext uri="{FF2B5EF4-FFF2-40B4-BE49-F238E27FC236}">
                  <a16:creationId xmlns:a16="http://schemas.microsoft.com/office/drawing/2014/main" id="{72C2AFF7-1573-744D-8FD2-6275A3D92577}"/>
                </a:ext>
              </a:extLst>
            </p:cNvPr>
            <p:cNvGrpSpPr>
              <a:grpSpLocks/>
            </p:cNvGrpSpPr>
            <p:nvPr/>
          </p:nvGrpSpPr>
          <p:grpSpPr bwMode="auto">
            <a:xfrm rot="16200000">
              <a:off x="10081050" y="4953074"/>
              <a:ext cx="155448" cy="731520"/>
              <a:chOff x="3935" y="1728"/>
              <a:chExt cx="96" cy="480"/>
            </a:xfrm>
          </p:grpSpPr>
          <p:sp>
            <p:nvSpPr>
              <p:cNvPr id="62" name="Arc 59">
                <a:extLst>
                  <a:ext uri="{FF2B5EF4-FFF2-40B4-BE49-F238E27FC236}">
                    <a16:creationId xmlns:a16="http://schemas.microsoft.com/office/drawing/2014/main" id="{BD088542-5A73-1F43-A1FC-FF93FF589A8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60">
                <a:extLst>
                  <a:ext uri="{FF2B5EF4-FFF2-40B4-BE49-F238E27FC236}">
                    <a16:creationId xmlns:a16="http://schemas.microsoft.com/office/drawing/2014/main" id="{31B756E9-5582-6548-BD85-FB975850020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61">
                <a:extLst>
                  <a:ext uri="{FF2B5EF4-FFF2-40B4-BE49-F238E27FC236}">
                    <a16:creationId xmlns:a16="http://schemas.microsoft.com/office/drawing/2014/main" id="{0D8B3BEF-BE92-7848-A0FC-93C040A7ED38}"/>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Arc 62">
                <a:extLst>
                  <a:ext uri="{FF2B5EF4-FFF2-40B4-BE49-F238E27FC236}">
                    <a16:creationId xmlns:a16="http://schemas.microsoft.com/office/drawing/2014/main" id="{88C7E8EC-0B8A-2F42-9218-0C5C40373C3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Line 63">
                <a:extLst>
                  <a:ext uri="{FF2B5EF4-FFF2-40B4-BE49-F238E27FC236}">
                    <a16:creationId xmlns:a16="http://schemas.microsoft.com/office/drawing/2014/main" id="{C50C8ECB-5EC3-DE40-9DE7-7AA10EBDDF0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a:extLst>
                  <a:ext uri="{FF2B5EF4-FFF2-40B4-BE49-F238E27FC236}">
                    <a16:creationId xmlns:a16="http://schemas.microsoft.com/office/drawing/2014/main" id="{1368AAAE-D764-D947-A68A-77812694BB9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Arc 65">
                <a:extLst>
                  <a:ext uri="{FF2B5EF4-FFF2-40B4-BE49-F238E27FC236}">
                    <a16:creationId xmlns:a16="http://schemas.microsoft.com/office/drawing/2014/main" id="{45732208-1387-5242-8542-51B385078DB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9" name="Arc 66">
                <a:extLst>
                  <a:ext uri="{FF2B5EF4-FFF2-40B4-BE49-F238E27FC236}">
                    <a16:creationId xmlns:a16="http://schemas.microsoft.com/office/drawing/2014/main" id="{0A641DD7-825C-8A47-9BE7-DB6E056AACE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0" name="Arc 67">
                <a:extLst>
                  <a:ext uri="{FF2B5EF4-FFF2-40B4-BE49-F238E27FC236}">
                    <a16:creationId xmlns:a16="http://schemas.microsoft.com/office/drawing/2014/main" id="{9ED62448-39BA-E84E-A1B4-582B8716A56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 name="Arc 68">
                <a:extLst>
                  <a:ext uri="{FF2B5EF4-FFF2-40B4-BE49-F238E27FC236}">
                    <a16:creationId xmlns:a16="http://schemas.microsoft.com/office/drawing/2014/main" id="{AB0835B6-0820-7F4E-A7C0-C6265F4EDE3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Arc 69">
                <a:extLst>
                  <a:ext uri="{FF2B5EF4-FFF2-40B4-BE49-F238E27FC236}">
                    <a16:creationId xmlns:a16="http://schemas.microsoft.com/office/drawing/2014/main" id="{69C4FAE5-4E9A-704E-9A46-D337BC54CE3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Arc 70">
                <a:extLst>
                  <a:ext uri="{FF2B5EF4-FFF2-40B4-BE49-F238E27FC236}">
                    <a16:creationId xmlns:a16="http://schemas.microsoft.com/office/drawing/2014/main" id="{0DC60358-D5E2-5F4D-B805-49157D65CBF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Arc 71">
                <a:extLst>
                  <a:ext uri="{FF2B5EF4-FFF2-40B4-BE49-F238E27FC236}">
                    <a16:creationId xmlns:a16="http://schemas.microsoft.com/office/drawing/2014/main" id="{E8D7F5C2-D12F-BE4F-A836-19BEF7D2EE9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6" name="TextBox 205">
              <a:extLst>
                <a:ext uri="{FF2B5EF4-FFF2-40B4-BE49-F238E27FC236}">
                  <a16:creationId xmlns:a16="http://schemas.microsoft.com/office/drawing/2014/main" id="{5F34B9D1-3BEE-014B-B5C2-B5FABBF75D98}"/>
                </a:ext>
              </a:extLst>
            </p:cNvPr>
            <p:cNvSpPr txBox="1"/>
            <p:nvPr/>
          </p:nvSpPr>
          <p:spPr>
            <a:xfrm>
              <a:off x="7595343" y="5187448"/>
              <a:ext cx="54390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10V</a:t>
              </a:r>
              <a:r>
                <a:rPr lang="en-US" sz="1400" baseline="-25000" dirty="0">
                  <a:solidFill>
                    <a:srgbClr val="000000"/>
                  </a:solidFill>
                </a:rPr>
                <a:t>pp</a:t>
              </a:r>
            </a:p>
          </p:txBody>
        </p:sp>
      </p:grpSp>
    </p:spTree>
    <p:extLst>
      <p:ext uri="{BB962C8B-B14F-4D97-AF65-F5344CB8AC3E}">
        <p14:creationId xmlns:p14="http://schemas.microsoft.com/office/powerpoint/2010/main" val="106600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1491" y="246966"/>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Acoustics</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83" y="1136573"/>
                <a:ext cx="7806492" cy="50857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𝑒</m:t>
                        </m:r>
                      </m:sub>
                    </m:sSub>
                  </m:oMath>
                </a14:m>
                <a:r>
                  <a:rPr lang="en-US" dirty="0">
                    <a:solidFill>
                      <a:srgbClr val="000000"/>
                    </a:solidFill>
                    <a:sym typeface="Calibri"/>
                  </a:rPr>
                  <a:t>,</a:t>
                </a:r>
                <a14:m>
                  <m:oMath xmlns:m="http://schemas.openxmlformats.org/officeDocument/2006/math">
                    <m:r>
                      <a:rPr lang="en-US" b="0" i="0" smtClean="0">
                        <a:solidFill>
                          <a:srgbClr val="000000"/>
                        </a:solidFill>
                        <a:latin typeface="Cambria Math" panose="02040503050406030204" pitchFamily="18" charset="0"/>
                        <a:ea typeface="Cambria Math" panose="02040503050406030204" pitchFamily="18" charset="0"/>
                        <a:sym typeface="Calibri"/>
                      </a:rPr>
                      <m:t>   </m:t>
                    </m:r>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oMath>
                </a14:m>
                <a:endParaRPr lang="en-US" dirty="0">
                  <a:solidFill>
                    <a:srgbClr val="000000"/>
                  </a:solidFill>
                  <a:sym typeface="Calibri"/>
                </a:endParaRPr>
              </a:p>
              <a:p>
                <a:pPr marL="457200" indent="-457200" hangingPunct="0">
                  <a:buFont typeface="Arial" panose="020B0604020202020204" pitchFamily="34" charset="0"/>
                  <a:buChar char="•"/>
                </a:pPr>
                <a:endParaRPr lang="en-US" dirty="0">
                  <a:solidFill>
                    <a:srgbClr val="000000"/>
                  </a:solidFill>
                  <a:sym typeface="Calibri"/>
                </a:endParaRPr>
              </a:p>
              <a:p>
                <a:pPr marL="457200" indent="-457200" hangingPunct="0">
                  <a:buFont typeface="+mj-lt"/>
                  <a:buAutoNum type="arabicPeriod"/>
                </a:pPr>
                <a:r>
                  <a:rPr lang="en-US" dirty="0">
                    <a:solidFill>
                      <a:srgbClr val="000000"/>
                    </a:solidFill>
                    <a:sym typeface="Calibri"/>
                  </a:rPr>
                  <a:t>Gas moves and changes density: Displacement of undisturbed air is </a:t>
                </a:r>
                <a14:m>
                  <m:oMath xmlns:m="http://schemas.openxmlformats.org/officeDocument/2006/math">
                    <m:r>
                      <a:rPr lang="en-US" b="0" i="1" smtClean="0">
                        <a:solidFill>
                          <a:srgbClr val="000000"/>
                        </a:solidFill>
                        <a:latin typeface="Cambria Math" panose="02040503050406030204" pitchFamily="18" charset="0"/>
                        <a:sym typeface="Calibri"/>
                      </a:rPr>
                      <m:t>𝑥</m:t>
                    </m:r>
                  </m:oMath>
                </a14:m>
                <a:r>
                  <a:rPr lang="en-US" dirty="0">
                    <a:solidFill>
                      <a:srgbClr val="000000"/>
                    </a:solidFill>
                    <a:sym typeface="Calibri"/>
                  </a:rPr>
                  <a:t>.  At time </a:t>
                </a:r>
                <a14:m>
                  <m:oMath xmlns:m="http://schemas.openxmlformats.org/officeDocument/2006/math">
                    <m:r>
                      <a:rPr lang="en-US" b="0" i="1" smtClean="0">
                        <a:solidFill>
                          <a:srgbClr val="000000"/>
                        </a:solidFill>
                        <a:latin typeface="Cambria Math" panose="02040503050406030204" pitchFamily="18" charset="0"/>
                        <a:sym typeface="Calibri"/>
                      </a:rPr>
                      <m:t>𝑡</m:t>
                    </m:r>
                    <m:r>
                      <a:rPr lang="en-US" b="0" i="0" smtClean="0">
                        <a:solidFill>
                          <a:srgbClr val="000000"/>
                        </a:solidFill>
                        <a:latin typeface="Cambria Math" panose="02040503050406030204" pitchFamily="18" charset="0"/>
                        <a:sym typeface="Calibri"/>
                      </a:rPr>
                      <m:t>,</m:t>
                    </m:r>
                  </m:oMath>
                </a14:m>
                <a:r>
                  <a:rPr lang="en-US" dirty="0">
                    <a:solidFill>
                      <a:srgbClr val="000000"/>
                    </a:solidFill>
                    <a:sym typeface="Calibri"/>
                  </a:rPr>
                  <a:t> it’s at </a:t>
                </a:r>
                <a14:m>
                  <m:oMath xmlns:m="http://schemas.openxmlformats.org/officeDocument/2006/math">
                    <m:r>
                      <a:rPr lang="en-US" b="0" i="1" smtClean="0">
                        <a:solidFill>
                          <a:srgbClr val="000000"/>
                        </a:solidFill>
                        <a:latin typeface="Cambria Math" panose="02040503050406030204" pitchFamily="18" charset="0"/>
                        <a:sym typeface="Calibri"/>
                      </a:rPr>
                      <m:t>𝑥</m:t>
                    </m:r>
                    <m:r>
                      <a:rPr lang="en-US" b="0" i="0"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𝜒</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 </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ρ</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b="0" i="0" smtClean="0">
                        <a:solidFill>
                          <a:srgbClr val="000000"/>
                        </a:solidFill>
                        <a:latin typeface="Cambria Math" panose="02040503050406030204" pitchFamily="18" charset="0"/>
                        <a:ea typeface="Cambria Math" panose="02040503050406030204" pitchFamily="18" charset="0"/>
                        <a:sym typeface="Calibri"/>
                      </a:rPr>
                      <m:t>x</m:t>
                    </m:r>
                    <m:r>
                      <a:rPr lang="en-US" b="0" i="0" smtClean="0">
                        <a:solidFill>
                          <a:srgbClr val="000000"/>
                        </a:solidFill>
                        <a:latin typeface="Cambria Math" panose="02040503050406030204" pitchFamily="18" charset="0"/>
                        <a:ea typeface="Cambria Math" panose="02040503050406030204" pitchFamily="18" charset="0"/>
                        <a:sym typeface="Calibri"/>
                      </a:rPr>
                      <m:t>+</m:t>
                    </m:r>
                    <m:r>
                      <m:rPr>
                        <m:sty m:val="p"/>
                      </m:rPr>
                      <a:rPr lang="en-US" i="0">
                        <a:solidFill>
                          <a:srgbClr val="000000"/>
                        </a:solidFill>
                        <a:latin typeface="Cambria Math" panose="02040503050406030204" pitchFamily="18" charset="0"/>
                        <a:ea typeface="Cambria Math" panose="02040503050406030204" pitchFamily="18" charset="0"/>
                        <a:sym typeface="Calibri"/>
                      </a:rPr>
                      <m:t>χ</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or </a:t>
                </a:r>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ea typeface="Cambria Math" panose="02040503050406030204" pitchFamily="18" charset="0"/>
                        <a:sym typeface="Calibri"/>
                      </a:rPr>
                      <m:t>∆</m:t>
                    </m:r>
                    <m:r>
                      <m:rPr>
                        <m:sty m:val="p"/>
                      </m:rPr>
                      <a:rPr lang="en-US">
                        <a:solidFill>
                          <a:srgbClr val="000000"/>
                        </a:solidFill>
                        <a:latin typeface="Cambria Math" panose="02040503050406030204" pitchFamily="18" charset="0"/>
                        <a:ea typeface="Cambria Math" panose="02040503050406030204" pitchFamily="18" charset="0"/>
                        <a:sym typeface="Calibri"/>
                      </a:rPr>
                      <m:t>x</m:t>
                    </m:r>
                    <m:r>
                      <a:rPr lang="en-US">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𝜒</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r>
                          <a:rPr lang="en-US" i="1">
                            <a:solidFill>
                              <a:srgbClr val="000000"/>
                            </a:solidFill>
                            <a:latin typeface="Cambria Math" panose="02040503050406030204" pitchFamily="18" charset="0"/>
                            <a:ea typeface="Cambria Math" panose="02040503050406030204" pitchFamily="18" charset="0"/>
                            <a:sym typeface="Calibri"/>
                          </a:rPr>
                          <m:t>)</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oMath>
                </a14:m>
                <a:r>
                  <a:rPr lang="en-US" i="1" dirty="0">
                    <a:solidFill>
                      <a:srgbClr val="000000"/>
                    </a:solidFill>
                    <a:sym typeface="Calibri"/>
                  </a:rPr>
                  <a:t> +</a:t>
                </a:r>
                <a:r>
                  <a:rPr lang="en-US" i="1" dirty="0">
                    <a:solidFill>
                      <a:srgbClr val="000000"/>
                    </a:solidFill>
                    <a:ea typeface="Cambria Math" panose="02040503050406030204" pitchFamily="18" charset="0"/>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i="1" dirty="0">
                    <a:solidFill>
                      <a:srgbClr val="000000"/>
                    </a:solidFill>
                    <a:sym typeface="Calibri"/>
                  </a:rPr>
                  <a:t>. </a:t>
                </a:r>
                <a:r>
                  <a:rPr lang="en-US" dirty="0">
                    <a:solidFill>
                      <a:srgbClr val="000000"/>
                    </a:solidFill>
                    <a:sym typeface="Calibri"/>
                  </a:rPr>
                  <a:t>So,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𝜕𝜒</m:t>
                        </m:r>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i="1" dirty="0">
                    <a:solidFill>
                      <a:srgbClr val="000000"/>
                    </a:solidFill>
                    <a:sym typeface="Calibri"/>
                  </a:rPr>
                  <a:t> .</a:t>
                </a:r>
              </a:p>
              <a:p>
                <a:pPr marL="457200" indent="-457200" hangingPunct="0">
                  <a:buFont typeface="+mj-lt"/>
                  <a:buAutoNum type="arabicPeriod"/>
                </a:pPr>
                <a:r>
                  <a:rPr lang="en-US" dirty="0">
                    <a:solidFill>
                      <a:srgbClr val="000000"/>
                    </a:solidFill>
                    <a:sym typeface="Calibri"/>
                  </a:rPr>
                  <a:t>Change in density causes change in pressure: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𝑓</m:t>
                    </m:r>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a:t>
                </a:r>
              </a:p>
              <a:p>
                <a:pPr lvl="1" hangingPunct="0"/>
                <a14:m>
                  <m:oMath xmlns:m="http://schemas.openxmlformats.org/officeDocument/2006/math">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0</m:t>
                        </m:r>
                      </m:sub>
                    </m:sSub>
                    <m:r>
                      <a:rPr lang="en-US" i="1">
                        <a:solidFill>
                          <a:srgbClr val="000000"/>
                        </a:solidFill>
                        <a:latin typeface="Cambria Math" panose="02040503050406030204" pitchFamily="18" charset="0"/>
                        <a:sym typeface="Calibri"/>
                      </a:rPr>
                      <m:t>+</m:t>
                    </m:r>
                    <m:sSub>
                      <m:sSubPr>
                        <m:ctrlPr>
                          <a:rPr lang="en-US" i="1">
                            <a:solidFill>
                              <a:srgbClr val="000000"/>
                            </a:solidFill>
                            <a:latin typeface="Cambria Math" panose="02040503050406030204" pitchFamily="18" charset="0"/>
                            <a:sym typeface="Calibri"/>
                          </a:rPr>
                        </m:ctrlPr>
                      </m:sSubPr>
                      <m:e>
                        <m:r>
                          <a:rPr lang="en-US" i="1">
                            <a:solidFill>
                              <a:srgbClr val="000000"/>
                            </a:solidFill>
                            <a:latin typeface="Cambria Math" panose="02040503050406030204" pitchFamily="18" charset="0"/>
                            <a:sym typeface="Calibri"/>
                          </a:rPr>
                          <m:t>𝑃</m:t>
                        </m:r>
                      </m:e>
                      <m:sub>
                        <m:r>
                          <a:rPr lang="en-US" i="1">
                            <a:solidFill>
                              <a:srgbClr val="000000"/>
                            </a:solidFill>
                            <a:latin typeface="Cambria Math" panose="02040503050406030204" pitchFamily="18" charset="0"/>
                            <a:sym typeface="Calibri"/>
                          </a:rPr>
                          <m:t>𝑒</m:t>
                        </m:r>
                      </m:sub>
                    </m:sSub>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𝜌</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p>
                      <m:sSupPr>
                        <m:ctrlPr>
                          <a:rPr lang="en-US" i="1">
                            <a:solidFill>
                              <a:srgbClr val="000000"/>
                            </a:solidFill>
                            <a:latin typeface="Cambria Math" panose="02040503050406030204" pitchFamily="18" charset="0"/>
                            <a:ea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𝑓</m:t>
                        </m:r>
                      </m:e>
                      <m:sup>
                        <m:r>
                          <a:rPr lang="en-US" i="1">
                            <a:solidFill>
                              <a:srgbClr val="000000"/>
                            </a:solidFill>
                            <a:latin typeface="Cambria Math" panose="02040503050406030204" pitchFamily="18" charset="0"/>
                            <a:ea typeface="Cambria Math" panose="02040503050406030204" pitchFamily="18" charset="0"/>
                            <a:sym typeface="Calibri"/>
                          </a:rPr>
                          <m:t>′</m:t>
                        </m:r>
                      </m:sup>
                    </m:sSup>
                    <m:d>
                      <m:dPr>
                        <m:ctrlPr>
                          <a:rPr lang="en-US" i="1">
                            <a:solidFill>
                              <a:srgbClr val="000000"/>
                            </a:solidFill>
                            <a:latin typeface="Cambria Math" panose="02040503050406030204" pitchFamily="18" charset="0"/>
                            <a:ea typeface="Cambria Math" panose="02040503050406030204" pitchFamily="18" charset="0"/>
                            <a:sym typeface="Calibri"/>
                          </a:rPr>
                        </m:ctrlPr>
                      </m:dPr>
                      <m:e>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i="1">
                                <a:solidFill>
                                  <a:srgbClr val="000000"/>
                                </a:solidFill>
                                <a:latin typeface="Cambria Math" panose="02040503050406030204" pitchFamily="18" charset="0"/>
                                <a:ea typeface="Cambria Math" panose="02040503050406030204" pitchFamily="18" charset="0"/>
                                <a:sym typeface="Calibri"/>
                              </a:rPr>
                              <m:t>0</m:t>
                            </m:r>
                          </m:sub>
                        </m:sSub>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r>
                      <a:rPr lang="en-US"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𝑑𝑃</m:t>
                            </m:r>
                          </m:num>
                          <m:den>
                            <m:r>
                              <a:rPr lang="en-US" b="0" i="1" smtClean="0">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b="0" i="1" smtClean="0">
                            <a:solidFill>
                              <a:srgbClr val="000000"/>
                            </a:solidFill>
                            <a:latin typeface="Cambria Math" panose="02040503050406030204" pitchFamily="18" charset="0"/>
                            <a:ea typeface="Cambria Math" panose="02040503050406030204" pitchFamily="18" charset="0"/>
                            <a:sym typeface="Calibri"/>
                          </a:rPr>
                          <m:t>)</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mbria Math" panose="02040503050406030204" pitchFamily="18" charset="0"/>
                    <a:ea typeface="Cambria Math" panose="02040503050406030204" pitchFamily="18" charset="0"/>
                    <a:sym typeface="Calibri"/>
                  </a:rPr>
                  <a:t>, or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oMath>
                </a14:m>
                <a:r>
                  <a:rPr lang="en-US" dirty="0">
                    <a:solidFill>
                      <a:srgbClr val="000000"/>
                    </a:solidFill>
                    <a:latin typeface="Cambria Math" panose="02040503050406030204" pitchFamily="18" charset="0"/>
                    <a:ea typeface="Cambria Math" panose="02040503050406030204" pitchFamily="18" charset="0"/>
                    <a:sym typeface="Calibri"/>
                  </a:rPr>
                  <a:t>.</a:t>
                </a:r>
              </a:p>
              <a:p>
                <a:pPr marL="457200" indent="-457200" hangingPunct="0">
                  <a:buFont typeface="+mj-lt"/>
                  <a:buAutoNum type="arabicPeriod"/>
                </a:pPr>
                <a:r>
                  <a:rPr lang="en-US" dirty="0">
                    <a:solidFill>
                      <a:srgbClr val="000000"/>
                    </a:solidFill>
                    <a:sym typeface="Calibri"/>
                  </a:rPr>
                  <a:t>Pressure differences cause motion: </a:t>
                </a:r>
                <a14:m>
                  <m:oMath xmlns:m="http://schemas.openxmlformats.org/officeDocument/2006/math">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𝑡</m:t>
                        </m:r>
                      </m:e>
                    </m:d>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𝑃</m:t>
                    </m:r>
                    <m:d>
                      <m:dPr>
                        <m:ctrlPr>
                          <a:rPr lang="en-US" b="0" i="1" smtClean="0">
                            <a:solidFill>
                              <a:srgbClr val="000000"/>
                            </a:solidFill>
                            <a:latin typeface="Cambria Math" panose="02040503050406030204" pitchFamily="18" charset="0"/>
                            <a:sym typeface="Calibri"/>
                          </a:rPr>
                        </m:ctrlPr>
                      </m:dPr>
                      <m:e>
                        <m:r>
                          <a:rPr lang="en-US" b="0" i="1" smtClean="0">
                            <a:solidFill>
                              <a:srgbClr val="000000"/>
                            </a:solidFill>
                            <a:latin typeface="Cambria Math" panose="02040503050406030204" pitchFamily="18" charset="0"/>
                            <a:sym typeface="Calibri"/>
                          </a:rPr>
                          <m:t>𝑥</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oMath>
                </a14:m>
                <a:r>
                  <a:rPr lang="en-US" dirty="0">
                    <a:solidFill>
                      <a:srgbClr val="000000"/>
                    </a:solidFill>
                    <a:sym typeface="Calibri"/>
                  </a:rPr>
                  <a:t>, Newton’s law gives </a:t>
                </a: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sym typeface="Calibri"/>
                          </a:rPr>
                          <m:t>0</m:t>
                        </m:r>
                      </m:sub>
                    </m:sSub>
                    <m:f>
                      <m:fPr>
                        <m:ctrlPr>
                          <a:rPr lang="en-US" i="1" smtClean="0">
                            <a:solidFill>
                              <a:srgbClr val="000000"/>
                            </a:solidFill>
                            <a:latin typeface="Cambria Math" panose="02040503050406030204" pitchFamily="18" charset="0"/>
                            <a:sym typeface="Calibri"/>
                          </a:rPr>
                        </m:ctrlPr>
                      </m:fPr>
                      <m:num>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e>
                          <m:sup>
                            <m:r>
                              <a:rPr lang="en-US" b="0" i="1" smtClean="0">
                                <a:solidFill>
                                  <a:srgbClr val="000000"/>
                                </a:solidFill>
                                <a:latin typeface="Cambria Math" panose="02040503050406030204" pitchFamily="18" charset="0"/>
                                <a:sym typeface="Calibri"/>
                              </a:rPr>
                              <m:t>2</m:t>
                            </m:r>
                          </m:sup>
                        </m:sSup>
                        <m:r>
                          <a:rPr lang="en-US" i="1" smtClean="0">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smtClean="0">
                                <a:solidFill>
                                  <a:srgbClr val="000000"/>
                                </a:solidFill>
                                <a:latin typeface="Cambria Math" panose="02040503050406030204" pitchFamily="18" charset="0"/>
                                <a:sym typeface="Calibri"/>
                              </a:rPr>
                            </m:ctrlPr>
                          </m:sSupPr>
                          <m:e>
                            <m:r>
                              <a:rPr lang="en-US"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𝑡</m:t>
                            </m:r>
                          </m:e>
                          <m:sup>
                            <m:r>
                              <a:rPr lang="en-US" b="0" i="1" smtClean="0">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i="1">
                                <a:solidFill>
                                  <a:srgbClr val="000000"/>
                                </a:solidFill>
                                <a:latin typeface="Cambria Math" panose="02040503050406030204" pitchFamily="18" charset="0"/>
                                <a:ea typeface="Cambria Math" panose="02040503050406030204" pitchFamily="18" charset="0"/>
                                <a:sym typeface="Calibri"/>
                              </a:rPr>
                              <m:t>𝑒</m:t>
                            </m:r>
                          </m:sub>
                        </m:sSub>
                      </m:num>
                      <m:den>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𝑥</m:t>
                        </m:r>
                      </m:den>
                    </m:f>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𝜅</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𝜌</m:t>
                            </m:r>
                          </m:e>
                          <m:sub>
                            <m:r>
                              <a:rPr lang="en-US" b="0" i="1" smtClean="0">
                                <a:solidFill>
                                  <a:srgbClr val="000000"/>
                                </a:solidFill>
                                <a:latin typeface="Cambria Math" panose="02040503050406030204" pitchFamily="18" charset="0"/>
                                <a:ea typeface="Cambria Math" panose="02040503050406030204" pitchFamily="18" charset="0"/>
                                <a:sym typeface="Calibri"/>
                              </a:rPr>
                              <m:t>𝑒</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den>
                    </m:f>
                  </m:oMath>
                </a14:m>
                <a:r>
                  <a:rPr lang="en-US" b="0" dirty="0">
                    <a:solidFill>
                      <a:srgbClr val="000000"/>
                    </a:solidFill>
                    <a:ea typeface="Cambria Math" panose="02040503050406030204" pitchFamily="18" charset="0"/>
                    <a:sym typeface="Calibri"/>
                  </a:rPr>
                  <a:t>.</a:t>
                </a:r>
              </a:p>
              <a:p>
                <a:pPr marL="457200" indent="-457200" hangingPunct="0">
                  <a:buFont typeface="Arial" panose="020B0604020202020204" pitchFamily="34" charset="0"/>
                  <a:buChar char="•"/>
                </a:pPr>
                <a:r>
                  <a:rPr lang="en-US" dirty="0">
                    <a:solidFill>
                      <a:srgbClr val="000000"/>
                    </a:solidFill>
                    <a:sym typeface="Calibri"/>
                  </a:rPr>
                  <a:t>Substituting (1) into (3) gives </a:t>
                </a:r>
                <a14:m>
                  <m:oMath xmlns:m="http://schemas.openxmlformats.org/officeDocument/2006/math">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sup>
                            <m:r>
                              <a:rPr lang="en-US" i="1">
                                <a:solidFill>
                                  <a:srgbClr val="000000"/>
                                </a:solidFill>
                                <a:latin typeface="Cambria Math" panose="02040503050406030204" pitchFamily="18" charset="0"/>
                                <a:sym typeface="Calibri"/>
                              </a:rPr>
                              <m:t>2</m:t>
                            </m:r>
                          </m:sup>
                        </m:sSup>
                      </m:den>
                    </m:f>
                    <m:r>
                      <a:rPr lang="en-US" b="0" i="1" smtClean="0">
                        <a:solidFill>
                          <a:srgbClr val="000000"/>
                        </a:solidFill>
                        <a:latin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𝜅</m:t>
                    </m:r>
                    <m:f>
                      <m:fPr>
                        <m:ctrlPr>
                          <a:rPr lang="en-US" i="1">
                            <a:solidFill>
                              <a:srgbClr val="000000"/>
                            </a:solidFill>
                            <a:latin typeface="Cambria Math" panose="02040503050406030204" pitchFamily="18" charset="0"/>
                            <a:sym typeface="Calibri"/>
                          </a:rPr>
                        </m:ctrlPr>
                      </m:fPr>
                      <m:num>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e>
                          <m:sup>
                            <m:r>
                              <a:rPr lang="en-US" i="1">
                                <a:solidFill>
                                  <a:srgbClr val="000000"/>
                                </a:solidFill>
                                <a:latin typeface="Cambria Math" panose="02040503050406030204" pitchFamily="18" charset="0"/>
                                <a:sym typeface="Calibri"/>
                              </a:rPr>
                              <m:t>2</m:t>
                            </m:r>
                          </m:sup>
                        </m:sSup>
                        <m:r>
                          <a:rPr lang="en-US" i="1">
                            <a:solidFill>
                              <a:srgbClr val="000000"/>
                            </a:solidFill>
                            <a:latin typeface="Cambria Math" panose="02040503050406030204" pitchFamily="18" charset="0"/>
                            <a:ea typeface="Cambria Math" panose="02040503050406030204" pitchFamily="18" charset="0"/>
                            <a:sym typeface="Calibri"/>
                          </a:rPr>
                          <m:t>𝜒</m:t>
                        </m:r>
                      </m:num>
                      <m:den>
                        <m:sSup>
                          <m:sSupPr>
                            <m:ctrlPr>
                              <a:rPr lang="en-US" i="1">
                                <a:solidFill>
                                  <a:srgbClr val="000000"/>
                                </a:solidFill>
                                <a:latin typeface="Cambria Math" panose="02040503050406030204" pitchFamily="18" charset="0"/>
                                <a:sym typeface="Calibri"/>
                              </a:rPr>
                            </m:ctrlPr>
                          </m:sSupPr>
                          <m:e>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e>
                          <m:sup>
                            <m:r>
                              <a:rPr lang="en-US" i="1">
                                <a:solidFill>
                                  <a:srgbClr val="000000"/>
                                </a:solidFill>
                                <a:latin typeface="Cambria Math" panose="02040503050406030204" pitchFamily="18" charset="0"/>
                                <a:sym typeface="Calibri"/>
                              </a:rPr>
                              <m:t>2</m:t>
                            </m:r>
                          </m:sup>
                        </m:sSup>
                      </m:den>
                    </m:f>
                  </m:oMath>
                </a14:m>
                <a:r>
                  <a:rPr lang="en-US" dirty="0">
                    <a:solidFill>
                      <a:srgbClr val="000000"/>
                    </a:solidFill>
                    <a:sym typeface="Calibri"/>
                  </a:rPr>
                  <a:t>, put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1</m:t>
                        </m:r>
                      </m:num>
                      <m:den>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𝑐</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den>
                    </m:f>
                  </m:oMath>
                </a14:m>
                <a:r>
                  <a:rPr lang="en-US" dirty="0">
                    <a:solidFill>
                      <a:srgbClr val="000000"/>
                    </a:solidFill>
                    <a:sym typeface="Calibri"/>
                  </a:rPr>
                  <a:t>.</a:t>
                </a:r>
              </a:p>
              <a:p>
                <a:pPr marL="457200" indent="-457200" hangingPunct="0">
                  <a:buFont typeface="Arial" panose="020B0604020202020204" pitchFamily="34" charset="0"/>
                  <a:buChar char="•"/>
                </a:pPr>
                <a:r>
                  <a:rPr lang="en-US" dirty="0">
                    <a:solidFill>
                      <a:srgbClr val="000000"/>
                    </a:solidFill>
                    <a:sym typeface="Calibri"/>
                  </a:rPr>
                  <a:t>Solution is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𝜒</m:t>
                    </m:r>
                    <m:d>
                      <m:dPr>
                        <m:ctrlPr>
                          <a:rPr lang="en-US" i="1">
                            <a:solidFill>
                              <a:srgbClr val="000000"/>
                            </a:solidFill>
                            <a:latin typeface="Cambria Math" panose="02040503050406030204" pitchFamily="18" charset="0"/>
                            <a:ea typeface="Cambria Math" panose="02040503050406030204" pitchFamily="18" charset="0"/>
                            <a:sym typeface="Calibri"/>
                          </a:rPr>
                        </m:ctrlPr>
                      </m:dPr>
                      <m:e>
                        <m:r>
                          <a:rPr lang="en-US" i="1">
                            <a:solidFill>
                              <a:srgbClr val="000000"/>
                            </a:solidFill>
                            <a:latin typeface="Cambria Math" panose="02040503050406030204" pitchFamily="18" charset="0"/>
                            <a:ea typeface="Cambria Math" panose="02040503050406030204" pitchFamily="18" charset="0"/>
                            <a:sym typeface="Calibri"/>
                          </a:rPr>
                          <m:t>𝑥</m:t>
                        </m:r>
                        <m:r>
                          <a:rPr lang="en-US" i="1">
                            <a:solidFill>
                              <a:srgbClr val="000000"/>
                            </a:solidFill>
                            <a:latin typeface="Cambria Math" panose="02040503050406030204" pitchFamily="18" charset="0"/>
                            <a:ea typeface="Cambria Math" panose="02040503050406030204" pitchFamily="18" charset="0"/>
                            <a:sym typeface="Calibri"/>
                          </a:rPr>
                          <m:t>,</m:t>
                        </m:r>
                        <m:r>
                          <a:rPr lang="en-US" i="1">
                            <a:solidFill>
                              <a:srgbClr val="000000"/>
                            </a:solidFill>
                            <a:latin typeface="Cambria Math" panose="02040503050406030204" pitchFamily="18" charset="0"/>
                            <a:ea typeface="Cambria Math" panose="02040503050406030204" pitchFamily="18" charset="0"/>
                            <a:sym typeface="Calibri"/>
                          </a:rPr>
                          <m:t>𝑡</m:t>
                        </m:r>
                      </m:e>
                    </m:d>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𝑓</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𝑥</m:t>
                    </m:r>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𝑣𝑡</m:t>
                    </m:r>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sym typeface="Calibri"/>
                  </a:rPr>
                  <a:t> [Different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𝑓</m:t>
                    </m:r>
                  </m:oMath>
                </a14:m>
                <a:r>
                  <a:rPr lang="en-US" dirty="0">
                    <a:solidFill>
                      <a:srgbClr val="000000"/>
                    </a:solidFill>
                    <a:sym typeface="Calibri"/>
                  </a:rPr>
                  <a:t> than above].</a:t>
                </a:r>
              </a:p>
              <a:p>
                <a:pPr marL="457200" indent="-457200" hangingPunct="0">
                  <a:buFont typeface="Arial" panose="020B0604020202020204" pitchFamily="34" charset="0"/>
                  <a:buChar char="•"/>
                </a:pPr>
                <a:r>
                  <a:rPr lang="en-US" dirty="0">
                    <a:solidFill>
                      <a:srgbClr val="000000"/>
                    </a:solidFill>
                    <a:sym typeface="Calibri"/>
                  </a:rPr>
                  <a:t>To find,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sym typeface="Calibri"/>
                  </a:rPr>
                  <a:t>, note that the flow is adiabatic so </a:t>
                </a:r>
                <a14:m>
                  <m:oMath xmlns:m="http://schemas.openxmlformats.org/officeDocument/2006/math">
                    <m:r>
                      <a:rPr lang="en-US" b="0" i="1" smtClean="0">
                        <a:solidFill>
                          <a:srgbClr val="000000"/>
                        </a:solidFill>
                        <a:latin typeface="Cambria Math" panose="02040503050406030204" pitchFamily="18" charset="0"/>
                        <a:sym typeface="Calibri"/>
                      </a:rPr>
                      <m:t>𝑃</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𝐶</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and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𝜌</m:t>
                    </m:r>
                  </m:oMath>
                </a14:m>
                <a:r>
                  <a:rPr lang="en-US" dirty="0">
                    <a:solidFill>
                      <a:srgbClr val="000000"/>
                    </a:solidFill>
                    <a:sym typeface="Calibri"/>
                  </a:rPr>
                  <a:t> varies inversely as </a:t>
                </a:r>
                <a14:m>
                  <m:oMath xmlns:m="http://schemas.openxmlformats.org/officeDocument/2006/math">
                    <m:r>
                      <a:rPr lang="en-US" b="0" i="1" smtClean="0">
                        <a:solidFill>
                          <a:srgbClr val="000000"/>
                        </a:solidFill>
                        <a:latin typeface="Cambria Math" panose="02040503050406030204" pitchFamily="18" charset="0"/>
                        <a:sym typeface="Calibri"/>
                      </a:rPr>
                      <m:t>𝑉</m:t>
                    </m:r>
                  </m:oMath>
                </a14:m>
                <a:r>
                  <a:rPr lang="en-US" dirty="0">
                    <a:solidFill>
                      <a:srgbClr val="000000"/>
                    </a:solidFill>
                    <a:sym typeface="Calibri"/>
                  </a:rPr>
                  <a:t>, so </a:t>
                </a:r>
                <a14:m>
                  <m:oMath xmlns:m="http://schemas.openxmlformats.org/officeDocument/2006/math">
                    <m:r>
                      <a:rPr lang="en-US" b="0" i="1" smtClean="0">
                        <a:solidFill>
                          <a:srgbClr val="000000"/>
                        </a:solidFill>
                        <a:latin typeface="Cambria Math" panose="02040503050406030204" pitchFamily="18" charset="0"/>
                        <a:sym typeface="Calibri"/>
                      </a:rPr>
                      <m:t>𝑃</m:t>
                    </m:r>
                    <m:r>
                      <a:rPr lang="en-US" b="0" i="1" smtClean="0">
                        <a:solidFill>
                          <a:srgbClr val="000000"/>
                        </a:solidFill>
                        <a:latin typeface="Cambria Math" panose="02040503050406030204" pitchFamily="18" charset="0"/>
                        <a:sym typeface="Calibri"/>
                      </a:rPr>
                      <m:t>=</m:t>
                    </m:r>
                    <m:sSup>
                      <m:sSupPr>
                        <m:ctrlPr>
                          <a:rPr lang="en-US" b="0" i="1" smtClean="0">
                            <a:solidFill>
                              <a:srgbClr val="000000"/>
                            </a:solidFill>
                            <a:latin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𝜌</m:t>
                        </m:r>
                      </m:e>
                      <m:sup>
                        <m:r>
                          <a:rPr lang="en-US" b="0" i="1" smtClean="0">
                            <a:solidFill>
                              <a:srgbClr val="000000"/>
                            </a:solidFill>
                            <a:latin typeface="Cambria Math" panose="02040503050406030204" pitchFamily="18" charset="0"/>
                            <a:ea typeface="Cambria Math" panose="02040503050406030204" pitchFamily="18" charset="0"/>
                            <a:sym typeface="Calibri"/>
                          </a:rPr>
                          <m:t>𝛾</m:t>
                        </m:r>
                      </m:sup>
                    </m:sSup>
                    <m:r>
                      <a:rPr lang="en-US" b="0" i="1" smtClean="0">
                        <a:solidFill>
                          <a:srgbClr val="000000"/>
                        </a:solidFill>
                        <a:latin typeface="Cambria Math" panose="02040503050406030204" pitchFamily="18" charset="0"/>
                        <a:sym typeface="Calibri"/>
                      </a:rPr>
                      <m:t>𝐶</m:t>
                    </m:r>
                  </m:oMath>
                </a14:m>
                <a:r>
                  <a:rPr lang="en-US" dirty="0">
                    <a:solidFill>
                      <a:srgbClr val="000000"/>
                    </a:solidFill>
                    <a:sym typeface="Calibri"/>
                  </a:rPr>
                  <a:t> , and finally, using  </a:t>
                </a:r>
                <a14:m>
                  <m:oMath xmlns:m="http://schemas.openxmlformats.org/officeDocument/2006/math">
                    <m:r>
                      <a:rPr lang="en-US" b="0" i="1" smtClean="0">
                        <a:solidFill>
                          <a:srgbClr val="000000"/>
                        </a:solidFill>
                        <a:latin typeface="Cambria Math" panose="02040503050406030204" pitchFamily="18" charset="0"/>
                        <a:sym typeface="Calibri"/>
                      </a:rPr>
                      <m:t>𝑃𝑉</m:t>
                    </m:r>
                    <m:r>
                      <a:rPr lang="en-US" b="0" i="1" smtClean="0">
                        <a:solidFill>
                          <a:srgbClr val="000000"/>
                        </a:solidFill>
                        <a:latin typeface="Cambria Math" panose="02040503050406030204" pitchFamily="18" charset="0"/>
                        <a:sym typeface="Calibri"/>
                      </a:rPr>
                      <m:t>=</m:t>
                    </m:r>
                    <m:r>
                      <a:rPr lang="en-US" b="0" i="1" smtClean="0">
                        <a:solidFill>
                          <a:srgbClr val="000000"/>
                        </a:solidFill>
                        <a:latin typeface="Cambria Math" panose="02040503050406030204" pitchFamily="18" charset="0"/>
                        <a:sym typeface="Calibri"/>
                      </a:rPr>
                      <m:t>𝑁𝑘𝑡</m:t>
                    </m:r>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sym typeface="Calibri"/>
                      </a:rPr>
                      <m:t>𝜅</m:t>
                    </m:r>
                    <m:r>
                      <a:rPr lang="en-US">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𝑑𝑃</m:t>
                            </m:r>
                          </m:num>
                          <m:den>
                            <m:r>
                              <a:rPr lang="en-US" i="1">
                                <a:solidFill>
                                  <a:srgbClr val="000000"/>
                                </a:solidFill>
                                <a:latin typeface="Cambria Math" panose="02040503050406030204" pitchFamily="18" charset="0"/>
                                <a:ea typeface="Cambria Math" panose="02040503050406030204" pitchFamily="18" charset="0"/>
                                <a:sym typeface="Calibri"/>
                              </a:rPr>
                              <m:t>𝑑</m:t>
                            </m:r>
                            <m:r>
                              <m:rPr>
                                <m:sty m:val="p"/>
                              </m:rPr>
                              <a:rPr lang="en-US">
                                <a:solidFill>
                                  <a:srgbClr val="000000"/>
                                </a:solidFill>
                                <a:latin typeface="Cambria Math" panose="02040503050406030204" pitchFamily="18" charset="0"/>
                                <a:ea typeface="Cambria Math" panose="02040503050406030204" pitchFamily="18" charset="0"/>
                                <a:sym typeface="Calibri"/>
                              </a:rPr>
                              <m:t>ρ</m:t>
                            </m:r>
                          </m:den>
                        </m:f>
                        <m:r>
                          <a:rPr lang="en-US" i="1">
                            <a:solidFill>
                              <a:srgbClr val="000000"/>
                            </a:solidFill>
                            <a:latin typeface="Cambria Math" panose="02040503050406030204" pitchFamily="18" charset="0"/>
                            <a:ea typeface="Cambria Math" panose="02040503050406030204" pitchFamily="18" charset="0"/>
                            <a:sym typeface="Calibri"/>
                          </a:rPr>
                          <m:t>)</m:t>
                        </m:r>
                      </m:e>
                      <m:sub>
                        <m:r>
                          <a:rPr lang="en-US" i="1">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𝛾</m:t>
                        </m:r>
                        <m:r>
                          <a:rPr lang="en-US" b="0" i="1" smtClean="0">
                            <a:solidFill>
                              <a:srgbClr val="000000"/>
                            </a:solidFill>
                            <a:latin typeface="Cambria Math" panose="02040503050406030204" pitchFamily="18" charset="0"/>
                            <a:ea typeface="Cambria Math" panose="02040503050406030204" pitchFamily="18" charset="0"/>
                            <a:sym typeface="Calibri"/>
                          </a:rPr>
                          <m:t>𝑘𝑇</m:t>
                        </m:r>
                      </m:num>
                      <m:den>
                        <m:r>
                          <a:rPr lang="en-US" b="0" i="1" smtClean="0">
                            <a:solidFill>
                              <a:srgbClr val="000000"/>
                            </a:solidFill>
                            <a:latin typeface="Cambria Math" panose="02040503050406030204" pitchFamily="18" charset="0"/>
                            <a:ea typeface="Cambria Math" panose="02040503050406030204" pitchFamily="18" charset="0"/>
                            <a:sym typeface="Calibri"/>
                          </a:rPr>
                          <m:t>𝑛</m:t>
                        </m:r>
                      </m:den>
                    </m:f>
                  </m:oMath>
                </a14:m>
                <a:endParaRPr lang="en-US" dirty="0">
                  <a:solidFill>
                    <a:srgbClr val="000000"/>
                  </a:solidFill>
                  <a:sym typeface="Calibri"/>
                </a:endParaRPr>
              </a:p>
              <a:p>
                <a:pPr marL="457200" indent="-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𝐿</m:t>
                        </m:r>
                      </m:e>
                      <m:sub>
                        <m:r>
                          <a:rPr lang="en-US" b="0" i="1" smtClean="0">
                            <a:solidFill>
                              <a:srgbClr val="000000"/>
                            </a:solidFill>
                            <a:latin typeface="Cambria Math" panose="02040503050406030204" pitchFamily="18" charset="0"/>
                            <a:sym typeface="Calibri"/>
                          </a:rPr>
                          <m:t>𝑝</m:t>
                        </m:r>
                      </m:sub>
                    </m:sSub>
                    <m:r>
                      <a:rPr lang="en-US" b="0" i="1" smtClean="0">
                        <a:solidFill>
                          <a:srgbClr val="000000"/>
                        </a:solidFill>
                        <a:latin typeface="Cambria Math" panose="02040503050406030204" pitchFamily="18" charset="0"/>
                        <a:sym typeface="Calibri"/>
                      </a:rPr>
                      <m:t>=20 </m:t>
                    </m:r>
                    <m:r>
                      <m:rPr>
                        <m:sty m:val="p"/>
                      </m:rPr>
                      <a:rPr lang="en-US" b="0" i="0" smtClean="0">
                        <a:solidFill>
                          <a:srgbClr val="000000"/>
                        </a:solidFill>
                        <a:latin typeface="Cambria Math" panose="02040503050406030204" pitchFamily="18" charset="0"/>
                        <a:sym typeface="Calibri"/>
                      </a:rPr>
                      <m:t>log</m:t>
                    </m:r>
                    <m:r>
                      <a:rPr lang="en-US" b="0" i="1" smtClean="0">
                        <a:solidFill>
                          <a:srgbClr val="000000"/>
                        </a:solidFill>
                        <a:latin typeface="Cambria Math" panose="02040503050406030204" pitchFamily="18" charset="0"/>
                        <a:sym typeface="Calibri"/>
                      </a:rPr>
                      <m:t>⁡(</m:t>
                    </m:r>
                    <m:f>
                      <m:fPr>
                        <m:ctrlPr>
                          <a:rPr lang="en-US" b="0" i="1" smtClean="0">
                            <a:solidFill>
                              <a:srgbClr val="000000"/>
                            </a:solidFill>
                            <a:latin typeface="Cambria Math" panose="02040503050406030204" pitchFamily="18" charset="0"/>
                            <a:sym typeface="Calibri"/>
                          </a:rPr>
                        </m:ctrlPr>
                      </m:fPr>
                      <m:num>
                        <m:r>
                          <a:rPr lang="en-US" b="0" i="1" smtClean="0">
                            <a:solidFill>
                              <a:srgbClr val="000000"/>
                            </a:solidFill>
                            <a:latin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sym typeface="Calibri"/>
                              </a:rPr>
                            </m:ctrlPr>
                          </m:sSubPr>
                          <m:e>
                            <m:r>
                              <a:rPr lang="en-US" b="0" i="1" smtClean="0">
                                <a:solidFill>
                                  <a:srgbClr val="000000"/>
                                </a:solidFill>
                                <a:latin typeface="Cambria Math" panose="02040503050406030204" pitchFamily="18" charset="0"/>
                                <a:sym typeface="Calibri"/>
                              </a:rPr>
                              <m:t>𝑃</m:t>
                            </m:r>
                          </m:e>
                          <m:sub>
                            <m:r>
                              <a:rPr lang="en-US" b="0" i="1" smtClean="0">
                                <a:solidFill>
                                  <a:srgbClr val="000000"/>
                                </a:solidFill>
                                <a:latin typeface="Cambria Math" panose="02040503050406030204" pitchFamily="18" charset="0"/>
                                <a:sym typeface="Calibri"/>
                              </a:rPr>
                              <m:t>0</m:t>
                            </m:r>
                          </m:sub>
                        </m:sSub>
                      </m:den>
                    </m:f>
                    <m:r>
                      <a:rPr lang="en-US" b="0" i="1" smtClean="0">
                        <a:solidFill>
                          <a:srgbClr val="000000"/>
                        </a:solidFill>
                        <a:latin typeface="Cambria Math" panose="02040503050406030204" pitchFamily="18" charset="0"/>
                        <a:sym typeface="Calibri"/>
                      </a:rPr>
                      <m:t>)</m:t>
                    </m:r>
                  </m:oMath>
                </a14:m>
                <a:r>
                  <a:rPr lang="en-US" dirty="0">
                    <a:solidFill>
                      <a:srgbClr val="000000"/>
                    </a:solidFill>
                    <a:sym typeface="Calibri"/>
                  </a:rPr>
                  <a:t>, </a:t>
                </a:r>
                <a14:m>
                  <m:oMath xmlns:m="http://schemas.openxmlformats.org/officeDocument/2006/math">
                    <m:sSub>
                      <m:sSubPr>
                        <m:ctrlPr>
                          <a:rPr lang="en-US" i="1" dirty="0" smtClean="0">
                            <a:solidFill>
                              <a:srgbClr val="000000"/>
                            </a:solidFill>
                            <a:latin typeface="Cambria Math" panose="02040503050406030204" pitchFamily="18" charset="0"/>
                            <a:sym typeface="Calibri"/>
                          </a:rPr>
                        </m:ctrlPr>
                      </m:sSubPr>
                      <m:e>
                        <m:r>
                          <a:rPr lang="en-US" b="0" i="1" dirty="0" smtClean="0">
                            <a:solidFill>
                              <a:srgbClr val="000000"/>
                            </a:solidFill>
                            <a:latin typeface="Cambria Math" panose="02040503050406030204" pitchFamily="18" charset="0"/>
                            <a:sym typeface="Calibri"/>
                          </a:rPr>
                          <m:t>𝑃</m:t>
                        </m:r>
                      </m:e>
                      <m:sub>
                        <m:r>
                          <a:rPr lang="en-US" b="0" i="1" dirty="0" smtClean="0">
                            <a:solidFill>
                              <a:srgbClr val="000000"/>
                            </a:solidFill>
                            <a:latin typeface="Cambria Math" panose="02040503050406030204" pitchFamily="18" charset="0"/>
                            <a:sym typeface="Calibri"/>
                          </a:rPr>
                          <m:t>0</m:t>
                        </m:r>
                      </m:sub>
                    </m:sSub>
                    <m:r>
                      <a:rPr lang="en-US" b="0" i="1" dirty="0" smtClean="0">
                        <a:solidFill>
                          <a:srgbClr val="000000"/>
                        </a:solidFill>
                        <a:latin typeface="Cambria Math" panose="02040503050406030204" pitchFamily="18" charset="0"/>
                        <a:sym typeface="Calibri"/>
                      </a:rPr>
                      <m:t>=20 </m:t>
                    </m:r>
                    <m:r>
                      <a:rPr lang="en-US" b="0" i="1" dirty="0" smtClean="0">
                        <a:solidFill>
                          <a:srgbClr val="000000"/>
                        </a:solidFill>
                        <a:latin typeface="Cambria Math" panose="02040503050406030204" pitchFamily="18" charset="0"/>
                        <a:ea typeface="Cambria Math" panose="02040503050406030204" pitchFamily="18" charset="0"/>
                        <a:sym typeface="Calibri"/>
                      </a:rPr>
                      <m:t>𝜇</m:t>
                    </m:r>
                    <m:r>
                      <a:rPr lang="en-US" b="0" i="1" dirty="0" smtClean="0">
                        <a:solidFill>
                          <a:srgbClr val="000000"/>
                        </a:solidFill>
                        <a:latin typeface="Cambria Math" panose="02040503050406030204" pitchFamily="18" charset="0"/>
                        <a:ea typeface="Cambria Math" panose="02040503050406030204" pitchFamily="18" charset="0"/>
                        <a:sym typeface="Calibri"/>
                      </a:rPr>
                      <m:t>𝑃𝑎</m:t>
                    </m:r>
                  </m:oMath>
                </a14:m>
                <a:r>
                  <a:rPr lang="en-US" dirty="0">
                    <a:solidFill>
                      <a:srgbClr val="000000"/>
                    </a:solidFill>
                    <a:sym typeface="Calibri"/>
                  </a:rPr>
                  <a:t>.</a:t>
                </a: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83" y="1136573"/>
                <a:ext cx="7806492" cy="5085706"/>
              </a:xfrm>
              <a:prstGeom prst="rect">
                <a:avLst/>
              </a:prstGeom>
              <a:blipFill>
                <a:blip r:embed="rId3"/>
                <a:stretch>
                  <a:fillRect l="-1136" t="-498" r="-1299" b="-498"/>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48</a:t>
            </a:fld>
            <a:endParaRPr lang="en-US" dirty="0">
              <a:solidFill>
                <a:schemeClr val="tx1"/>
              </a:solidFill>
            </a:endParaRPr>
          </a:p>
        </p:txBody>
      </p:sp>
      <p:graphicFrame>
        <p:nvGraphicFramePr>
          <p:cNvPr id="7" name="Table 3">
            <a:extLst>
              <a:ext uri="{FF2B5EF4-FFF2-40B4-BE49-F238E27FC236}">
                <a16:creationId xmlns:a16="http://schemas.microsoft.com/office/drawing/2014/main" id="{ED98A601-AC49-8543-BF63-D3A83869F302}"/>
              </a:ext>
            </a:extLst>
          </p:cNvPr>
          <p:cNvGraphicFramePr>
            <a:graphicFrameLocks noGrp="1"/>
          </p:cNvGraphicFramePr>
          <p:nvPr>
            <p:extLst>
              <p:ext uri="{D42A27DB-BD31-4B8C-83A1-F6EECF244321}">
                <p14:modId xmlns:p14="http://schemas.microsoft.com/office/powerpoint/2010/main" val="831199991"/>
              </p:ext>
            </p:extLst>
          </p:nvPr>
        </p:nvGraphicFramePr>
        <p:xfrm>
          <a:off x="8419604" y="2160160"/>
          <a:ext cx="3604338" cy="3357520"/>
        </p:xfrm>
        <a:graphic>
          <a:graphicData uri="http://schemas.openxmlformats.org/drawingml/2006/table">
            <a:tbl>
              <a:tblPr firstRow="1" bandRow="1">
                <a:tableStyleId>{5C22544A-7EE6-4342-B048-85BDC9FD1C3A}</a:tableStyleId>
              </a:tblPr>
              <a:tblGrid>
                <a:gridCol w="1391682">
                  <a:extLst>
                    <a:ext uri="{9D8B030D-6E8A-4147-A177-3AD203B41FA5}">
                      <a16:colId xmlns:a16="http://schemas.microsoft.com/office/drawing/2014/main" val="3400466308"/>
                    </a:ext>
                  </a:extLst>
                </a:gridCol>
                <a:gridCol w="777458">
                  <a:extLst>
                    <a:ext uri="{9D8B030D-6E8A-4147-A177-3AD203B41FA5}">
                      <a16:colId xmlns:a16="http://schemas.microsoft.com/office/drawing/2014/main" val="1604896889"/>
                    </a:ext>
                  </a:extLst>
                </a:gridCol>
                <a:gridCol w="1435198">
                  <a:extLst>
                    <a:ext uri="{9D8B030D-6E8A-4147-A177-3AD203B41FA5}">
                      <a16:colId xmlns:a16="http://schemas.microsoft.com/office/drawing/2014/main" val="3052369017"/>
                    </a:ext>
                  </a:extLst>
                </a:gridCol>
              </a:tblGrid>
              <a:tr h="357409">
                <a:tc>
                  <a:txBody>
                    <a:bodyPr/>
                    <a:lstStyle/>
                    <a:p>
                      <a:pPr algn="r"/>
                      <a:r>
                        <a:rPr lang="en-US" sz="1600" dirty="0"/>
                        <a:t>Sound</a:t>
                      </a:r>
                    </a:p>
                  </a:txBody>
                  <a:tcPr/>
                </a:tc>
                <a:tc>
                  <a:txBody>
                    <a:bodyPr/>
                    <a:lstStyle/>
                    <a:p>
                      <a:pPr algn="r"/>
                      <a:r>
                        <a:rPr lang="en-US" sz="1600" dirty="0" err="1"/>
                        <a:t>L</a:t>
                      </a:r>
                      <a:r>
                        <a:rPr lang="en-US" sz="1600" baseline="-25000" dirty="0" err="1"/>
                        <a:t>p</a:t>
                      </a:r>
                      <a:endParaRPr lang="en-US" sz="1600" baseline="-25000" dirty="0"/>
                    </a:p>
                  </a:txBody>
                  <a:tcPr/>
                </a:tc>
                <a:tc>
                  <a:txBody>
                    <a:bodyPr/>
                    <a:lstStyle/>
                    <a:p>
                      <a:pPr algn="r"/>
                      <a:r>
                        <a:rPr lang="en-US" sz="1600" dirty="0"/>
                        <a:t>Power density</a:t>
                      </a:r>
                    </a:p>
                  </a:txBody>
                  <a:tcPr/>
                </a:tc>
                <a:extLst>
                  <a:ext uri="{0D108BD9-81ED-4DB2-BD59-A6C34878D82A}">
                    <a16:rowId xmlns:a16="http://schemas.microsoft.com/office/drawing/2014/main" val="2918556204"/>
                  </a:ext>
                </a:extLst>
              </a:tr>
              <a:tr h="367729">
                <a:tc>
                  <a:txBody>
                    <a:bodyPr/>
                    <a:lstStyle/>
                    <a:p>
                      <a:pPr algn="r"/>
                      <a:r>
                        <a:rPr lang="en-US" sz="1600" dirty="0"/>
                        <a:t>rustling leaves</a:t>
                      </a:r>
                    </a:p>
                  </a:txBody>
                  <a:tcPr/>
                </a:tc>
                <a:tc>
                  <a:txBody>
                    <a:bodyPr/>
                    <a:lstStyle/>
                    <a:p>
                      <a:pPr algn="r"/>
                      <a:r>
                        <a:rPr lang="en-US" sz="1600" dirty="0"/>
                        <a:t>10dB</a:t>
                      </a:r>
                    </a:p>
                  </a:txBody>
                  <a:tcPr/>
                </a:tc>
                <a:tc>
                  <a:txBody>
                    <a:bodyPr/>
                    <a:lstStyle/>
                    <a:p>
                      <a:pPr algn="r"/>
                      <a:r>
                        <a:rPr lang="en-US" sz="1600" dirty="0"/>
                        <a:t>1pW/m</a:t>
                      </a:r>
                      <a:r>
                        <a:rPr lang="en-US" sz="1600" baseline="30000" dirty="0"/>
                        <a:t>2</a:t>
                      </a:r>
                    </a:p>
                  </a:txBody>
                  <a:tcPr/>
                </a:tc>
                <a:extLst>
                  <a:ext uri="{0D108BD9-81ED-4DB2-BD59-A6C34878D82A}">
                    <a16:rowId xmlns:a16="http://schemas.microsoft.com/office/drawing/2014/main" val="2831571941"/>
                  </a:ext>
                </a:extLst>
              </a:tr>
              <a:tr h="580733">
                <a:tc>
                  <a:txBody>
                    <a:bodyPr/>
                    <a:lstStyle/>
                    <a:p>
                      <a:pPr algn="r"/>
                      <a:r>
                        <a:rPr lang="en-US" sz="1600" dirty="0"/>
                        <a:t>broadcast studio</a:t>
                      </a:r>
                    </a:p>
                  </a:txBody>
                  <a:tcPr/>
                </a:tc>
                <a:tc>
                  <a:txBody>
                    <a:bodyPr/>
                    <a:lstStyle/>
                    <a:p>
                      <a:pPr algn="r"/>
                      <a:r>
                        <a:rPr lang="en-US" sz="1600" dirty="0"/>
                        <a:t>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1pW/m</a:t>
                      </a:r>
                      <a:r>
                        <a:rPr lang="en-US" sz="1600" baseline="30000" dirty="0"/>
                        <a:t>2</a:t>
                      </a:r>
                    </a:p>
                  </a:txBody>
                  <a:tcPr/>
                </a:tc>
                <a:extLst>
                  <a:ext uri="{0D108BD9-81ED-4DB2-BD59-A6C34878D82A}">
                    <a16:rowId xmlns:a16="http://schemas.microsoft.com/office/drawing/2014/main" val="3501594200"/>
                  </a:ext>
                </a:extLst>
              </a:tr>
              <a:tr h="367729">
                <a:tc>
                  <a:txBody>
                    <a:bodyPr/>
                    <a:lstStyle/>
                    <a:p>
                      <a:pPr algn="r"/>
                      <a:r>
                        <a:rPr lang="en-US" sz="1600" dirty="0"/>
                        <a:t>classroom</a:t>
                      </a:r>
                    </a:p>
                  </a:txBody>
                  <a:tcPr/>
                </a:tc>
                <a:tc>
                  <a:txBody>
                    <a:bodyPr/>
                    <a:lstStyle/>
                    <a:p>
                      <a:pPr algn="r"/>
                      <a:r>
                        <a:rPr lang="en-US" sz="1600" dirty="0"/>
                        <a:t>50dB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10nW/m</a:t>
                      </a:r>
                      <a:r>
                        <a:rPr lang="en-US" sz="1600" baseline="30000" dirty="0"/>
                        <a:t>2</a:t>
                      </a:r>
                    </a:p>
                  </a:txBody>
                  <a:tcPr/>
                </a:tc>
                <a:extLst>
                  <a:ext uri="{0D108BD9-81ED-4DB2-BD59-A6C34878D82A}">
                    <a16:rowId xmlns:a16="http://schemas.microsoft.com/office/drawing/2014/main" val="825322132"/>
                  </a:ext>
                </a:extLst>
              </a:tr>
              <a:tr h="367729">
                <a:tc>
                  <a:txBody>
                    <a:bodyPr/>
                    <a:lstStyle/>
                    <a:p>
                      <a:pPr algn="r"/>
                      <a:r>
                        <a:rPr lang="en-US" sz="1600" dirty="0"/>
                        <a:t>heavy truck</a:t>
                      </a:r>
                    </a:p>
                  </a:txBody>
                  <a:tcPr/>
                </a:tc>
                <a:tc>
                  <a:txBody>
                    <a:bodyPr/>
                    <a:lstStyle/>
                    <a:p>
                      <a:pPr algn="r"/>
                      <a:r>
                        <a:rPr lang="en-US" sz="1600" dirty="0"/>
                        <a:t>90dB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1nW/m</a:t>
                      </a:r>
                      <a:r>
                        <a:rPr lang="en-US" sz="1600" baseline="30000" dirty="0"/>
                        <a:t>2</a:t>
                      </a:r>
                    </a:p>
                  </a:txBody>
                  <a:tcPr/>
                </a:tc>
                <a:extLst>
                  <a:ext uri="{0D108BD9-81ED-4DB2-BD59-A6C34878D82A}">
                    <a16:rowId xmlns:a16="http://schemas.microsoft.com/office/drawing/2014/main" val="450179944"/>
                  </a:ext>
                </a:extLst>
              </a:tr>
              <a:tr h="367729">
                <a:tc>
                  <a:txBody>
                    <a:bodyPr/>
                    <a:lstStyle/>
                    <a:p>
                      <a:pPr algn="r"/>
                      <a:r>
                        <a:rPr lang="en-US" sz="1600" dirty="0"/>
                        <a:t>Shout at 1m</a:t>
                      </a:r>
                    </a:p>
                  </a:txBody>
                  <a:tcPr/>
                </a:tc>
                <a:tc>
                  <a:txBody>
                    <a:bodyPr/>
                    <a:lstStyle/>
                    <a:p>
                      <a:pPr algn="r"/>
                      <a:r>
                        <a:rPr lang="en-US" sz="1600" dirty="0"/>
                        <a:t>100dB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10mW/m</a:t>
                      </a:r>
                      <a:r>
                        <a:rPr lang="en-US" sz="1600" baseline="30000" dirty="0"/>
                        <a:t>2</a:t>
                      </a:r>
                    </a:p>
                  </a:txBody>
                  <a:tcPr/>
                </a:tc>
                <a:extLst>
                  <a:ext uri="{0D108BD9-81ED-4DB2-BD59-A6C34878D82A}">
                    <a16:rowId xmlns:a16="http://schemas.microsoft.com/office/drawing/2014/main" val="2550458144"/>
                  </a:ext>
                </a:extLst>
              </a:tr>
              <a:tr h="367729">
                <a:tc>
                  <a:txBody>
                    <a:bodyPr/>
                    <a:lstStyle/>
                    <a:p>
                      <a:pPr algn="r"/>
                      <a:r>
                        <a:rPr lang="en-US" sz="1600" dirty="0"/>
                        <a:t>jackhammer</a:t>
                      </a:r>
                    </a:p>
                  </a:txBody>
                  <a:tcPr/>
                </a:tc>
                <a:tc>
                  <a:txBody>
                    <a:bodyPr/>
                    <a:lstStyle/>
                    <a:p>
                      <a:pPr algn="r"/>
                      <a:r>
                        <a:rPr lang="en-US" sz="1600" dirty="0"/>
                        <a:t>110db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100mW/m</a:t>
                      </a:r>
                      <a:r>
                        <a:rPr lang="en-US" sz="1600" baseline="30000" dirty="0"/>
                        <a:t>2</a:t>
                      </a:r>
                    </a:p>
                  </a:txBody>
                  <a:tcPr/>
                </a:tc>
                <a:extLst>
                  <a:ext uri="{0D108BD9-81ED-4DB2-BD59-A6C34878D82A}">
                    <a16:rowId xmlns:a16="http://schemas.microsoft.com/office/drawing/2014/main" val="760660990"/>
                  </a:ext>
                </a:extLst>
              </a:tr>
              <a:tr h="580733">
                <a:tc>
                  <a:txBody>
                    <a:bodyPr/>
                    <a:lstStyle/>
                    <a:p>
                      <a:pPr algn="r"/>
                      <a:r>
                        <a:rPr lang="en-US" sz="1600" dirty="0"/>
                        <a:t>jet takeoff at 50m</a:t>
                      </a:r>
                    </a:p>
                  </a:txBody>
                  <a:tcPr/>
                </a:tc>
                <a:tc>
                  <a:txBody>
                    <a:bodyPr/>
                    <a:lstStyle/>
                    <a:p>
                      <a:pPr algn="r"/>
                      <a:r>
                        <a:rPr lang="en-US" sz="1600" dirty="0"/>
                        <a:t>120dB</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1W/m</a:t>
                      </a:r>
                      <a:r>
                        <a:rPr lang="en-US" sz="1600" baseline="30000" dirty="0"/>
                        <a:t>2</a:t>
                      </a:r>
                    </a:p>
                  </a:txBody>
                  <a:tcPr/>
                </a:tc>
                <a:extLst>
                  <a:ext uri="{0D108BD9-81ED-4DB2-BD59-A6C34878D82A}">
                    <a16:rowId xmlns:a16="http://schemas.microsoft.com/office/drawing/2014/main" val="418506309"/>
                  </a:ext>
                </a:extLst>
              </a:tr>
            </a:tbl>
          </a:graphicData>
        </a:graphic>
      </p:graphicFrame>
    </p:spTree>
    <p:extLst>
      <p:ext uri="{BB962C8B-B14F-4D97-AF65-F5344CB8AC3E}">
        <p14:creationId xmlns:p14="http://schemas.microsoft.com/office/powerpoint/2010/main" val="2205156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443345" y="1315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822741" y="642266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49</a:t>
            </a:fld>
            <a:endParaRPr lang="en-US" dirty="0">
              <a:solidFill>
                <a:schemeClr val="tx1"/>
              </a:solidFill>
            </a:endParaRPr>
          </a:p>
        </p:txBody>
      </p:sp>
      <p:grpSp>
        <p:nvGrpSpPr>
          <p:cNvPr id="58" name="Group 57">
            <a:extLst>
              <a:ext uri="{FF2B5EF4-FFF2-40B4-BE49-F238E27FC236}">
                <a16:creationId xmlns:a16="http://schemas.microsoft.com/office/drawing/2014/main" id="{0C6435C5-7562-9F44-B10D-10298C1AE070}"/>
              </a:ext>
            </a:extLst>
          </p:cNvPr>
          <p:cNvGrpSpPr/>
          <p:nvPr/>
        </p:nvGrpSpPr>
        <p:grpSpPr>
          <a:xfrm>
            <a:off x="9610444" y="660270"/>
            <a:ext cx="2466125" cy="1444031"/>
            <a:chOff x="9574580" y="329409"/>
            <a:chExt cx="2466125" cy="1444031"/>
          </a:xfrm>
        </p:grpSpPr>
        <p:sp>
          <p:nvSpPr>
            <p:cNvPr id="13" name="TextBox 12">
              <a:extLst>
                <a:ext uri="{FF2B5EF4-FFF2-40B4-BE49-F238E27FC236}">
                  <a16:creationId xmlns:a16="http://schemas.microsoft.com/office/drawing/2014/main" id="{DD3BC3D9-0492-F142-8F2D-FBBDBA7DD330}"/>
                </a:ext>
              </a:extLst>
            </p:cNvPr>
            <p:cNvSpPr txBox="1"/>
            <p:nvPr/>
          </p:nvSpPr>
          <p:spPr>
            <a:xfrm>
              <a:off x="9574580" y="1404108"/>
              <a:ext cx="2466125" cy="369332"/>
            </a:xfrm>
            <a:prstGeom prst="rect">
              <a:avLst/>
            </a:prstGeom>
            <a:noFill/>
          </p:spPr>
          <p:txBody>
            <a:bodyPr wrap="square" rtlCol="0">
              <a:spAutoFit/>
            </a:bodyPr>
            <a:lstStyle/>
            <a:p>
              <a:r>
                <a:rPr lang="en-US" dirty="0"/>
                <a:t>Bipolar source model</a:t>
              </a:r>
            </a:p>
          </p:txBody>
        </p:sp>
        <p:grpSp>
          <p:nvGrpSpPr>
            <p:cNvPr id="6" name="Group 205">
              <a:extLst>
                <a:ext uri="{FF2B5EF4-FFF2-40B4-BE49-F238E27FC236}">
                  <a16:creationId xmlns:a16="http://schemas.microsoft.com/office/drawing/2014/main" id="{066E07AC-F120-9B49-99FE-C18167B3B1D7}"/>
                </a:ext>
              </a:extLst>
            </p:cNvPr>
            <p:cNvGrpSpPr>
              <a:grpSpLocks/>
            </p:cNvGrpSpPr>
            <p:nvPr/>
          </p:nvGrpSpPr>
          <p:grpSpPr bwMode="auto">
            <a:xfrm rot="10800000">
              <a:off x="10508161" y="402491"/>
              <a:ext cx="304800" cy="762000"/>
              <a:chOff x="3888" y="2400"/>
              <a:chExt cx="192" cy="480"/>
            </a:xfrm>
          </p:grpSpPr>
          <p:sp>
            <p:nvSpPr>
              <p:cNvPr id="7" name="Oval 40">
                <a:extLst>
                  <a:ext uri="{FF2B5EF4-FFF2-40B4-BE49-F238E27FC236}">
                    <a16:creationId xmlns:a16="http://schemas.microsoft.com/office/drawing/2014/main" id="{63DC77E6-99E3-074C-A38E-D766095F2A7F}"/>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 name="Line 41">
                <a:extLst>
                  <a:ext uri="{FF2B5EF4-FFF2-40B4-BE49-F238E27FC236}">
                    <a16:creationId xmlns:a16="http://schemas.microsoft.com/office/drawing/2014/main" id="{15D06BF0-2556-994C-9B59-852D8EB7FB0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9" name="Line 42">
                <a:extLst>
                  <a:ext uri="{FF2B5EF4-FFF2-40B4-BE49-F238E27FC236}">
                    <a16:creationId xmlns:a16="http://schemas.microsoft.com/office/drawing/2014/main" id="{1B053FD1-5A5B-894D-9EB9-8989EDFB8389}"/>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031B6A1E-16B7-BC44-8DDF-15CABD2CF5F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A8A3B299-9AE1-CA41-A92B-6032394BED05}"/>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4" name="Freeform 12">
              <a:extLst>
                <a:ext uri="{FF2B5EF4-FFF2-40B4-BE49-F238E27FC236}">
                  <a16:creationId xmlns:a16="http://schemas.microsoft.com/office/drawing/2014/main" id="{06900B08-79BB-4A44-B229-848377AFA847}"/>
                </a:ext>
              </a:extLst>
            </p:cNvPr>
            <p:cNvSpPr>
              <a:spLocks/>
            </p:cNvSpPr>
            <p:nvPr/>
          </p:nvSpPr>
          <p:spPr bwMode="auto">
            <a:xfrm rot="16200000" flipH="1">
              <a:off x="10972268" y="5995"/>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37B9A4B5-2BCE-A64C-80B1-73BAEF00C29C}"/>
                </a:ext>
              </a:extLst>
            </p:cNvPr>
            <p:cNvGrpSpPr>
              <a:grpSpLocks/>
            </p:cNvGrpSpPr>
            <p:nvPr/>
          </p:nvGrpSpPr>
          <p:grpSpPr bwMode="auto">
            <a:xfrm>
              <a:off x="10508160" y="1018346"/>
              <a:ext cx="304800" cy="381000"/>
              <a:chOff x="4272" y="3072"/>
              <a:chExt cx="192" cy="240"/>
            </a:xfrm>
          </p:grpSpPr>
          <p:sp>
            <p:nvSpPr>
              <p:cNvPr id="16" name="Line 99">
                <a:extLst>
                  <a:ext uri="{FF2B5EF4-FFF2-40B4-BE49-F238E27FC236}">
                    <a16:creationId xmlns:a16="http://schemas.microsoft.com/office/drawing/2014/main" id="{489B2036-CE18-A747-AD31-DFF6333B68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538934D4-FACA-4249-AF19-A5E2E5385E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B7B04818-7803-C84C-9449-92C6810799A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F2A67829-5BBD-D04C-886F-567F5E5CA5E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E3C79364-C2C2-E94B-A9EA-93374E62130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F219B342-35C3-4E49-8E04-F2FAA4D05B1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201D02D9-E63D-C74F-B014-99956E7F8C38}"/>
                </a:ext>
              </a:extLst>
            </p:cNvPr>
            <p:cNvSpPr txBox="1"/>
            <p:nvPr/>
          </p:nvSpPr>
          <p:spPr>
            <a:xfrm>
              <a:off x="10955207" y="496614"/>
              <a:ext cx="336952" cy="307777"/>
            </a:xfrm>
            <a:prstGeom prst="rect">
              <a:avLst/>
            </a:prstGeom>
            <a:noFill/>
          </p:spPr>
          <p:txBody>
            <a:bodyPr wrap="none" rtlCol="0">
              <a:spAutoFit/>
            </a:bodyPr>
            <a:lstStyle/>
            <a:p>
              <a:r>
                <a:rPr lang="en-US" sz="1400" dirty="0"/>
                <a:t>R</a:t>
              </a:r>
              <a:r>
                <a:rPr lang="en-US" sz="1400" baseline="-25000" dirty="0"/>
                <a:t>S</a:t>
              </a:r>
              <a:endParaRPr lang="en-US" sz="1200" baseline="-25000" dirty="0"/>
            </a:p>
          </p:txBody>
        </p:sp>
        <p:sp>
          <p:nvSpPr>
            <p:cNvPr id="23" name="TextBox 22">
              <a:extLst>
                <a:ext uri="{FF2B5EF4-FFF2-40B4-BE49-F238E27FC236}">
                  <a16:creationId xmlns:a16="http://schemas.microsoft.com/office/drawing/2014/main" id="{0C9F822E-D3AB-D54D-A560-719525EF215F}"/>
                </a:ext>
              </a:extLst>
            </p:cNvPr>
            <p:cNvSpPr txBox="1"/>
            <p:nvPr/>
          </p:nvSpPr>
          <p:spPr>
            <a:xfrm>
              <a:off x="10080582" y="561146"/>
              <a:ext cx="351378" cy="369332"/>
            </a:xfrm>
            <a:prstGeom prst="rect">
              <a:avLst/>
            </a:prstGeom>
            <a:noFill/>
          </p:spPr>
          <p:txBody>
            <a:bodyPr wrap="none" rtlCol="0">
              <a:spAutoFit/>
            </a:bodyPr>
            <a:lstStyle/>
            <a:p>
              <a:r>
                <a:rPr lang="en-US" dirty="0" err="1"/>
                <a:t>v</a:t>
              </a:r>
              <a:r>
                <a:rPr lang="en-US" baseline="-25000" dirty="0" err="1"/>
                <a:t>s</a:t>
              </a:r>
              <a:endParaRPr lang="en-US" baseline="-25000" dirty="0"/>
            </a:p>
          </p:txBody>
        </p:sp>
        <p:sp>
          <p:nvSpPr>
            <p:cNvPr id="40" name="Oval 39">
              <a:extLst>
                <a:ext uri="{FF2B5EF4-FFF2-40B4-BE49-F238E27FC236}">
                  <a16:creationId xmlns:a16="http://schemas.microsoft.com/office/drawing/2014/main" id="{8175A632-7C69-524B-90C6-B88F288A5326}"/>
                </a:ext>
              </a:extLst>
            </p:cNvPr>
            <p:cNvSpPr/>
            <p:nvPr/>
          </p:nvSpPr>
          <p:spPr>
            <a:xfrm>
              <a:off x="11383318" y="34917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34503" y="1141916"/>
                <a:ext cx="4970631" cy="4557154"/>
              </a:xfrm>
              <a:prstGeom prst="rect">
                <a:avLst/>
              </a:prstGeom>
            </p:spPr>
            <p:txBody>
              <a:bodyPr>
                <a:noAutofit/>
              </a:bodyPr>
              <a:lstStyle/>
              <a:p>
                <a:pPr marL="342900" indent="-342900">
                  <a:buFont typeface="Arial" panose="020B0604020202020204" pitchFamily="34" charset="0"/>
                  <a:buChar char="•"/>
                </a:pPr>
                <a:r>
                  <a:rPr lang="en-US" dirty="0">
                    <a:ea typeface="Arial" charset="0"/>
                    <a:cs typeface="Arial" charset="0"/>
                  </a:rPr>
                  <a:t>NPN Model</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.7</m:t>
                    </m:r>
                    <m:r>
                      <a:rPr lang="en-US" b="0" i="1" smtClean="0">
                        <a:latin typeface="Cambria Math" panose="02040503050406030204" pitchFamily="18" charset="0"/>
                        <a:ea typeface="Cambria Math" panose="02040503050406030204" pitchFamily="18" charset="0"/>
                        <a:cs typeface="Arial" charset="0"/>
                      </a:rPr>
                      <m:t>𝑉</m:t>
                    </m:r>
                    <m:r>
                      <a:rPr lang="en-US" b="0" i="1" smtClean="0">
                        <a:latin typeface="Cambria Math" panose="02040503050406030204" pitchFamily="18" charset="0"/>
                        <a:ea typeface="Cambria Math" panose="02040503050406030204" pitchFamily="18" charset="0"/>
                        <a:cs typeface="Arial" charset="0"/>
                      </a:rPr>
                      <m:t>,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𝑉</m:t>
                        </m:r>
                      </m:e>
                      <m:sub>
                        <m:r>
                          <a:rPr lang="en-US" b="0" i="1" smtClean="0">
                            <a:latin typeface="Cambria Math" panose="02040503050406030204" pitchFamily="18" charset="0"/>
                            <a:ea typeface="Cambria Math" panose="02040503050406030204" pitchFamily="18" charset="0"/>
                            <a:cs typeface="Arial" charset="0"/>
                          </a:rPr>
                          <m:t>𝑠</m:t>
                        </m:r>
                      </m:sub>
                    </m:sSub>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𝑉</m:t>
                    </m:r>
                  </m:oMath>
                </a14:m>
                <a:endParaRPr lang="en-US" dirty="0">
                  <a:ea typeface="Arial" charset="0"/>
                  <a:cs typeface="Arial" charset="0"/>
                </a:endParaRPr>
              </a:p>
              <a:p>
                <a:pPr marL="800100" lvl="1" indent="-342900">
                  <a:buFont typeface="Arial" panose="020B0604020202020204" pitchFamily="34" charset="0"/>
                  <a:buChar char="•"/>
                </a:pPr>
                <a:r>
                  <a:rPr lang="en-US" dirty="0">
                    <a:cs typeface="Arial" charset="0"/>
                  </a:rPr>
                  <a:t>Conducts when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&gt;</m:t>
                    </m:r>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𝑉</m:t>
                        </m:r>
                      </m:e>
                      <m:sub>
                        <m:r>
                          <a:rPr lang="en-US" i="1">
                            <a:latin typeface="Cambria Math" panose="02040503050406030204" pitchFamily="18" charset="0"/>
                            <a:cs typeface="Arial" charset="0"/>
                          </a:rPr>
                          <m:t>𝑓</m:t>
                        </m:r>
                      </m:sub>
                    </m:sSub>
                  </m:oMath>
                </a14:m>
                <a:endParaRPr lang="en-US" b="0" i="1" dirty="0">
                  <a:latin typeface="Cambria Math" panose="02040503050406030204" pitchFamily="18" charset="0"/>
                  <a:cs typeface="Arial" charset="0"/>
                </a:endParaRP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𝑉</m:t>
                        </m:r>
                      </m:e>
                      <m:sub>
                        <m:r>
                          <a:rPr lang="en-US" b="0" i="1" smtClean="0">
                            <a:latin typeface="Cambria Math" panose="02040503050406030204" pitchFamily="18" charset="0"/>
                            <a:cs typeface="Calibri" panose="020F0502020204030204" pitchFamily="34" charset="0"/>
                          </a:rPr>
                          <m:t>𝑐𝑒</m:t>
                        </m:r>
                      </m:sub>
                    </m:sSub>
                    <m:r>
                      <a:rPr lang="en-US" b="0" i="1" smtClean="0">
                        <a:latin typeface="Cambria Math" panose="02040503050406030204" pitchFamily="18" charset="0"/>
                        <a:cs typeface="Calibri" panose="020F0502020204030204" pitchFamily="34" charset="0"/>
                      </a:rPr>
                      <m:t>=0</m:t>
                    </m:r>
                  </m:oMath>
                </a14:m>
                <a:endParaRPr lang="en-US" b="0"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𝑐</m:t>
                        </m:r>
                      </m:sub>
                    </m:sSub>
                    <m:r>
                      <a:rPr lang="en-US" i="1">
                        <a:latin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𝛼</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𝑒</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𝛼</m:t>
                        </m:r>
                      </m:num>
                      <m:den>
                        <m:r>
                          <a:rPr lang="en-US" b="0" i="1" smtClean="0">
                            <a:latin typeface="Cambria Math" panose="02040503050406030204" pitchFamily="18" charset="0"/>
                            <a:ea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𝛼</m:t>
                        </m:r>
                      </m:den>
                    </m:f>
                  </m:oMath>
                </a14:m>
                <a:r>
                  <a:rPr lang="en-US" dirty="0">
                    <a:ea typeface="Arial" charset="0"/>
                    <a:cs typeface="Arial" charset="0"/>
                  </a:rPr>
                  <a:t> [</a:t>
                </a:r>
                <a14:m>
                  <m:oMath xmlns:m="http://schemas.openxmlformats.org/officeDocument/2006/math">
                    <m:sSub>
                      <m:sSubPr>
                        <m:ctrlPr>
                          <a:rPr lang="en-US" i="1" dirty="0" smtClean="0">
                            <a:latin typeface="Cambria Math" panose="02040503050406030204" pitchFamily="18" charset="0"/>
                            <a:cs typeface="Arial" charset="0"/>
                          </a:rPr>
                        </m:ctrlPr>
                      </m:sSubPr>
                      <m:e>
                        <m:r>
                          <a:rPr lang="en-US" b="0" i="1" dirty="0" smtClean="0">
                            <a:latin typeface="Cambria Math" panose="02040503050406030204" pitchFamily="18" charset="0"/>
                            <a:cs typeface="Arial" charset="0"/>
                          </a:rPr>
                          <m:t>=</m:t>
                        </m:r>
                        <m:r>
                          <a:rPr lang="en-US" b="0" i="1" dirty="0" smtClean="0">
                            <a:latin typeface="Cambria Math" panose="02040503050406030204" pitchFamily="18" charset="0"/>
                            <a:cs typeface="Arial" charset="0"/>
                          </a:rPr>
                          <m:t>h</m:t>
                        </m:r>
                      </m:e>
                      <m:sub>
                        <m:r>
                          <a:rPr lang="en-US" b="0" i="1" dirty="0" smtClean="0">
                            <a:latin typeface="Cambria Math" panose="02040503050406030204" pitchFamily="18" charset="0"/>
                            <a:cs typeface="Arial" charset="0"/>
                          </a:rPr>
                          <m:t>𝑓𝑒</m:t>
                        </m:r>
                      </m:sub>
                    </m:sSub>
                  </m:oMath>
                </a14:m>
                <a:r>
                  <a:rPr lang="en-US" dirty="0">
                    <a:ea typeface="Arial" charset="0"/>
                    <a:cs typeface="Arial" charset="0"/>
                  </a:rPr>
                  <a:t>, small signal]</a:t>
                </a: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i="1" smtClean="0">
                        <a:latin typeface="Cambria Math" panose="02040503050406030204" pitchFamily="18" charset="0"/>
                        <a:ea typeface="Cambria Math" panose="02040503050406030204" pitchFamily="18" charset="0"/>
                        <a:cs typeface="Arial" charset="0"/>
                      </a:rPr>
                      <m:t>≈100, </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𝛽</m:t>
                        </m:r>
                      </m:e>
                      <m:sub>
                        <m:r>
                          <a:rPr lang="en-US" b="0" i="1" smtClean="0">
                            <a:latin typeface="Cambria Math" panose="02040503050406030204" pitchFamily="18" charset="0"/>
                            <a:ea typeface="Cambria Math" panose="02040503050406030204" pitchFamily="18" charset="0"/>
                            <a:cs typeface="Arial" charset="0"/>
                          </a:rPr>
                          <m:t>𝑟</m:t>
                        </m:r>
                      </m:sub>
                    </m:sSub>
                    <m:r>
                      <a:rPr lang="en-US" b="0" i="1" smtClean="0">
                        <a:latin typeface="Cambria Math" panose="02040503050406030204" pitchFamily="18" charset="0"/>
                        <a:ea typeface="Cambria Math" panose="02040503050406030204" pitchFamily="18" charset="0"/>
                        <a:cs typeface="Arial" charset="0"/>
                      </a:rPr>
                      <m:t>≈10</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𝑒</m:t>
                        </m:r>
                      </m:sub>
                    </m:sSub>
                    <m:r>
                      <a:rPr lang="en-US" b="0" i="1" smtClean="0">
                        <a:latin typeface="Cambria Math" panose="02040503050406030204" pitchFamily="18" charset="0"/>
                        <a:cs typeface="Arial" charset="0"/>
                      </a:rPr>
                      <m:t>=25</m:t>
                    </m:r>
                    <m:r>
                      <a:rPr lang="en-US" b="0" i="1" smtClean="0">
                        <a:latin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=(1+</m:t>
                    </m:r>
                    <m:r>
                      <a:rPr lang="en-US" b="0"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𝑒</m:t>
                        </m:r>
                      </m:sub>
                    </m:sSub>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𝑒</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33</m:t>
                    </m:r>
                    <m:r>
                      <m:rPr>
                        <m:sty m:val="p"/>
                      </m:rPr>
                      <a:rPr lang="el-GR" b="0" i="1" smtClean="0">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num>
                      <m:den>
                        <m:r>
                          <a:rPr lang="en-US" i="1">
                            <a:latin typeface="Cambria Math" panose="02040503050406030204" pitchFamily="18" charset="0"/>
                            <a:cs typeface="Arial" charset="0"/>
                          </a:rPr>
                          <m:t>(1+</m:t>
                        </m:r>
                        <m:r>
                          <a:rPr lang="en-US" i="1">
                            <a:latin typeface="Cambria Math" panose="02040503050406030204" pitchFamily="18" charset="0"/>
                            <a:ea typeface="Cambria Math" panose="02040503050406030204" pitchFamily="18" charset="0"/>
                            <a:cs typeface="Arial" charset="0"/>
                          </a:rPr>
                          <m:t>𝛽</m:t>
                        </m:r>
                        <m:r>
                          <a:rPr lang="en-US" i="1">
                            <a:latin typeface="Cambria Math" panose="02040503050406030204" pitchFamily="18" charset="0"/>
                            <a:ea typeface="Cambria Math" panose="02040503050406030204" pitchFamily="18" charset="0"/>
                            <a:cs typeface="Arial" charset="0"/>
                          </a:rPr>
                          <m:t>)</m:t>
                        </m:r>
                        <m:sSub>
                          <m:sSubPr>
                            <m:ctrlPr>
                              <a:rPr lang="en-US" i="1">
                                <a:latin typeface="Cambria Math" panose="02040503050406030204" pitchFamily="18" charset="0"/>
                                <a:ea typeface="Cambria Math" panose="02040503050406030204" pitchFamily="18" charset="0"/>
                                <a:cs typeface="Arial" charset="0"/>
                              </a:rPr>
                            </m:ctrlPr>
                          </m:sSubPr>
                          <m:e>
                            <m:r>
                              <a:rPr lang="en-US" i="1">
                                <a:latin typeface="Cambria Math" panose="02040503050406030204" pitchFamily="18" charset="0"/>
                                <a:ea typeface="Cambria Math" panose="02040503050406030204" pitchFamily="18" charset="0"/>
                                <a:cs typeface="Arial" charset="0"/>
                              </a:rPr>
                              <m:t>𝑟</m:t>
                            </m:r>
                          </m:e>
                          <m:sub>
                            <m:r>
                              <a:rPr lang="en-US" i="1">
                                <a:latin typeface="Cambria Math" panose="02040503050406030204" pitchFamily="18" charset="0"/>
                                <a:ea typeface="Cambria Math" panose="02040503050406030204" pitchFamily="18" charset="0"/>
                                <a:cs typeface="Arial" charset="0"/>
                              </a:rPr>
                              <m:t>𝑒</m:t>
                            </m:r>
                          </m:sub>
                        </m:sSub>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𝑣</m:t>
                        </m:r>
                      </m:e>
                      <m:sub>
                        <m:r>
                          <a:rPr lang="en-US" b="0" i="1" smtClean="0">
                            <a:latin typeface="Cambria Math" panose="02040503050406030204" pitchFamily="18" charset="0"/>
                            <a:cs typeface="Arial" charset="0"/>
                          </a:rPr>
                          <m:t>𝑏𝑒</m:t>
                        </m:r>
                      </m:sub>
                    </m:sSub>
                    <m:r>
                      <a:rPr lang="en-US" b="0" i="1" smtClean="0">
                        <a:latin typeface="Cambria Math" panose="02040503050406030204" pitchFamily="18" charset="0"/>
                        <a:cs typeface="Arial" charset="0"/>
                      </a:rPr>
                      <m: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𝑟</m:t>
                        </m:r>
                      </m:e>
                      <m:sub>
                        <m:r>
                          <a:rPr lang="en-US" b="0" i="1" smtClean="0">
                            <a:latin typeface="Cambria Math" panose="02040503050406030204" pitchFamily="18" charset="0"/>
                            <a:cs typeface="Arial" charset="0"/>
                          </a:rPr>
                          <m:t>𝑏</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oMath>
                </a14:m>
                <a:endParaRPr lang="en-US" dirty="0">
                  <a:ea typeface="Arial" charset="0"/>
                  <a:cs typeface="Arial" charset="0"/>
                </a:endParaRPr>
              </a:p>
              <a:p>
                <a:pPr marL="342900" indent="-342900">
                  <a:buFont typeface="Arial" panose="020B0604020202020204" pitchFamily="34" charset="0"/>
                  <a:buChar char="•"/>
                </a:pPr>
                <a:r>
                  <a:rPr lang="en-US" dirty="0">
                    <a:cs typeface="Arial" charset="0"/>
                  </a:rPr>
                  <a:t>Switch</a:t>
                </a: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𝐺</m:t>
                        </m:r>
                      </m:e>
                      <m:sub>
                        <m:r>
                          <a:rPr lang="en-US" i="1">
                            <a:latin typeface="Cambria Math" panose="02040503050406030204" pitchFamily="18" charset="0"/>
                            <a:cs typeface="Arial" charset="0"/>
                          </a:rPr>
                          <m:t>𝑠</m:t>
                        </m:r>
                      </m:sub>
                    </m:sSub>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𝑖</m:t>
                            </m:r>
                          </m:e>
                          <m:sub>
                            <m:r>
                              <a:rPr lang="en-US" i="1">
                                <a:latin typeface="Cambria Math" panose="02040503050406030204" pitchFamily="18" charset="0"/>
                                <a:cs typeface="Arial" charset="0"/>
                              </a:rPr>
                              <m:t>𝑏</m:t>
                            </m:r>
                          </m:sub>
                        </m:sSub>
                      </m:num>
                      <m:den>
                        <m:r>
                          <a:rPr lang="en-US" i="1">
                            <a:latin typeface="Cambria Math" panose="02040503050406030204" pitchFamily="18" charset="0"/>
                            <a:cs typeface="Arial" charset="0"/>
                          </a:rPr>
                          <m:t>15</m:t>
                        </m:r>
                        <m:r>
                          <a:rPr lang="en-US" i="1">
                            <a:latin typeface="Cambria Math" panose="02040503050406030204" pitchFamily="18" charset="0"/>
                            <a:cs typeface="Arial" charset="0"/>
                          </a:rPr>
                          <m:t>𝑚𝑉</m:t>
                        </m:r>
                      </m:den>
                    </m:f>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Arial" charset="0"/>
                          </a:rPr>
                        </m:ctrlPr>
                      </m:sSubPr>
                      <m:e>
                        <m:r>
                          <a:rPr lang="en-US" i="1">
                            <a:latin typeface="Cambria Math" panose="02040503050406030204" pitchFamily="18" charset="0"/>
                            <a:cs typeface="Arial" charset="0"/>
                          </a:rPr>
                          <m:t>𝑅</m:t>
                        </m:r>
                      </m:e>
                      <m:sub>
                        <m:r>
                          <a:rPr lang="en-US" i="1">
                            <a:latin typeface="Cambria Math" panose="02040503050406030204" pitchFamily="18" charset="0"/>
                            <a:cs typeface="Arial" charset="0"/>
                          </a:rPr>
                          <m:t>𝑆</m:t>
                        </m:r>
                      </m:sub>
                    </m:sSub>
                    <m:r>
                      <a:rPr lang="en-US" i="1">
                        <a:latin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2</m:t>
                    </m:r>
                    <m:r>
                      <m:rPr>
                        <m:sty m:val="p"/>
                      </m:rPr>
                      <a:rPr lang="el-GR" i="1">
                        <a:latin typeface="Cambria Math" panose="02040503050406030204" pitchFamily="18" charset="0"/>
                        <a:ea typeface="Cambria Math" panose="02040503050406030204" pitchFamily="18" charset="0"/>
                        <a:cs typeface="Arial" charset="0"/>
                      </a:rPr>
                      <m:t>Ω</m:t>
                    </m:r>
                  </m:oMath>
                </a14:m>
                <a:endParaRPr lang="en-US"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34503" y="1141916"/>
                <a:ext cx="4970631" cy="4557154"/>
              </a:xfrm>
              <a:prstGeom prst="rect">
                <a:avLst/>
              </a:prstGeom>
              <a:blipFill>
                <a:blip r:embed="rId3"/>
                <a:stretch>
                  <a:fillRect l="-1020" t="-556"/>
                </a:stretch>
              </a:blipFill>
            </p:spPr>
            <p:txBody>
              <a:bodyPr/>
              <a:lstStyle/>
              <a:p>
                <a:r>
                  <a:rPr lang="en-US">
                    <a:noFill/>
                  </a:rPr>
                  <a:t> </a:t>
                </a:r>
              </a:p>
            </p:txBody>
          </p:sp>
        </mc:Fallback>
      </mc:AlternateContent>
      <p:pic>
        <p:nvPicPr>
          <p:cNvPr id="41" name="Picture 2" descr="page89image2512815376">
            <a:extLst>
              <a:ext uri="{FF2B5EF4-FFF2-40B4-BE49-F238E27FC236}">
                <a16:creationId xmlns:a16="http://schemas.microsoft.com/office/drawing/2014/main" id="{153D4749-E9CA-6046-8AF6-AC6F0B849A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84293" y="5475276"/>
            <a:ext cx="1714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50D7035F-5A8D-904A-9EC5-9F9EE0856449}"/>
              </a:ext>
            </a:extLst>
          </p:cNvPr>
          <p:cNvGrpSpPr/>
          <p:nvPr/>
        </p:nvGrpSpPr>
        <p:grpSpPr>
          <a:xfrm>
            <a:off x="10004417" y="3835291"/>
            <a:ext cx="2253828" cy="2683463"/>
            <a:chOff x="9687658" y="3999373"/>
            <a:chExt cx="2492095" cy="2630686"/>
          </a:xfrm>
        </p:grpSpPr>
        <p:sp>
          <p:nvSpPr>
            <p:cNvPr id="85" name="TextBox 84">
              <a:extLst>
                <a:ext uri="{FF2B5EF4-FFF2-40B4-BE49-F238E27FC236}">
                  <a16:creationId xmlns:a16="http://schemas.microsoft.com/office/drawing/2014/main" id="{C3A8B073-708D-044E-9D3C-E77DFB80FEDD}"/>
                </a:ext>
              </a:extLst>
            </p:cNvPr>
            <p:cNvSpPr txBox="1"/>
            <p:nvPr/>
          </p:nvSpPr>
          <p:spPr>
            <a:xfrm>
              <a:off x="10376701" y="5981917"/>
              <a:ext cx="474584" cy="369332"/>
            </a:xfrm>
            <a:prstGeom prst="rect">
              <a:avLst/>
            </a:prstGeom>
            <a:noFill/>
          </p:spPr>
          <p:txBody>
            <a:bodyPr wrap="square" rtlCol="0">
              <a:spAutoFit/>
            </a:bodyPr>
            <a:lstStyle/>
            <a:p>
              <a:r>
                <a:rPr lang="en-US" dirty="0"/>
                <a:t>e</a:t>
              </a:r>
            </a:p>
          </p:txBody>
        </p:sp>
        <p:grpSp>
          <p:nvGrpSpPr>
            <p:cNvPr id="45" name="Group 204">
              <a:extLst>
                <a:ext uri="{FF2B5EF4-FFF2-40B4-BE49-F238E27FC236}">
                  <a16:creationId xmlns:a16="http://schemas.microsoft.com/office/drawing/2014/main" id="{EF85E47B-F00E-4245-9478-31AA79824D39}"/>
                </a:ext>
              </a:extLst>
            </p:cNvPr>
            <p:cNvGrpSpPr>
              <a:grpSpLocks/>
            </p:cNvGrpSpPr>
            <p:nvPr/>
          </p:nvGrpSpPr>
          <p:grpSpPr bwMode="auto">
            <a:xfrm>
              <a:off x="10330980" y="4749292"/>
              <a:ext cx="361173" cy="823896"/>
              <a:chOff x="3552" y="2400"/>
              <a:chExt cx="192" cy="480"/>
            </a:xfrm>
          </p:grpSpPr>
          <p:sp>
            <p:nvSpPr>
              <p:cNvPr id="46" name="Line 52">
                <a:extLst>
                  <a:ext uri="{FF2B5EF4-FFF2-40B4-BE49-F238E27FC236}">
                    <a16:creationId xmlns:a16="http://schemas.microsoft.com/office/drawing/2014/main" id="{776C87C7-4F11-1F4B-A640-62749EA1A61C}"/>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3">
                <a:extLst>
                  <a:ext uri="{FF2B5EF4-FFF2-40B4-BE49-F238E27FC236}">
                    <a16:creationId xmlns:a16="http://schemas.microsoft.com/office/drawing/2014/main" id="{A1622203-8F66-AD45-BA5E-033DF5C69FF6}"/>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4">
                <a:extLst>
                  <a:ext uri="{FF2B5EF4-FFF2-40B4-BE49-F238E27FC236}">
                    <a16:creationId xmlns:a16="http://schemas.microsoft.com/office/drawing/2014/main" id="{01D5DD31-4EFF-4445-9156-5DD8CD7F3ABA}"/>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5">
                <a:extLst>
                  <a:ext uri="{FF2B5EF4-FFF2-40B4-BE49-F238E27FC236}">
                    <a16:creationId xmlns:a16="http://schemas.microsoft.com/office/drawing/2014/main" id="{8D38EB90-E525-904E-A6F7-483B58C6BF52}"/>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6">
                <a:extLst>
                  <a:ext uri="{FF2B5EF4-FFF2-40B4-BE49-F238E27FC236}">
                    <a16:creationId xmlns:a16="http://schemas.microsoft.com/office/drawing/2014/main" id="{BD323DB2-B6F6-CB4B-A3A9-5F931FB5CF9D}"/>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Freeform 57">
                <a:extLst>
                  <a:ext uri="{FF2B5EF4-FFF2-40B4-BE49-F238E27FC236}">
                    <a16:creationId xmlns:a16="http://schemas.microsoft.com/office/drawing/2014/main" id="{A547051B-EAF6-EB45-8ECD-89649148C98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218">
              <a:extLst>
                <a:ext uri="{FF2B5EF4-FFF2-40B4-BE49-F238E27FC236}">
                  <a16:creationId xmlns:a16="http://schemas.microsoft.com/office/drawing/2014/main" id="{952A0517-C1FD-EC4C-A043-2E9507B13F2A}"/>
                </a:ext>
              </a:extLst>
            </p:cNvPr>
            <p:cNvGrpSpPr>
              <a:grpSpLocks/>
            </p:cNvGrpSpPr>
            <p:nvPr/>
          </p:nvGrpSpPr>
          <p:grpSpPr bwMode="auto">
            <a:xfrm rot="2700000">
              <a:off x="10173830" y="4515552"/>
              <a:ext cx="152400" cy="733617"/>
              <a:chOff x="5280" y="1200"/>
              <a:chExt cx="96" cy="480"/>
            </a:xfrm>
          </p:grpSpPr>
          <p:sp>
            <p:nvSpPr>
              <p:cNvPr id="54" name="Line 106">
                <a:extLst>
                  <a:ext uri="{FF2B5EF4-FFF2-40B4-BE49-F238E27FC236}">
                    <a16:creationId xmlns:a16="http://schemas.microsoft.com/office/drawing/2014/main" id="{1A1D63B1-C909-B04E-B9E8-00030DBD06F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7">
                <a:extLst>
                  <a:ext uri="{FF2B5EF4-FFF2-40B4-BE49-F238E27FC236}">
                    <a16:creationId xmlns:a16="http://schemas.microsoft.com/office/drawing/2014/main" id="{1A542003-CD23-F54C-9AF3-CB4D90C47E96}"/>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108">
                <a:extLst>
                  <a:ext uri="{FF2B5EF4-FFF2-40B4-BE49-F238E27FC236}">
                    <a16:creationId xmlns:a16="http://schemas.microsoft.com/office/drawing/2014/main" id="{8BFFF3D8-E09A-FB46-B782-54333C270D5F}"/>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7" name="Line 109">
                <a:extLst>
                  <a:ext uri="{FF2B5EF4-FFF2-40B4-BE49-F238E27FC236}">
                    <a16:creationId xmlns:a16="http://schemas.microsoft.com/office/drawing/2014/main" id="{EA6D001A-7C75-B44F-888F-18905A67CCC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13">
              <a:extLst>
                <a:ext uri="{FF2B5EF4-FFF2-40B4-BE49-F238E27FC236}">
                  <a16:creationId xmlns:a16="http://schemas.microsoft.com/office/drawing/2014/main" id="{B911F8B2-924B-844C-9AB5-8CAC5951FBE9}"/>
                </a:ext>
              </a:extLst>
            </p:cNvPr>
            <p:cNvGrpSpPr>
              <a:grpSpLocks noChangeAspect="1"/>
            </p:cNvGrpSpPr>
            <p:nvPr/>
          </p:nvGrpSpPr>
          <p:grpSpPr bwMode="auto">
            <a:xfrm>
              <a:off x="9902101" y="5074959"/>
              <a:ext cx="146723" cy="152400"/>
              <a:chOff x="1344" y="2064"/>
              <a:chExt cx="192" cy="192"/>
            </a:xfrm>
          </p:grpSpPr>
          <p:sp>
            <p:nvSpPr>
              <p:cNvPr id="62" name="Oval 14">
                <a:extLst>
                  <a:ext uri="{FF2B5EF4-FFF2-40B4-BE49-F238E27FC236}">
                    <a16:creationId xmlns:a16="http://schemas.microsoft.com/office/drawing/2014/main" id="{B32B6A78-DCDD-7E4E-817C-47655B55928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63" name="Rectangle 15">
                <a:extLst>
                  <a:ext uri="{FF2B5EF4-FFF2-40B4-BE49-F238E27FC236}">
                    <a16:creationId xmlns:a16="http://schemas.microsoft.com/office/drawing/2014/main" id="{3C2D5C66-11F4-0A43-814A-0DF6C513D77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5" name="Group 218">
              <a:extLst>
                <a:ext uri="{FF2B5EF4-FFF2-40B4-BE49-F238E27FC236}">
                  <a16:creationId xmlns:a16="http://schemas.microsoft.com/office/drawing/2014/main" id="{8FB22C9B-4250-244F-8951-724C0433C611}"/>
                </a:ext>
              </a:extLst>
            </p:cNvPr>
            <p:cNvGrpSpPr>
              <a:grpSpLocks/>
            </p:cNvGrpSpPr>
            <p:nvPr/>
          </p:nvGrpSpPr>
          <p:grpSpPr bwMode="auto">
            <a:xfrm rot="8100000">
              <a:off x="10196080" y="5071131"/>
              <a:ext cx="146723" cy="762000"/>
              <a:chOff x="5280" y="1200"/>
              <a:chExt cx="96" cy="480"/>
            </a:xfrm>
          </p:grpSpPr>
          <p:sp>
            <p:nvSpPr>
              <p:cNvPr id="66" name="Line 106">
                <a:extLst>
                  <a:ext uri="{FF2B5EF4-FFF2-40B4-BE49-F238E27FC236}">
                    <a16:creationId xmlns:a16="http://schemas.microsoft.com/office/drawing/2014/main" id="{1CA080E6-5588-8D4D-84AF-3B60A2F9D00D}"/>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7">
                <a:extLst>
                  <a:ext uri="{FF2B5EF4-FFF2-40B4-BE49-F238E27FC236}">
                    <a16:creationId xmlns:a16="http://schemas.microsoft.com/office/drawing/2014/main" id="{EE1702F1-0015-1C48-A19B-1E7E35DC8F0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08">
                <a:extLst>
                  <a:ext uri="{FF2B5EF4-FFF2-40B4-BE49-F238E27FC236}">
                    <a16:creationId xmlns:a16="http://schemas.microsoft.com/office/drawing/2014/main" id="{6156A492-CE84-5D41-A9A0-160E1B087325}"/>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69" name="Line 109">
                <a:extLst>
                  <a:ext uri="{FF2B5EF4-FFF2-40B4-BE49-F238E27FC236}">
                    <a16:creationId xmlns:a16="http://schemas.microsoft.com/office/drawing/2014/main" id="{BE5D6CAE-8452-9948-A586-8C7E6CD4C54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 name="Straight Connector 43">
              <a:extLst>
                <a:ext uri="{FF2B5EF4-FFF2-40B4-BE49-F238E27FC236}">
                  <a16:creationId xmlns:a16="http://schemas.microsoft.com/office/drawing/2014/main" id="{5B638FCA-C500-E143-8910-DBC7AA388AF0}"/>
                </a:ext>
              </a:extLst>
            </p:cNvPr>
            <p:cNvCxnSpPr/>
            <p:nvPr/>
          </p:nvCxnSpPr>
          <p:spPr>
            <a:xfrm>
              <a:off x="10511565" y="4344901"/>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823AF9-3DA8-AC4E-A05D-1DA786A1348F}"/>
                </a:ext>
              </a:extLst>
            </p:cNvPr>
            <p:cNvCxnSpPr/>
            <p:nvPr/>
          </p:nvCxnSpPr>
          <p:spPr>
            <a:xfrm>
              <a:off x="10517153" y="5542075"/>
              <a:ext cx="0" cy="453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13">
              <a:extLst>
                <a:ext uri="{FF2B5EF4-FFF2-40B4-BE49-F238E27FC236}">
                  <a16:creationId xmlns:a16="http://schemas.microsoft.com/office/drawing/2014/main" id="{691F5462-14BD-4340-B59D-E77734E9E8D6}"/>
                </a:ext>
              </a:extLst>
            </p:cNvPr>
            <p:cNvGrpSpPr>
              <a:grpSpLocks noChangeAspect="1"/>
            </p:cNvGrpSpPr>
            <p:nvPr/>
          </p:nvGrpSpPr>
          <p:grpSpPr bwMode="auto">
            <a:xfrm>
              <a:off x="10443849" y="5618963"/>
              <a:ext cx="146723" cy="152400"/>
              <a:chOff x="1344" y="2064"/>
              <a:chExt cx="192" cy="192"/>
            </a:xfrm>
          </p:grpSpPr>
          <p:sp>
            <p:nvSpPr>
              <p:cNvPr id="73" name="Oval 14">
                <a:extLst>
                  <a:ext uri="{FF2B5EF4-FFF2-40B4-BE49-F238E27FC236}">
                    <a16:creationId xmlns:a16="http://schemas.microsoft.com/office/drawing/2014/main" id="{C15F16F9-F8FD-7649-86E2-291782C5EE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4" name="Rectangle 15">
                <a:extLst>
                  <a:ext uri="{FF2B5EF4-FFF2-40B4-BE49-F238E27FC236}">
                    <a16:creationId xmlns:a16="http://schemas.microsoft.com/office/drawing/2014/main" id="{1F164294-598F-2342-AE8B-1F858D69598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5" name="Group 13">
              <a:extLst>
                <a:ext uri="{FF2B5EF4-FFF2-40B4-BE49-F238E27FC236}">
                  <a16:creationId xmlns:a16="http://schemas.microsoft.com/office/drawing/2014/main" id="{866FE983-9AE6-E646-A43B-A6D05BA1B32F}"/>
                </a:ext>
              </a:extLst>
            </p:cNvPr>
            <p:cNvGrpSpPr>
              <a:grpSpLocks noChangeAspect="1"/>
            </p:cNvGrpSpPr>
            <p:nvPr/>
          </p:nvGrpSpPr>
          <p:grpSpPr bwMode="auto">
            <a:xfrm>
              <a:off x="10432563" y="4540443"/>
              <a:ext cx="146723" cy="152400"/>
              <a:chOff x="1344" y="2064"/>
              <a:chExt cx="192" cy="192"/>
            </a:xfrm>
          </p:grpSpPr>
          <p:sp>
            <p:nvSpPr>
              <p:cNvPr id="76" name="Oval 14">
                <a:extLst>
                  <a:ext uri="{FF2B5EF4-FFF2-40B4-BE49-F238E27FC236}">
                    <a16:creationId xmlns:a16="http://schemas.microsoft.com/office/drawing/2014/main" id="{066C7C5F-7A3D-8A45-B7FF-14EF143F90B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7" name="Rectangle 15">
                <a:extLst>
                  <a:ext uri="{FF2B5EF4-FFF2-40B4-BE49-F238E27FC236}">
                    <a16:creationId xmlns:a16="http://schemas.microsoft.com/office/drawing/2014/main" id="{86AC5C0D-0B0D-454B-888A-E572CB43A147}"/>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8" name="Group 13">
              <a:extLst>
                <a:ext uri="{FF2B5EF4-FFF2-40B4-BE49-F238E27FC236}">
                  <a16:creationId xmlns:a16="http://schemas.microsoft.com/office/drawing/2014/main" id="{821BA5A1-3474-C341-A0EE-CDA37A222DBF}"/>
                </a:ext>
              </a:extLst>
            </p:cNvPr>
            <p:cNvGrpSpPr>
              <a:grpSpLocks noChangeAspect="1"/>
            </p:cNvGrpSpPr>
            <p:nvPr/>
          </p:nvGrpSpPr>
          <p:grpSpPr bwMode="auto">
            <a:xfrm>
              <a:off x="10432564" y="4282538"/>
              <a:ext cx="146723" cy="152400"/>
              <a:chOff x="1344" y="2064"/>
              <a:chExt cx="192" cy="192"/>
            </a:xfrm>
          </p:grpSpPr>
          <p:sp>
            <p:nvSpPr>
              <p:cNvPr id="79" name="Oval 14">
                <a:extLst>
                  <a:ext uri="{FF2B5EF4-FFF2-40B4-BE49-F238E27FC236}">
                    <a16:creationId xmlns:a16="http://schemas.microsoft.com/office/drawing/2014/main" id="{527FA8C2-010C-4542-87F1-54CFE5CF69C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0" name="Rectangle 15">
                <a:extLst>
                  <a:ext uri="{FF2B5EF4-FFF2-40B4-BE49-F238E27FC236}">
                    <a16:creationId xmlns:a16="http://schemas.microsoft.com/office/drawing/2014/main" id="{0B8B6E10-6C55-744B-AF72-E2DDDF85A45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1" name="Group 13">
              <a:extLst>
                <a:ext uri="{FF2B5EF4-FFF2-40B4-BE49-F238E27FC236}">
                  <a16:creationId xmlns:a16="http://schemas.microsoft.com/office/drawing/2014/main" id="{69C03666-E337-A544-BA75-0E31528EF7CD}"/>
                </a:ext>
              </a:extLst>
            </p:cNvPr>
            <p:cNvGrpSpPr>
              <a:grpSpLocks noChangeAspect="1"/>
            </p:cNvGrpSpPr>
            <p:nvPr/>
          </p:nvGrpSpPr>
          <p:grpSpPr bwMode="auto">
            <a:xfrm>
              <a:off x="10443850" y="5923762"/>
              <a:ext cx="146723" cy="152400"/>
              <a:chOff x="1344" y="2064"/>
              <a:chExt cx="192" cy="192"/>
            </a:xfrm>
          </p:grpSpPr>
          <p:sp>
            <p:nvSpPr>
              <p:cNvPr id="82" name="Oval 14">
                <a:extLst>
                  <a:ext uri="{FF2B5EF4-FFF2-40B4-BE49-F238E27FC236}">
                    <a16:creationId xmlns:a16="http://schemas.microsoft.com/office/drawing/2014/main" id="{D94D3DF1-9F86-6841-A500-87BA7EC7B54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15">
                <a:extLst>
                  <a:ext uri="{FF2B5EF4-FFF2-40B4-BE49-F238E27FC236}">
                    <a16:creationId xmlns:a16="http://schemas.microsoft.com/office/drawing/2014/main" id="{513CD141-4BA3-1848-BFFF-07340C7836E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0" name="TextBox 69">
              <a:extLst>
                <a:ext uri="{FF2B5EF4-FFF2-40B4-BE49-F238E27FC236}">
                  <a16:creationId xmlns:a16="http://schemas.microsoft.com/office/drawing/2014/main" id="{69272036-7CA9-A942-B9B1-43E0AD77F4AF}"/>
                </a:ext>
              </a:extLst>
            </p:cNvPr>
            <p:cNvSpPr txBox="1"/>
            <p:nvPr/>
          </p:nvSpPr>
          <p:spPr>
            <a:xfrm>
              <a:off x="9687658" y="4960660"/>
              <a:ext cx="338592" cy="369332"/>
            </a:xfrm>
            <a:prstGeom prst="rect">
              <a:avLst/>
            </a:prstGeom>
            <a:noFill/>
          </p:spPr>
          <p:txBody>
            <a:bodyPr wrap="square" rtlCol="0">
              <a:spAutoFit/>
            </a:bodyPr>
            <a:lstStyle/>
            <a:p>
              <a:r>
                <a:rPr lang="en-US" dirty="0"/>
                <a:t>b</a:t>
              </a:r>
            </a:p>
          </p:txBody>
        </p:sp>
        <p:sp>
          <p:nvSpPr>
            <p:cNvPr id="86" name="TextBox 85">
              <a:extLst>
                <a:ext uri="{FF2B5EF4-FFF2-40B4-BE49-F238E27FC236}">
                  <a16:creationId xmlns:a16="http://schemas.microsoft.com/office/drawing/2014/main" id="{27CFCB15-66A2-8744-BAA8-CB842B68F630}"/>
                </a:ext>
              </a:extLst>
            </p:cNvPr>
            <p:cNvSpPr txBox="1"/>
            <p:nvPr/>
          </p:nvSpPr>
          <p:spPr>
            <a:xfrm>
              <a:off x="10364840" y="3999373"/>
              <a:ext cx="338592" cy="369332"/>
            </a:xfrm>
            <a:prstGeom prst="rect">
              <a:avLst/>
            </a:prstGeom>
            <a:noFill/>
          </p:spPr>
          <p:txBody>
            <a:bodyPr wrap="square" rtlCol="0">
              <a:spAutoFit/>
            </a:bodyPr>
            <a:lstStyle/>
            <a:p>
              <a:r>
                <a:rPr lang="en-US" dirty="0"/>
                <a:t>c</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79E74BE-5A4A-5048-BE0F-0ADB7FEB772E}"/>
                    </a:ext>
                  </a:extLst>
                </p:cNvPr>
                <p:cNvSpPr txBox="1"/>
                <p:nvPr/>
              </p:nvSpPr>
              <p:spPr>
                <a:xfrm>
                  <a:off x="10805564" y="4936242"/>
                  <a:ext cx="1185570" cy="3915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𝑖</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87" name="TextBox 86">
                  <a:extLst>
                    <a:ext uri="{FF2B5EF4-FFF2-40B4-BE49-F238E27FC236}">
                      <a16:creationId xmlns:a16="http://schemas.microsoft.com/office/drawing/2014/main" id="{E79E74BE-5A4A-5048-BE0F-0ADB7FEB772E}"/>
                    </a:ext>
                  </a:extLst>
                </p:cNvPr>
                <p:cNvSpPr txBox="1">
                  <a:spLocks noRot="1" noChangeAspect="1" noMove="1" noResize="1" noEditPoints="1" noAdjustHandles="1" noChangeArrowheads="1" noChangeShapeType="1" noTextEdit="1"/>
                </p:cNvSpPr>
                <p:nvPr/>
              </p:nvSpPr>
              <p:spPr>
                <a:xfrm>
                  <a:off x="10805564" y="4936242"/>
                  <a:ext cx="1185570" cy="391582"/>
                </a:xfrm>
                <a:prstGeom prst="rect">
                  <a:avLst/>
                </a:prstGeom>
                <a:blipFill>
                  <a:blip r:embed="rId5"/>
                  <a:stretch>
                    <a:fillRect l="-2128" b="-9375"/>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58AA1752-477B-414B-99CC-B01B06F46408}"/>
                </a:ext>
              </a:extLst>
            </p:cNvPr>
            <p:cNvSpPr txBox="1"/>
            <p:nvPr/>
          </p:nvSpPr>
          <p:spPr>
            <a:xfrm>
              <a:off x="9713628" y="6260727"/>
              <a:ext cx="2466125" cy="369332"/>
            </a:xfrm>
            <a:prstGeom prst="rect">
              <a:avLst/>
            </a:prstGeom>
            <a:noFill/>
          </p:spPr>
          <p:txBody>
            <a:bodyPr wrap="square" rtlCol="0">
              <a:spAutoFit/>
            </a:bodyPr>
            <a:lstStyle/>
            <a:p>
              <a:r>
                <a:rPr lang="en-US" dirty="0"/>
                <a:t>Bipolar model</a:t>
              </a:r>
            </a:p>
          </p:txBody>
        </p:sp>
      </p:grpSp>
      <mc:AlternateContent xmlns:mc="http://schemas.openxmlformats.org/markup-compatibility/2006">
        <mc:Choice xmlns:a14="http://schemas.microsoft.com/office/drawing/2010/main" Requires="a14">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107828083"/>
                  </p:ext>
                </p:extLst>
              </p:nvPr>
            </p:nvGraphicFramePr>
            <p:xfrm>
              <a:off x="3737218" y="4148484"/>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&gt;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708477968"/>
                      </a:ext>
                    </a:extLst>
                  </a:tr>
                  <a:tr h="370840">
                    <a:tc>
                      <a:txBody>
                        <a:bodyPr/>
                        <a:lstStyle/>
                        <a:p>
                          <a:pPr algn="r"/>
                          <a:r>
                            <a:rPr lang="en-US" sz="1600" dirty="0"/>
                            <a:t>rev saturated</a:t>
                          </a:r>
                        </a:p>
                      </a:txBody>
                      <a:tcPr/>
                    </a:tc>
                    <a:tc>
                      <a:txBody>
                        <a:bodyPr/>
                        <a:lstStyle/>
                        <a:p>
                          <a:pPr algn="r"/>
                          <a:r>
                            <a:rPr lang="en-US" sz="1600" dirty="0"/>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i="0" dirty="0">
                              <a:latin typeface="+mn-lt"/>
                            </a:rPr>
                            <a:t>&lt;-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236839687"/>
                      </a:ext>
                    </a:extLst>
                  </a:tr>
                  <a:tr h="370840">
                    <a:tc>
                      <a:txBody>
                        <a:bodyPr/>
                        <a:lstStyle/>
                        <a:p>
                          <a:pPr algn="r"/>
                          <a:r>
                            <a:rPr lang="en-US" sz="1600" dirty="0"/>
                            <a:t>saturated</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𝑐𝑒</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𝑠</m:t>
                                    </m:r>
                                  </m:sub>
                                </m:sSub>
                              </m:oMath>
                            </m:oMathPara>
                          </a14:m>
                          <a:endParaRPr lang="en-US" sz="16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&gt;</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+1)</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𝑖</m:t>
                                  </m:r>
                                </m:e>
                                <m:sub>
                                  <m:r>
                                    <a:rPr lang="en-US" sz="1600" b="0" i="1" smtClean="0">
                                      <a:latin typeface="Cambria Math" panose="02040503050406030204" pitchFamily="18" charset="0"/>
                                    </a:rPr>
                                    <m:t>𝑏</m:t>
                                  </m:r>
                                </m:sub>
                              </m:sSub>
                            </m:oMath>
                          </a14:m>
                          <a:endParaRPr lang="en-US" sz="1600" dirty="0"/>
                        </a:p>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1600" b="0" i="1" smtClean="0">
                                    <a:latin typeface="Cambria Math" panose="02040503050406030204" pitchFamily="18" charset="0"/>
                                  </a:rPr>
                                  <m:t>&lt;</m:t>
                                </m:r>
                                <m:r>
                                  <a:rPr lang="en-US" sz="1600" i="1" smtClean="0">
                                    <a:latin typeface="Cambria Math" panose="02040503050406030204" pitchFamily="18" charset="0"/>
                                    <a:ea typeface="Cambria Math" panose="02040503050406030204" pitchFamily="18" charset="0"/>
                                  </a:rPr>
                                  <m:t>𝛽</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a:txBody>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14:m>
                            <m:oMathPara xmlns:m="http://schemas.openxmlformats.org/officeDocument/2006/math">
                              <m:oMathParaPr>
                                <m:jc m:val="righ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&lt;</m:t>
                                    </m:r>
                                    <m:r>
                                      <a:rPr lang="en-US" sz="1600" b="0" i="1" smtClean="0">
                                        <a:latin typeface="Cambria Math" panose="02040503050406030204" pitchFamily="18" charset="0"/>
                                      </a:rPr>
                                      <m:t>𝑉</m:t>
                                    </m:r>
                                  </m:e>
                                  <m:sub>
                                    <m:r>
                                      <a:rPr lang="en-US" sz="1600" b="0" i="1" smtClean="0">
                                        <a:latin typeface="Cambria Math" panose="02040503050406030204" pitchFamily="18" charset="0"/>
                                      </a:rPr>
                                      <m:t>𝑓</m:t>
                                    </m:r>
                                  </m:sub>
                                </m:sSub>
                              </m:oMath>
                            </m:oMathPara>
                          </a14:m>
                          <a:endParaRPr lang="en-US" sz="1600" dirty="0"/>
                        </a:p>
                      </a:txBody>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Choice>
        <mc:Fallback>
          <p:graphicFrame>
            <p:nvGraphicFramePr>
              <p:cNvPr id="90" name="Table 90">
                <a:extLst>
                  <a:ext uri="{FF2B5EF4-FFF2-40B4-BE49-F238E27FC236}">
                    <a16:creationId xmlns:a16="http://schemas.microsoft.com/office/drawing/2014/main" id="{C664DE17-D88D-DD45-B09C-926D9BD497B6}"/>
                  </a:ext>
                </a:extLst>
              </p:cNvPr>
              <p:cNvGraphicFramePr>
                <a:graphicFrameLocks noGrp="1"/>
              </p:cNvGraphicFramePr>
              <p:nvPr>
                <p:extLst>
                  <p:ext uri="{D42A27DB-BD31-4B8C-83A1-F6EECF244321}">
                    <p14:modId xmlns:p14="http://schemas.microsoft.com/office/powerpoint/2010/main" val="2107828083"/>
                  </p:ext>
                </p:extLst>
              </p:nvPr>
            </p:nvGraphicFramePr>
            <p:xfrm>
              <a:off x="3737218" y="4148484"/>
              <a:ext cx="6015878" cy="2270760"/>
            </p:xfrm>
            <a:graphic>
              <a:graphicData uri="http://schemas.openxmlformats.org/drawingml/2006/table">
                <a:tbl>
                  <a:tblPr firstRow="1" bandRow="1">
                    <a:tableStyleId>{5C22544A-7EE6-4342-B048-85BDC9FD1C3A}</a:tableStyleId>
                  </a:tblPr>
                  <a:tblGrid>
                    <a:gridCol w="1203177">
                      <a:extLst>
                        <a:ext uri="{9D8B030D-6E8A-4147-A177-3AD203B41FA5}">
                          <a16:colId xmlns:a16="http://schemas.microsoft.com/office/drawing/2014/main" val="3270297207"/>
                        </a:ext>
                      </a:extLst>
                    </a:gridCol>
                    <a:gridCol w="947175">
                      <a:extLst>
                        <a:ext uri="{9D8B030D-6E8A-4147-A177-3AD203B41FA5}">
                          <a16:colId xmlns:a16="http://schemas.microsoft.com/office/drawing/2014/main" val="2201865162"/>
                        </a:ext>
                      </a:extLst>
                    </a:gridCol>
                    <a:gridCol w="671986">
                      <a:extLst>
                        <a:ext uri="{9D8B030D-6E8A-4147-A177-3AD203B41FA5}">
                          <a16:colId xmlns:a16="http://schemas.microsoft.com/office/drawing/2014/main" val="4101733889"/>
                        </a:ext>
                      </a:extLst>
                    </a:gridCol>
                    <a:gridCol w="1381793">
                      <a:extLst>
                        <a:ext uri="{9D8B030D-6E8A-4147-A177-3AD203B41FA5}">
                          <a16:colId xmlns:a16="http://schemas.microsoft.com/office/drawing/2014/main" val="801850443"/>
                        </a:ext>
                      </a:extLst>
                    </a:gridCol>
                    <a:gridCol w="1811747">
                      <a:extLst>
                        <a:ext uri="{9D8B030D-6E8A-4147-A177-3AD203B41FA5}">
                          <a16:colId xmlns:a16="http://schemas.microsoft.com/office/drawing/2014/main" val="3889491483"/>
                        </a:ext>
                      </a:extLst>
                    </a:gridCol>
                  </a:tblGrid>
                  <a:tr h="370840">
                    <a:tc>
                      <a:txBody>
                        <a:bodyPr/>
                        <a:lstStyle/>
                        <a:p>
                          <a:pPr algn="r"/>
                          <a:endParaRPr lang="en-US" dirty="0"/>
                        </a:p>
                      </a:txBody>
                      <a:tcPr/>
                    </a:tc>
                    <a:tc>
                      <a:txBody>
                        <a:bodyPr/>
                        <a:lstStyle/>
                        <a:p>
                          <a:pPr algn="r"/>
                          <a:r>
                            <a:rPr lang="en-US" dirty="0" err="1"/>
                            <a:t>V</a:t>
                          </a:r>
                          <a:r>
                            <a:rPr lang="en-US" baseline="-25000" dirty="0" err="1"/>
                            <a:t>be</a:t>
                          </a:r>
                          <a:endParaRPr lang="en-US" baseline="-25000" dirty="0"/>
                        </a:p>
                      </a:txBody>
                      <a:tcPr/>
                    </a:tc>
                    <a:tc>
                      <a:txBody>
                        <a:bodyPr/>
                        <a:lstStyle/>
                        <a:p>
                          <a:pPr algn="r"/>
                          <a:r>
                            <a:rPr lang="en-US" dirty="0" err="1"/>
                            <a:t>V</a:t>
                          </a:r>
                          <a:r>
                            <a:rPr lang="en-US" baseline="-25000" dirty="0" err="1"/>
                            <a:t>bc</a:t>
                          </a:r>
                          <a:endParaRPr lang="en-US" baseline="-25000" dirty="0"/>
                        </a:p>
                      </a:txBody>
                      <a:tcPr/>
                    </a:tc>
                    <a:tc>
                      <a:txBody>
                        <a:bodyPr/>
                        <a:lstStyle/>
                        <a:p>
                          <a:pPr algn="r"/>
                          <a:r>
                            <a:rPr lang="en-US" dirty="0" err="1"/>
                            <a:t>V</a:t>
                          </a:r>
                          <a:r>
                            <a:rPr lang="en-US" baseline="-25000" dirty="0" err="1"/>
                            <a:t>ce</a:t>
                          </a:r>
                          <a:endParaRPr lang="en-US" baseline="-25000" dirty="0"/>
                        </a:p>
                      </a:txBody>
                      <a:tcPr/>
                    </a:tc>
                    <a:tc>
                      <a:txBody>
                        <a:bodyPr/>
                        <a:lstStyle/>
                        <a:p>
                          <a:pPr algn="r"/>
                          <a:r>
                            <a:rPr lang="en-US" dirty="0" err="1"/>
                            <a:t>i</a:t>
                          </a:r>
                          <a:r>
                            <a:rPr lang="en-US" baseline="-25000" dirty="0" err="1"/>
                            <a:t>c</a:t>
                          </a:r>
                          <a:endParaRPr lang="en-US" baseline="-25000" dirty="0"/>
                        </a:p>
                      </a:txBody>
                      <a:tcPr/>
                    </a:tc>
                    <a:extLst>
                      <a:ext uri="{0D108BD9-81ED-4DB2-BD59-A6C34878D82A}">
                        <a16:rowId xmlns:a16="http://schemas.microsoft.com/office/drawing/2014/main" val="4076904996"/>
                      </a:ext>
                    </a:extLst>
                  </a:tr>
                  <a:tr h="370840">
                    <a:tc>
                      <a:txBody>
                        <a:bodyPr/>
                        <a:lstStyle/>
                        <a:p>
                          <a:pPr algn="r"/>
                          <a:r>
                            <a:rPr lang="en-US" sz="1600" dirty="0"/>
                            <a:t>active</a:t>
                          </a:r>
                        </a:p>
                      </a:txBody>
                      <a:tcPr/>
                    </a:tc>
                    <a:tc>
                      <a:txBody>
                        <a:bodyPr/>
                        <a:lstStyle/>
                        <a:p>
                          <a:endParaRPr lang="en-US"/>
                        </a:p>
                      </a:txBody>
                      <a:tcPr>
                        <a:blipFill>
                          <a:blip r:embed="rId6"/>
                          <a:stretch>
                            <a:fillRect l="-129730" t="-103333" r="-416216" b="-413333"/>
                          </a:stretch>
                        </a:blipFill>
                      </a:tcPr>
                    </a:tc>
                    <a:tc>
                      <a:txBody>
                        <a:bodyPr/>
                        <a:lstStyle/>
                        <a:p>
                          <a:endParaRPr lang="en-US"/>
                        </a:p>
                      </a:txBody>
                      <a:tcPr>
                        <a:blipFill>
                          <a:blip r:embed="rId6"/>
                          <a:stretch>
                            <a:fillRect l="-320755" t="-103333" r="-481132" b="-413333"/>
                          </a:stretch>
                        </a:blipFill>
                      </a:tcPr>
                    </a:tc>
                    <a:tc>
                      <a:txBody>
                        <a:bodyPr/>
                        <a:lstStyle/>
                        <a:p>
                          <a:endParaRPr lang="en-US"/>
                        </a:p>
                      </a:txBody>
                      <a:tcPr>
                        <a:blipFill>
                          <a:blip r:embed="rId6"/>
                          <a:stretch>
                            <a:fillRect l="-204587" t="-103333" r="-133945" b="-413333"/>
                          </a:stretch>
                        </a:blipFill>
                      </a:tcPr>
                    </a:tc>
                    <a:tc>
                      <a:txBody>
                        <a:bodyPr/>
                        <a:lstStyle/>
                        <a:p>
                          <a:endParaRPr lang="en-US"/>
                        </a:p>
                      </a:txBody>
                      <a:tcPr>
                        <a:blipFill>
                          <a:blip r:embed="rId6"/>
                          <a:stretch>
                            <a:fillRect l="-232168" t="-103333" r="-2098" b="-413333"/>
                          </a:stretch>
                        </a:blipFill>
                      </a:tcPr>
                    </a:tc>
                    <a:extLst>
                      <a:ext uri="{0D108BD9-81ED-4DB2-BD59-A6C34878D82A}">
                        <a16:rowId xmlns:a16="http://schemas.microsoft.com/office/drawing/2014/main" val="2708477968"/>
                      </a:ext>
                    </a:extLst>
                  </a:tr>
                  <a:tr h="579120">
                    <a:tc>
                      <a:txBody>
                        <a:bodyPr/>
                        <a:lstStyle/>
                        <a:p>
                          <a:pPr algn="r"/>
                          <a:r>
                            <a:rPr lang="en-US" sz="1600" dirty="0"/>
                            <a:t>rev saturated</a:t>
                          </a:r>
                        </a:p>
                      </a:txBody>
                      <a:tcPr/>
                    </a:tc>
                    <a:tc>
                      <a:txBody>
                        <a:bodyPr/>
                        <a:lstStyle/>
                        <a:p>
                          <a:endParaRPr lang="en-US"/>
                        </a:p>
                      </a:txBody>
                      <a:tcPr>
                        <a:blipFill>
                          <a:blip r:embed="rId6"/>
                          <a:stretch>
                            <a:fillRect l="-129730" t="-132609" r="-416216" b="-169565"/>
                          </a:stretch>
                        </a:blipFill>
                      </a:tcPr>
                    </a:tc>
                    <a:tc>
                      <a:txBody>
                        <a:bodyPr/>
                        <a:lstStyle/>
                        <a:p>
                          <a:endParaRPr lang="en-US"/>
                        </a:p>
                      </a:txBody>
                      <a:tcPr>
                        <a:blipFill>
                          <a:blip r:embed="rId6"/>
                          <a:stretch>
                            <a:fillRect l="-320755" t="-132609" r="-481132" b="-169565"/>
                          </a:stretch>
                        </a:blipFill>
                      </a:tcPr>
                    </a:tc>
                    <a:tc>
                      <a:txBody>
                        <a:bodyPr/>
                        <a:lstStyle/>
                        <a:p>
                          <a:endParaRPr lang="en-US"/>
                        </a:p>
                      </a:txBody>
                      <a:tcPr>
                        <a:blipFill>
                          <a:blip r:embed="rId6"/>
                          <a:stretch>
                            <a:fillRect l="-204587" t="-132609" r="-133945" b="-169565"/>
                          </a:stretch>
                        </a:blipFill>
                      </a:tcPr>
                    </a:tc>
                    <a:tc>
                      <a:txBody>
                        <a:bodyPr/>
                        <a:lstStyle/>
                        <a:p>
                          <a:endParaRPr lang="en-US"/>
                        </a:p>
                      </a:txBody>
                      <a:tcPr>
                        <a:blipFill>
                          <a:blip r:embed="rId6"/>
                          <a:stretch>
                            <a:fillRect l="-232168" t="-132609" r="-2098" b="-169565"/>
                          </a:stretch>
                        </a:blipFill>
                      </a:tcPr>
                    </a:tc>
                    <a:extLst>
                      <a:ext uri="{0D108BD9-81ED-4DB2-BD59-A6C34878D82A}">
                        <a16:rowId xmlns:a16="http://schemas.microsoft.com/office/drawing/2014/main" val="236839687"/>
                      </a:ext>
                    </a:extLst>
                  </a:tr>
                  <a:tr h="579120">
                    <a:tc>
                      <a:txBody>
                        <a:bodyPr/>
                        <a:lstStyle/>
                        <a:p>
                          <a:pPr algn="r"/>
                          <a:r>
                            <a:rPr lang="en-US" sz="1600" dirty="0"/>
                            <a:t>saturated</a:t>
                          </a:r>
                        </a:p>
                      </a:txBody>
                      <a:tcPr/>
                    </a:tc>
                    <a:tc>
                      <a:txBody>
                        <a:bodyPr/>
                        <a:lstStyle/>
                        <a:p>
                          <a:endParaRPr lang="en-US"/>
                        </a:p>
                      </a:txBody>
                      <a:tcPr>
                        <a:blipFill>
                          <a:blip r:embed="rId6"/>
                          <a:stretch>
                            <a:fillRect l="-129730" t="-232609" r="-416216" b="-69565"/>
                          </a:stretch>
                        </a:blipFill>
                      </a:tcPr>
                    </a:tc>
                    <a:tc>
                      <a:txBody>
                        <a:bodyPr/>
                        <a:lstStyle/>
                        <a:p>
                          <a:endParaRPr lang="en-US"/>
                        </a:p>
                      </a:txBody>
                      <a:tcPr>
                        <a:blipFill>
                          <a:blip r:embed="rId6"/>
                          <a:stretch>
                            <a:fillRect l="-320755" t="-232609" r="-481132" b="-69565"/>
                          </a:stretch>
                        </a:blipFill>
                      </a:tcPr>
                    </a:tc>
                    <a:tc>
                      <a:txBody>
                        <a:bodyPr/>
                        <a:lstStyle/>
                        <a:p>
                          <a:endParaRPr lang="en-US"/>
                        </a:p>
                      </a:txBody>
                      <a:tcPr>
                        <a:blipFill>
                          <a:blip r:embed="rId6"/>
                          <a:stretch>
                            <a:fillRect l="-204587" t="-232609" r="-133945" b="-69565"/>
                          </a:stretch>
                        </a:blipFill>
                      </a:tcPr>
                    </a:tc>
                    <a:tc>
                      <a:txBody>
                        <a:bodyPr/>
                        <a:lstStyle/>
                        <a:p>
                          <a:endParaRPr lang="en-US"/>
                        </a:p>
                      </a:txBody>
                      <a:tcPr>
                        <a:blipFill>
                          <a:blip r:embed="rId6"/>
                          <a:stretch>
                            <a:fillRect l="-232168" t="-232609" r="-2098" b="-69565"/>
                          </a:stretch>
                        </a:blipFill>
                      </a:tcPr>
                    </a:tc>
                    <a:extLst>
                      <a:ext uri="{0D108BD9-81ED-4DB2-BD59-A6C34878D82A}">
                        <a16:rowId xmlns:a16="http://schemas.microsoft.com/office/drawing/2014/main" val="954475566"/>
                      </a:ext>
                    </a:extLst>
                  </a:tr>
                  <a:tr h="370840">
                    <a:tc>
                      <a:txBody>
                        <a:bodyPr/>
                        <a:lstStyle/>
                        <a:p>
                          <a:pPr algn="r"/>
                          <a:r>
                            <a:rPr lang="en-US" sz="1600" dirty="0"/>
                            <a:t>cutoff</a:t>
                          </a:r>
                        </a:p>
                      </a:txBody>
                      <a:tcPr/>
                    </a:tc>
                    <a:tc>
                      <a:txBody>
                        <a:bodyPr/>
                        <a:lstStyle/>
                        <a:p>
                          <a:endParaRPr lang="en-US"/>
                        </a:p>
                      </a:txBody>
                      <a:tcPr>
                        <a:blipFill>
                          <a:blip r:embed="rId6"/>
                          <a:stretch>
                            <a:fillRect l="-129730" t="-527586" r="-416216" b="-10345"/>
                          </a:stretch>
                        </a:blipFill>
                      </a:tcPr>
                    </a:tc>
                    <a:tc>
                      <a:txBody>
                        <a:bodyPr/>
                        <a:lstStyle/>
                        <a:p>
                          <a:endParaRPr lang="en-US"/>
                        </a:p>
                      </a:txBody>
                      <a:tcPr>
                        <a:blipFill>
                          <a:blip r:embed="rId6"/>
                          <a:stretch>
                            <a:fillRect l="-320755" t="-527586" r="-481132" b="-10345"/>
                          </a:stretch>
                        </a:blipFill>
                      </a:tcPr>
                    </a:tc>
                    <a:tc>
                      <a:txBody>
                        <a:bodyPr/>
                        <a:lstStyle/>
                        <a:p>
                          <a:pPr algn="r"/>
                          <a:r>
                            <a:rPr lang="en-US" sz="1600" dirty="0"/>
                            <a:t>*</a:t>
                          </a:r>
                        </a:p>
                      </a:txBody>
                      <a:tcPr/>
                    </a:tc>
                    <a:tc>
                      <a:txBody>
                        <a:bodyPr/>
                        <a:lstStyle/>
                        <a:p>
                          <a:pPr algn="r"/>
                          <a:r>
                            <a:rPr lang="en-US" sz="1600" dirty="0"/>
                            <a:t>0</a:t>
                          </a:r>
                        </a:p>
                      </a:txBody>
                      <a:tcPr/>
                    </a:tc>
                    <a:extLst>
                      <a:ext uri="{0D108BD9-81ED-4DB2-BD59-A6C34878D82A}">
                        <a16:rowId xmlns:a16="http://schemas.microsoft.com/office/drawing/2014/main" val="1826833412"/>
                      </a:ext>
                    </a:extLst>
                  </a:tr>
                </a:tbl>
              </a:graphicData>
            </a:graphic>
          </p:graphicFrame>
        </mc:Fallback>
      </mc:AlternateContent>
      <p:grpSp>
        <p:nvGrpSpPr>
          <p:cNvPr id="39" name="Group 38">
            <a:extLst>
              <a:ext uri="{FF2B5EF4-FFF2-40B4-BE49-F238E27FC236}">
                <a16:creationId xmlns:a16="http://schemas.microsoft.com/office/drawing/2014/main" id="{4E89DB66-FE47-5E4E-9801-7524BADEBDBB}"/>
              </a:ext>
            </a:extLst>
          </p:cNvPr>
          <p:cNvGrpSpPr/>
          <p:nvPr/>
        </p:nvGrpSpPr>
        <p:grpSpPr>
          <a:xfrm>
            <a:off x="8860915" y="2187457"/>
            <a:ext cx="3134896" cy="1622185"/>
            <a:chOff x="8967362" y="2008591"/>
            <a:chExt cx="3134896" cy="1622185"/>
          </a:xfrm>
        </p:grpSpPr>
        <p:sp>
          <p:nvSpPr>
            <p:cNvPr id="42" name="TextBox 41">
              <a:extLst>
                <a:ext uri="{FF2B5EF4-FFF2-40B4-BE49-F238E27FC236}">
                  <a16:creationId xmlns:a16="http://schemas.microsoft.com/office/drawing/2014/main" id="{F52D9D83-1045-3C40-A3C8-564609D554B8}"/>
                </a:ext>
              </a:extLst>
            </p:cNvPr>
            <p:cNvSpPr txBox="1"/>
            <p:nvPr/>
          </p:nvSpPr>
          <p:spPr>
            <a:xfrm>
              <a:off x="9447461" y="3261444"/>
              <a:ext cx="2654797" cy="369332"/>
            </a:xfrm>
            <a:prstGeom prst="rect">
              <a:avLst/>
            </a:prstGeom>
            <a:noFill/>
          </p:spPr>
          <p:txBody>
            <a:bodyPr wrap="square" rtlCol="0">
              <a:spAutoFit/>
            </a:bodyPr>
            <a:lstStyle/>
            <a:p>
              <a:r>
                <a:rPr lang="en-US" dirty="0"/>
                <a:t>Bipolar equivalent circuit</a:t>
              </a:r>
            </a:p>
          </p:txBody>
        </p:sp>
        <p:grpSp>
          <p:nvGrpSpPr>
            <p:cNvPr id="24" name="Group 205">
              <a:extLst>
                <a:ext uri="{FF2B5EF4-FFF2-40B4-BE49-F238E27FC236}">
                  <a16:creationId xmlns:a16="http://schemas.microsoft.com/office/drawing/2014/main" id="{8AC01BD5-B697-604B-B5F6-73C41DBAE478}"/>
                </a:ext>
              </a:extLst>
            </p:cNvPr>
            <p:cNvGrpSpPr>
              <a:grpSpLocks/>
            </p:cNvGrpSpPr>
            <p:nvPr/>
          </p:nvGrpSpPr>
          <p:grpSpPr bwMode="auto">
            <a:xfrm>
              <a:off x="11225857" y="2209844"/>
              <a:ext cx="302656" cy="729584"/>
              <a:chOff x="3888" y="2400"/>
              <a:chExt cx="192" cy="480"/>
            </a:xfrm>
          </p:grpSpPr>
          <p:sp>
            <p:nvSpPr>
              <p:cNvPr id="25" name="Oval 40">
                <a:extLst>
                  <a:ext uri="{FF2B5EF4-FFF2-40B4-BE49-F238E27FC236}">
                    <a16:creationId xmlns:a16="http://schemas.microsoft.com/office/drawing/2014/main" id="{1203A343-9BBC-D249-A7EC-0CBB81D1F57A}"/>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F27DF7CE-08FA-5544-AEE9-6E2559EB9E0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5E0570E0-0D73-2C45-B140-73BC6496413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BDE110C7-CBC5-F549-8488-816A255E2A75}"/>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2546FE81-88F7-1A41-AFEE-C7CE216C9AD4}"/>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AF9A5A-07FD-6045-A828-1F2B30E62C3D}"/>
                    </a:ext>
                  </a:extLst>
                </p:cNvPr>
                <p:cNvSpPr txBox="1"/>
                <p:nvPr/>
              </p:nvSpPr>
              <p:spPr>
                <a:xfrm>
                  <a:off x="8967362" y="2441061"/>
                  <a:ext cx="1498220"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𝑏</m:t>
                            </m:r>
                          </m:sub>
                        </m:sSub>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𝑒</m:t>
                            </m:r>
                          </m:sub>
                        </m:sSub>
                      </m:oMath>
                    </m:oMathPara>
                  </a14:m>
                  <a:endParaRPr lang="en-US" sz="1600" dirty="0"/>
                </a:p>
              </p:txBody>
            </p:sp>
          </mc:Choice>
          <mc:Fallback xmlns="">
            <p:sp>
              <p:nvSpPr>
                <p:cNvPr id="30" name="TextBox 29">
                  <a:extLst>
                    <a:ext uri="{FF2B5EF4-FFF2-40B4-BE49-F238E27FC236}">
                      <a16:creationId xmlns:a16="http://schemas.microsoft.com/office/drawing/2014/main" id="{52AF9A5A-07FD-6045-A828-1F2B30E62C3D}"/>
                    </a:ext>
                  </a:extLst>
                </p:cNvPr>
                <p:cNvSpPr txBox="1">
                  <a:spLocks noRot="1" noChangeAspect="1" noMove="1" noResize="1" noEditPoints="1" noAdjustHandles="1" noChangeArrowheads="1" noChangeShapeType="1" noTextEdit="1"/>
                </p:cNvSpPr>
                <p:nvPr/>
              </p:nvSpPr>
              <p:spPr>
                <a:xfrm>
                  <a:off x="8967362" y="2441061"/>
                  <a:ext cx="1498220" cy="338554"/>
                </a:xfrm>
                <a:prstGeom prst="rect">
                  <a:avLst/>
                </a:prstGeom>
                <a:blipFill>
                  <a:blip r:embed="rId7"/>
                  <a:stretch>
                    <a:fillRect b="-10714"/>
                  </a:stretch>
                </a:blipFill>
              </p:spPr>
              <p:txBody>
                <a:bodyPr/>
                <a:lstStyle/>
                <a:p>
                  <a:r>
                    <a:rPr lang="en-US">
                      <a:noFill/>
                    </a:rPr>
                    <a:t> </a:t>
                  </a:r>
                </a:p>
              </p:txBody>
            </p:sp>
          </mc:Fallback>
        </mc:AlternateContent>
        <p:sp>
          <p:nvSpPr>
            <p:cNvPr id="31" name="Freeform 12">
              <a:extLst>
                <a:ext uri="{FF2B5EF4-FFF2-40B4-BE49-F238E27FC236}">
                  <a16:creationId xmlns:a16="http://schemas.microsoft.com/office/drawing/2014/main" id="{6E484CAD-EECA-9B4E-BED7-5C87CC56CD83}"/>
                </a:ext>
              </a:extLst>
            </p:cNvPr>
            <p:cNvSpPr>
              <a:spLocks/>
            </p:cNvSpPr>
            <p:nvPr/>
          </p:nvSpPr>
          <p:spPr bwMode="auto">
            <a:xfrm flipH="1">
              <a:off x="10393775" y="220274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2" name="Straight Connector 31">
              <a:extLst>
                <a:ext uri="{FF2B5EF4-FFF2-40B4-BE49-F238E27FC236}">
                  <a16:creationId xmlns:a16="http://schemas.microsoft.com/office/drawing/2014/main" id="{5621217A-7631-7B42-9217-8A2F4F67D740}"/>
                </a:ext>
              </a:extLst>
            </p:cNvPr>
            <p:cNvCxnSpPr/>
            <p:nvPr/>
          </p:nvCxnSpPr>
          <p:spPr>
            <a:xfrm>
              <a:off x="10469975" y="2934266"/>
              <a:ext cx="9144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0DE6CD6-B723-D248-90BA-D1A606F9E0BA}"/>
                </a:ext>
              </a:extLst>
            </p:cNvPr>
            <p:cNvCxnSpPr/>
            <p:nvPr/>
          </p:nvCxnSpPr>
          <p:spPr>
            <a:xfrm rot="10800000">
              <a:off x="10849387" y="2945934"/>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22E6388-AEDC-A34A-AB9D-0AD8A1B07555}"/>
                </a:ext>
              </a:extLst>
            </p:cNvPr>
            <p:cNvSpPr/>
            <p:nvPr/>
          </p:nvSpPr>
          <p:spPr>
            <a:xfrm>
              <a:off x="11693179" y="214616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F3D4E5BA-E772-F64F-A087-FE2704D2D1CD}"/>
                </a:ext>
              </a:extLst>
            </p:cNvPr>
            <p:cNvSpPr txBox="1"/>
            <p:nvPr/>
          </p:nvSpPr>
          <p:spPr>
            <a:xfrm>
              <a:off x="10132445" y="2008591"/>
              <a:ext cx="292068" cy="338554"/>
            </a:xfrm>
            <a:prstGeom prst="rect">
              <a:avLst/>
            </a:prstGeom>
            <a:noFill/>
          </p:spPr>
          <p:txBody>
            <a:bodyPr wrap="none" rtlCol="0">
              <a:spAutoFit/>
            </a:bodyPr>
            <a:lstStyle/>
            <a:p>
              <a:r>
                <a:rPr lang="en-US" sz="1600" dirty="0" err="1"/>
                <a:t>b</a:t>
              </a:r>
              <a:endParaRPr lang="en-US" sz="1600" baseline="-25000" dirty="0"/>
            </a:p>
          </p:txBody>
        </p:sp>
        <p:sp>
          <p:nvSpPr>
            <p:cNvPr id="38" name="TextBox 37">
              <a:extLst>
                <a:ext uri="{FF2B5EF4-FFF2-40B4-BE49-F238E27FC236}">
                  <a16:creationId xmlns:a16="http://schemas.microsoft.com/office/drawing/2014/main" id="{EC8FB2A0-6987-2742-B3DD-7B43EC4565E5}"/>
                </a:ext>
              </a:extLst>
            </p:cNvPr>
            <p:cNvSpPr txBox="1"/>
            <p:nvPr/>
          </p:nvSpPr>
          <p:spPr>
            <a:xfrm>
              <a:off x="10895171" y="2939681"/>
              <a:ext cx="287258" cy="338554"/>
            </a:xfrm>
            <a:prstGeom prst="rect">
              <a:avLst/>
            </a:prstGeom>
            <a:noFill/>
          </p:spPr>
          <p:txBody>
            <a:bodyPr wrap="none" rtlCol="0">
              <a:spAutoFit/>
            </a:bodyPr>
            <a:lstStyle/>
            <a:p>
              <a:r>
                <a:rPr lang="en-US" sz="1600" dirty="0" err="1"/>
                <a:t>e</a:t>
              </a:r>
              <a:endParaRPr lang="en-US" sz="1600" baseline="-25000" dirty="0"/>
            </a:p>
          </p:txBody>
        </p:sp>
        <p:sp>
          <p:nvSpPr>
            <p:cNvPr id="43" name="TextBox 42">
              <a:extLst>
                <a:ext uri="{FF2B5EF4-FFF2-40B4-BE49-F238E27FC236}">
                  <a16:creationId xmlns:a16="http://schemas.microsoft.com/office/drawing/2014/main" id="{0DF101BF-99AA-5D41-B744-183162EB3858}"/>
                </a:ext>
              </a:extLst>
            </p:cNvPr>
            <p:cNvSpPr txBox="1"/>
            <p:nvPr/>
          </p:nvSpPr>
          <p:spPr>
            <a:xfrm>
              <a:off x="11760941" y="2015299"/>
              <a:ext cx="271228" cy="338554"/>
            </a:xfrm>
            <a:prstGeom prst="rect">
              <a:avLst/>
            </a:prstGeom>
            <a:noFill/>
          </p:spPr>
          <p:txBody>
            <a:bodyPr wrap="none" rtlCol="0">
              <a:spAutoFit/>
            </a:bodyPr>
            <a:lstStyle/>
            <a:p>
              <a:r>
                <a:rPr lang="en-US" sz="1600" dirty="0"/>
                <a:t>c</a:t>
              </a:r>
              <a:endParaRPr lang="en-US" sz="1600" baseline="-25000"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FC7DB9E-D3FA-8647-84DF-16797A6744DC}"/>
                    </a:ext>
                  </a:extLst>
                </p:cNvPr>
                <p:cNvSpPr txBox="1"/>
                <p:nvPr/>
              </p:nvSpPr>
              <p:spPr>
                <a:xfrm>
                  <a:off x="11549578" y="2370121"/>
                  <a:ext cx="475826"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𝛽</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b="0" i="1" smtClean="0">
                                <a:latin typeface="Cambria Math" panose="02040503050406030204" pitchFamily="18" charset="0"/>
                                <a:ea typeface="Cambria Math" panose="02040503050406030204" pitchFamily="18" charset="0"/>
                              </a:rPr>
                              <m:t>𝑏</m:t>
                            </m:r>
                          </m:sub>
                        </m:sSub>
                      </m:oMath>
                    </m:oMathPara>
                  </a14:m>
                  <a:endParaRPr lang="en-US" sz="1600" dirty="0"/>
                </a:p>
              </p:txBody>
            </p:sp>
          </mc:Choice>
          <mc:Fallback xmlns="">
            <p:sp>
              <p:nvSpPr>
                <p:cNvPr id="91" name="TextBox 90">
                  <a:extLst>
                    <a:ext uri="{FF2B5EF4-FFF2-40B4-BE49-F238E27FC236}">
                      <a16:creationId xmlns:a16="http://schemas.microsoft.com/office/drawing/2014/main" id="{9FC7DB9E-D3FA-8647-84DF-16797A6744DC}"/>
                    </a:ext>
                  </a:extLst>
                </p:cNvPr>
                <p:cNvSpPr txBox="1">
                  <a:spLocks noRot="1" noChangeAspect="1" noMove="1" noResize="1" noEditPoints="1" noAdjustHandles="1" noChangeArrowheads="1" noChangeShapeType="1" noTextEdit="1"/>
                </p:cNvSpPr>
                <p:nvPr/>
              </p:nvSpPr>
              <p:spPr>
                <a:xfrm>
                  <a:off x="11549578" y="2370121"/>
                  <a:ext cx="475826" cy="338554"/>
                </a:xfrm>
                <a:prstGeom prst="rect">
                  <a:avLst/>
                </a:prstGeom>
                <a:blipFill>
                  <a:blip r:embed="rId8"/>
                  <a:stretch>
                    <a:fillRect b="-7143"/>
                  </a:stretch>
                </a:blipFill>
              </p:spPr>
              <p:txBody>
                <a:bodyPr/>
                <a:lstStyle/>
                <a:p>
                  <a:r>
                    <a:rPr lang="en-US">
                      <a:noFill/>
                    </a:rPr>
                    <a:t> </a:t>
                  </a:r>
                </a:p>
              </p:txBody>
            </p:sp>
          </mc:Fallback>
        </mc:AlternateContent>
        <p:sp>
          <p:nvSpPr>
            <p:cNvPr id="92" name="Freeform 12">
              <a:extLst>
                <a:ext uri="{FF2B5EF4-FFF2-40B4-BE49-F238E27FC236}">
                  <a16:creationId xmlns:a16="http://schemas.microsoft.com/office/drawing/2014/main" id="{4C86929B-3D85-9E4D-9D1A-59828C5FE950}"/>
                </a:ext>
              </a:extLst>
            </p:cNvPr>
            <p:cNvSpPr>
              <a:spLocks/>
            </p:cNvSpPr>
            <p:nvPr/>
          </p:nvSpPr>
          <p:spPr bwMode="auto">
            <a:xfrm flipH="1">
              <a:off x="10959083" y="22200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3" name="Oval 92">
              <a:extLst>
                <a:ext uri="{FF2B5EF4-FFF2-40B4-BE49-F238E27FC236}">
                  <a16:creationId xmlns:a16="http://schemas.microsoft.com/office/drawing/2014/main" id="{A5B9186C-1033-574F-9714-4222A2E9E789}"/>
                </a:ext>
              </a:extLst>
            </p:cNvPr>
            <p:cNvSpPr/>
            <p:nvPr/>
          </p:nvSpPr>
          <p:spPr>
            <a:xfrm>
              <a:off x="10781629" y="30693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4" name="Oval 93">
              <a:extLst>
                <a:ext uri="{FF2B5EF4-FFF2-40B4-BE49-F238E27FC236}">
                  <a16:creationId xmlns:a16="http://schemas.microsoft.com/office/drawing/2014/main" id="{D42B48AE-E3C7-8C47-B233-5E8A57937E43}"/>
                </a:ext>
              </a:extLst>
            </p:cNvPr>
            <p:cNvSpPr/>
            <p:nvPr/>
          </p:nvSpPr>
          <p:spPr>
            <a:xfrm>
              <a:off x="10429378" y="209260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95" name="Straight Connector 94">
              <a:extLst>
                <a:ext uri="{FF2B5EF4-FFF2-40B4-BE49-F238E27FC236}">
                  <a16:creationId xmlns:a16="http://schemas.microsoft.com/office/drawing/2014/main" id="{9491F074-E85E-854A-A9EC-BFDE8CE059FF}"/>
                </a:ext>
              </a:extLst>
            </p:cNvPr>
            <p:cNvCxnSpPr>
              <a:cxnSpLocks/>
            </p:cNvCxnSpPr>
            <p:nvPr/>
          </p:nvCxnSpPr>
          <p:spPr>
            <a:xfrm>
              <a:off x="11041521" y="2222043"/>
              <a:ext cx="70639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C6B0-134B-9641-AD6D-A1251BC25D05}"/>
                    </a:ext>
                  </a:extLst>
                </p:cNvPr>
                <p:cNvSpPr txBox="1"/>
                <p:nvPr/>
              </p:nvSpPr>
              <p:spPr>
                <a:xfrm>
                  <a:off x="10702544" y="2354729"/>
                  <a:ext cx="373102"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𝑜</m:t>
                            </m:r>
                          </m:sub>
                        </m:sSub>
                      </m:oMath>
                    </m:oMathPara>
                  </a14:m>
                  <a:endParaRPr lang="en-US" sz="1600" dirty="0"/>
                </a:p>
              </p:txBody>
            </p:sp>
          </mc:Choice>
          <mc:Fallback xmlns="">
            <p:sp>
              <p:nvSpPr>
                <p:cNvPr id="96" name="TextBox 95">
                  <a:extLst>
                    <a:ext uri="{FF2B5EF4-FFF2-40B4-BE49-F238E27FC236}">
                      <a16:creationId xmlns:a16="http://schemas.microsoft.com/office/drawing/2014/main" id="{6EA0C6B0-134B-9641-AD6D-A1251BC25D05}"/>
                    </a:ext>
                  </a:extLst>
                </p:cNvPr>
                <p:cNvSpPr txBox="1">
                  <a:spLocks noRot="1" noChangeAspect="1" noMove="1" noResize="1" noEditPoints="1" noAdjustHandles="1" noChangeArrowheads="1" noChangeShapeType="1" noTextEdit="1"/>
                </p:cNvSpPr>
                <p:nvPr/>
              </p:nvSpPr>
              <p:spPr>
                <a:xfrm>
                  <a:off x="10702544" y="2354729"/>
                  <a:ext cx="373102" cy="338554"/>
                </a:xfrm>
                <a:prstGeom prst="rect">
                  <a:avLst/>
                </a:prstGeom>
                <a:blipFill>
                  <a:blip r:embed="rId9"/>
                  <a:stretch>
                    <a:fillRect/>
                  </a:stretch>
                </a:blipFill>
              </p:spPr>
              <p:txBody>
                <a:bodyPr/>
                <a:lstStyle/>
                <a:p>
                  <a:r>
                    <a:rPr lang="en-US">
                      <a:noFill/>
                    </a:rPr>
                    <a:t> </a:t>
                  </a:r>
                </a:p>
              </p:txBody>
            </p:sp>
          </mc:Fallback>
        </mc:AlternateContent>
      </p:grpSp>
      <p:sp>
        <p:nvSpPr>
          <p:cNvPr id="33" name="Arc 32">
            <a:extLst>
              <a:ext uri="{FF2B5EF4-FFF2-40B4-BE49-F238E27FC236}">
                <a16:creationId xmlns:a16="http://schemas.microsoft.com/office/drawing/2014/main" id="{0AF5C5E7-4562-FD41-2743-046C20C73730}"/>
              </a:ext>
            </a:extLst>
          </p:cNvPr>
          <p:cNvSpPr/>
          <p:nvPr/>
        </p:nvSpPr>
        <p:spPr>
          <a:xfrm rot="16200000">
            <a:off x="6155243" y="2694966"/>
            <a:ext cx="988016" cy="1765193"/>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TextBox 97">
            <a:extLst>
              <a:ext uri="{FF2B5EF4-FFF2-40B4-BE49-F238E27FC236}">
                <a16:creationId xmlns:a16="http://schemas.microsoft.com/office/drawing/2014/main" id="{85F2D30D-6BA6-7149-F376-D8CB570AB597}"/>
              </a:ext>
            </a:extLst>
          </p:cNvPr>
          <p:cNvSpPr txBox="1"/>
          <p:nvPr/>
        </p:nvSpPr>
        <p:spPr>
          <a:xfrm>
            <a:off x="5933298" y="3332234"/>
            <a:ext cx="1007007" cy="307777"/>
          </a:xfrm>
          <a:prstGeom prst="rect">
            <a:avLst/>
          </a:prstGeom>
          <a:noFill/>
        </p:spPr>
        <p:txBody>
          <a:bodyPr wrap="none" rtlCol="0">
            <a:spAutoFit/>
          </a:bodyPr>
          <a:lstStyle/>
          <a:p>
            <a:r>
              <a:rPr lang="en-US" sz="1400" dirty="0"/>
              <a:t>Breakdown</a:t>
            </a:r>
          </a:p>
        </p:txBody>
      </p:sp>
      <p:grpSp>
        <p:nvGrpSpPr>
          <p:cNvPr id="103" name="Group 102">
            <a:extLst>
              <a:ext uri="{FF2B5EF4-FFF2-40B4-BE49-F238E27FC236}">
                <a16:creationId xmlns:a16="http://schemas.microsoft.com/office/drawing/2014/main" id="{C412B234-4A52-D6BD-7192-972A08E1CB30}"/>
              </a:ext>
            </a:extLst>
          </p:cNvPr>
          <p:cNvGrpSpPr/>
          <p:nvPr/>
        </p:nvGrpSpPr>
        <p:grpSpPr>
          <a:xfrm>
            <a:off x="5328630" y="1020627"/>
            <a:ext cx="4423248" cy="2889542"/>
            <a:chOff x="5648301" y="857352"/>
            <a:chExt cx="4423248" cy="2889542"/>
          </a:xfrm>
        </p:grpSpPr>
        <p:cxnSp>
          <p:nvCxnSpPr>
            <p:cNvPr id="5" name="Straight Connector 4">
              <a:extLst>
                <a:ext uri="{FF2B5EF4-FFF2-40B4-BE49-F238E27FC236}">
                  <a16:creationId xmlns:a16="http://schemas.microsoft.com/office/drawing/2014/main" id="{E1F0AA66-3BFE-9CAA-FEA1-1FFB44C3B1A0}"/>
                </a:ext>
              </a:extLst>
            </p:cNvPr>
            <p:cNvCxnSpPr>
              <a:cxnSpLocks/>
            </p:cNvCxnSpPr>
            <p:nvPr/>
          </p:nvCxnSpPr>
          <p:spPr>
            <a:xfrm flipH="1">
              <a:off x="7657878" y="857352"/>
              <a:ext cx="7794" cy="28895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29880D-2525-6E09-0365-55F5F7E962D5}"/>
                </a:ext>
              </a:extLst>
            </p:cNvPr>
            <p:cNvCxnSpPr>
              <a:cxnSpLocks/>
            </p:cNvCxnSpPr>
            <p:nvPr/>
          </p:nvCxnSpPr>
          <p:spPr>
            <a:xfrm flipV="1">
              <a:off x="5648301" y="2333491"/>
              <a:ext cx="3928496" cy="107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9AAB30-FFF7-35FE-A624-195076A54037}"/>
                </a:ext>
              </a:extLst>
            </p:cNvPr>
            <p:cNvCxnSpPr>
              <a:cxnSpLocks/>
            </p:cNvCxnSpPr>
            <p:nvPr/>
          </p:nvCxnSpPr>
          <p:spPr>
            <a:xfrm>
              <a:off x="6603319" y="3083612"/>
              <a:ext cx="731520" cy="20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2775CF-D103-FE42-A0AB-A12E97978B89}"/>
                </a:ext>
              </a:extLst>
            </p:cNvPr>
            <p:cNvCxnSpPr>
              <a:cxnSpLocks/>
            </p:cNvCxnSpPr>
            <p:nvPr/>
          </p:nvCxnSpPr>
          <p:spPr>
            <a:xfrm>
              <a:off x="8084414" y="1430537"/>
              <a:ext cx="9144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74A6F48-FD53-6FC9-BA09-61D9EDF4C337}"/>
                </a:ext>
              </a:extLst>
            </p:cNvPr>
            <p:cNvCxnSpPr>
              <a:cxnSpLocks/>
            </p:cNvCxnSpPr>
            <p:nvPr/>
          </p:nvCxnSpPr>
          <p:spPr>
            <a:xfrm flipV="1">
              <a:off x="7320964" y="1419170"/>
              <a:ext cx="757547" cy="16643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ECE04F1-D907-F75B-66FF-9F8FBECE4050}"/>
                </a:ext>
              </a:extLst>
            </p:cNvPr>
            <p:cNvSpPr txBox="1"/>
            <p:nvPr/>
          </p:nvSpPr>
          <p:spPr>
            <a:xfrm>
              <a:off x="8061667" y="1065813"/>
              <a:ext cx="942309" cy="307777"/>
            </a:xfrm>
            <a:prstGeom prst="rect">
              <a:avLst/>
            </a:prstGeom>
            <a:noFill/>
          </p:spPr>
          <p:txBody>
            <a:bodyPr wrap="none" rtlCol="0">
              <a:spAutoFit/>
            </a:bodyPr>
            <a:lstStyle/>
            <a:p>
              <a:r>
                <a:rPr lang="en-US" sz="1400" dirty="0"/>
                <a:t>Saturation</a:t>
              </a:r>
            </a:p>
          </p:txBody>
        </p:sp>
        <p:sp>
          <p:nvSpPr>
            <p:cNvPr id="88" name="TextBox 87">
              <a:extLst>
                <a:ext uri="{FF2B5EF4-FFF2-40B4-BE49-F238E27FC236}">
                  <a16:creationId xmlns:a16="http://schemas.microsoft.com/office/drawing/2014/main" id="{32D36622-24A4-DB0E-0B6B-CA4BC7D8BBAB}"/>
                </a:ext>
              </a:extLst>
            </p:cNvPr>
            <p:cNvSpPr txBox="1"/>
            <p:nvPr/>
          </p:nvSpPr>
          <p:spPr>
            <a:xfrm>
              <a:off x="7814051" y="1878830"/>
              <a:ext cx="636585" cy="307777"/>
            </a:xfrm>
            <a:prstGeom prst="rect">
              <a:avLst/>
            </a:prstGeom>
            <a:noFill/>
          </p:spPr>
          <p:txBody>
            <a:bodyPr wrap="none" rtlCol="0">
              <a:spAutoFit/>
            </a:bodyPr>
            <a:lstStyle/>
            <a:p>
              <a:r>
                <a:rPr lang="en-US" sz="1400" dirty="0"/>
                <a:t>Active</a:t>
              </a:r>
            </a:p>
          </p:txBody>
        </p:sp>
        <p:sp>
          <p:nvSpPr>
            <p:cNvPr id="97" name="TextBox 96">
              <a:extLst>
                <a:ext uri="{FF2B5EF4-FFF2-40B4-BE49-F238E27FC236}">
                  <a16:creationId xmlns:a16="http://schemas.microsoft.com/office/drawing/2014/main" id="{59449F2F-EEBF-B06E-9BCE-95A7EFD9C4E6}"/>
                </a:ext>
              </a:extLst>
            </p:cNvPr>
            <p:cNvSpPr txBox="1"/>
            <p:nvPr/>
          </p:nvSpPr>
          <p:spPr>
            <a:xfrm>
              <a:off x="6779642" y="2389858"/>
              <a:ext cx="757708" cy="523220"/>
            </a:xfrm>
            <a:prstGeom prst="rect">
              <a:avLst/>
            </a:prstGeom>
            <a:noFill/>
          </p:spPr>
          <p:txBody>
            <a:bodyPr wrap="none" rtlCol="0">
              <a:spAutoFit/>
            </a:bodyPr>
            <a:lstStyle/>
            <a:p>
              <a:r>
                <a:rPr lang="en-US" sz="1400" dirty="0"/>
                <a:t>Reverse</a:t>
              </a:r>
            </a:p>
            <a:p>
              <a:r>
                <a:rPr lang="en-US" sz="1400" dirty="0"/>
                <a:t>Active</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6883846-3093-770E-9B0E-E2220D6730B0}"/>
                    </a:ext>
                  </a:extLst>
                </p:cNvPr>
                <p:cNvSpPr txBox="1"/>
                <p:nvPr/>
              </p:nvSpPr>
              <p:spPr>
                <a:xfrm>
                  <a:off x="6978170" y="878990"/>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oMath>
                    </m:oMathPara>
                  </a14:m>
                  <a:endParaRPr lang="en-US" dirty="0"/>
                </a:p>
              </p:txBody>
            </p:sp>
          </mc:Choice>
          <mc:Fallback xmlns="">
            <p:sp>
              <p:nvSpPr>
                <p:cNvPr id="99" name="TextBox 98">
                  <a:extLst>
                    <a:ext uri="{FF2B5EF4-FFF2-40B4-BE49-F238E27FC236}">
                      <a16:creationId xmlns:a16="http://schemas.microsoft.com/office/drawing/2014/main" id="{96883846-3093-770E-9B0E-E2220D6730B0}"/>
                    </a:ext>
                  </a:extLst>
                </p:cNvPr>
                <p:cNvSpPr txBox="1">
                  <a:spLocks noRot="1" noChangeAspect="1" noMove="1" noResize="1" noEditPoints="1" noAdjustHandles="1" noChangeArrowheads="1" noChangeShapeType="1" noTextEdit="1"/>
                </p:cNvSpPr>
                <p:nvPr/>
              </p:nvSpPr>
              <p:spPr>
                <a:xfrm>
                  <a:off x="6978170" y="878990"/>
                  <a:ext cx="68558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4B61C7C-9D6E-FE11-5B9A-6168D19ED384}"/>
                    </a:ext>
                  </a:extLst>
                </p:cNvPr>
                <p:cNvSpPr txBox="1"/>
                <p:nvPr/>
              </p:nvSpPr>
              <p:spPr>
                <a:xfrm>
                  <a:off x="8225894" y="2378127"/>
                  <a:ext cx="6855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𝑐𝑐</m:t>
                            </m:r>
                          </m:sub>
                        </m:sSub>
                      </m:oMath>
                    </m:oMathPara>
                  </a14:m>
                  <a:endParaRPr lang="en-US" dirty="0"/>
                </a:p>
              </p:txBody>
            </p:sp>
          </mc:Choice>
          <mc:Fallback xmlns="">
            <p:sp>
              <p:nvSpPr>
                <p:cNvPr id="100" name="TextBox 99">
                  <a:extLst>
                    <a:ext uri="{FF2B5EF4-FFF2-40B4-BE49-F238E27FC236}">
                      <a16:creationId xmlns:a16="http://schemas.microsoft.com/office/drawing/2014/main" id="{84B61C7C-9D6E-FE11-5B9A-6168D19ED384}"/>
                    </a:ext>
                  </a:extLst>
                </p:cNvPr>
                <p:cNvSpPr txBox="1">
                  <a:spLocks noRot="1" noChangeAspect="1" noMove="1" noResize="1" noEditPoints="1" noAdjustHandles="1" noChangeArrowheads="1" noChangeShapeType="1" noTextEdit="1"/>
                </p:cNvSpPr>
                <p:nvPr/>
              </p:nvSpPr>
              <p:spPr>
                <a:xfrm>
                  <a:off x="8225894" y="2378127"/>
                  <a:ext cx="685588" cy="369332"/>
                </a:xfrm>
                <a:prstGeom prst="rect">
                  <a:avLst/>
                </a:prstGeom>
                <a:blipFill>
                  <a:blip r:embed="rId11"/>
                  <a:stretch>
                    <a:fillRect/>
                  </a:stretch>
                </a:blipFill>
              </p:spPr>
              <p:txBody>
                <a:bodyPr/>
                <a:lstStyle/>
                <a:p>
                  <a:r>
                    <a:rPr lang="en-US">
                      <a:noFill/>
                    </a:rPr>
                    <a:t> </a:t>
                  </a:r>
                </a:p>
              </p:txBody>
            </p:sp>
          </mc:Fallback>
        </mc:AlternateContent>
        <p:sp>
          <p:nvSpPr>
            <p:cNvPr id="101" name="Arc 100">
              <a:extLst>
                <a:ext uri="{FF2B5EF4-FFF2-40B4-BE49-F238E27FC236}">
                  <a16:creationId xmlns:a16="http://schemas.microsoft.com/office/drawing/2014/main" id="{1946BC8F-ACA2-7C8C-4324-C5A2BFF273A1}"/>
                </a:ext>
              </a:extLst>
            </p:cNvPr>
            <p:cNvSpPr/>
            <p:nvPr/>
          </p:nvSpPr>
          <p:spPr>
            <a:xfrm rot="16200000">
              <a:off x="9153967" y="911199"/>
              <a:ext cx="763598" cy="1071565"/>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2CB1F2B6-9453-9275-CB37-EE89EEC94EE1}"/>
                </a:ext>
              </a:extLst>
            </p:cNvPr>
            <p:cNvSpPr txBox="1"/>
            <p:nvPr/>
          </p:nvSpPr>
          <p:spPr>
            <a:xfrm>
              <a:off x="9064542" y="1282285"/>
              <a:ext cx="1007007" cy="307777"/>
            </a:xfrm>
            <a:prstGeom prst="rect">
              <a:avLst/>
            </a:prstGeom>
            <a:noFill/>
          </p:spPr>
          <p:txBody>
            <a:bodyPr wrap="none" rtlCol="0">
              <a:spAutoFit/>
            </a:bodyPr>
            <a:lstStyle/>
            <a:p>
              <a:r>
                <a:rPr lang="en-US" sz="1400" dirty="0"/>
                <a:t>Breakdown</a:t>
              </a:r>
            </a:p>
          </p:txBody>
        </p:sp>
      </p:grpSp>
    </p:spTree>
    <p:extLst>
      <p:ext uri="{BB962C8B-B14F-4D97-AF65-F5344CB8AC3E}">
        <p14:creationId xmlns:p14="http://schemas.microsoft.com/office/powerpoint/2010/main" val="386813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472372" y="1133305"/>
                <a:ext cx="4218394" cy="5015222"/>
              </a:xfrm>
            </p:spPr>
            <p:txBody>
              <a:bodyPr>
                <a:normAutofit lnSpcReduction="10000"/>
              </a:body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r>
                  <a:rPr lang="en-US" dirty="0"/>
                  <a:t> </a:t>
                </a:r>
                <a:r>
                  <a:rPr lang="en-US" sz="1800" dirty="0"/>
                  <a:t>is the equivalent resistance, replacing the top left circuit with a single resistance.</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so</m:t>
                    </m:r>
                    <m:r>
                      <a:rPr lang="en-US" sz="1800" b="0" i="0" smtClean="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𝑒𝑞</m:t>
                            </m:r>
                          </m:sub>
                        </m:sSub>
                      </m:den>
                    </m:f>
                  </m:oMath>
                </a14:m>
                <a:r>
                  <a:rPr lang="en-US" sz="1800" dirty="0"/>
                  <a:t> thus </a:t>
                </a:r>
                <a14:m>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b="0" i="0" smtClean="0">
                        <a:latin typeface="Cambria Math" panose="02040503050406030204" pitchFamily="18" charset="0"/>
                      </a:rPr>
                      <m:t>.</m:t>
                    </m:r>
                  </m:oMath>
                </a14:m>
                <a:r>
                  <a:rPr lang="en-US" sz="1800" dirty="0"/>
                  <a:t>  Adding, we get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 Dividing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oMath>
                </a14:m>
                <a:r>
                  <a:rPr lang="en-US" sz="1800" dirty="0"/>
                  <a:t> and solving, we get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a:p>
                <a:pPr>
                  <a:spcBef>
                    <a:spcPts val="400"/>
                  </a:spcBef>
                </a:pPr>
                <a:r>
                  <a:rPr lang="en-US" sz="1800" dirty="0"/>
                  <a:t>Again 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oMath>
                </a14:m>
                <a:r>
                  <a:rPr lang="en-US" sz="1800" dirty="0"/>
                  <a:t> is the equivalent resistance, replacing the bottom left circuit with a single resistance.</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r>
                      <a:rPr lang="en-US" sz="1800">
                        <a:latin typeface="Cambria Math" panose="02040503050406030204" pitchFamily="18" charset="0"/>
                      </a:rPr>
                      <m:t> </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𝑒𝑞</m:t>
                            </m:r>
                          </m:sub>
                        </m:sSub>
                      </m:den>
                    </m:f>
                    <m:r>
                      <a:rPr lang="en-US" sz="1800" b="0" i="1" smtClean="0">
                        <a:latin typeface="Cambria Math" panose="02040503050406030204" pitchFamily="18" charset="0"/>
                      </a:rPr>
                      <m:t>.</m:t>
                    </m:r>
                  </m:oMath>
                </a14:m>
                <a:endParaRPr lang="en-US" sz="1800" b="0" dirty="0"/>
              </a:p>
              <a:p>
                <a:pPr>
                  <a:spcBef>
                    <a:spcPts val="400"/>
                  </a:spcBef>
                </a:pPr>
                <a:r>
                  <a:rPr lang="en-US" sz="1800" dirty="0"/>
                  <a:t>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𝑒𝑞</m:t>
                        </m:r>
                      </m:sub>
                    </m:sSub>
                  </m:oMath>
                </a14:m>
                <a:endParaRPr lang="en-US" sz="1800" dirty="0"/>
              </a:p>
              <a:p>
                <a:pPr>
                  <a:spcBef>
                    <a:spcPts val="400"/>
                  </a:spcBef>
                </a:pPr>
                <a:endParaRPr lang="en-US" sz="18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472372" y="1133305"/>
                <a:ext cx="4218394" cy="5015222"/>
              </a:xfrm>
              <a:blipFill>
                <a:blip r:embed="rId2"/>
                <a:stretch>
                  <a:fillRect l="-1201" r="-180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5</a:t>
            </a:fld>
            <a:endParaRPr lang="en-US"/>
          </a:p>
        </p:txBody>
      </p:sp>
      <p:grpSp>
        <p:nvGrpSpPr>
          <p:cNvPr id="31" name="Group 30">
            <a:extLst>
              <a:ext uri="{FF2B5EF4-FFF2-40B4-BE49-F238E27FC236}">
                <a16:creationId xmlns:a16="http://schemas.microsoft.com/office/drawing/2014/main" id="{E427A5F0-E728-5044-996B-2C6F768DF85C}"/>
              </a:ext>
            </a:extLst>
          </p:cNvPr>
          <p:cNvGrpSpPr/>
          <p:nvPr/>
        </p:nvGrpSpPr>
        <p:grpSpPr>
          <a:xfrm>
            <a:off x="221734" y="1453860"/>
            <a:ext cx="1134624" cy="1801430"/>
            <a:chOff x="51301" y="966302"/>
            <a:chExt cx="1134624"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607709" y="1332219"/>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605362" y="1864448"/>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585031" y="1256019"/>
              <a:ext cx="152400"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582683" y="1802316"/>
              <a:ext cx="152400"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582683" y="2322818"/>
              <a:ext cx="152400"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271304" y="1477109"/>
              <a:ext cx="361741"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271304" y="2001060"/>
              <a:ext cx="361741"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435377" y="2459955"/>
              <a:ext cx="526181"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456982" y="966302"/>
              <a:ext cx="361741"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644251" y="1717241"/>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818723" y="1410534"/>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820398" y="2025159"/>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824184" y="1407059"/>
              <a:ext cx="361741"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786232" y="1977802"/>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288994" y="1370319"/>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51301" y="1559459"/>
              <a:ext cx="216166" cy="307777"/>
            </a:xfrm>
            <a:prstGeom prst="rect">
              <a:avLst/>
            </a:prstGeom>
            <a:noFill/>
          </p:spPr>
          <p:txBody>
            <a:bodyPr wrap="square" rtlCol="0">
              <a:spAutoFit/>
            </a:bodyPr>
            <a:lstStyle/>
            <a:p>
              <a:r>
                <a:rPr lang="en-US" sz="1400" dirty="0" err="1"/>
                <a:t>i</a:t>
              </a:r>
              <a:endParaRPr lang="en-US" sz="1400" baseline="-25000" dirty="0"/>
            </a:p>
          </p:txBody>
        </p:sp>
      </p:grpSp>
      <p:sp>
        <p:nvSpPr>
          <p:cNvPr id="47" name="TextBox 46">
            <a:extLst>
              <a:ext uri="{FF2B5EF4-FFF2-40B4-BE49-F238E27FC236}">
                <a16:creationId xmlns:a16="http://schemas.microsoft.com/office/drawing/2014/main" id="{A8D46059-79AA-F648-A621-70B00454D724}"/>
              </a:ext>
            </a:extLst>
          </p:cNvPr>
          <p:cNvSpPr txBox="1"/>
          <p:nvPr/>
        </p:nvSpPr>
        <p:spPr>
          <a:xfrm>
            <a:off x="1362314" y="4654557"/>
            <a:ext cx="555690" cy="395467"/>
          </a:xfrm>
          <a:prstGeom prst="rect">
            <a:avLst/>
          </a:prstGeom>
          <a:noFill/>
        </p:spPr>
        <p:txBody>
          <a:bodyPr wrap="square" rtlCol="0">
            <a:spAutoFit/>
          </a:bodyPr>
          <a:lstStyle/>
          <a:p>
            <a:r>
              <a:rPr lang="en-US" sz="1400" dirty="0"/>
              <a:t>i</a:t>
            </a:r>
            <a:r>
              <a:rPr lang="en-US" sz="1400" baseline="-25000" dirty="0"/>
              <a:t>2</a:t>
            </a:r>
          </a:p>
        </p:txBody>
      </p:sp>
      <p:grpSp>
        <p:nvGrpSpPr>
          <p:cNvPr id="318" name="Group 317">
            <a:extLst>
              <a:ext uri="{FF2B5EF4-FFF2-40B4-BE49-F238E27FC236}">
                <a16:creationId xmlns:a16="http://schemas.microsoft.com/office/drawing/2014/main" id="{61ED7189-9ED7-9640-9AF7-E8389E31D376}"/>
              </a:ext>
            </a:extLst>
          </p:cNvPr>
          <p:cNvGrpSpPr/>
          <p:nvPr/>
        </p:nvGrpSpPr>
        <p:grpSpPr>
          <a:xfrm>
            <a:off x="10655859" y="1440914"/>
            <a:ext cx="1135562" cy="1813628"/>
            <a:chOff x="251259" y="4449215"/>
            <a:chExt cx="1135562" cy="1813628"/>
          </a:xfrm>
        </p:grpSpPr>
        <p:sp>
          <p:nvSpPr>
            <p:cNvPr id="73" name="TextBox 72">
              <a:extLst>
                <a:ext uri="{FF2B5EF4-FFF2-40B4-BE49-F238E27FC236}">
                  <a16:creationId xmlns:a16="http://schemas.microsoft.com/office/drawing/2014/main" id="{FFB68514-2FE8-1446-A997-FFC87DC0400A}"/>
                </a:ext>
              </a:extLst>
            </p:cNvPr>
            <p:cNvSpPr txBox="1"/>
            <p:nvPr/>
          </p:nvSpPr>
          <p:spPr>
            <a:xfrm>
              <a:off x="636273" y="5955066"/>
              <a:ext cx="526181" cy="307777"/>
            </a:xfrm>
            <a:prstGeom prst="rect">
              <a:avLst/>
            </a:prstGeom>
            <a:noFill/>
          </p:spPr>
          <p:txBody>
            <a:bodyPr wrap="square" rtlCol="0">
              <a:spAutoFit/>
            </a:bodyPr>
            <a:lstStyle/>
            <a:p>
              <a:r>
                <a:rPr lang="en-US" sz="1400" dirty="0"/>
                <a:t>V=0</a:t>
              </a:r>
            </a:p>
          </p:txBody>
        </p:sp>
        <p:sp>
          <p:nvSpPr>
            <p:cNvPr id="78" name="TextBox 77">
              <a:extLst>
                <a:ext uri="{FF2B5EF4-FFF2-40B4-BE49-F238E27FC236}">
                  <a16:creationId xmlns:a16="http://schemas.microsoft.com/office/drawing/2014/main" id="{6EDACC35-CF1C-634D-AB1D-A6FD77A7EA3E}"/>
                </a:ext>
              </a:extLst>
            </p:cNvPr>
            <p:cNvSpPr txBox="1"/>
            <p:nvPr/>
          </p:nvSpPr>
          <p:spPr>
            <a:xfrm>
              <a:off x="1025080" y="4902170"/>
              <a:ext cx="361741" cy="307777"/>
            </a:xfrm>
            <a:prstGeom prst="rect">
              <a:avLst/>
            </a:prstGeom>
            <a:noFill/>
          </p:spPr>
          <p:txBody>
            <a:bodyPr wrap="square" rtlCol="0">
              <a:spAutoFit/>
            </a:bodyPr>
            <a:lstStyle/>
            <a:p>
              <a:r>
                <a:rPr lang="en-US" sz="1400" dirty="0"/>
                <a:t>i</a:t>
              </a:r>
              <a:r>
                <a:rPr lang="en-US" sz="1400" baseline="-25000" dirty="0"/>
                <a:t>1</a:t>
              </a:r>
            </a:p>
          </p:txBody>
        </p:sp>
        <p:sp>
          <p:nvSpPr>
            <p:cNvPr id="79" name="TextBox 78">
              <a:extLst>
                <a:ext uri="{FF2B5EF4-FFF2-40B4-BE49-F238E27FC236}">
                  <a16:creationId xmlns:a16="http://schemas.microsoft.com/office/drawing/2014/main" id="{A21F7EE4-26FD-7645-9BF0-A8EC3FA64E56}"/>
                </a:ext>
              </a:extLst>
            </p:cNvPr>
            <p:cNvSpPr txBox="1"/>
            <p:nvPr/>
          </p:nvSpPr>
          <p:spPr>
            <a:xfrm>
              <a:off x="987128" y="5472913"/>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68" name="Group 13">
              <a:extLst>
                <a:ext uri="{FF2B5EF4-FFF2-40B4-BE49-F238E27FC236}">
                  <a16:creationId xmlns:a16="http://schemas.microsoft.com/office/drawing/2014/main" id="{6B2EC04E-45F2-114E-B1BF-6E32C53D21CD}"/>
                </a:ext>
              </a:extLst>
            </p:cNvPr>
            <p:cNvGrpSpPr>
              <a:grpSpLocks noChangeAspect="1"/>
            </p:cNvGrpSpPr>
            <p:nvPr/>
          </p:nvGrpSpPr>
          <p:grpSpPr bwMode="auto">
            <a:xfrm>
              <a:off x="784989" y="4738932"/>
              <a:ext cx="152400" cy="152400"/>
              <a:chOff x="1344" y="2064"/>
              <a:chExt cx="192" cy="192"/>
            </a:xfrm>
          </p:grpSpPr>
          <p:sp>
            <p:nvSpPr>
              <p:cNvPr id="86" name="Oval 14">
                <a:extLst>
                  <a:ext uri="{FF2B5EF4-FFF2-40B4-BE49-F238E27FC236}">
                    <a16:creationId xmlns:a16="http://schemas.microsoft.com/office/drawing/2014/main" id="{B478CEDC-B47D-8247-B186-3BA6B434F2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7" name="Rectangle 15">
                <a:extLst>
                  <a:ext uri="{FF2B5EF4-FFF2-40B4-BE49-F238E27FC236}">
                    <a16:creationId xmlns:a16="http://schemas.microsoft.com/office/drawing/2014/main" id="{1AB8BA1A-9039-964B-BF15-4154CF84935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9" name="Group 13">
              <a:extLst>
                <a:ext uri="{FF2B5EF4-FFF2-40B4-BE49-F238E27FC236}">
                  <a16:creationId xmlns:a16="http://schemas.microsoft.com/office/drawing/2014/main" id="{6468399F-AB91-D240-BD4D-47043A77BD89}"/>
                </a:ext>
              </a:extLst>
            </p:cNvPr>
            <p:cNvGrpSpPr>
              <a:grpSpLocks noChangeAspect="1"/>
            </p:cNvGrpSpPr>
            <p:nvPr/>
          </p:nvGrpSpPr>
          <p:grpSpPr bwMode="auto">
            <a:xfrm>
              <a:off x="782641" y="5285229"/>
              <a:ext cx="152400" cy="152400"/>
              <a:chOff x="1344" y="2064"/>
              <a:chExt cx="192" cy="192"/>
            </a:xfrm>
          </p:grpSpPr>
          <p:sp>
            <p:nvSpPr>
              <p:cNvPr id="84" name="Oval 14">
                <a:extLst>
                  <a:ext uri="{FF2B5EF4-FFF2-40B4-BE49-F238E27FC236}">
                    <a16:creationId xmlns:a16="http://schemas.microsoft.com/office/drawing/2014/main" id="{619E6AE4-AE33-2841-99DB-5330E10DD71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4AC1ECBC-12C7-AE41-858C-D44A1391126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0" name="Group 69">
              <a:extLst>
                <a:ext uri="{FF2B5EF4-FFF2-40B4-BE49-F238E27FC236}">
                  <a16:creationId xmlns:a16="http://schemas.microsoft.com/office/drawing/2014/main" id="{10DD51A6-5819-9149-8F3B-35903A195833}"/>
                </a:ext>
              </a:extLst>
            </p:cNvPr>
            <p:cNvGrpSpPr>
              <a:grpSpLocks noChangeAspect="1"/>
            </p:cNvGrpSpPr>
            <p:nvPr/>
          </p:nvGrpSpPr>
          <p:grpSpPr bwMode="auto">
            <a:xfrm>
              <a:off x="782641" y="5805731"/>
              <a:ext cx="152400" cy="158750"/>
              <a:chOff x="1344" y="2064"/>
              <a:chExt cx="192" cy="200"/>
            </a:xfrm>
          </p:grpSpPr>
          <p:sp>
            <p:nvSpPr>
              <p:cNvPr id="82" name="Oval 81">
                <a:extLst>
                  <a:ext uri="{FF2B5EF4-FFF2-40B4-BE49-F238E27FC236}">
                    <a16:creationId xmlns:a16="http://schemas.microsoft.com/office/drawing/2014/main" id="{D8CAD799-12AD-EA4C-9686-5D7F7F6D899B}"/>
                  </a:ext>
                </a:extLst>
              </p:cNvPr>
              <p:cNvSpPr>
                <a:spLocks noChangeAspect="1" noChangeArrowheads="1"/>
              </p:cNvSpPr>
              <p:nvPr/>
            </p:nvSpPr>
            <p:spPr bwMode="auto">
              <a:xfrm>
                <a:off x="1392" y="216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3" name="Rectangle 82">
                <a:extLst>
                  <a:ext uri="{FF2B5EF4-FFF2-40B4-BE49-F238E27FC236}">
                    <a16:creationId xmlns:a16="http://schemas.microsoft.com/office/drawing/2014/main" id="{0EDF1481-FEB9-1945-8D4D-36D29B25224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TextBox 70">
              <a:extLst>
                <a:ext uri="{FF2B5EF4-FFF2-40B4-BE49-F238E27FC236}">
                  <a16:creationId xmlns:a16="http://schemas.microsoft.com/office/drawing/2014/main" id="{0812731A-2A44-D543-8A7C-A87C353852C1}"/>
                </a:ext>
              </a:extLst>
            </p:cNvPr>
            <p:cNvSpPr txBox="1"/>
            <p:nvPr/>
          </p:nvSpPr>
          <p:spPr>
            <a:xfrm>
              <a:off x="471262" y="4960022"/>
              <a:ext cx="361741" cy="307777"/>
            </a:xfrm>
            <a:prstGeom prst="rect">
              <a:avLst/>
            </a:prstGeom>
            <a:noFill/>
          </p:spPr>
          <p:txBody>
            <a:bodyPr wrap="square" rtlCol="0">
              <a:spAutoFit/>
            </a:bodyPr>
            <a:lstStyle/>
            <a:p>
              <a:r>
                <a:rPr lang="en-US" sz="1400" dirty="0"/>
                <a:t>C</a:t>
              </a:r>
              <a:r>
                <a:rPr lang="en-US" sz="1400" baseline="-25000" dirty="0"/>
                <a:t>1</a:t>
              </a:r>
            </a:p>
          </p:txBody>
        </p:sp>
        <p:sp>
          <p:nvSpPr>
            <p:cNvPr id="72" name="TextBox 71">
              <a:extLst>
                <a:ext uri="{FF2B5EF4-FFF2-40B4-BE49-F238E27FC236}">
                  <a16:creationId xmlns:a16="http://schemas.microsoft.com/office/drawing/2014/main" id="{61D4B60B-2F1A-FC45-98C7-E5C868210BDD}"/>
                </a:ext>
              </a:extLst>
            </p:cNvPr>
            <p:cNvSpPr txBox="1"/>
            <p:nvPr/>
          </p:nvSpPr>
          <p:spPr>
            <a:xfrm>
              <a:off x="471262" y="5483973"/>
              <a:ext cx="361741" cy="307777"/>
            </a:xfrm>
            <a:prstGeom prst="rect">
              <a:avLst/>
            </a:prstGeom>
            <a:noFill/>
          </p:spPr>
          <p:txBody>
            <a:bodyPr wrap="square" rtlCol="0">
              <a:spAutoFit/>
            </a:bodyPr>
            <a:lstStyle/>
            <a:p>
              <a:r>
                <a:rPr lang="en-US" sz="1400" dirty="0"/>
                <a:t>C</a:t>
              </a:r>
              <a:r>
                <a:rPr lang="en-US" sz="1400" baseline="-25000" dirty="0"/>
                <a:t>2</a:t>
              </a:r>
            </a:p>
          </p:txBody>
        </p:sp>
        <p:sp>
          <p:nvSpPr>
            <p:cNvPr id="74" name="TextBox 73">
              <a:extLst>
                <a:ext uri="{FF2B5EF4-FFF2-40B4-BE49-F238E27FC236}">
                  <a16:creationId xmlns:a16="http://schemas.microsoft.com/office/drawing/2014/main" id="{FB292F48-C7D2-8C42-A0BA-E96240AFB1C3}"/>
                </a:ext>
              </a:extLst>
            </p:cNvPr>
            <p:cNvSpPr txBox="1"/>
            <p:nvPr/>
          </p:nvSpPr>
          <p:spPr>
            <a:xfrm>
              <a:off x="656940" y="4449215"/>
              <a:ext cx="361741" cy="307777"/>
            </a:xfrm>
            <a:prstGeom prst="rect">
              <a:avLst/>
            </a:prstGeom>
            <a:noFill/>
          </p:spPr>
          <p:txBody>
            <a:bodyPr wrap="square" rtlCol="0">
              <a:spAutoFit/>
            </a:bodyPr>
            <a:lstStyle/>
            <a:p>
              <a:r>
                <a:rPr lang="en-US" sz="1400" dirty="0"/>
                <a:t>V</a:t>
              </a:r>
              <a:r>
                <a:rPr lang="en-US" sz="1400" baseline="-25000" dirty="0"/>
                <a:t>1</a:t>
              </a:r>
            </a:p>
          </p:txBody>
        </p:sp>
        <p:sp>
          <p:nvSpPr>
            <p:cNvPr id="75" name="TextBox 74">
              <a:extLst>
                <a:ext uri="{FF2B5EF4-FFF2-40B4-BE49-F238E27FC236}">
                  <a16:creationId xmlns:a16="http://schemas.microsoft.com/office/drawing/2014/main" id="{AC8DC49A-BC54-AC4B-A485-6AC1D914EEB5}"/>
                </a:ext>
              </a:extLst>
            </p:cNvPr>
            <p:cNvSpPr txBox="1"/>
            <p:nvPr/>
          </p:nvSpPr>
          <p:spPr>
            <a:xfrm>
              <a:off x="844209" y="5200154"/>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76" name="Straight Arrow Connector 75">
              <a:extLst>
                <a:ext uri="{FF2B5EF4-FFF2-40B4-BE49-F238E27FC236}">
                  <a16:creationId xmlns:a16="http://schemas.microsoft.com/office/drawing/2014/main" id="{775F37B5-B25C-3D4A-8B99-22A229631E7D}"/>
                </a:ext>
              </a:extLst>
            </p:cNvPr>
            <p:cNvCxnSpPr>
              <a:cxnSpLocks/>
            </p:cNvCxnSpPr>
            <p:nvPr/>
          </p:nvCxnSpPr>
          <p:spPr>
            <a:xfrm>
              <a:off x="1018681" y="4893447"/>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0B97E97-5AE9-8F44-BD4E-4D4F41A9D51B}"/>
                </a:ext>
              </a:extLst>
            </p:cNvPr>
            <p:cNvCxnSpPr>
              <a:cxnSpLocks/>
            </p:cNvCxnSpPr>
            <p:nvPr/>
          </p:nvCxnSpPr>
          <p:spPr>
            <a:xfrm>
              <a:off x="1020356" y="5508072"/>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A20486-E897-7A44-9AD4-B75C5736D91A}"/>
                </a:ext>
              </a:extLst>
            </p:cNvPr>
            <p:cNvCxnSpPr>
              <a:cxnSpLocks/>
            </p:cNvCxnSpPr>
            <p:nvPr/>
          </p:nvCxnSpPr>
          <p:spPr>
            <a:xfrm>
              <a:off x="488952" y="4853232"/>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927C7AD-B875-5644-965B-3B71F060727C}"/>
                </a:ext>
              </a:extLst>
            </p:cNvPr>
            <p:cNvSpPr txBox="1"/>
            <p:nvPr/>
          </p:nvSpPr>
          <p:spPr>
            <a:xfrm>
              <a:off x="251259" y="5042372"/>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07" name="Group 206">
              <a:extLst>
                <a:ext uri="{FF2B5EF4-FFF2-40B4-BE49-F238E27FC236}">
                  <a16:creationId xmlns:a16="http://schemas.microsoft.com/office/drawing/2014/main" id="{3B62F3CF-1D1F-C34E-B8CC-4A088307579B}"/>
                </a:ext>
              </a:extLst>
            </p:cNvPr>
            <p:cNvGrpSpPr/>
            <p:nvPr/>
          </p:nvGrpSpPr>
          <p:grpSpPr>
            <a:xfrm>
              <a:off x="739183" y="4788301"/>
              <a:ext cx="230763" cy="587594"/>
              <a:chOff x="4147461" y="4321628"/>
              <a:chExt cx="228584" cy="700141"/>
            </a:xfrm>
          </p:grpSpPr>
          <p:grpSp>
            <p:nvGrpSpPr>
              <p:cNvPr id="208" name="Group 135">
                <a:extLst>
                  <a:ext uri="{FF2B5EF4-FFF2-40B4-BE49-F238E27FC236}">
                    <a16:creationId xmlns:a16="http://schemas.microsoft.com/office/drawing/2014/main" id="{7CE2BB00-52C5-FB41-BE5C-D0DC6DF0F1FE}"/>
                  </a:ext>
                </a:extLst>
              </p:cNvPr>
              <p:cNvGrpSpPr>
                <a:grpSpLocks/>
              </p:cNvGrpSpPr>
              <p:nvPr/>
            </p:nvGrpSpPr>
            <p:grpSpPr bwMode="auto">
              <a:xfrm>
                <a:off x="4147461" y="4321628"/>
                <a:ext cx="228584" cy="700141"/>
                <a:chOff x="2707" y="2736"/>
                <a:chExt cx="346" cy="576"/>
              </a:xfrm>
            </p:grpSpPr>
            <p:sp>
              <p:nvSpPr>
                <p:cNvPr id="210" name="Line 136">
                  <a:extLst>
                    <a:ext uri="{FF2B5EF4-FFF2-40B4-BE49-F238E27FC236}">
                      <a16:creationId xmlns:a16="http://schemas.microsoft.com/office/drawing/2014/main" id="{9A0264CD-0AE7-784E-B384-96B0BE6AA404}"/>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37">
                  <a:extLst>
                    <a:ext uri="{FF2B5EF4-FFF2-40B4-BE49-F238E27FC236}">
                      <a16:creationId xmlns:a16="http://schemas.microsoft.com/office/drawing/2014/main" id="{2827A257-3763-B244-BA51-CA5ECB14F2B4}"/>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2" name="Line 138">
                  <a:extLst>
                    <a:ext uri="{FF2B5EF4-FFF2-40B4-BE49-F238E27FC236}">
                      <a16:creationId xmlns:a16="http://schemas.microsoft.com/office/drawing/2014/main" id="{6E93B06A-D8AF-EA47-9092-47D929F64987}"/>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39">
                  <a:extLst>
                    <a:ext uri="{FF2B5EF4-FFF2-40B4-BE49-F238E27FC236}">
                      <a16:creationId xmlns:a16="http://schemas.microsoft.com/office/drawing/2014/main" id="{E6BF2328-4DD0-BD4A-B74E-F315745B6DA8}"/>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9" name="Freeform 345">
                <a:extLst>
                  <a:ext uri="{FF2B5EF4-FFF2-40B4-BE49-F238E27FC236}">
                    <a16:creationId xmlns:a16="http://schemas.microsoft.com/office/drawing/2014/main" id="{A7060498-5DB9-274A-9123-C4F4CB2EE743}"/>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14" name="Group 213">
              <a:extLst>
                <a:ext uri="{FF2B5EF4-FFF2-40B4-BE49-F238E27FC236}">
                  <a16:creationId xmlns:a16="http://schemas.microsoft.com/office/drawing/2014/main" id="{A52F6FE3-41C3-1047-8D0D-480C95A83F38}"/>
                </a:ext>
              </a:extLst>
            </p:cNvPr>
            <p:cNvGrpSpPr/>
            <p:nvPr/>
          </p:nvGrpSpPr>
          <p:grpSpPr>
            <a:xfrm>
              <a:off x="738991" y="5355274"/>
              <a:ext cx="230763" cy="587594"/>
              <a:chOff x="4147461" y="4321628"/>
              <a:chExt cx="228584" cy="700141"/>
            </a:xfrm>
          </p:grpSpPr>
          <p:grpSp>
            <p:nvGrpSpPr>
              <p:cNvPr id="215" name="Group 135">
                <a:extLst>
                  <a:ext uri="{FF2B5EF4-FFF2-40B4-BE49-F238E27FC236}">
                    <a16:creationId xmlns:a16="http://schemas.microsoft.com/office/drawing/2014/main" id="{13C07513-54C0-9143-BFE2-FDFF4C50F245}"/>
                  </a:ext>
                </a:extLst>
              </p:cNvPr>
              <p:cNvGrpSpPr>
                <a:grpSpLocks/>
              </p:cNvGrpSpPr>
              <p:nvPr/>
            </p:nvGrpSpPr>
            <p:grpSpPr bwMode="auto">
              <a:xfrm>
                <a:off x="4147461" y="4321628"/>
                <a:ext cx="228584" cy="700141"/>
                <a:chOff x="2707" y="2736"/>
                <a:chExt cx="346" cy="576"/>
              </a:xfrm>
            </p:grpSpPr>
            <p:sp>
              <p:nvSpPr>
                <p:cNvPr id="217" name="Line 136">
                  <a:extLst>
                    <a:ext uri="{FF2B5EF4-FFF2-40B4-BE49-F238E27FC236}">
                      <a16:creationId xmlns:a16="http://schemas.microsoft.com/office/drawing/2014/main" id="{AF2EED0C-B3C1-B243-BBAA-C92D792D215D}"/>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37">
                  <a:extLst>
                    <a:ext uri="{FF2B5EF4-FFF2-40B4-BE49-F238E27FC236}">
                      <a16:creationId xmlns:a16="http://schemas.microsoft.com/office/drawing/2014/main" id="{EF6669EF-CA5C-B448-A19E-70A7F4832F1A}"/>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9" name="Line 138">
                  <a:extLst>
                    <a:ext uri="{FF2B5EF4-FFF2-40B4-BE49-F238E27FC236}">
                      <a16:creationId xmlns:a16="http://schemas.microsoft.com/office/drawing/2014/main" id="{AEB1AC54-983A-AB42-B2FB-195755DB2CB9}"/>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39">
                  <a:extLst>
                    <a:ext uri="{FF2B5EF4-FFF2-40B4-BE49-F238E27FC236}">
                      <a16:creationId xmlns:a16="http://schemas.microsoft.com/office/drawing/2014/main" id="{122E8D40-775A-3540-9FD3-513561572020}"/>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6" name="Freeform 345">
                <a:extLst>
                  <a:ext uri="{FF2B5EF4-FFF2-40B4-BE49-F238E27FC236}">
                    <a16:creationId xmlns:a16="http://schemas.microsoft.com/office/drawing/2014/main" id="{A35AA712-6878-AA4A-8A71-5CA38E398E7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19" name="Group 318">
            <a:extLst>
              <a:ext uri="{FF2B5EF4-FFF2-40B4-BE49-F238E27FC236}">
                <a16:creationId xmlns:a16="http://schemas.microsoft.com/office/drawing/2014/main" id="{9DC51C6F-28D4-4B4E-8B13-FB9FB973C514}"/>
              </a:ext>
            </a:extLst>
          </p:cNvPr>
          <p:cNvGrpSpPr/>
          <p:nvPr/>
        </p:nvGrpSpPr>
        <p:grpSpPr>
          <a:xfrm>
            <a:off x="10505867" y="4409845"/>
            <a:ext cx="1594208" cy="2039914"/>
            <a:chOff x="10414956" y="242209"/>
            <a:chExt cx="1594208" cy="2039914"/>
          </a:xfrm>
        </p:grpSpPr>
        <p:sp>
          <p:nvSpPr>
            <p:cNvPr id="95" name="TextBox 94">
              <a:extLst>
                <a:ext uri="{FF2B5EF4-FFF2-40B4-BE49-F238E27FC236}">
                  <a16:creationId xmlns:a16="http://schemas.microsoft.com/office/drawing/2014/main" id="{1BA43C23-9436-F444-91E0-EC4F0955C92B}"/>
                </a:ext>
              </a:extLst>
            </p:cNvPr>
            <p:cNvSpPr txBox="1"/>
            <p:nvPr/>
          </p:nvSpPr>
          <p:spPr>
            <a:xfrm>
              <a:off x="10929297" y="1886656"/>
              <a:ext cx="808295" cy="395467"/>
            </a:xfrm>
            <a:prstGeom prst="rect">
              <a:avLst/>
            </a:prstGeom>
            <a:noFill/>
          </p:spPr>
          <p:txBody>
            <a:bodyPr wrap="square" rtlCol="0">
              <a:spAutoFit/>
            </a:bodyPr>
            <a:lstStyle/>
            <a:p>
              <a:r>
                <a:rPr lang="en-US" sz="1400" dirty="0"/>
                <a:t>V=0</a:t>
              </a:r>
            </a:p>
          </p:txBody>
        </p:sp>
        <p:grpSp>
          <p:nvGrpSpPr>
            <p:cNvPr id="90" name="Group 13">
              <a:extLst>
                <a:ext uri="{FF2B5EF4-FFF2-40B4-BE49-F238E27FC236}">
                  <a16:creationId xmlns:a16="http://schemas.microsoft.com/office/drawing/2014/main" id="{67725832-A6D4-0C41-9F6F-37BB9A663B92}"/>
                </a:ext>
              </a:extLst>
            </p:cNvPr>
            <p:cNvGrpSpPr>
              <a:grpSpLocks noChangeAspect="1"/>
            </p:cNvGrpSpPr>
            <p:nvPr/>
          </p:nvGrpSpPr>
          <p:grpSpPr bwMode="auto">
            <a:xfrm>
              <a:off x="11061730" y="518900"/>
              <a:ext cx="220251" cy="195821"/>
              <a:chOff x="1344" y="2064"/>
              <a:chExt cx="192" cy="192"/>
            </a:xfrm>
          </p:grpSpPr>
          <p:sp>
            <p:nvSpPr>
              <p:cNvPr id="110" name="Oval 14">
                <a:extLst>
                  <a:ext uri="{FF2B5EF4-FFF2-40B4-BE49-F238E27FC236}">
                    <a16:creationId xmlns:a16="http://schemas.microsoft.com/office/drawing/2014/main" id="{1341B199-1C7D-AE46-8274-D982606F509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11" name="Rectangle 15">
                <a:extLst>
                  <a:ext uri="{FF2B5EF4-FFF2-40B4-BE49-F238E27FC236}">
                    <a16:creationId xmlns:a16="http://schemas.microsoft.com/office/drawing/2014/main" id="{614F8C5C-C8A5-B94E-9AF4-345050F5E9F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1" name="Rectangle 15">
              <a:extLst>
                <a:ext uri="{FF2B5EF4-FFF2-40B4-BE49-F238E27FC236}">
                  <a16:creationId xmlns:a16="http://schemas.microsoft.com/office/drawing/2014/main" id="{EBEDD2C0-D75A-AA4B-8982-3A6FF613065A}"/>
                </a:ext>
              </a:extLst>
            </p:cNvPr>
            <p:cNvSpPr>
              <a:spLocks noChangeAspect="1" noChangeArrowheads="1"/>
            </p:cNvSpPr>
            <p:nvPr/>
          </p:nvSpPr>
          <p:spPr bwMode="auto">
            <a:xfrm>
              <a:off x="11354059" y="1375239"/>
              <a:ext cx="220251"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92" name="Group 91">
              <a:extLst>
                <a:ext uri="{FF2B5EF4-FFF2-40B4-BE49-F238E27FC236}">
                  <a16:creationId xmlns:a16="http://schemas.microsoft.com/office/drawing/2014/main" id="{C64C51D2-5050-A543-A052-E9ADD3ADF081}"/>
                </a:ext>
              </a:extLst>
            </p:cNvPr>
            <p:cNvGrpSpPr>
              <a:grpSpLocks noChangeAspect="1"/>
            </p:cNvGrpSpPr>
            <p:nvPr/>
          </p:nvGrpSpPr>
          <p:grpSpPr bwMode="auto">
            <a:xfrm>
              <a:off x="11047196" y="1699614"/>
              <a:ext cx="220251" cy="195821"/>
              <a:chOff x="1344" y="2064"/>
              <a:chExt cx="192" cy="192"/>
            </a:xfrm>
          </p:grpSpPr>
          <p:sp>
            <p:nvSpPr>
              <p:cNvPr id="108" name="Oval 107">
                <a:extLst>
                  <a:ext uri="{FF2B5EF4-FFF2-40B4-BE49-F238E27FC236}">
                    <a16:creationId xmlns:a16="http://schemas.microsoft.com/office/drawing/2014/main" id="{51AC86CE-49A6-6940-9C92-1C51E71C530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9" name="Rectangle 108">
                <a:extLst>
                  <a:ext uri="{FF2B5EF4-FFF2-40B4-BE49-F238E27FC236}">
                    <a16:creationId xmlns:a16="http://schemas.microsoft.com/office/drawing/2014/main" id="{D260BA3A-1990-CD49-A583-04305ADC301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93" name="TextBox 92">
              <a:extLst>
                <a:ext uri="{FF2B5EF4-FFF2-40B4-BE49-F238E27FC236}">
                  <a16:creationId xmlns:a16="http://schemas.microsoft.com/office/drawing/2014/main" id="{66821B70-0F00-9244-A7DD-23AC6DBBB877}"/>
                </a:ext>
              </a:extLst>
            </p:cNvPr>
            <p:cNvSpPr txBox="1"/>
            <p:nvPr/>
          </p:nvSpPr>
          <p:spPr>
            <a:xfrm>
              <a:off x="10443190" y="957376"/>
              <a:ext cx="522793" cy="307777"/>
            </a:xfrm>
            <a:prstGeom prst="rect">
              <a:avLst/>
            </a:prstGeom>
            <a:noFill/>
          </p:spPr>
          <p:txBody>
            <a:bodyPr wrap="square" rtlCol="0">
              <a:spAutoFit/>
            </a:bodyPr>
            <a:lstStyle/>
            <a:p>
              <a:r>
                <a:rPr lang="en-US" sz="1400" dirty="0"/>
                <a:t>C</a:t>
              </a:r>
              <a:r>
                <a:rPr lang="en-US" sz="1400" baseline="-25000" dirty="0"/>
                <a:t>1</a:t>
              </a:r>
            </a:p>
          </p:txBody>
        </p:sp>
        <p:sp>
          <p:nvSpPr>
            <p:cNvPr id="94" name="TextBox 93">
              <a:extLst>
                <a:ext uri="{FF2B5EF4-FFF2-40B4-BE49-F238E27FC236}">
                  <a16:creationId xmlns:a16="http://schemas.microsoft.com/office/drawing/2014/main" id="{0D7F1705-FC36-E547-BA8F-8FADB6B3C7ED}"/>
                </a:ext>
              </a:extLst>
            </p:cNvPr>
            <p:cNvSpPr txBox="1"/>
            <p:nvPr/>
          </p:nvSpPr>
          <p:spPr>
            <a:xfrm>
              <a:off x="11105434" y="1031058"/>
              <a:ext cx="522793" cy="307777"/>
            </a:xfrm>
            <a:prstGeom prst="rect">
              <a:avLst/>
            </a:prstGeom>
            <a:noFill/>
          </p:spPr>
          <p:txBody>
            <a:bodyPr wrap="square" rtlCol="0">
              <a:spAutoFit/>
            </a:bodyPr>
            <a:lstStyle/>
            <a:p>
              <a:r>
                <a:rPr lang="en-US" sz="1400" dirty="0"/>
                <a:t>C</a:t>
              </a:r>
              <a:r>
                <a:rPr lang="en-US" sz="1400" baseline="-25000" dirty="0"/>
                <a:t>2</a:t>
              </a:r>
            </a:p>
          </p:txBody>
        </p:sp>
        <p:sp>
          <p:nvSpPr>
            <p:cNvPr id="96" name="TextBox 95">
              <a:extLst>
                <a:ext uri="{FF2B5EF4-FFF2-40B4-BE49-F238E27FC236}">
                  <a16:creationId xmlns:a16="http://schemas.microsoft.com/office/drawing/2014/main" id="{F75B4E87-2646-144E-90C7-659CE8ACD08B}"/>
                </a:ext>
              </a:extLst>
            </p:cNvPr>
            <p:cNvSpPr txBox="1"/>
            <p:nvPr/>
          </p:nvSpPr>
          <p:spPr>
            <a:xfrm>
              <a:off x="10975763" y="242209"/>
              <a:ext cx="522793" cy="395467"/>
            </a:xfrm>
            <a:prstGeom prst="rect">
              <a:avLst/>
            </a:prstGeom>
            <a:noFill/>
          </p:spPr>
          <p:txBody>
            <a:bodyPr wrap="square" rtlCol="0">
              <a:spAutoFit/>
            </a:bodyPr>
            <a:lstStyle/>
            <a:p>
              <a:r>
                <a:rPr lang="en-US" sz="1400" dirty="0"/>
                <a:t>V</a:t>
              </a:r>
              <a:r>
                <a:rPr lang="en-US" sz="1400" baseline="-25000" dirty="0"/>
                <a:t>1</a:t>
              </a:r>
            </a:p>
          </p:txBody>
        </p:sp>
        <p:cxnSp>
          <p:nvCxnSpPr>
            <p:cNvPr id="97" name="Straight Arrow Connector 96">
              <a:extLst>
                <a:ext uri="{FF2B5EF4-FFF2-40B4-BE49-F238E27FC236}">
                  <a16:creationId xmlns:a16="http://schemas.microsoft.com/office/drawing/2014/main" id="{5D9AAC11-5574-0345-9192-11217E02AB00}"/>
                </a:ext>
              </a:extLst>
            </p:cNvPr>
            <p:cNvCxnSpPr>
              <a:cxnSpLocks/>
            </p:cNvCxnSpPr>
            <p:nvPr/>
          </p:nvCxnSpPr>
          <p:spPr>
            <a:xfrm>
              <a:off x="10960784" y="957466"/>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EAC39A-9303-264F-AE55-9909589E9432}"/>
                </a:ext>
              </a:extLst>
            </p:cNvPr>
            <p:cNvCxnSpPr>
              <a:cxnSpLocks/>
            </p:cNvCxnSpPr>
            <p:nvPr/>
          </p:nvCxnSpPr>
          <p:spPr>
            <a:xfrm>
              <a:off x="11637342" y="960959"/>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8678824-B3DB-A540-B88B-D146983D2140}"/>
                </a:ext>
              </a:extLst>
            </p:cNvPr>
            <p:cNvSpPr txBox="1"/>
            <p:nvPr/>
          </p:nvSpPr>
          <p:spPr>
            <a:xfrm>
              <a:off x="10926649" y="935209"/>
              <a:ext cx="310828" cy="307777"/>
            </a:xfrm>
            <a:prstGeom prst="rect">
              <a:avLst/>
            </a:prstGeom>
            <a:noFill/>
          </p:spPr>
          <p:txBody>
            <a:bodyPr wrap="square" rtlCol="0">
              <a:spAutoFit/>
            </a:bodyPr>
            <a:lstStyle/>
            <a:p>
              <a:r>
                <a:rPr lang="en-US" sz="1400" dirty="0"/>
                <a:t>i</a:t>
              </a:r>
              <a:r>
                <a:rPr lang="en-US" sz="1400" baseline="-25000" dirty="0"/>
                <a:t>1</a:t>
              </a:r>
            </a:p>
          </p:txBody>
        </p:sp>
        <p:sp>
          <p:nvSpPr>
            <p:cNvPr id="100" name="TextBox 99">
              <a:extLst>
                <a:ext uri="{FF2B5EF4-FFF2-40B4-BE49-F238E27FC236}">
                  <a16:creationId xmlns:a16="http://schemas.microsoft.com/office/drawing/2014/main" id="{CBF20CF0-31FB-9D4F-A686-0B66E14ABF78}"/>
                </a:ext>
              </a:extLst>
            </p:cNvPr>
            <p:cNvSpPr txBox="1"/>
            <p:nvPr/>
          </p:nvSpPr>
          <p:spPr>
            <a:xfrm>
              <a:off x="11668838" y="971745"/>
              <a:ext cx="340326" cy="307777"/>
            </a:xfrm>
            <a:prstGeom prst="rect">
              <a:avLst/>
            </a:prstGeom>
            <a:noFill/>
          </p:spPr>
          <p:txBody>
            <a:bodyPr wrap="square" rtlCol="0">
              <a:spAutoFit/>
            </a:bodyPr>
            <a:lstStyle/>
            <a:p>
              <a:r>
                <a:rPr lang="en-US" sz="1400" dirty="0"/>
                <a:t>i</a:t>
              </a:r>
              <a:r>
                <a:rPr lang="en-US" sz="1400" baseline="-25000" dirty="0"/>
                <a:t>2</a:t>
              </a:r>
            </a:p>
          </p:txBody>
        </p:sp>
        <p:cxnSp>
          <p:nvCxnSpPr>
            <p:cNvPr id="101" name="Straight Arrow Connector 100">
              <a:extLst>
                <a:ext uri="{FF2B5EF4-FFF2-40B4-BE49-F238E27FC236}">
                  <a16:creationId xmlns:a16="http://schemas.microsoft.com/office/drawing/2014/main" id="{C9AFB762-29F7-8E4A-9726-6A73F21BD4FE}"/>
                </a:ext>
              </a:extLst>
            </p:cNvPr>
            <p:cNvCxnSpPr>
              <a:cxnSpLocks/>
            </p:cNvCxnSpPr>
            <p:nvPr/>
          </p:nvCxnSpPr>
          <p:spPr>
            <a:xfrm>
              <a:off x="10430135" y="566521"/>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2BC30C7-5C72-6E49-AC7A-A05497821A45}"/>
                </a:ext>
              </a:extLst>
            </p:cNvPr>
            <p:cNvSpPr txBox="1"/>
            <p:nvPr/>
          </p:nvSpPr>
          <p:spPr>
            <a:xfrm flipH="1">
              <a:off x="10414956" y="449366"/>
              <a:ext cx="653208" cy="307777"/>
            </a:xfrm>
            <a:prstGeom prst="rect">
              <a:avLst/>
            </a:prstGeom>
            <a:noFill/>
          </p:spPr>
          <p:txBody>
            <a:bodyPr wrap="square" rtlCol="0">
              <a:spAutoFit/>
            </a:bodyPr>
            <a:lstStyle/>
            <a:p>
              <a:r>
                <a:rPr lang="en-US" sz="1400" dirty="0" err="1"/>
                <a:t>i</a:t>
              </a:r>
              <a:endParaRPr lang="en-US" sz="1400" baseline="-25000" dirty="0"/>
            </a:p>
          </p:txBody>
        </p:sp>
        <p:cxnSp>
          <p:nvCxnSpPr>
            <p:cNvPr id="104" name="Straight Connector 103">
              <a:extLst>
                <a:ext uri="{FF2B5EF4-FFF2-40B4-BE49-F238E27FC236}">
                  <a16:creationId xmlns:a16="http://schemas.microsoft.com/office/drawing/2014/main" id="{2F09AF21-C415-294A-8E42-FD95ABD8311F}"/>
                </a:ext>
              </a:extLst>
            </p:cNvPr>
            <p:cNvCxnSpPr/>
            <p:nvPr/>
          </p:nvCxnSpPr>
          <p:spPr>
            <a:xfrm flipV="1">
              <a:off x="10805120" y="875267"/>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7B03A4-EF15-9546-8027-329777B897B3}"/>
                </a:ext>
              </a:extLst>
            </p:cNvPr>
            <p:cNvCxnSpPr/>
            <p:nvPr/>
          </p:nvCxnSpPr>
          <p:spPr>
            <a:xfrm flipV="1">
              <a:off x="10804395" y="1485685"/>
              <a:ext cx="68821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8AF4C26-8F53-2548-81B1-53D62CCC6BE4}"/>
                </a:ext>
              </a:extLst>
            </p:cNvPr>
            <p:cNvCxnSpPr>
              <a:cxnSpLocks/>
            </p:cNvCxnSpPr>
            <p:nvPr/>
          </p:nvCxnSpPr>
          <p:spPr>
            <a:xfrm>
              <a:off x="11165469" y="596169"/>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32A3CE-1282-7243-B1FE-A7015AC24E9C}"/>
                </a:ext>
              </a:extLst>
            </p:cNvPr>
            <p:cNvCxnSpPr>
              <a:cxnSpLocks/>
            </p:cNvCxnSpPr>
            <p:nvPr/>
          </p:nvCxnSpPr>
          <p:spPr>
            <a:xfrm>
              <a:off x="11155225" y="1477911"/>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EF18348E-8941-C943-A7E8-5C91B7BDBF59}"/>
                </a:ext>
              </a:extLst>
            </p:cNvPr>
            <p:cNvGrpSpPr/>
            <p:nvPr/>
          </p:nvGrpSpPr>
          <p:grpSpPr>
            <a:xfrm>
              <a:off x="11369027" y="880063"/>
              <a:ext cx="236773" cy="609079"/>
              <a:chOff x="4147461" y="4321628"/>
              <a:chExt cx="228584" cy="700141"/>
            </a:xfrm>
          </p:grpSpPr>
          <p:grpSp>
            <p:nvGrpSpPr>
              <p:cNvPr id="230" name="Group 135">
                <a:extLst>
                  <a:ext uri="{FF2B5EF4-FFF2-40B4-BE49-F238E27FC236}">
                    <a16:creationId xmlns:a16="http://schemas.microsoft.com/office/drawing/2014/main" id="{F882E1F9-5EC6-5E45-9BED-CA2920A22638}"/>
                  </a:ext>
                </a:extLst>
              </p:cNvPr>
              <p:cNvGrpSpPr>
                <a:grpSpLocks/>
              </p:cNvGrpSpPr>
              <p:nvPr/>
            </p:nvGrpSpPr>
            <p:grpSpPr bwMode="auto">
              <a:xfrm>
                <a:off x="4147461" y="4321628"/>
                <a:ext cx="228584" cy="700141"/>
                <a:chOff x="2707" y="2736"/>
                <a:chExt cx="346" cy="576"/>
              </a:xfrm>
            </p:grpSpPr>
            <p:sp>
              <p:nvSpPr>
                <p:cNvPr id="232" name="Line 136">
                  <a:extLst>
                    <a:ext uri="{FF2B5EF4-FFF2-40B4-BE49-F238E27FC236}">
                      <a16:creationId xmlns:a16="http://schemas.microsoft.com/office/drawing/2014/main" id="{F4193273-2F6B-8043-BC79-C799B166A0B8}"/>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37">
                  <a:extLst>
                    <a:ext uri="{FF2B5EF4-FFF2-40B4-BE49-F238E27FC236}">
                      <a16:creationId xmlns:a16="http://schemas.microsoft.com/office/drawing/2014/main" id="{4CE27663-0E3E-4D4D-A55A-2B5495DA9FF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4" name="Line 138">
                  <a:extLst>
                    <a:ext uri="{FF2B5EF4-FFF2-40B4-BE49-F238E27FC236}">
                      <a16:creationId xmlns:a16="http://schemas.microsoft.com/office/drawing/2014/main" id="{21554490-1FDE-EF40-8B46-290992164ACD}"/>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39">
                  <a:extLst>
                    <a:ext uri="{FF2B5EF4-FFF2-40B4-BE49-F238E27FC236}">
                      <a16:creationId xmlns:a16="http://schemas.microsoft.com/office/drawing/2014/main" id="{93DC8713-6F9D-204E-91C0-234307301279}"/>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Freeform 345">
                <a:extLst>
                  <a:ext uri="{FF2B5EF4-FFF2-40B4-BE49-F238E27FC236}">
                    <a16:creationId xmlns:a16="http://schemas.microsoft.com/office/drawing/2014/main" id="{B36069EC-810A-964B-9866-6571BB9A5C49}"/>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36" name="Group 235">
              <a:extLst>
                <a:ext uri="{FF2B5EF4-FFF2-40B4-BE49-F238E27FC236}">
                  <a16:creationId xmlns:a16="http://schemas.microsoft.com/office/drawing/2014/main" id="{A3D842B5-3939-CE49-849D-B64FE5551A7C}"/>
                </a:ext>
              </a:extLst>
            </p:cNvPr>
            <p:cNvGrpSpPr/>
            <p:nvPr/>
          </p:nvGrpSpPr>
          <p:grpSpPr>
            <a:xfrm>
              <a:off x="10712957" y="890967"/>
              <a:ext cx="217102" cy="587594"/>
              <a:chOff x="4147461" y="4321628"/>
              <a:chExt cx="228584" cy="700141"/>
            </a:xfrm>
          </p:grpSpPr>
          <p:grpSp>
            <p:nvGrpSpPr>
              <p:cNvPr id="237" name="Group 135">
                <a:extLst>
                  <a:ext uri="{FF2B5EF4-FFF2-40B4-BE49-F238E27FC236}">
                    <a16:creationId xmlns:a16="http://schemas.microsoft.com/office/drawing/2014/main" id="{96431BDC-A3A4-A841-977A-6951C53C0FDE}"/>
                  </a:ext>
                </a:extLst>
              </p:cNvPr>
              <p:cNvGrpSpPr>
                <a:grpSpLocks/>
              </p:cNvGrpSpPr>
              <p:nvPr/>
            </p:nvGrpSpPr>
            <p:grpSpPr bwMode="auto">
              <a:xfrm>
                <a:off x="4147461" y="4321628"/>
                <a:ext cx="228584" cy="700141"/>
                <a:chOff x="2707" y="2736"/>
                <a:chExt cx="346" cy="576"/>
              </a:xfrm>
            </p:grpSpPr>
            <p:sp>
              <p:nvSpPr>
                <p:cNvPr id="239" name="Line 136">
                  <a:extLst>
                    <a:ext uri="{FF2B5EF4-FFF2-40B4-BE49-F238E27FC236}">
                      <a16:creationId xmlns:a16="http://schemas.microsoft.com/office/drawing/2014/main" id="{EEDFCBC7-2D7A-AB42-968D-E8DA8CE91A61}"/>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137">
                  <a:extLst>
                    <a:ext uri="{FF2B5EF4-FFF2-40B4-BE49-F238E27FC236}">
                      <a16:creationId xmlns:a16="http://schemas.microsoft.com/office/drawing/2014/main" id="{87ECF3BF-F407-4E4F-9A99-39AEFE467037}"/>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1" name="Line 138">
                  <a:extLst>
                    <a:ext uri="{FF2B5EF4-FFF2-40B4-BE49-F238E27FC236}">
                      <a16:creationId xmlns:a16="http://schemas.microsoft.com/office/drawing/2014/main" id="{A12FEC64-1531-9E44-BAEB-40235BF4231E}"/>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139">
                  <a:extLst>
                    <a:ext uri="{FF2B5EF4-FFF2-40B4-BE49-F238E27FC236}">
                      <a16:creationId xmlns:a16="http://schemas.microsoft.com/office/drawing/2014/main" id="{B641C8A2-B86B-7548-9639-07BA004EBDA7}"/>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Freeform 345">
                <a:extLst>
                  <a:ext uri="{FF2B5EF4-FFF2-40B4-BE49-F238E27FC236}">
                    <a16:creationId xmlns:a16="http://schemas.microsoft.com/office/drawing/2014/main" id="{03DCAB38-1D4E-CE4F-A7DB-EBC240DFA25B}"/>
                  </a:ext>
                </a:extLst>
              </p:cNvPr>
              <p:cNvSpPr>
                <a:spLocks/>
              </p:cNvSpPr>
              <p:nvPr/>
            </p:nvSpPr>
            <p:spPr bwMode="auto">
              <a:xfrm>
                <a:off x="4185118" y="4321628"/>
                <a:ext cx="151949" cy="700141"/>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mc:AlternateContent xmlns:mc="http://schemas.openxmlformats.org/markup-compatibility/2006">
        <mc:Choice xmlns:a14="http://schemas.microsoft.com/office/drawing/2010/main" Requires="a14">
          <p:sp>
            <p:nvSpPr>
              <p:cNvPr id="346" name="Content Placeholder 2">
                <a:extLst>
                  <a:ext uri="{FF2B5EF4-FFF2-40B4-BE49-F238E27FC236}">
                    <a16:creationId xmlns:a16="http://schemas.microsoft.com/office/drawing/2014/main" id="{445BC311-B9C8-6E4C-820F-E9CF8D5C9209}"/>
                  </a:ext>
                </a:extLst>
              </p:cNvPr>
              <p:cNvSpPr txBox="1">
                <a:spLocks/>
              </p:cNvSpPr>
              <p:nvPr/>
            </p:nvSpPr>
            <p:spPr>
              <a:xfrm>
                <a:off x="5939927" y="1149010"/>
                <a:ext cx="4640759" cy="5015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r>
                  <a:rPr lang="en-US" dirty="0"/>
                  <a:t> </a:t>
                </a:r>
                <a:r>
                  <a:rPr lang="en-US" sz="1800" dirty="0"/>
                  <a:t>is the equivalent capacitance, replacing the top right circuit with a single capacitor.</a:t>
                </a:r>
              </a:p>
              <a:p>
                <a:pPr>
                  <a:spcBef>
                    <a:spcPts val="400"/>
                  </a:spcBef>
                </a:pPr>
                <a:r>
                  <a:rPr lang="en-US" sz="1800" dirty="0"/>
                  <a:t>By Kirchhoff’s node rule,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𝑖</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𝑖</m:t>
                    </m:r>
                    <m:r>
                      <a:rPr lang="en-US" sz="1800" smtClean="0">
                        <a:latin typeface="Cambria Math" panose="02040503050406030204" pitchFamily="18" charset="0"/>
                      </a:rPr>
                      <m:t>, </m:t>
                    </m:r>
                    <m:r>
                      <m:rPr>
                        <m:sty m:val="p"/>
                      </m:rPr>
                      <a:rPr lang="en-US" sz="1800" smtClean="0">
                        <a:latin typeface="Cambria Math" panose="02040503050406030204" pitchFamily="18" charset="0"/>
                      </a:rPr>
                      <m:t>so</m:t>
                    </m:r>
                    <m:r>
                      <a:rPr lang="en-US" sz="1800" smtClean="0">
                        <a:latin typeface="Cambria Math" panose="02040503050406030204" pitchFamily="18" charset="0"/>
                      </a:rPr>
                      <m:t> </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r>
                          <a:rPr lang="en-US" sz="1800" b="0" i="1" smtClean="0">
                            <a:latin typeface="Cambria Math" panose="02040503050406030204" pitchFamily="18" charset="0"/>
                          </a:rPr>
                          <m:t> (</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oMath>
                </a14:m>
                <a:endParaRPr lang="en-US" sz="1800" dirty="0"/>
              </a:p>
              <a:p>
                <a:pPr>
                  <a:spcBef>
                    <a:spcPts val="400"/>
                  </a:spcBef>
                </a:pP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and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r>
                      <a:rPr lang="en-US" sz="1800" i="1">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endParaRPr lang="en-US" sz="1800" dirty="0"/>
              </a:p>
              <a:p>
                <a:pPr>
                  <a:spcBef>
                    <a:spcPts val="400"/>
                  </a:spcBef>
                </a:pPr>
                <a:r>
                  <a:rPr lang="en-US" sz="1800" dirty="0"/>
                  <a:t>Adding and cancelling the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2</m:t>
                            </m:r>
                          </m:sub>
                        </m:sSub>
                        <m:r>
                          <a:rPr lang="en-US" sz="1800" i="1">
                            <a:latin typeface="Cambria Math" panose="02040503050406030204" pitchFamily="18" charset="0"/>
                          </a:rPr>
                          <m:t>)</m:t>
                        </m:r>
                      </m:num>
                      <m:den>
                        <m:r>
                          <a:rPr lang="en-US" sz="1800" i="1">
                            <a:latin typeface="Cambria Math" panose="02040503050406030204" pitchFamily="18" charset="0"/>
                          </a:rPr>
                          <m:t>𝑑𝑡</m:t>
                        </m:r>
                      </m:den>
                    </m:f>
                  </m:oMath>
                </a14:m>
                <a:r>
                  <a:rPr lang="en-US" sz="1800" dirty="0"/>
                  <a:t>, we get</a:t>
                </a:r>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1</m:t>
                            </m:r>
                          </m:sub>
                        </m:sSub>
                      </m:den>
                    </m:f>
                  </m:oMath>
                </a14:m>
                <a:r>
                  <a:rPr lang="en-US" sz="1800" dirty="0"/>
                  <a:t> +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2</m:t>
                            </m:r>
                          </m:sub>
                        </m:sSub>
                      </m:den>
                    </m:f>
                  </m:oMath>
                </a14:m>
                <a:r>
                  <a:rPr lang="en-US" sz="1800" dirty="0"/>
                  <a:t> =1 and solving,  we get.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2</m:t>
                            </m:r>
                          </m:sub>
                        </m:sSub>
                      </m:den>
                    </m:f>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i="1" smtClean="0">
                            <a:latin typeface="Cambria Math" panose="02040503050406030204" pitchFamily="18" charset="0"/>
                          </a:rPr>
                          <m:t>𝑒𝑞</m:t>
                        </m:r>
                      </m:sub>
                    </m:sSub>
                  </m:oMath>
                </a14:m>
                <a:endParaRPr lang="en-US" sz="1800" dirty="0"/>
              </a:p>
              <a:p>
                <a:pPr marL="0" indent="0">
                  <a:spcBef>
                    <a:spcPts val="400"/>
                  </a:spcBef>
                  <a:buNone/>
                </a:pPr>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𝑒𝑞</m:t>
                        </m:r>
                      </m:sub>
                    </m:sSub>
                  </m:oMath>
                </a14:m>
                <a:r>
                  <a:rPr lang="en-US" sz="1800" dirty="0"/>
                  <a:t> is the equivalent capacitance, replacing the bottom right circuit with a single capacitor.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r>
                          <a:rPr lang="en-US" sz="1800" i="1">
                            <a:latin typeface="Cambria Math" panose="02040503050406030204" pitchFamily="18" charset="0"/>
                          </a:rPr>
                          <m:t>𝑑𝑡</m:t>
                        </m:r>
                      </m:den>
                    </m:f>
                  </m:oMath>
                </a14:m>
                <a:r>
                  <a:rPr lang="en-US" sz="1800" dirty="0"/>
                  <a:t>,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oMath>
                </a14:m>
                <a:endParaRPr lang="en-US" sz="1800" dirty="0"/>
              </a:p>
              <a:p>
                <a:pPr>
                  <a:spcBef>
                    <a:spcPts val="400"/>
                  </a:spcBef>
                </a:pPr>
                <a:endParaRPr lang="en-US" sz="1800" dirty="0"/>
              </a:p>
              <a:p>
                <a:pPr>
                  <a:spcBef>
                    <a:spcPts val="400"/>
                  </a:spcBef>
                </a:pPr>
                <a:endParaRPr lang="en-US" sz="1800" dirty="0"/>
              </a:p>
            </p:txBody>
          </p:sp>
        </mc:Choice>
        <mc:Fallback>
          <p:sp>
            <p:nvSpPr>
              <p:cNvPr id="346" name="Content Placeholder 2">
                <a:extLst>
                  <a:ext uri="{FF2B5EF4-FFF2-40B4-BE49-F238E27FC236}">
                    <a16:creationId xmlns:a16="http://schemas.microsoft.com/office/drawing/2014/main" id="{445BC311-B9C8-6E4C-820F-E9CF8D5C9209}"/>
                  </a:ext>
                </a:extLst>
              </p:cNvPr>
              <p:cNvSpPr txBox="1">
                <a:spLocks noRot="1" noChangeAspect="1" noMove="1" noResize="1" noEditPoints="1" noAdjustHandles="1" noChangeArrowheads="1" noChangeShapeType="1" noTextEdit="1"/>
              </p:cNvSpPr>
              <p:nvPr/>
            </p:nvSpPr>
            <p:spPr>
              <a:xfrm>
                <a:off x="5939927" y="1149010"/>
                <a:ext cx="4640759" cy="5015222"/>
              </a:xfrm>
              <a:prstGeom prst="rect">
                <a:avLst/>
              </a:prstGeom>
              <a:blipFill>
                <a:blip r:embed="rId3"/>
                <a:stretch>
                  <a:fillRect l="-817"/>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3F3910AC-7673-21EA-D381-456D7D33D6B5}"/>
              </a:ext>
            </a:extLst>
          </p:cNvPr>
          <p:cNvGrpSpPr/>
          <p:nvPr/>
        </p:nvGrpSpPr>
        <p:grpSpPr>
          <a:xfrm>
            <a:off x="157901" y="3746242"/>
            <a:ext cx="1259605" cy="2060825"/>
            <a:chOff x="190175" y="3746242"/>
            <a:chExt cx="1259605" cy="2060825"/>
          </a:xfrm>
        </p:grpSpPr>
        <p:sp>
          <p:nvSpPr>
            <p:cNvPr id="34" name="Freeform 12">
              <a:extLst>
                <a:ext uri="{FF2B5EF4-FFF2-40B4-BE49-F238E27FC236}">
                  <a16:creationId xmlns:a16="http://schemas.microsoft.com/office/drawing/2014/main" id="{D7AA3281-8778-2245-9C8E-B658AF80E888}"/>
                </a:ext>
              </a:extLst>
            </p:cNvPr>
            <p:cNvSpPr>
              <a:spLocks noChangeAspect="1"/>
            </p:cNvSpPr>
            <p:nvPr/>
          </p:nvSpPr>
          <p:spPr bwMode="auto">
            <a:xfrm>
              <a:off x="1185918" y="4454017"/>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4" name="Oval 14">
              <a:extLst>
                <a:ext uri="{FF2B5EF4-FFF2-40B4-BE49-F238E27FC236}">
                  <a16:creationId xmlns:a16="http://schemas.microsoft.com/office/drawing/2014/main" id="{5DBC8702-C54B-BC4D-ACCD-D37E87D57ADD}"/>
                </a:ext>
              </a:extLst>
            </p:cNvPr>
            <p:cNvSpPr>
              <a:spLocks noChangeAspect="1" noChangeArrowheads="1"/>
            </p:cNvSpPr>
            <p:nvPr/>
          </p:nvSpPr>
          <p:spPr bwMode="auto">
            <a:xfrm>
              <a:off x="884392" y="4141809"/>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5" name="Rectangle 15">
              <a:extLst>
                <a:ext uri="{FF2B5EF4-FFF2-40B4-BE49-F238E27FC236}">
                  <a16:creationId xmlns:a16="http://schemas.microsoft.com/office/drawing/2014/main" id="{653B7B00-2296-1F40-A00F-8408482E955A}"/>
                </a:ext>
              </a:extLst>
            </p:cNvPr>
            <p:cNvSpPr>
              <a:spLocks noChangeAspect="1" noChangeArrowheads="1"/>
            </p:cNvSpPr>
            <p:nvPr/>
          </p:nvSpPr>
          <p:spPr bwMode="auto">
            <a:xfrm>
              <a:off x="825864" y="4092854"/>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3" name="Rectangle 15">
              <a:extLst>
                <a:ext uri="{FF2B5EF4-FFF2-40B4-BE49-F238E27FC236}">
                  <a16:creationId xmlns:a16="http://schemas.microsoft.com/office/drawing/2014/main" id="{58520FC2-90F1-F942-B5E6-853CBF9D0EDF}"/>
                </a:ext>
              </a:extLst>
            </p:cNvPr>
            <p:cNvSpPr>
              <a:spLocks noChangeAspect="1" noChangeArrowheads="1"/>
            </p:cNvSpPr>
            <p:nvPr/>
          </p:nvSpPr>
          <p:spPr bwMode="auto">
            <a:xfrm>
              <a:off x="1136588" y="5058051"/>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9" name="TextBox 38">
              <a:extLst>
                <a:ext uri="{FF2B5EF4-FFF2-40B4-BE49-F238E27FC236}">
                  <a16:creationId xmlns:a16="http://schemas.microsoft.com/office/drawing/2014/main" id="{47C71038-831A-BC49-9A81-3F907236B31C}"/>
                </a:ext>
              </a:extLst>
            </p:cNvPr>
            <p:cNvSpPr txBox="1"/>
            <p:nvPr/>
          </p:nvSpPr>
          <p:spPr>
            <a:xfrm>
              <a:off x="190175" y="4607530"/>
              <a:ext cx="555690" cy="395467"/>
            </a:xfrm>
            <a:prstGeom prst="rect">
              <a:avLst/>
            </a:prstGeom>
            <a:noFill/>
          </p:spPr>
          <p:txBody>
            <a:bodyPr wrap="square" rtlCol="0">
              <a:spAutoFit/>
            </a:bodyPr>
            <a:lstStyle/>
            <a:p>
              <a:r>
                <a:rPr lang="en-US" sz="1400" dirty="0"/>
                <a:t>R</a:t>
              </a:r>
              <a:r>
                <a:rPr lang="en-US" sz="1400" baseline="-25000" dirty="0"/>
                <a:t>1</a:t>
              </a:r>
            </a:p>
          </p:txBody>
        </p:sp>
        <p:sp>
          <p:nvSpPr>
            <p:cNvPr id="40" name="TextBox 39">
              <a:extLst>
                <a:ext uri="{FF2B5EF4-FFF2-40B4-BE49-F238E27FC236}">
                  <a16:creationId xmlns:a16="http://schemas.microsoft.com/office/drawing/2014/main" id="{AA0910B8-4B69-BA4A-91B1-5E61372C9375}"/>
                </a:ext>
              </a:extLst>
            </p:cNvPr>
            <p:cNvSpPr txBox="1"/>
            <p:nvPr/>
          </p:nvSpPr>
          <p:spPr>
            <a:xfrm>
              <a:off x="894090" y="4637668"/>
              <a:ext cx="555690" cy="395467"/>
            </a:xfrm>
            <a:prstGeom prst="rect">
              <a:avLst/>
            </a:prstGeom>
            <a:noFill/>
          </p:spPr>
          <p:txBody>
            <a:bodyPr wrap="square" rtlCol="0">
              <a:spAutoFit/>
            </a:bodyPr>
            <a:lstStyle/>
            <a:p>
              <a:r>
                <a:rPr lang="en-US" sz="1400" dirty="0"/>
                <a:t>R</a:t>
              </a:r>
              <a:r>
                <a:rPr lang="en-US" sz="1400" baseline="-25000" dirty="0"/>
                <a:t>2</a:t>
              </a:r>
            </a:p>
          </p:txBody>
        </p:sp>
        <p:sp>
          <p:nvSpPr>
            <p:cNvPr id="41" name="TextBox 40">
              <a:extLst>
                <a:ext uri="{FF2B5EF4-FFF2-40B4-BE49-F238E27FC236}">
                  <a16:creationId xmlns:a16="http://schemas.microsoft.com/office/drawing/2014/main" id="{38281145-2F5B-5247-A813-7C1D3FCC0ADC}"/>
                </a:ext>
              </a:extLst>
            </p:cNvPr>
            <p:cNvSpPr txBox="1"/>
            <p:nvPr/>
          </p:nvSpPr>
          <p:spPr>
            <a:xfrm>
              <a:off x="664533" y="5499290"/>
              <a:ext cx="579120" cy="307777"/>
            </a:xfrm>
            <a:prstGeom prst="rect">
              <a:avLst/>
            </a:prstGeom>
            <a:noFill/>
          </p:spPr>
          <p:txBody>
            <a:bodyPr wrap="square" rtlCol="0">
              <a:spAutoFit/>
            </a:bodyPr>
            <a:lstStyle/>
            <a:p>
              <a:r>
                <a:rPr lang="en-US" sz="1400" dirty="0"/>
                <a:t>V=0</a:t>
              </a:r>
            </a:p>
          </p:txBody>
        </p:sp>
        <p:sp>
          <p:nvSpPr>
            <p:cNvPr id="42" name="TextBox 41">
              <a:extLst>
                <a:ext uri="{FF2B5EF4-FFF2-40B4-BE49-F238E27FC236}">
                  <a16:creationId xmlns:a16="http://schemas.microsoft.com/office/drawing/2014/main" id="{1E7C6532-646B-5D40-9DB6-A1DB3941A2CB}"/>
                </a:ext>
              </a:extLst>
            </p:cNvPr>
            <p:cNvSpPr txBox="1"/>
            <p:nvPr/>
          </p:nvSpPr>
          <p:spPr>
            <a:xfrm>
              <a:off x="775824" y="3746242"/>
              <a:ext cx="467829" cy="307777"/>
            </a:xfrm>
            <a:prstGeom prst="rect">
              <a:avLst/>
            </a:prstGeom>
            <a:noFill/>
          </p:spPr>
          <p:txBody>
            <a:bodyPr wrap="square" rtlCol="0">
              <a:spAutoFit/>
            </a:bodyPr>
            <a:lstStyle/>
            <a:p>
              <a:r>
                <a:rPr lang="en-US" sz="1400" dirty="0"/>
                <a:t>V</a:t>
              </a:r>
              <a:r>
                <a:rPr lang="en-US" sz="1400" baseline="-25000" dirty="0"/>
                <a:t>1</a:t>
              </a:r>
            </a:p>
          </p:txBody>
        </p:sp>
        <p:cxnSp>
          <p:nvCxnSpPr>
            <p:cNvPr id="44" name="Straight Arrow Connector 43">
              <a:extLst>
                <a:ext uri="{FF2B5EF4-FFF2-40B4-BE49-F238E27FC236}">
                  <a16:creationId xmlns:a16="http://schemas.microsoft.com/office/drawing/2014/main" id="{82C38700-B722-1744-9FD1-7D539DC5B341}"/>
                </a:ext>
              </a:extLst>
            </p:cNvPr>
            <p:cNvCxnSpPr>
              <a:cxnSpLocks/>
            </p:cNvCxnSpPr>
            <p:nvPr/>
          </p:nvCxnSpPr>
          <p:spPr>
            <a:xfrm>
              <a:off x="685908" y="464027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6F27FFF-BFB3-E54F-ABC9-AFED7653BEED}"/>
                </a:ext>
              </a:extLst>
            </p:cNvPr>
            <p:cNvCxnSpPr>
              <a:cxnSpLocks/>
            </p:cNvCxnSpPr>
            <p:nvPr/>
          </p:nvCxnSpPr>
          <p:spPr>
            <a:xfrm>
              <a:off x="1394152" y="4643771"/>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498EBB-8C84-AA48-A9FD-89FD7CDB5714}"/>
                </a:ext>
              </a:extLst>
            </p:cNvPr>
            <p:cNvSpPr txBox="1"/>
            <p:nvPr/>
          </p:nvSpPr>
          <p:spPr>
            <a:xfrm>
              <a:off x="638740" y="4540559"/>
              <a:ext cx="555690" cy="395467"/>
            </a:xfrm>
            <a:prstGeom prst="rect">
              <a:avLst/>
            </a:prstGeom>
            <a:noFill/>
          </p:spPr>
          <p:txBody>
            <a:bodyPr wrap="square" rtlCol="0">
              <a:spAutoFit/>
            </a:bodyPr>
            <a:lstStyle/>
            <a:p>
              <a:r>
                <a:rPr lang="en-US" sz="1400" dirty="0"/>
                <a:t>i</a:t>
              </a:r>
              <a:r>
                <a:rPr lang="en-US" sz="1400" baseline="-25000" dirty="0"/>
                <a:t>1</a:t>
              </a:r>
            </a:p>
          </p:txBody>
        </p:sp>
        <p:cxnSp>
          <p:nvCxnSpPr>
            <p:cNvPr id="48" name="Straight Arrow Connector 47">
              <a:extLst>
                <a:ext uri="{FF2B5EF4-FFF2-40B4-BE49-F238E27FC236}">
                  <a16:creationId xmlns:a16="http://schemas.microsoft.com/office/drawing/2014/main" id="{FDDCCA99-A99F-DB42-8134-62D4E679DA32}"/>
                </a:ext>
              </a:extLst>
            </p:cNvPr>
            <p:cNvCxnSpPr>
              <a:cxnSpLocks/>
            </p:cNvCxnSpPr>
            <p:nvPr/>
          </p:nvCxnSpPr>
          <p:spPr>
            <a:xfrm>
              <a:off x="219842" y="4249333"/>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252E2B9-EB61-524C-929C-37EC9667EB99}"/>
                </a:ext>
              </a:extLst>
            </p:cNvPr>
            <p:cNvSpPr txBox="1"/>
            <p:nvPr/>
          </p:nvSpPr>
          <p:spPr>
            <a:xfrm flipH="1">
              <a:off x="242433" y="4082071"/>
              <a:ext cx="317785" cy="307777"/>
            </a:xfrm>
            <a:prstGeom prst="rect">
              <a:avLst/>
            </a:prstGeom>
            <a:noFill/>
          </p:spPr>
          <p:txBody>
            <a:bodyPr wrap="square" rtlCol="0">
              <a:spAutoFit/>
            </a:bodyPr>
            <a:lstStyle/>
            <a:p>
              <a:r>
                <a:rPr lang="en-US" sz="1400" dirty="0" err="1"/>
                <a:t>i</a:t>
              </a:r>
              <a:endParaRPr lang="en-US" sz="1400" baseline="-25000" dirty="0"/>
            </a:p>
          </p:txBody>
        </p:sp>
        <p:sp>
          <p:nvSpPr>
            <p:cNvPr id="56" name="Freeform 12">
              <a:extLst>
                <a:ext uri="{FF2B5EF4-FFF2-40B4-BE49-F238E27FC236}">
                  <a16:creationId xmlns:a16="http://schemas.microsoft.com/office/drawing/2014/main" id="{A2225C95-EC06-2B4A-9A69-A6A43A1A704A}"/>
                </a:ext>
              </a:extLst>
            </p:cNvPr>
            <p:cNvSpPr>
              <a:spLocks noChangeAspect="1"/>
            </p:cNvSpPr>
            <p:nvPr/>
          </p:nvSpPr>
          <p:spPr bwMode="auto">
            <a:xfrm>
              <a:off x="475849" y="4449221"/>
              <a:ext cx="171647" cy="717867"/>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47ABCA7F-4642-424A-ADD9-4E0B491B97C3}"/>
                </a:ext>
              </a:extLst>
            </p:cNvPr>
            <p:cNvCxnSpPr/>
            <p:nvPr/>
          </p:nvCxnSpPr>
          <p:spPr>
            <a:xfrm flipV="1">
              <a:off x="553107" y="444922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67B902-03EA-6743-8CD2-6D7E180F279D}"/>
                </a:ext>
              </a:extLst>
            </p:cNvPr>
            <p:cNvCxnSpPr/>
            <p:nvPr/>
          </p:nvCxnSpPr>
          <p:spPr>
            <a:xfrm flipV="1">
              <a:off x="552336" y="5168497"/>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BD7526-A360-B742-A6CD-C247EDA61AA3}"/>
                </a:ext>
              </a:extLst>
            </p:cNvPr>
            <p:cNvCxnSpPr>
              <a:cxnSpLocks/>
            </p:cNvCxnSpPr>
            <p:nvPr/>
          </p:nvCxnSpPr>
          <p:spPr>
            <a:xfrm>
              <a:off x="928683" y="4170123"/>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327A11-C57C-1A45-96A4-34FC5A865C3C}"/>
                </a:ext>
              </a:extLst>
            </p:cNvPr>
            <p:cNvCxnSpPr>
              <a:cxnSpLocks/>
            </p:cNvCxnSpPr>
            <p:nvPr/>
          </p:nvCxnSpPr>
          <p:spPr>
            <a:xfrm>
              <a:off x="925242" y="5160723"/>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14">
              <a:extLst>
                <a:ext uri="{FF2B5EF4-FFF2-40B4-BE49-F238E27FC236}">
                  <a16:creationId xmlns:a16="http://schemas.microsoft.com/office/drawing/2014/main" id="{2F8EAB38-1093-32B7-E762-43010D002D10}"/>
                </a:ext>
              </a:extLst>
            </p:cNvPr>
            <p:cNvSpPr>
              <a:spLocks noChangeAspect="1" noChangeArrowheads="1"/>
            </p:cNvSpPr>
            <p:nvPr/>
          </p:nvSpPr>
          <p:spPr bwMode="auto">
            <a:xfrm>
              <a:off x="875422" y="5391492"/>
              <a:ext cx="100584" cy="841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Tree>
    <p:extLst>
      <p:ext uri="{BB962C8B-B14F-4D97-AF65-F5344CB8AC3E}">
        <p14:creationId xmlns:p14="http://schemas.microsoft.com/office/powerpoint/2010/main" val="394776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78027" y="101556"/>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50</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477904" y="1355457"/>
                <a:ext cx="5588565" cy="4930739"/>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NPN Mode</a:t>
                </a: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r>
                      <a:rPr lang="en-US" b="0" i="1" smtClean="0">
                        <a:latin typeface="Cambria Math" panose="02040503050406030204" pitchFamily="18" charset="0"/>
                        <a:cs typeface="Arial" charset="0"/>
                      </a:rPr>
                      <m:t>=.7</m:t>
                    </m:r>
                    <m:r>
                      <m:rPr>
                        <m:sty m:val="p"/>
                      </m:rPr>
                      <a:rPr lang="en-US" b="0" i="0" smtClean="0">
                        <a:latin typeface="Cambria Math" panose="02040503050406030204" pitchFamily="18" charset="0"/>
                        <a:cs typeface="Arial" charset="0"/>
                      </a:rPr>
                      <m:t>V</m:t>
                    </m:r>
                  </m:oMath>
                </a14:m>
                <a:endParaRPr lang="en-US" b="0" dirty="0">
                  <a:cs typeface="Arial" charset="0"/>
                </a:endParaRPr>
              </a:p>
              <a:p>
                <a:pPr marL="800100"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𝑔</m:t>
                        </m:r>
                      </m:e>
                      <m:sub>
                        <m:r>
                          <a:rPr lang="en-US" b="0" i="1" smtClean="0">
                            <a:latin typeface="Cambria Math" panose="02040503050406030204" pitchFamily="18" charset="0"/>
                            <a:ea typeface="Cambria Math" panose="02040503050406030204" pitchFamily="18" charset="0"/>
                            <a:cs typeface="Arial" charset="0"/>
                          </a:rPr>
                          <m:t>𝑚</m:t>
                        </m:r>
                      </m:sub>
                    </m:sSub>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𝑟</m:t>
                        </m:r>
                      </m:e>
                      <m:sub>
                        <m:r>
                          <a:rPr lang="en-US" b="0" i="1" smtClean="0">
                            <a:latin typeface="Cambria Math" panose="02040503050406030204" pitchFamily="18" charset="0"/>
                            <a:ea typeface="Cambria Math" panose="02040503050406030204" pitchFamily="18" charset="0"/>
                            <a:cs typeface="Arial" charset="0"/>
                          </a:rPr>
                          <m:t>𝜋</m:t>
                        </m:r>
                      </m:sub>
                    </m:sSub>
                  </m:oMath>
                </a14:m>
                <a:endParaRPr lang="en-US"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𝑏</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𝑏</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25</m:t>
                    </m:r>
                    <m:r>
                      <a:rPr lang="en-US" b="0" i="1" smtClean="0">
                        <a:latin typeface="Cambria Math" panose="02040503050406030204" pitchFamily="18" charset="0"/>
                        <a:ea typeface="Cambria Math" panose="02040503050406030204" pitchFamily="18" charset="0"/>
                        <a:cs typeface="Arial" charset="0"/>
                      </a:rPr>
                      <m:t>𝑚𝑉</m:t>
                    </m:r>
                  </m:oMath>
                </a14:m>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𝑔</m:t>
                        </m:r>
                      </m:e>
                      <m:sub>
                        <m:r>
                          <a:rPr lang="en-US" b="0" i="1" smtClean="0">
                            <a:latin typeface="Cambria Math" panose="02040503050406030204" pitchFamily="18" charset="0"/>
                            <a:cs typeface="Arial" charset="0"/>
                          </a:rPr>
                          <m:t>𝑚</m:t>
                        </m:r>
                      </m:sub>
                    </m:sSub>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num>
                      <m:den>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𝑡</m:t>
                            </m:r>
                          </m:sub>
                        </m:sSub>
                      </m:den>
                    </m:f>
                  </m:oMath>
                </a14:m>
                <a:endParaRPr lang="en-US"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DC</a:t>
                </a:r>
              </a:p>
              <a:p>
                <a:pPr marL="800100" lvl="1" indent="-34290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cs typeface="Arial" charset="0"/>
                          </a:rPr>
                        </m:ctrlPr>
                      </m:fPr>
                      <m:num>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𝑐𝑐</m:t>
                            </m:r>
                          </m:sub>
                        </m:sSub>
                        <m:r>
                          <a:rPr lang="en-US" b="0" i="1" smtClean="0">
                            <a:latin typeface="Cambria Math" panose="02040503050406030204" pitchFamily="18" charset="0"/>
                            <a:cs typeface="Arial" charset="0"/>
                          </a:rPr>
                          <m:t>−2</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𝑓</m:t>
                            </m:r>
                          </m:sub>
                        </m:sSub>
                      </m:num>
                      <m:den>
                        <m:sSub>
                          <m:sSubPr>
                            <m:ctrlPr>
                              <a:rPr lang="en-US"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𝑅</m:t>
                            </m:r>
                          </m:e>
                          <m:sub>
                            <m:r>
                              <a:rPr lang="en-US" b="0" i="1" smtClean="0">
                                <a:latin typeface="Cambria Math" panose="02040503050406030204" pitchFamily="18" charset="0"/>
                                <a:cs typeface="Arial" charset="0"/>
                              </a:rPr>
                              <m:t>𝐶</m:t>
                            </m:r>
                          </m:sub>
                        </m:sSub>
                      </m:den>
                    </m:f>
                    <m:r>
                      <a:rPr lang="en-US" b="0" i="1" smtClean="0">
                        <a:latin typeface="Cambria Math" panose="02040503050406030204" pitchFamily="18" charset="0"/>
                        <a:cs typeface="Arial" charset="0"/>
                      </a:rPr>
                      <m:t>&lt;</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𝑖</m:t>
                        </m:r>
                      </m:e>
                      <m:sub>
                        <m:r>
                          <a:rPr lang="en-US" b="0" i="1" smtClean="0">
                            <a:latin typeface="Cambria Math" panose="02040503050406030204" pitchFamily="18" charset="0"/>
                            <a:cs typeface="Arial" charset="0"/>
                          </a:rPr>
                          <m:t>𝑐</m:t>
                        </m:r>
                      </m:sub>
                    </m:sSub>
                    <m:r>
                      <a:rPr lang="en-US" b="0" i="1" smtClean="0">
                        <a:latin typeface="Cambria Math" panose="02040503050406030204" pitchFamily="18" charset="0"/>
                        <a:cs typeface="Arial" charset="0"/>
                      </a:rPr>
                      <m:t>, </m:t>
                    </m:r>
                    <m:r>
                      <a:rPr lang="en-US" b="0" i="1" smtClean="0">
                        <a:latin typeface="Cambria Math" panose="02040503050406030204" pitchFamily="18" charset="0"/>
                        <a:ea typeface="Cambria Math" panose="02040503050406030204" pitchFamily="18" charset="0"/>
                        <a:cs typeface="Arial" charset="0"/>
                      </a:rPr>
                      <m:t>𝛽</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𝑏</m:t>
                        </m:r>
                      </m:sub>
                    </m:sSub>
                    <m:r>
                      <a:rPr lang="en-US" b="0" i="1" smtClean="0">
                        <a:latin typeface="Cambria Math" panose="02040503050406030204" pitchFamily="18" charset="0"/>
                        <a:ea typeface="Cambria Math" panose="02040503050406030204" pitchFamily="18" charset="0"/>
                        <a:cs typeface="Arial" charset="0"/>
                      </a:rPr>
                      <m:t>=</m:t>
                    </m:r>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𝑖</m:t>
                        </m:r>
                      </m:e>
                      <m:sub>
                        <m:r>
                          <a:rPr lang="en-US" b="0" i="1" smtClean="0">
                            <a:latin typeface="Cambria Math" panose="02040503050406030204" pitchFamily="18" charset="0"/>
                            <a:ea typeface="Cambria Math" panose="02040503050406030204" pitchFamily="18" charset="0"/>
                            <a:cs typeface="Arial" charset="0"/>
                          </a:rPr>
                          <m:t>𝑐</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ea typeface="Arial" charset="0"/>
                  <a:cs typeface="Arial" charset="0"/>
                </a:endParaRP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𝐵</m:t>
                            </m:r>
                          </m:sub>
                        </m:sSub>
                      </m:den>
                    </m:f>
                    <m:r>
                      <a:rPr lang="en-US" sz="2000" b="0" i="1" smtClean="0">
                        <a:latin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𝑖</m:t>
                        </m:r>
                      </m:e>
                      <m:sub>
                        <m:r>
                          <a:rPr lang="en-US" sz="2000" i="1">
                            <a:latin typeface="Cambria Math" panose="02040503050406030204" pitchFamily="18" charset="0"/>
                            <a:ea typeface="Cambria Math" panose="02040503050406030204" pitchFamily="18" charset="0"/>
                            <a:cs typeface="Arial" charset="0"/>
                          </a:rPr>
                          <m:t>𝑏</m:t>
                        </m:r>
                      </m:sub>
                    </m:sSub>
                  </m:oMath>
                </a14:m>
                <a:endParaRPr lang="en-US" sz="2000" dirty="0">
                  <a:ea typeface="Arial" charset="0"/>
                  <a:cs typeface="Arial" charset="0"/>
                </a:endParaRPr>
              </a:p>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a:ea typeface="Arial" charset="0"/>
                    <a:cs typeface="Arial" charset="0"/>
                  </a:rPr>
                  <a:t>Thevenize circuit</a:t>
                </a:r>
              </a:p>
              <a:p>
                <a:pPr marL="914400" lvl="1" indent="-457200">
                  <a:buFont typeface="+mj-lt"/>
                  <a:buAutoNum type="arabicPeriod"/>
                </a:pPr>
                <a:r>
                  <a:rPr lang="en-US" sz="2000" dirty="0">
                    <a:ea typeface="Arial" charset="0"/>
                    <a:cs typeface="Arial" charset="0"/>
                  </a:rPr>
                  <a:t>Replace transistor with model</a:t>
                </a:r>
              </a:p>
              <a:p>
                <a:pPr marL="914400" lvl="1" indent="-457200">
                  <a:buFont typeface="+mj-lt"/>
                  <a:buAutoNum type="arabicPeriod"/>
                </a:pPr>
                <a:endParaRPr lang="en-US" sz="2000" dirty="0">
                  <a:ea typeface="Arial" charset="0"/>
                  <a:cs typeface="Arial" charset="0"/>
                </a:endParaRPr>
              </a:p>
              <a:p>
                <a:pPr marL="914400" lvl="1" indent="-457200">
                  <a:buFont typeface="+mj-lt"/>
                  <a:buAutoNum type="arabicPeriod"/>
                </a:pPr>
                <a:endParaRPr lang="en-US" sz="2000" dirty="0">
                  <a:ea typeface="Arial" charset="0"/>
                  <a:cs typeface="Arial" charset="0"/>
                </a:endParaRPr>
              </a:p>
              <a:p>
                <a:pPr marL="800100" lvl="1" indent="-342900">
                  <a:buFont typeface="Arial" panose="020B0604020202020204" pitchFamily="34" charset="0"/>
                  <a:buChar char="•"/>
                </a:pPr>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477904" y="1355457"/>
                <a:ext cx="5588565" cy="4930739"/>
              </a:xfrm>
              <a:prstGeom prst="rect">
                <a:avLst/>
              </a:prstGeom>
              <a:blipFill>
                <a:blip r:embed="rId3"/>
                <a:stretch>
                  <a:fillRect l="-907" t="-514"/>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5885DC5B-319C-3441-BF87-3DA26ECB9BC7}"/>
              </a:ext>
            </a:extLst>
          </p:cNvPr>
          <p:cNvGrpSpPr/>
          <p:nvPr/>
        </p:nvGrpSpPr>
        <p:grpSpPr>
          <a:xfrm>
            <a:off x="10093187" y="817946"/>
            <a:ext cx="1716774" cy="2438000"/>
            <a:chOff x="9851775" y="1007041"/>
            <a:chExt cx="1716774" cy="2438000"/>
          </a:xfrm>
        </p:grpSpPr>
        <p:grpSp>
          <p:nvGrpSpPr>
            <p:cNvPr id="10" name="Group 9">
              <a:extLst>
                <a:ext uri="{FF2B5EF4-FFF2-40B4-BE49-F238E27FC236}">
                  <a16:creationId xmlns:a16="http://schemas.microsoft.com/office/drawing/2014/main" id="{81893EF2-D341-4349-964F-384E7DB953C1}"/>
                </a:ext>
              </a:extLst>
            </p:cNvPr>
            <p:cNvGrpSpPr/>
            <p:nvPr/>
          </p:nvGrpSpPr>
          <p:grpSpPr>
            <a:xfrm>
              <a:off x="10446328" y="1607127"/>
              <a:ext cx="568036" cy="968432"/>
              <a:chOff x="7353993" y="2830482"/>
              <a:chExt cx="423170" cy="609600"/>
            </a:xfrm>
          </p:grpSpPr>
          <p:sp>
            <p:nvSpPr>
              <p:cNvPr id="108" name="Freeform 35">
                <a:extLst>
                  <a:ext uri="{FF2B5EF4-FFF2-40B4-BE49-F238E27FC236}">
                    <a16:creationId xmlns:a16="http://schemas.microsoft.com/office/drawing/2014/main" id="{E9E2A0FA-FB01-B240-977B-1A153EF1F76D}"/>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11" name="Freeform 38">
                <a:extLst>
                  <a:ext uri="{FF2B5EF4-FFF2-40B4-BE49-F238E27FC236}">
                    <a16:creationId xmlns:a16="http://schemas.microsoft.com/office/drawing/2014/main" id="{01338387-9DD1-DD4E-9021-5DC5BBF2E1F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E78B3545-E3AE-EC4C-ABA5-7EFBAC016DE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69529A1-E8CD-644E-B9FF-CFA714E42728}"/>
                </a:ext>
              </a:extLst>
            </p:cNvPr>
            <p:cNvSpPr txBox="1"/>
            <p:nvPr/>
          </p:nvSpPr>
          <p:spPr>
            <a:xfrm>
              <a:off x="10335494" y="3075709"/>
              <a:ext cx="1233055" cy="369332"/>
            </a:xfrm>
            <a:prstGeom prst="rect">
              <a:avLst/>
            </a:prstGeom>
            <a:noFill/>
          </p:spPr>
          <p:txBody>
            <a:bodyPr wrap="square" rtlCol="0">
              <a:spAutoFit/>
            </a:bodyPr>
            <a:lstStyle/>
            <a:p>
              <a:r>
                <a:rPr lang="en-US" dirty="0"/>
                <a:t>Active</a:t>
              </a:r>
            </a:p>
          </p:txBody>
        </p:sp>
        <p:sp>
          <p:nvSpPr>
            <p:cNvPr id="35" name="Bent Arrow 34">
              <a:extLst>
                <a:ext uri="{FF2B5EF4-FFF2-40B4-BE49-F238E27FC236}">
                  <a16:creationId xmlns:a16="http://schemas.microsoft.com/office/drawing/2014/main" id="{754B5729-B757-D84A-B9DD-93E3002B8E4C}"/>
                </a:ext>
              </a:extLst>
            </p:cNvPr>
            <p:cNvSpPr/>
            <p:nvPr/>
          </p:nvSpPr>
          <p:spPr>
            <a:xfrm>
              <a:off x="10474043" y="152825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ent Arrow 112">
              <a:extLst>
                <a:ext uri="{FF2B5EF4-FFF2-40B4-BE49-F238E27FC236}">
                  <a16:creationId xmlns:a16="http://schemas.microsoft.com/office/drawing/2014/main" id="{074548CC-D593-4645-9FF4-D1E74CE9B8C3}"/>
                </a:ext>
              </a:extLst>
            </p:cNvPr>
            <p:cNvSpPr/>
            <p:nvPr/>
          </p:nvSpPr>
          <p:spPr>
            <a:xfrm rot="16200000">
              <a:off x="10446332" y="2137854"/>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Box 113">
              <a:extLst>
                <a:ext uri="{FF2B5EF4-FFF2-40B4-BE49-F238E27FC236}">
                  <a16:creationId xmlns:a16="http://schemas.microsoft.com/office/drawing/2014/main" id="{AFF08002-FAA7-1640-BD97-8044C30FC73E}"/>
                </a:ext>
              </a:extLst>
            </p:cNvPr>
            <p:cNvSpPr txBox="1"/>
            <p:nvPr/>
          </p:nvSpPr>
          <p:spPr>
            <a:xfrm>
              <a:off x="10303539" y="1262550"/>
              <a:ext cx="562683" cy="369332"/>
            </a:xfrm>
            <a:prstGeom prst="rect">
              <a:avLst/>
            </a:prstGeom>
            <a:noFill/>
          </p:spPr>
          <p:txBody>
            <a:bodyPr wrap="square" rtlCol="0">
              <a:spAutoFit/>
            </a:bodyPr>
            <a:lstStyle/>
            <a:p>
              <a:r>
                <a:rPr lang="en-US" dirty="0"/>
                <a:t>&lt;</a:t>
              </a:r>
              <a:r>
                <a:rPr lang="en-US" dirty="0" err="1"/>
                <a:t>V</a:t>
              </a:r>
              <a:r>
                <a:rPr lang="en-US" baseline="-25000" dirty="0" err="1"/>
                <a:t>f</a:t>
              </a:r>
              <a:endParaRPr lang="en-US" baseline="-25000" dirty="0"/>
            </a:p>
          </p:txBody>
        </p:sp>
        <p:sp>
          <p:nvSpPr>
            <p:cNvPr id="115" name="TextBox 114">
              <a:extLst>
                <a:ext uri="{FF2B5EF4-FFF2-40B4-BE49-F238E27FC236}">
                  <a16:creationId xmlns:a16="http://schemas.microsoft.com/office/drawing/2014/main" id="{210E30D4-2030-4147-989F-3F399735DD28}"/>
                </a:ext>
              </a:extLst>
            </p:cNvPr>
            <p:cNvSpPr txBox="1"/>
            <p:nvPr/>
          </p:nvSpPr>
          <p:spPr>
            <a:xfrm>
              <a:off x="10324782" y="2640968"/>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grpSp>
          <p:nvGrpSpPr>
            <p:cNvPr id="84" name="Group 83">
              <a:extLst>
                <a:ext uri="{FF2B5EF4-FFF2-40B4-BE49-F238E27FC236}">
                  <a16:creationId xmlns:a16="http://schemas.microsoft.com/office/drawing/2014/main" id="{87DB6D02-8122-A244-A120-3B8BA24238D1}"/>
                </a:ext>
              </a:extLst>
            </p:cNvPr>
            <p:cNvGrpSpPr/>
            <p:nvPr/>
          </p:nvGrpSpPr>
          <p:grpSpPr>
            <a:xfrm>
              <a:off x="10967676" y="2520139"/>
              <a:ext cx="91440" cy="372721"/>
              <a:chOff x="11646555" y="2575559"/>
              <a:chExt cx="91440" cy="372721"/>
            </a:xfrm>
          </p:grpSpPr>
          <p:cxnSp>
            <p:nvCxnSpPr>
              <p:cNvPr id="64" name="Straight Connector 63">
                <a:extLst>
                  <a:ext uri="{FF2B5EF4-FFF2-40B4-BE49-F238E27FC236}">
                    <a16:creationId xmlns:a16="http://schemas.microsoft.com/office/drawing/2014/main" id="{063EB6B9-63F2-7F4A-9B19-6F93FF11D54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5599FA8F-645C-DA40-9E0E-B91A3581D07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19" name="Group 118">
              <a:extLst>
                <a:ext uri="{FF2B5EF4-FFF2-40B4-BE49-F238E27FC236}">
                  <a16:creationId xmlns:a16="http://schemas.microsoft.com/office/drawing/2014/main" id="{65EFF798-8B5A-E045-BE1B-353F55100CE3}"/>
                </a:ext>
              </a:extLst>
            </p:cNvPr>
            <p:cNvGrpSpPr/>
            <p:nvPr/>
          </p:nvGrpSpPr>
          <p:grpSpPr>
            <a:xfrm rot="10800000">
              <a:off x="10970814" y="1341188"/>
              <a:ext cx="91440" cy="372721"/>
              <a:chOff x="11646555" y="2575559"/>
              <a:chExt cx="91440" cy="372721"/>
            </a:xfrm>
          </p:grpSpPr>
          <p:cxnSp>
            <p:nvCxnSpPr>
              <p:cNvPr id="120" name="Straight Connector 119">
                <a:extLst>
                  <a:ext uri="{FF2B5EF4-FFF2-40B4-BE49-F238E27FC236}">
                    <a16:creationId xmlns:a16="http://schemas.microsoft.com/office/drawing/2014/main" id="{F54C6DE9-D83B-3048-AFD0-8270546DF80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1DEEEAB-499F-6D46-86A0-1DBC169F6F85}"/>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22" name="Group 121">
              <a:extLst>
                <a:ext uri="{FF2B5EF4-FFF2-40B4-BE49-F238E27FC236}">
                  <a16:creationId xmlns:a16="http://schemas.microsoft.com/office/drawing/2014/main" id="{9E2FC76B-88CE-AC4D-BEFF-4551100E5220}"/>
                </a:ext>
              </a:extLst>
            </p:cNvPr>
            <p:cNvGrpSpPr/>
            <p:nvPr/>
          </p:nvGrpSpPr>
          <p:grpSpPr>
            <a:xfrm rot="5400000">
              <a:off x="10372683" y="1911096"/>
              <a:ext cx="91440" cy="372721"/>
              <a:chOff x="11646555" y="2575559"/>
              <a:chExt cx="91440" cy="372721"/>
            </a:xfrm>
          </p:grpSpPr>
          <p:cxnSp>
            <p:nvCxnSpPr>
              <p:cNvPr id="123" name="Straight Connector 122">
                <a:extLst>
                  <a:ext uri="{FF2B5EF4-FFF2-40B4-BE49-F238E27FC236}">
                    <a16:creationId xmlns:a16="http://schemas.microsoft.com/office/drawing/2014/main" id="{123C6F1E-F0AF-AE4E-879B-3AAC57B718EA}"/>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C63F9FC0-E239-784E-9D85-AE3A518DBBD3}"/>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25" name="TextBox 124">
              <a:extLst>
                <a:ext uri="{FF2B5EF4-FFF2-40B4-BE49-F238E27FC236}">
                  <a16:creationId xmlns:a16="http://schemas.microsoft.com/office/drawing/2014/main" id="{3EB4CE2E-F4F0-EC47-925A-BB654CEEB049}"/>
                </a:ext>
              </a:extLst>
            </p:cNvPr>
            <p:cNvSpPr txBox="1"/>
            <p:nvPr/>
          </p:nvSpPr>
          <p:spPr>
            <a:xfrm>
              <a:off x="9851775" y="1921445"/>
              <a:ext cx="562684" cy="369332"/>
            </a:xfrm>
            <a:prstGeom prst="rect">
              <a:avLst/>
            </a:prstGeom>
            <a:noFill/>
          </p:spPr>
          <p:txBody>
            <a:bodyPr wrap="square" rtlCol="0">
              <a:spAutoFit/>
            </a:bodyPr>
            <a:lstStyle/>
            <a:p>
              <a:r>
                <a:rPr lang="en-US" dirty="0"/>
                <a:t>b</a:t>
              </a:r>
            </a:p>
          </p:txBody>
        </p:sp>
        <p:sp>
          <p:nvSpPr>
            <p:cNvPr id="126" name="TextBox 125">
              <a:extLst>
                <a:ext uri="{FF2B5EF4-FFF2-40B4-BE49-F238E27FC236}">
                  <a16:creationId xmlns:a16="http://schemas.microsoft.com/office/drawing/2014/main" id="{FDFD6425-01AE-8844-8A93-58E0D644C253}"/>
                </a:ext>
              </a:extLst>
            </p:cNvPr>
            <p:cNvSpPr txBox="1"/>
            <p:nvPr/>
          </p:nvSpPr>
          <p:spPr>
            <a:xfrm>
              <a:off x="10863155" y="1007041"/>
              <a:ext cx="295296" cy="369332"/>
            </a:xfrm>
            <a:prstGeom prst="rect">
              <a:avLst/>
            </a:prstGeom>
            <a:noFill/>
          </p:spPr>
          <p:txBody>
            <a:bodyPr wrap="square" rtlCol="0">
              <a:spAutoFit/>
            </a:bodyPr>
            <a:lstStyle/>
            <a:p>
              <a:r>
                <a:rPr lang="en-US" dirty="0"/>
                <a:t>c</a:t>
              </a:r>
            </a:p>
          </p:txBody>
        </p:sp>
        <p:sp>
          <p:nvSpPr>
            <p:cNvPr id="127" name="TextBox 126">
              <a:extLst>
                <a:ext uri="{FF2B5EF4-FFF2-40B4-BE49-F238E27FC236}">
                  <a16:creationId xmlns:a16="http://schemas.microsoft.com/office/drawing/2014/main" id="{35531245-3CDE-F141-865F-DDEDEE64514C}"/>
                </a:ext>
              </a:extLst>
            </p:cNvPr>
            <p:cNvSpPr txBox="1"/>
            <p:nvPr/>
          </p:nvSpPr>
          <p:spPr>
            <a:xfrm>
              <a:off x="10877005" y="2863550"/>
              <a:ext cx="295296" cy="369332"/>
            </a:xfrm>
            <a:prstGeom prst="rect">
              <a:avLst/>
            </a:prstGeom>
            <a:noFill/>
          </p:spPr>
          <p:txBody>
            <a:bodyPr wrap="square" rtlCol="0">
              <a:spAutoFit/>
            </a:bodyPr>
            <a:lstStyle/>
            <a:p>
              <a:r>
                <a:rPr lang="en-US" dirty="0"/>
                <a:t>e</a:t>
              </a:r>
            </a:p>
          </p:txBody>
        </p:sp>
      </p:grpSp>
      <p:grpSp>
        <p:nvGrpSpPr>
          <p:cNvPr id="149" name="Group 148">
            <a:extLst>
              <a:ext uri="{FF2B5EF4-FFF2-40B4-BE49-F238E27FC236}">
                <a16:creationId xmlns:a16="http://schemas.microsoft.com/office/drawing/2014/main" id="{8CC3FBB3-2786-EA46-9756-013B84FD556C}"/>
              </a:ext>
            </a:extLst>
          </p:cNvPr>
          <p:cNvGrpSpPr/>
          <p:nvPr/>
        </p:nvGrpSpPr>
        <p:grpSpPr>
          <a:xfrm>
            <a:off x="10089260" y="3833365"/>
            <a:ext cx="1550514" cy="2438000"/>
            <a:chOff x="10336687" y="3833365"/>
            <a:chExt cx="1550514" cy="2438000"/>
          </a:xfrm>
        </p:grpSpPr>
        <p:grpSp>
          <p:nvGrpSpPr>
            <p:cNvPr id="128" name="Group 127">
              <a:extLst>
                <a:ext uri="{FF2B5EF4-FFF2-40B4-BE49-F238E27FC236}">
                  <a16:creationId xmlns:a16="http://schemas.microsoft.com/office/drawing/2014/main" id="{56064AA4-5A19-1B45-8AA5-4CA9FD22D085}"/>
                </a:ext>
              </a:extLst>
            </p:cNvPr>
            <p:cNvGrpSpPr/>
            <p:nvPr/>
          </p:nvGrpSpPr>
          <p:grpSpPr>
            <a:xfrm>
              <a:off x="10931240" y="4433451"/>
              <a:ext cx="568036" cy="968432"/>
              <a:chOff x="7353993" y="2830482"/>
              <a:chExt cx="423170" cy="609600"/>
            </a:xfrm>
          </p:grpSpPr>
          <p:sp>
            <p:nvSpPr>
              <p:cNvPr id="129" name="Freeform 35">
                <a:extLst>
                  <a:ext uri="{FF2B5EF4-FFF2-40B4-BE49-F238E27FC236}">
                    <a16:creationId xmlns:a16="http://schemas.microsoft.com/office/drawing/2014/main" id="{2355291F-52A4-EC48-8B88-B527C34F0438}"/>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0" name="Freeform 38">
                <a:extLst>
                  <a:ext uri="{FF2B5EF4-FFF2-40B4-BE49-F238E27FC236}">
                    <a16:creationId xmlns:a16="http://schemas.microsoft.com/office/drawing/2014/main" id="{CBDBAAD5-15AA-AB47-9B0B-B271B02327C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31" name="Straight Connector 130">
                <a:extLst>
                  <a:ext uri="{FF2B5EF4-FFF2-40B4-BE49-F238E27FC236}">
                    <a16:creationId xmlns:a16="http://schemas.microsoft.com/office/drawing/2014/main" id="{19597A67-8E74-1046-8497-BFF064E7F24E}"/>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83E8E8E2-21D0-ED4B-877E-A6DF2DE54152}"/>
                </a:ext>
              </a:extLst>
            </p:cNvPr>
            <p:cNvSpPr txBox="1"/>
            <p:nvPr/>
          </p:nvSpPr>
          <p:spPr>
            <a:xfrm>
              <a:off x="10654146" y="5902033"/>
              <a:ext cx="1233055" cy="369332"/>
            </a:xfrm>
            <a:prstGeom prst="rect">
              <a:avLst/>
            </a:prstGeom>
            <a:noFill/>
          </p:spPr>
          <p:txBody>
            <a:bodyPr wrap="square" rtlCol="0">
              <a:spAutoFit/>
            </a:bodyPr>
            <a:lstStyle/>
            <a:p>
              <a:r>
                <a:rPr lang="en-US" dirty="0"/>
                <a:t>Saturated</a:t>
              </a:r>
            </a:p>
          </p:txBody>
        </p:sp>
        <p:sp>
          <p:nvSpPr>
            <p:cNvPr id="133" name="Bent Arrow 132">
              <a:extLst>
                <a:ext uri="{FF2B5EF4-FFF2-40B4-BE49-F238E27FC236}">
                  <a16:creationId xmlns:a16="http://schemas.microsoft.com/office/drawing/2014/main" id="{13A49EB5-FB2C-A84B-9680-D4826C11FE06}"/>
                </a:ext>
              </a:extLst>
            </p:cNvPr>
            <p:cNvSpPr/>
            <p:nvPr/>
          </p:nvSpPr>
          <p:spPr>
            <a:xfrm>
              <a:off x="10958955" y="4354582"/>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Bent Arrow 133">
              <a:extLst>
                <a:ext uri="{FF2B5EF4-FFF2-40B4-BE49-F238E27FC236}">
                  <a16:creationId xmlns:a16="http://schemas.microsoft.com/office/drawing/2014/main" id="{9B2F7AE6-F432-4947-81DA-97033217161C}"/>
                </a:ext>
              </a:extLst>
            </p:cNvPr>
            <p:cNvSpPr/>
            <p:nvPr/>
          </p:nvSpPr>
          <p:spPr>
            <a:xfrm rot="16200000">
              <a:off x="10931244" y="4964178"/>
              <a:ext cx="495614" cy="46679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2063BFED-CED6-E540-8611-AE605DD6B41B}"/>
                </a:ext>
              </a:extLst>
            </p:cNvPr>
            <p:cNvSpPr txBox="1"/>
            <p:nvPr/>
          </p:nvSpPr>
          <p:spPr>
            <a:xfrm>
              <a:off x="10788451" y="4088874"/>
              <a:ext cx="562683" cy="369332"/>
            </a:xfrm>
            <a:prstGeom prst="rect">
              <a:avLst/>
            </a:prstGeom>
            <a:noFill/>
          </p:spPr>
          <p:txBody>
            <a:bodyPr wrap="square" rtlCol="0">
              <a:spAutoFit/>
            </a:bodyPr>
            <a:lstStyle/>
            <a:p>
              <a:r>
                <a:rPr lang="en-US" dirty="0" err="1"/>
                <a:t>V</a:t>
              </a:r>
              <a:r>
                <a:rPr lang="en-US" baseline="-25000" dirty="0" err="1"/>
                <a:t>f</a:t>
              </a:r>
              <a:endParaRPr lang="en-US" baseline="-25000" dirty="0"/>
            </a:p>
          </p:txBody>
        </p:sp>
        <p:sp>
          <p:nvSpPr>
            <p:cNvPr id="136" name="TextBox 135">
              <a:extLst>
                <a:ext uri="{FF2B5EF4-FFF2-40B4-BE49-F238E27FC236}">
                  <a16:creationId xmlns:a16="http://schemas.microsoft.com/office/drawing/2014/main" id="{B0373971-A7A9-A24A-BD18-4D92115EC322}"/>
                </a:ext>
              </a:extLst>
            </p:cNvPr>
            <p:cNvSpPr txBox="1"/>
            <p:nvPr/>
          </p:nvSpPr>
          <p:spPr>
            <a:xfrm>
              <a:off x="10809694" y="5467292"/>
              <a:ext cx="562683" cy="369332"/>
            </a:xfrm>
            <a:prstGeom prst="rect">
              <a:avLst/>
            </a:prstGeom>
            <a:noFill/>
          </p:spPr>
          <p:txBody>
            <a:bodyPr wrap="square" rtlCol="0">
              <a:spAutoFit/>
            </a:bodyPr>
            <a:lstStyle/>
            <a:p>
              <a:r>
                <a:rPr lang="en-US" dirty="0"/>
                <a:t> </a:t>
              </a:r>
              <a:r>
                <a:rPr lang="en-US" dirty="0" err="1"/>
                <a:t>V</a:t>
              </a:r>
              <a:r>
                <a:rPr lang="en-US" baseline="-25000" dirty="0" err="1"/>
                <a:t>f</a:t>
              </a:r>
              <a:endParaRPr lang="en-US" baseline="-25000" dirty="0"/>
            </a:p>
          </p:txBody>
        </p:sp>
        <p:grpSp>
          <p:nvGrpSpPr>
            <p:cNvPr id="137" name="Group 136">
              <a:extLst>
                <a:ext uri="{FF2B5EF4-FFF2-40B4-BE49-F238E27FC236}">
                  <a16:creationId xmlns:a16="http://schemas.microsoft.com/office/drawing/2014/main" id="{81AE4D5A-F3DB-3844-981A-69351527E3EA}"/>
                </a:ext>
              </a:extLst>
            </p:cNvPr>
            <p:cNvGrpSpPr/>
            <p:nvPr/>
          </p:nvGrpSpPr>
          <p:grpSpPr>
            <a:xfrm>
              <a:off x="11452588" y="5346463"/>
              <a:ext cx="91440" cy="372721"/>
              <a:chOff x="11646555" y="2575559"/>
              <a:chExt cx="91440" cy="372721"/>
            </a:xfrm>
          </p:grpSpPr>
          <p:cxnSp>
            <p:nvCxnSpPr>
              <p:cNvPr id="138" name="Straight Connector 137">
                <a:extLst>
                  <a:ext uri="{FF2B5EF4-FFF2-40B4-BE49-F238E27FC236}">
                    <a16:creationId xmlns:a16="http://schemas.microsoft.com/office/drawing/2014/main" id="{8CE21D74-EBCB-524D-9DF8-7C93C08B3183}"/>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419A2AA8-A5FB-A846-B556-B6CA8211B7EF}"/>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0" name="Group 139">
              <a:extLst>
                <a:ext uri="{FF2B5EF4-FFF2-40B4-BE49-F238E27FC236}">
                  <a16:creationId xmlns:a16="http://schemas.microsoft.com/office/drawing/2014/main" id="{A313ADD8-263F-384A-A939-7988C3CAB05A}"/>
                </a:ext>
              </a:extLst>
            </p:cNvPr>
            <p:cNvGrpSpPr/>
            <p:nvPr/>
          </p:nvGrpSpPr>
          <p:grpSpPr>
            <a:xfrm rot="10800000">
              <a:off x="11455726" y="4167512"/>
              <a:ext cx="91440" cy="372721"/>
              <a:chOff x="11646555" y="2575559"/>
              <a:chExt cx="91440" cy="372721"/>
            </a:xfrm>
          </p:grpSpPr>
          <p:cxnSp>
            <p:nvCxnSpPr>
              <p:cNvPr id="141" name="Straight Connector 140">
                <a:extLst>
                  <a:ext uri="{FF2B5EF4-FFF2-40B4-BE49-F238E27FC236}">
                    <a16:creationId xmlns:a16="http://schemas.microsoft.com/office/drawing/2014/main" id="{5F49C750-4DD1-2048-8D79-A56450D8F249}"/>
                  </a:ext>
                </a:extLst>
              </p:cNvPr>
              <p:cNvCxnSpPr/>
              <p:nvPr/>
            </p:nvCxnSpPr>
            <p:spPr>
              <a:xfrm>
                <a:off x="11693236"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B24AE83C-B613-1148-B582-25589C021306}"/>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43" name="Group 142">
              <a:extLst>
                <a:ext uri="{FF2B5EF4-FFF2-40B4-BE49-F238E27FC236}">
                  <a16:creationId xmlns:a16="http://schemas.microsoft.com/office/drawing/2014/main" id="{1A919790-5BAC-4D4F-A944-76C98FBCD01D}"/>
                </a:ext>
              </a:extLst>
            </p:cNvPr>
            <p:cNvGrpSpPr/>
            <p:nvPr/>
          </p:nvGrpSpPr>
          <p:grpSpPr>
            <a:xfrm rot="5400000">
              <a:off x="10857595" y="4737420"/>
              <a:ext cx="91440" cy="372721"/>
              <a:chOff x="11646555" y="2575559"/>
              <a:chExt cx="91440" cy="372721"/>
            </a:xfrm>
          </p:grpSpPr>
          <p:cxnSp>
            <p:nvCxnSpPr>
              <p:cNvPr id="144" name="Straight Connector 143">
                <a:extLst>
                  <a:ext uri="{FF2B5EF4-FFF2-40B4-BE49-F238E27FC236}">
                    <a16:creationId xmlns:a16="http://schemas.microsoft.com/office/drawing/2014/main" id="{C1BBD5FB-3627-4C4E-94A0-B57BAE8EAEB1}"/>
                  </a:ext>
                </a:extLst>
              </p:cNvPr>
              <p:cNvCxnSpPr/>
              <p:nvPr/>
            </p:nvCxnSpPr>
            <p:spPr>
              <a:xfrm>
                <a:off x="11683711" y="2575559"/>
                <a:ext cx="0" cy="361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E8BAAD-14E5-5E48-91DA-2F3A386AE0A9}"/>
                  </a:ext>
                </a:extLst>
              </p:cNvPr>
              <p:cNvSpPr/>
              <p:nvPr/>
            </p:nvSpPr>
            <p:spPr>
              <a:xfrm>
                <a:off x="11646555" y="28568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6" name="TextBox 145">
              <a:extLst>
                <a:ext uri="{FF2B5EF4-FFF2-40B4-BE49-F238E27FC236}">
                  <a16:creationId xmlns:a16="http://schemas.microsoft.com/office/drawing/2014/main" id="{8145A054-5F92-AE4A-A347-34AB73E99CB7}"/>
                </a:ext>
              </a:extLst>
            </p:cNvPr>
            <p:cNvSpPr txBox="1"/>
            <p:nvPr/>
          </p:nvSpPr>
          <p:spPr>
            <a:xfrm>
              <a:off x="10336687" y="4747769"/>
              <a:ext cx="562684" cy="369332"/>
            </a:xfrm>
            <a:prstGeom prst="rect">
              <a:avLst/>
            </a:prstGeom>
            <a:noFill/>
          </p:spPr>
          <p:txBody>
            <a:bodyPr wrap="square" rtlCol="0">
              <a:spAutoFit/>
            </a:bodyPr>
            <a:lstStyle/>
            <a:p>
              <a:r>
                <a:rPr lang="en-US" dirty="0"/>
                <a:t>b</a:t>
              </a:r>
            </a:p>
          </p:txBody>
        </p:sp>
        <p:sp>
          <p:nvSpPr>
            <p:cNvPr id="147" name="TextBox 146">
              <a:extLst>
                <a:ext uri="{FF2B5EF4-FFF2-40B4-BE49-F238E27FC236}">
                  <a16:creationId xmlns:a16="http://schemas.microsoft.com/office/drawing/2014/main" id="{6314C867-36D6-A342-9680-9FF5C4B6F3B4}"/>
                </a:ext>
              </a:extLst>
            </p:cNvPr>
            <p:cNvSpPr txBox="1"/>
            <p:nvPr/>
          </p:nvSpPr>
          <p:spPr>
            <a:xfrm>
              <a:off x="11348067" y="3833365"/>
              <a:ext cx="295296" cy="369332"/>
            </a:xfrm>
            <a:prstGeom prst="rect">
              <a:avLst/>
            </a:prstGeom>
            <a:noFill/>
          </p:spPr>
          <p:txBody>
            <a:bodyPr wrap="square" rtlCol="0">
              <a:spAutoFit/>
            </a:bodyPr>
            <a:lstStyle/>
            <a:p>
              <a:r>
                <a:rPr lang="en-US" dirty="0"/>
                <a:t>c</a:t>
              </a:r>
            </a:p>
          </p:txBody>
        </p:sp>
        <p:sp>
          <p:nvSpPr>
            <p:cNvPr id="148" name="TextBox 147">
              <a:extLst>
                <a:ext uri="{FF2B5EF4-FFF2-40B4-BE49-F238E27FC236}">
                  <a16:creationId xmlns:a16="http://schemas.microsoft.com/office/drawing/2014/main" id="{77AC6963-6663-4F4A-A42E-54D907C01CA0}"/>
                </a:ext>
              </a:extLst>
            </p:cNvPr>
            <p:cNvSpPr txBox="1"/>
            <p:nvPr/>
          </p:nvSpPr>
          <p:spPr>
            <a:xfrm>
              <a:off x="11361917" y="5689874"/>
              <a:ext cx="295296" cy="369332"/>
            </a:xfrm>
            <a:prstGeom prst="rect">
              <a:avLst/>
            </a:prstGeom>
            <a:noFill/>
          </p:spPr>
          <p:txBody>
            <a:bodyPr wrap="square" rtlCol="0">
              <a:spAutoFit/>
            </a:bodyPr>
            <a:lstStyle/>
            <a:p>
              <a:r>
                <a:rPr lang="en-US" dirty="0"/>
                <a:t>e</a:t>
              </a:r>
            </a:p>
          </p:txBody>
        </p:sp>
      </p:grpSp>
      <p:grpSp>
        <p:nvGrpSpPr>
          <p:cNvPr id="6" name="Group 5">
            <a:extLst>
              <a:ext uri="{FF2B5EF4-FFF2-40B4-BE49-F238E27FC236}">
                <a16:creationId xmlns:a16="http://schemas.microsoft.com/office/drawing/2014/main" id="{7430AF54-8532-834B-B6D1-C376869B6B17}"/>
              </a:ext>
            </a:extLst>
          </p:cNvPr>
          <p:cNvGrpSpPr/>
          <p:nvPr/>
        </p:nvGrpSpPr>
        <p:grpSpPr>
          <a:xfrm>
            <a:off x="6123352" y="910252"/>
            <a:ext cx="3717231" cy="3124938"/>
            <a:chOff x="5341830" y="1128979"/>
            <a:chExt cx="3717231" cy="3124938"/>
          </a:xfrm>
        </p:grpSpPr>
        <p:grpSp>
          <p:nvGrpSpPr>
            <p:cNvPr id="152" name="Group 151">
              <a:extLst>
                <a:ext uri="{FF2B5EF4-FFF2-40B4-BE49-F238E27FC236}">
                  <a16:creationId xmlns:a16="http://schemas.microsoft.com/office/drawing/2014/main" id="{0F3512B4-EC73-8643-A102-1623B97B16AD}"/>
                </a:ext>
              </a:extLst>
            </p:cNvPr>
            <p:cNvGrpSpPr/>
            <p:nvPr/>
          </p:nvGrpSpPr>
          <p:grpSpPr>
            <a:xfrm>
              <a:off x="7320587" y="2295191"/>
              <a:ext cx="568036" cy="968432"/>
              <a:chOff x="7353993" y="2830482"/>
              <a:chExt cx="423170" cy="609600"/>
            </a:xfrm>
          </p:grpSpPr>
          <p:sp>
            <p:nvSpPr>
              <p:cNvPr id="171" name="Freeform 35">
                <a:extLst>
                  <a:ext uri="{FF2B5EF4-FFF2-40B4-BE49-F238E27FC236}">
                    <a16:creationId xmlns:a16="http://schemas.microsoft.com/office/drawing/2014/main" id="{6B14778A-1B33-9642-B0C4-0AF1A351F16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2" name="Freeform 38">
                <a:extLst>
                  <a:ext uri="{FF2B5EF4-FFF2-40B4-BE49-F238E27FC236}">
                    <a16:creationId xmlns:a16="http://schemas.microsoft.com/office/drawing/2014/main" id="{668616AE-626F-CB4A-8A9D-B01201BDECB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73" name="Straight Connector 172">
                <a:extLst>
                  <a:ext uri="{FF2B5EF4-FFF2-40B4-BE49-F238E27FC236}">
                    <a16:creationId xmlns:a16="http://schemas.microsoft.com/office/drawing/2014/main" id="{EBCEE4B8-0174-CB42-BD52-6B875CEFFBEA}"/>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778F3542-79CD-194D-94E7-7AC12F92FB3D}"/>
                </a:ext>
              </a:extLst>
            </p:cNvPr>
            <p:cNvSpPr txBox="1"/>
            <p:nvPr/>
          </p:nvSpPr>
          <p:spPr>
            <a:xfrm>
              <a:off x="6063442" y="3884585"/>
              <a:ext cx="2161099" cy="369332"/>
            </a:xfrm>
            <a:prstGeom prst="rect">
              <a:avLst/>
            </a:prstGeom>
            <a:noFill/>
          </p:spPr>
          <p:txBody>
            <a:bodyPr wrap="square" rtlCol="0">
              <a:spAutoFit/>
            </a:bodyPr>
            <a:lstStyle/>
            <a:p>
              <a:r>
                <a:rPr lang="en-US" dirty="0"/>
                <a:t>Small signal - original</a:t>
              </a:r>
            </a:p>
          </p:txBody>
        </p:sp>
        <p:grpSp>
          <p:nvGrpSpPr>
            <p:cNvPr id="176" name="Group 205">
              <a:extLst>
                <a:ext uri="{FF2B5EF4-FFF2-40B4-BE49-F238E27FC236}">
                  <a16:creationId xmlns:a16="http://schemas.microsoft.com/office/drawing/2014/main" id="{7A90BCCA-7642-5F44-A2CD-9D48B204F0BD}"/>
                </a:ext>
              </a:extLst>
            </p:cNvPr>
            <p:cNvGrpSpPr>
              <a:grpSpLocks/>
            </p:cNvGrpSpPr>
            <p:nvPr/>
          </p:nvGrpSpPr>
          <p:grpSpPr bwMode="auto">
            <a:xfrm rot="10800000">
              <a:off x="5693209" y="2775175"/>
              <a:ext cx="304800" cy="762000"/>
              <a:chOff x="3888" y="2400"/>
              <a:chExt cx="192" cy="480"/>
            </a:xfrm>
          </p:grpSpPr>
          <p:sp>
            <p:nvSpPr>
              <p:cNvPr id="188" name="Oval 40">
                <a:extLst>
                  <a:ext uri="{FF2B5EF4-FFF2-40B4-BE49-F238E27FC236}">
                    <a16:creationId xmlns:a16="http://schemas.microsoft.com/office/drawing/2014/main" id="{299982D5-3E5C-904A-BDFB-F34AF1FFF90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89" name="Line 41">
                <a:extLst>
                  <a:ext uri="{FF2B5EF4-FFF2-40B4-BE49-F238E27FC236}">
                    <a16:creationId xmlns:a16="http://schemas.microsoft.com/office/drawing/2014/main" id="{17FFA438-E440-F144-9EBA-25A1EB051591}"/>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0" name="Line 42">
                <a:extLst>
                  <a:ext uri="{FF2B5EF4-FFF2-40B4-BE49-F238E27FC236}">
                    <a16:creationId xmlns:a16="http://schemas.microsoft.com/office/drawing/2014/main" id="{6405E496-17BB-2F4F-9586-809BD650465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1" name="Line 43">
                <a:extLst>
                  <a:ext uri="{FF2B5EF4-FFF2-40B4-BE49-F238E27FC236}">
                    <a16:creationId xmlns:a16="http://schemas.microsoft.com/office/drawing/2014/main" id="{0A6E17D2-5743-8642-BC01-050146E9265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92" name="Freeform 44">
                <a:extLst>
                  <a:ext uri="{FF2B5EF4-FFF2-40B4-BE49-F238E27FC236}">
                    <a16:creationId xmlns:a16="http://schemas.microsoft.com/office/drawing/2014/main" id="{D1715F71-0F46-2647-9749-888B90032552}"/>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77" name="Freeform 12">
              <a:extLst>
                <a:ext uri="{FF2B5EF4-FFF2-40B4-BE49-F238E27FC236}">
                  <a16:creationId xmlns:a16="http://schemas.microsoft.com/office/drawing/2014/main" id="{04CF3645-3279-5B49-8FD2-A4AD395969CB}"/>
                </a:ext>
              </a:extLst>
            </p:cNvPr>
            <p:cNvSpPr>
              <a:spLocks/>
            </p:cNvSpPr>
            <p:nvPr/>
          </p:nvSpPr>
          <p:spPr bwMode="auto">
            <a:xfrm rot="16200000" flipH="1">
              <a:off x="6157316" y="238907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78" name="Group 222">
              <a:extLst>
                <a:ext uri="{FF2B5EF4-FFF2-40B4-BE49-F238E27FC236}">
                  <a16:creationId xmlns:a16="http://schemas.microsoft.com/office/drawing/2014/main" id="{D707ACA8-6C8A-0843-80BD-513C6397FF75}"/>
                </a:ext>
              </a:extLst>
            </p:cNvPr>
            <p:cNvGrpSpPr>
              <a:grpSpLocks/>
            </p:cNvGrpSpPr>
            <p:nvPr/>
          </p:nvGrpSpPr>
          <p:grpSpPr bwMode="auto">
            <a:xfrm>
              <a:off x="5693208" y="3391030"/>
              <a:ext cx="304800" cy="381000"/>
              <a:chOff x="4272" y="3072"/>
              <a:chExt cx="192" cy="240"/>
            </a:xfrm>
          </p:grpSpPr>
          <p:sp>
            <p:nvSpPr>
              <p:cNvPr id="182" name="Line 99">
                <a:extLst>
                  <a:ext uri="{FF2B5EF4-FFF2-40B4-BE49-F238E27FC236}">
                    <a16:creationId xmlns:a16="http://schemas.microsoft.com/office/drawing/2014/main" id="{2478976C-6250-B644-B1A6-BC6F35750BD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3" name="Line 100">
                <a:extLst>
                  <a:ext uri="{FF2B5EF4-FFF2-40B4-BE49-F238E27FC236}">
                    <a16:creationId xmlns:a16="http://schemas.microsoft.com/office/drawing/2014/main" id="{31AD737E-8B80-194B-A5B6-4DA14F7AF3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4" name="Line 101">
                <a:extLst>
                  <a:ext uri="{FF2B5EF4-FFF2-40B4-BE49-F238E27FC236}">
                    <a16:creationId xmlns:a16="http://schemas.microsoft.com/office/drawing/2014/main" id="{B4AD99E9-259A-B144-ABCE-B87514BC7A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5" name="Line 102">
                <a:extLst>
                  <a:ext uri="{FF2B5EF4-FFF2-40B4-BE49-F238E27FC236}">
                    <a16:creationId xmlns:a16="http://schemas.microsoft.com/office/drawing/2014/main" id="{9BDA0BCD-250E-D74B-9716-2156B6732A9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6" name="Line 103">
                <a:extLst>
                  <a:ext uri="{FF2B5EF4-FFF2-40B4-BE49-F238E27FC236}">
                    <a16:creationId xmlns:a16="http://schemas.microsoft.com/office/drawing/2014/main" id="{4017C873-E58C-FA40-B0CD-D756DDF870E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7" name="Line 104">
                <a:extLst>
                  <a:ext uri="{FF2B5EF4-FFF2-40B4-BE49-F238E27FC236}">
                    <a16:creationId xmlns:a16="http://schemas.microsoft.com/office/drawing/2014/main" id="{95E827C7-1DBD-A147-8E15-B2081A568F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79" name="TextBox 178">
              <a:extLst>
                <a:ext uri="{FF2B5EF4-FFF2-40B4-BE49-F238E27FC236}">
                  <a16:creationId xmlns:a16="http://schemas.microsoft.com/office/drawing/2014/main" id="{F14451E7-EC49-6843-8EA0-490E11F476E6}"/>
                </a:ext>
              </a:extLst>
            </p:cNvPr>
            <p:cNvSpPr txBox="1"/>
            <p:nvPr/>
          </p:nvSpPr>
          <p:spPr>
            <a:xfrm>
              <a:off x="6140255" y="2869298"/>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80" name="TextBox 179">
              <a:extLst>
                <a:ext uri="{FF2B5EF4-FFF2-40B4-BE49-F238E27FC236}">
                  <a16:creationId xmlns:a16="http://schemas.microsoft.com/office/drawing/2014/main" id="{3D636383-BFFB-C041-A237-2977C9E7C17E}"/>
                </a:ext>
              </a:extLst>
            </p:cNvPr>
            <p:cNvSpPr txBox="1"/>
            <p:nvPr/>
          </p:nvSpPr>
          <p:spPr>
            <a:xfrm>
              <a:off x="5341830" y="2933830"/>
              <a:ext cx="366895" cy="369332"/>
            </a:xfrm>
            <a:prstGeom prst="rect">
              <a:avLst/>
            </a:prstGeom>
            <a:noFill/>
          </p:spPr>
          <p:txBody>
            <a:bodyPr wrap="none" rtlCol="0">
              <a:spAutoFit/>
            </a:bodyPr>
            <a:lstStyle/>
            <a:p>
              <a:r>
                <a:rPr lang="en-US" dirty="0"/>
                <a:t>V</a:t>
              </a:r>
              <a:r>
                <a:rPr lang="en-US" baseline="-25000" dirty="0"/>
                <a:t>s</a:t>
              </a:r>
            </a:p>
          </p:txBody>
        </p:sp>
        <p:grpSp>
          <p:nvGrpSpPr>
            <p:cNvPr id="193" name="Group 210">
              <a:extLst>
                <a:ext uri="{FF2B5EF4-FFF2-40B4-BE49-F238E27FC236}">
                  <a16:creationId xmlns:a16="http://schemas.microsoft.com/office/drawing/2014/main" id="{34C2434A-EE33-F743-972C-38CE1F8B1187}"/>
                </a:ext>
              </a:extLst>
            </p:cNvPr>
            <p:cNvGrpSpPr>
              <a:grpSpLocks/>
            </p:cNvGrpSpPr>
            <p:nvPr/>
          </p:nvGrpSpPr>
          <p:grpSpPr bwMode="auto">
            <a:xfrm rot="5400000">
              <a:off x="6825231" y="2397897"/>
              <a:ext cx="304800" cy="762000"/>
              <a:chOff x="3216" y="1728"/>
              <a:chExt cx="192" cy="480"/>
            </a:xfrm>
          </p:grpSpPr>
          <p:sp>
            <p:nvSpPr>
              <p:cNvPr id="194" name="Line 8">
                <a:extLst>
                  <a:ext uri="{FF2B5EF4-FFF2-40B4-BE49-F238E27FC236}">
                    <a16:creationId xmlns:a16="http://schemas.microsoft.com/office/drawing/2014/main" id="{4135413C-2823-464A-9E5A-514062C6FA0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9">
                <a:extLst>
                  <a:ext uri="{FF2B5EF4-FFF2-40B4-BE49-F238E27FC236}">
                    <a16:creationId xmlns:a16="http://schemas.microsoft.com/office/drawing/2014/main" id="{2D45CFCB-B449-AF49-9771-B20378C2218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
                <a:extLst>
                  <a:ext uri="{FF2B5EF4-FFF2-40B4-BE49-F238E27FC236}">
                    <a16:creationId xmlns:a16="http://schemas.microsoft.com/office/drawing/2014/main" id="{1BFB7200-C17C-794F-8A7E-BC7599A7268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
                <a:extLst>
                  <a:ext uri="{FF2B5EF4-FFF2-40B4-BE49-F238E27FC236}">
                    <a16:creationId xmlns:a16="http://schemas.microsoft.com/office/drawing/2014/main" id="{3F7473F7-10A7-F844-901E-7C6685EBA2E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9" name="Freeform 12">
              <a:extLst>
                <a:ext uri="{FF2B5EF4-FFF2-40B4-BE49-F238E27FC236}">
                  <a16:creationId xmlns:a16="http://schemas.microsoft.com/office/drawing/2014/main" id="{4DF990A3-4535-D34B-8930-BF785705D3C8}"/>
                </a:ext>
              </a:extLst>
            </p:cNvPr>
            <p:cNvSpPr>
              <a:spLocks/>
            </p:cNvSpPr>
            <p:nvPr/>
          </p:nvSpPr>
          <p:spPr bwMode="auto">
            <a:xfrm flipH="1">
              <a:off x="7819864" y="150583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00" name="Freeform 12">
              <a:extLst>
                <a:ext uri="{FF2B5EF4-FFF2-40B4-BE49-F238E27FC236}">
                  <a16:creationId xmlns:a16="http://schemas.microsoft.com/office/drawing/2014/main" id="{34E9D4F1-C745-F046-9270-473A57E2B1E1}"/>
                </a:ext>
              </a:extLst>
            </p:cNvPr>
            <p:cNvSpPr>
              <a:spLocks/>
            </p:cNvSpPr>
            <p:nvPr/>
          </p:nvSpPr>
          <p:spPr bwMode="auto">
            <a:xfrm flipH="1">
              <a:off x="7237967" y="2004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1" name="Group 222">
              <a:extLst>
                <a:ext uri="{FF2B5EF4-FFF2-40B4-BE49-F238E27FC236}">
                  <a16:creationId xmlns:a16="http://schemas.microsoft.com/office/drawing/2014/main" id="{D82617D0-A8BA-B049-A322-EFC31581FFD8}"/>
                </a:ext>
              </a:extLst>
            </p:cNvPr>
            <p:cNvGrpSpPr>
              <a:grpSpLocks/>
            </p:cNvGrpSpPr>
            <p:nvPr/>
          </p:nvGrpSpPr>
          <p:grpSpPr bwMode="auto">
            <a:xfrm>
              <a:off x="7731848" y="3224771"/>
              <a:ext cx="304800" cy="381000"/>
              <a:chOff x="4272" y="3072"/>
              <a:chExt cx="192" cy="240"/>
            </a:xfrm>
          </p:grpSpPr>
          <p:sp>
            <p:nvSpPr>
              <p:cNvPr id="202" name="Line 99">
                <a:extLst>
                  <a:ext uri="{FF2B5EF4-FFF2-40B4-BE49-F238E27FC236}">
                    <a16:creationId xmlns:a16="http://schemas.microsoft.com/office/drawing/2014/main" id="{2FC25014-1DE5-F94C-997A-13792F9D64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3" name="Line 100">
                <a:extLst>
                  <a:ext uri="{FF2B5EF4-FFF2-40B4-BE49-F238E27FC236}">
                    <a16:creationId xmlns:a16="http://schemas.microsoft.com/office/drawing/2014/main" id="{A44B9AA1-19BA-CD45-B4A2-2395FFC3A6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4" name="Line 101">
                <a:extLst>
                  <a:ext uri="{FF2B5EF4-FFF2-40B4-BE49-F238E27FC236}">
                    <a16:creationId xmlns:a16="http://schemas.microsoft.com/office/drawing/2014/main" id="{872502FD-4BC7-3745-B329-A91C27F9F3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5" name="Line 102">
                <a:extLst>
                  <a:ext uri="{FF2B5EF4-FFF2-40B4-BE49-F238E27FC236}">
                    <a16:creationId xmlns:a16="http://schemas.microsoft.com/office/drawing/2014/main" id="{0C92DF62-C009-0F44-AAFE-80AAE440199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6" name="Line 103">
                <a:extLst>
                  <a:ext uri="{FF2B5EF4-FFF2-40B4-BE49-F238E27FC236}">
                    <a16:creationId xmlns:a16="http://schemas.microsoft.com/office/drawing/2014/main" id="{C55C3140-24F2-D944-B6F2-4C889AD32E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7" name="Line 104">
                <a:extLst>
                  <a:ext uri="{FF2B5EF4-FFF2-40B4-BE49-F238E27FC236}">
                    <a16:creationId xmlns:a16="http://schemas.microsoft.com/office/drawing/2014/main" id="{07756926-91A1-2E45-B36E-86F7EB458FF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08" name="Straight Connector 207">
              <a:extLst>
                <a:ext uri="{FF2B5EF4-FFF2-40B4-BE49-F238E27FC236}">
                  <a16:creationId xmlns:a16="http://schemas.microsoft.com/office/drawing/2014/main" id="{7628BBC3-32EE-024A-907D-A0BCD768A7FD}"/>
                </a:ext>
              </a:extLst>
            </p:cNvPr>
            <p:cNvCxnSpPr>
              <a:cxnSpLocks/>
            </p:cNvCxnSpPr>
            <p:nvPr/>
          </p:nvCxnSpPr>
          <p:spPr>
            <a:xfrm flipV="1">
              <a:off x="7293387" y="1505610"/>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0B567CF-5923-6E4F-93E4-F8764A9899B9}"/>
                </a:ext>
              </a:extLst>
            </p:cNvPr>
            <p:cNvCxnSpPr>
              <a:cxnSpLocks/>
            </p:cNvCxnSpPr>
            <p:nvPr/>
          </p:nvCxnSpPr>
          <p:spPr>
            <a:xfrm>
              <a:off x="7306732" y="1515300"/>
              <a:ext cx="0" cy="50203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322B5633-4957-3045-AB15-C92F4CEED252}"/>
                </a:ext>
              </a:extLst>
            </p:cNvPr>
            <p:cNvCxnSpPr>
              <a:cxnSpLocks/>
            </p:cNvCxnSpPr>
            <p:nvPr/>
          </p:nvCxnSpPr>
          <p:spPr>
            <a:xfrm flipV="1">
              <a:off x="7627937" y="1339163"/>
              <a:ext cx="0" cy="18097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16" name="Oval 215">
              <a:extLst>
                <a:ext uri="{FF2B5EF4-FFF2-40B4-BE49-F238E27FC236}">
                  <a16:creationId xmlns:a16="http://schemas.microsoft.com/office/drawing/2014/main" id="{347167B0-2870-9343-82C8-D8AA89941CBF}"/>
                </a:ext>
              </a:extLst>
            </p:cNvPr>
            <p:cNvSpPr/>
            <p:nvPr/>
          </p:nvSpPr>
          <p:spPr>
            <a:xfrm>
              <a:off x="7578752" y="125894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7" name="TextBox 216">
              <a:extLst>
                <a:ext uri="{FF2B5EF4-FFF2-40B4-BE49-F238E27FC236}">
                  <a16:creationId xmlns:a16="http://schemas.microsoft.com/office/drawing/2014/main" id="{EB43F4BB-CC7C-214F-BE3C-6040FBF43349}"/>
                </a:ext>
              </a:extLst>
            </p:cNvPr>
            <p:cNvSpPr txBox="1"/>
            <p:nvPr/>
          </p:nvSpPr>
          <p:spPr>
            <a:xfrm>
              <a:off x="7638336" y="1128979"/>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218" name="TextBox 217">
              <a:extLst>
                <a:ext uri="{FF2B5EF4-FFF2-40B4-BE49-F238E27FC236}">
                  <a16:creationId xmlns:a16="http://schemas.microsoft.com/office/drawing/2014/main" id="{55F01619-E10B-8244-8170-2DCE8B8E4026}"/>
                </a:ext>
              </a:extLst>
            </p:cNvPr>
            <p:cNvSpPr txBox="1"/>
            <p:nvPr/>
          </p:nvSpPr>
          <p:spPr>
            <a:xfrm>
              <a:off x="6939169" y="2015459"/>
              <a:ext cx="325730" cy="338554"/>
            </a:xfrm>
            <a:prstGeom prst="rect">
              <a:avLst/>
            </a:prstGeom>
            <a:noFill/>
          </p:spPr>
          <p:txBody>
            <a:bodyPr wrap="none" rtlCol="0">
              <a:spAutoFit/>
            </a:bodyPr>
            <a:lstStyle/>
            <a:p>
              <a:r>
                <a:rPr lang="en-US" sz="1600" dirty="0"/>
                <a:t>r</a:t>
              </a:r>
              <a:r>
                <a:rPr lang="en-US" sz="1600" baseline="-25000" dirty="0"/>
                <a:t>1</a:t>
              </a:r>
              <a:endParaRPr lang="en-US" sz="1200" baseline="-25000" dirty="0"/>
            </a:p>
          </p:txBody>
        </p:sp>
        <p:sp>
          <p:nvSpPr>
            <p:cNvPr id="219" name="TextBox 218">
              <a:extLst>
                <a:ext uri="{FF2B5EF4-FFF2-40B4-BE49-F238E27FC236}">
                  <a16:creationId xmlns:a16="http://schemas.microsoft.com/office/drawing/2014/main" id="{4533F0BB-CFBB-CD43-BB2B-0F1A53336F0F}"/>
                </a:ext>
              </a:extLst>
            </p:cNvPr>
            <p:cNvSpPr txBox="1"/>
            <p:nvPr/>
          </p:nvSpPr>
          <p:spPr>
            <a:xfrm>
              <a:off x="7941355" y="1719361"/>
              <a:ext cx="328936" cy="338554"/>
            </a:xfrm>
            <a:prstGeom prst="rect">
              <a:avLst/>
            </a:prstGeom>
            <a:noFill/>
          </p:spPr>
          <p:txBody>
            <a:bodyPr wrap="none" rtlCol="0">
              <a:spAutoFit/>
            </a:bodyPr>
            <a:lstStyle/>
            <a:p>
              <a:r>
                <a:rPr lang="en-US" sz="1600" dirty="0" err="1"/>
                <a:t>r</a:t>
              </a:r>
              <a:r>
                <a:rPr lang="en-US" sz="1600" baseline="-25000" dirty="0" err="1"/>
                <a:t>C</a:t>
              </a:r>
              <a:endParaRPr lang="en-US" sz="1200" baseline="-25000" dirty="0"/>
            </a:p>
          </p:txBody>
        </p:sp>
        <p:sp>
          <p:nvSpPr>
            <p:cNvPr id="220" name="TextBox 219">
              <a:extLst>
                <a:ext uri="{FF2B5EF4-FFF2-40B4-BE49-F238E27FC236}">
                  <a16:creationId xmlns:a16="http://schemas.microsoft.com/office/drawing/2014/main" id="{6CA25F5F-E6F3-8944-BEF0-FB4E528F4148}"/>
                </a:ext>
              </a:extLst>
            </p:cNvPr>
            <p:cNvSpPr txBox="1"/>
            <p:nvPr/>
          </p:nvSpPr>
          <p:spPr>
            <a:xfrm>
              <a:off x="6805273" y="2290865"/>
              <a:ext cx="293670" cy="338554"/>
            </a:xfrm>
            <a:prstGeom prst="rect">
              <a:avLst/>
            </a:prstGeom>
            <a:noFill/>
          </p:spPr>
          <p:txBody>
            <a:bodyPr wrap="none" rtlCol="0">
              <a:spAutoFit/>
            </a:bodyPr>
            <a:lstStyle/>
            <a:p>
              <a:r>
                <a:rPr lang="en-US" sz="1600" dirty="0"/>
                <a:t>C</a:t>
              </a:r>
              <a:endParaRPr lang="en-US" sz="1200" baseline="-25000" dirty="0"/>
            </a:p>
          </p:txBody>
        </p:sp>
        <p:sp>
          <p:nvSpPr>
            <p:cNvPr id="222" name="Oval 221">
              <a:extLst>
                <a:ext uri="{FF2B5EF4-FFF2-40B4-BE49-F238E27FC236}">
                  <a16:creationId xmlns:a16="http://schemas.microsoft.com/office/drawing/2014/main" id="{E4BD4917-8D3F-EC41-8882-B39FCA17F569}"/>
                </a:ext>
              </a:extLst>
            </p:cNvPr>
            <p:cNvSpPr/>
            <p:nvPr/>
          </p:nvSpPr>
          <p:spPr>
            <a:xfrm>
              <a:off x="7260094" y="27309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3" name="Oval 222">
              <a:extLst>
                <a:ext uri="{FF2B5EF4-FFF2-40B4-BE49-F238E27FC236}">
                  <a16:creationId xmlns:a16="http://schemas.microsoft.com/office/drawing/2014/main" id="{718B9725-2457-9144-8898-91EE1EB3A871}"/>
                </a:ext>
              </a:extLst>
            </p:cNvPr>
            <p:cNvSpPr/>
            <p:nvPr/>
          </p:nvSpPr>
          <p:spPr>
            <a:xfrm>
              <a:off x="7841989" y="228764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4" name="TextBox 223">
              <a:extLst>
                <a:ext uri="{FF2B5EF4-FFF2-40B4-BE49-F238E27FC236}">
                  <a16:creationId xmlns:a16="http://schemas.microsoft.com/office/drawing/2014/main" id="{E5540DDC-780F-0D4A-916F-546671D8F76B}"/>
                </a:ext>
              </a:extLst>
            </p:cNvPr>
            <p:cNvSpPr txBox="1"/>
            <p:nvPr/>
          </p:nvSpPr>
          <p:spPr>
            <a:xfrm>
              <a:off x="7280522" y="2696238"/>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225" name="TextBox 224">
              <a:extLst>
                <a:ext uri="{FF2B5EF4-FFF2-40B4-BE49-F238E27FC236}">
                  <a16:creationId xmlns:a16="http://schemas.microsoft.com/office/drawing/2014/main" id="{E0A04D13-66CC-064D-B33C-45127D54ED26}"/>
                </a:ext>
              </a:extLst>
            </p:cNvPr>
            <p:cNvSpPr txBox="1"/>
            <p:nvPr/>
          </p:nvSpPr>
          <p:spPr>
            <a:xfrm>
              <a:off x="7547669" y="2104440"/>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227" name="TextBox 226">
              <a:extLst>
                <a:ext uri="{FF2B5EF4-FFF2-40B4-BE49-F238E27FC236}">
                  <a16:creationId xmlns:a16="http://schemas.microsoft.com/office/drawing/2014/main" id="{96A018BF-5FCB-9045-B8B9-05B44D045D18}"/>
                </a:ext>
              </a:extLst>
            </p:cNvPr>
            <p:cNvSpPr txBox="1"/>
            <p:nvPr/>
          </p:nvSpPr>
          <p:spPr>
            <a:xfrm>
              <a:off x="7897994" y="2989240"/>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228" name="Oval 227">
              <a:extLst>
                <a:ext uri="{FF2B5EF4-FFF2-40B4-BE49-F238E27FC236}">
                  <a16:creationId xmlns:a16="http://schemas.microsoft.com/office/drawing/2014/main" id="{66163C90-237B-A94A-BD0F-3FC9C11B5198}"/>
                </a:ext>
              </a:extLst>
            </p:cNvPr>
            <p:cNvSpPr/>
            <p:nvPr/>
          </p:nvSpPr>
          <p:spPr>
            <a:xfrm>
              <a:off x="7841989" y="31327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0" name="Freeform 12">
              <a:extLst>
                <a:ext uri="{FF2B5EF4-FFF2-40B4-BE49-F238E27FC236}">
                  <a16:creationId xmlns:a16="http://schemas.microsoft.com/office/drawing/2014/main" id="{FD611790-B27A-9B42-A809-1C2CBF602229}"/>
                </a:ext>
              </a:extLst>
            </p:cNvPr>
            <p:cNvSpPr>
              <a:spLocks/>
            </p:cNvSpPr>
            <p:nvPr/>
          </p:nvSpPr>
          <p:spPr bwMode="auto">
            <a:xfrm flipH="1">
              <a:off x="8574942" y="233364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01" name="Group 210">
              <a:extLst>
                <a:ext uri="{FF2B5EF4-FFF2-40B4-BE49-F238E27FC236}">
                  <a16:creationId xmlns:a16="http://schemas.microsoft.com/office/drawing/2014/main" id="{1DF52B7D-AD28-F745-A12C-C36B77865539}"/>
                </a:ext>
              </a:extLst>
            </p:cNvPr>
            <p:cNvGrpSpPr>
              <a:grpSpLocks/>
            </p:cNvGrpSpPr>
            <p:nvPr/>
          </p:nvGrpSpPr>
          <p:grpSpPr bwMode="auto">
            <a:xfrm rot="5400000">
              <a:off x="8110241" y="1958010"/>
              <a:ext cx="304800" cy="762000"/>
              <a:chOff x="3216" y="1728"/>
              <a:chExt cx="192" cy="480"/>
            </a:xfrm>
          </p:grpSpPr>
          <p:sp>
            <p:nvSpPr>
              <p:cNvPr id="102" name="Line 8">
                <a:extLst>
                  <a:ext uri="{FF2B5EF4-FFF2-40B4-BE49-F238E27FC236}">
                    <a16:creationId xmlns:a16="http://schemas.microsoft.com/office/drawing/2014/main" id="{9CB96DA6-E078-C846-B0BC-07DAA6386F1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
                <a:extLst>
                  <a:ext uri="{FF2B5EF4-FFF2-40B4-BE49-F238E27FC236}">
                    <a16:creationId xmlns:a16="http://schemas.microsoft.com/office/drawing/2014/main" id="{BA9FCE69-D29E-2A4B-92C1-D8D3A21A317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
                <a:extLst>
                  <a:ext uri="{FF2B5EF4-FFF2-40B4-BE49-F238E27FC236}">
                    <a16:creationId xmlns:a16="http://schemas.microsoft.com/office/drawing/2014/main" id="{C8A31333-A927-F74D-B633-A1E489EC02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1">
                <a:extLst>
                  <a:ext uri="{FF2B5EF4-FFF2-40B4-BE49-F238E27FC236}">
                    <a16:creationId xmlns:a16="http://schemas.microsoft.com/office/drawing/2014/main" id="{36AD1405-48B0-D540-B365-53079371756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6" name="Group 222">
              <a:extLst>
                <a:ext uri="{FF2B5EF4-FFF2-40B4-BE49-F238E27FC236}">
                  <a16:creationId xmlns:a16="http://schemas.microsoft.com/office/drawing/2014/main" id="{B797A03D-2BE6-E149-9C4A-E12D4CFC861B}"/>
                </a:ext>
              </a:extLst>
            </p:cNvPr>
            <p:cNvGrpSpPr>
              <a:grpSpLocks/>
            </p:cNvGrpSpPr>
            <p:nvPr/>
          </p:nvGrpSpPr>
          <p:grpSpPr bwMode="auto">
            <a:xfrm>
              <a:off x="8491241" y="3095461"/>
              <a:ext cx="304800" cy="381000"/>
              <a:chOff x="4272" y="3072"/>
              <a:chExt cx="192" cy="240"/>
            </a:xfrm>
          </p:grpSpPr>
          <p:sp>
            <p:nvSpPr>
              <p:cNvPr id="107" name="Line 99">
                <a:extLst>
                  <a:ext uri="{FF2B5EF4-FFF2-40B4-BE49-F238E27FC236}">
                    <a16:creationId xmlns:a16="http://schemas.microsoft.com/office/drawing/2014/main" id="{8FBAA398-9103-1C41-AFA6-BB5DFFFCE98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9" name="Line 100">
                <a:extLst>
                  <a:ext uri="{FF2B5EF4-FFF2-40B4-BE49-F238E27FC236}">
                    <a16:creationId xmlns:a16="http://schemas.microsoft.com/office/drawing/2014/main" id="{22CE47E0-CB55-0940-BF5D-5A6878471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0" name="Line 101">
                <a:extLst>
                  <a:ext uri="{FF2B5EF4-FFF2-40B4-BE49-F238E27FC236}">
                    <a16:creationId xmlns:a16="http://schemas.microsoft.com/office/drawing/2014/main" id="{99853602-197F-AA49-A54F-447AA7585E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2">
                <a:extLst>
                  <a:ext uri="{FF2B5EF4-FFF2-40B4-BE49-F238E27FC236}">
                    <a16:creationId xmlns:a16="http://schemas.microsoft.com/office/drawing/2014/main" id="{0A336F0D-5F51-1F42-A679-7D29F94B49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7" name="Line 103">
                <a:extLst>
                  <a:ext uri="{FF2B5EF4-FFF2-40B4-BE49-F238E27FC236}">
                    <a16:creationId xmlns:a16="http://schemas.microsoft.com/office/drawing/2014/main" id="{C6D2002A-04C9-4742-82B6-6E69993F27B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8" name="Line 104">
                <a:extLst>
                  <a:ext uri="{FF2B5EF4-FFF2-40B4-BE49-F238E27FC236}">
                    <a16:creationId xmlns:a16="http://schemas.microsoft.com/office/drawing/2014/main" id="{6E39220B-F2D4-024C-BB70-D83AAF2713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0" name="Oval 149">
              <a:extLst>
                <a:ext uri="{FF2B5EF4-FFF2-40B4-BE49-F238E27FC236}">
                  <a16:creationId xmlns:a16="http://schemas.microsoft.com/office/drawing/2014/main" id="{B492D025-5803-4B4B-BD2C-CB92A6B203A9}"/>
                </a:ext>
              </a:extLst>
            </p:cNvPr>
            <p:cNvSpPr/>
            <p:nvPr/>
          </p:nvSpPr>
          <p:spPr>
            <a:xfrm>
              <a:off x="8603988" y="228418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1" name="TextBox 150">
              <a:extLst>
                <a:ext uri="{FF2B5EF4-FFF2-40B4-BE49-F238E27FC236}">
                  <a16:creationId xmlns:a16="http://schemas.microsoft.com/office/drawing/2014/main" id="{06B2CFDA-CC6F-A54E-9C37-0CE76CA9CF84}"/>
                </a:ext>
              </a:extLst>
            </p:cNvPr>
            <p:cNvSpPr txBox="1"/>
            <p:nvPr/>
          </p:nvSpPr>
          <p:spPr>
            <a:xfrm>
              <a:off x="8277319" y="1934106"/>
              <a:ext cx="293670" cy="338554"/>
            </a:xfrm>
            <a:prstGeom prst="rect">
              <a:avLst/>
            </a:prstGeom>
            <a:noFill/>
          </p:spPr>
          <p:txBody>
            <a:bodyPr wrap="none" rtlCol="0">
              <a:spAutoFit/>
            </a:bodyPr>
            <a:lstStyle/>
            <a:p>
              <a:r>
                <a:rPr lang="en-US" sz="1600" dirty="0"/>
                <a:t>C</a:t>
              </a:r>
              <a:endParaRPr lang="en-US" sz="1200" baseline="-25000" dirty="0"/>
            </a:p>
          </p:txBody>
        </p:sp>
        <p:sp>
          <p:nvSpPr>
            <p:cNvPr id="154" name="TextBox 153">
              <a:extLst>
                <a:ext uri="{FF2B5EF4-FFF2-40B4-BE49-F238E27FC236}">
                  <a16:creationId xmlns:a16="http://schemas.microsoft.com/office/drawing/2014/main" id="{3E47337F-3D9B-754D-BBFD-3DF9A0399732}"/>
                </a:ext>
              </a:extLst>
            </p:cNvPr>
            <p:cNvSpPr txBox="1"/>
            <p:nvPr/>
          </p:nvSpPr>
          <p:spPr>
            <a:xfrm>
              <a:off x="8733331" y="2573108"/>
              <a:ext cx="325730" cy="338554"/>
            </a:xfrm>
            <a:prstGeom prst="rect">
              <a:avLst/>
            </a:prstGeom>
            <a:noFill/>
          </p:spPr>
          <p:txBody>
            <a:bodyPr wrap="none" rtlCol="0">
              <a:spAutoFit/>
            </a:bodyPr>
            <a:lstStyle/>
            <a:p>
              <a:r>
                <a:rPr lang="en-US" sz="1600" dirty="0" err="1"/>
                <a:t>r</a:t>
              </a:r>
              <a:r>
                <a:rPr lang="en-US" sz="1600" baseline="-25000" dirty="0" err="1"/>
                <a:t>L</a:t>
              </a:r>
              <a:endParaRPr lang="en-US" sz="1200" baseline="-25000" dirty="0"/>
            </a:p>
          </p:txBody>
        </p:sp>
        <p:sp>
          <p:nvSpPr>
            <p:cNvPr id="155" name="Freeform 12">
              <a:extLst>
                <a:ext uri="{FF2B5EF4-FFF2-40B4-BE49-F238E27FC236}">
                  <a16:creationId xmlns:a16="http://schemas.microsoft.com/office/drawing/2014/main" id="{E7DA2006-873F-CF42-9FD3-D0598FB3B8F7}"/>
                </a:ext>
              </a:extLst>
            </p:cNvPr>
            <p:cNvSpPr>
              <a:spLocks/>
            </p:cNvSpPr>
            <p:nvPr/>
          </p:nvSpPr>
          <p:spPr bwMode="auto">
            <a:xfrm flipH="1">
              <a:off x="7244893" y="274928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6" name="Group 222">
              <a:extLst>
                <a:ext uri="{FF2B5EF4-FFF2-40B4-BE49-F238E27FC236}">
                  <a16:creationId xmlns:a16="http://schemas.microsoft.com/office/drawing/2014/main" id="{A483943B-E8D8-C24D-BC95-F74193B50EB6}"/>
                </a:ext>
              </a:extLst>
            </p:cNvPr>
            <p:cNvGrpSpPr>
              <a:grpSpLocks/>
            </p:cNvGrpSpPr>
            <p:nvPr/>
          </p:nvGrpSpPr>
          <p:grpSpPr bwMode="auto">
            <a:xfrm>
              <a:off x="7168129" y="3414117"/>
              <a:ext cx="304800" cy="381000"/>
              <a:chOff x="4272" y="3072"/>
              <a:chExt cx="192" cy="240"/>
            </a:xfrm>
          </p:grpSpPr>
          <p:sp>
            <p:nvSpPr>
              <p:cNvPr id="157" name="Line 99">
                <a:extLst>
                  <a:ext uri="{FF2B5EF4-FFF2-40B4-BE49-F238E27FC236}">
                    <a16:creationId xmlns:a16="http://schemas.microsoft.com/office/drawing/2014/main" id="{8D89537F-E6D9-A445-80B9-95416A2D8F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8" name="Line 100">
                <a:extLst>
                  <a:ext uri="{FF2B5EF4-FFF2-40B4-BE49-F238E27FC236}">
                    <a16:creationId xmlns:a16="http://schemas.microsoft.com/office/drawing/2014/main" id="{358F9398-DCC4-964F-9AFF-EA51604AC85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9" name="Line 101">
                <a:extLst>
                  <a:ext uri="{FF2B5EF4-FFF2-40B4-BE49-F238E27FC236}">
                    <a16:creationId xmlns:a16="http://schemas.microsoft.com/office/drawing/2014/main" id="{C5AB48A0-C70A-A146-81F3-7D95A7AB6D9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0" name="Line 102">
                <a:extLst>
                  <a:ext uri="{FF2B5EF4-FFF2-40B4-BE49-F238E27FC236}">
                    <a16:creationId xmlns:a16="http://schemas.microsoft.com/office/drawing/2014/main" id="{8C8DEB15-56C4-434C-B908-5C77A800E56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1" name="Line 103">
                <a:extLst>
                  <a:ext uri="{FF2B5EF4-FFF2-40B4-BE49-F238E27FC236}">
                    <a16:creationId xmlns:a16="http://schemas.microsoft.com/office/drawing/2014/main" id="{D841F8F3-359A-E346-B0D4-35DD7F4BF4F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62" name="Line 104">
                <a:extLst>
                  <a:ext uri="{FF2B5EF4-FFF2-40B4-BE49-F238E27FC236}">
                    <a16:creationId xmlns:a16="http://schemas.microsoft.com/office/drawing/2014/main" id="{9FD19581-8DF4-9F44-879B-32356BF3441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85" name="TextBox 284">
              <a:extLst>
                <a:ext uri="{FF2B5EF4-FFF2-40B4-BE49-F238E27FC236}">
                  <a16:creationId xmlns:a16="http://schemas.microsoft.com/office/drawing/2014/main" id="{F90590CD-8588-7C4B-B962-7851CBFCF37C}"/>
                </a:ext>
              </a:extLst>
            </p:cNvPr>
            <p:cNvSpPr txBox="1"/>
            <p:nvPr/>
          </p:nvSpPr>
          <p:spPr>
            <a:xfrm>
              <a:off x="6977268" y="2916007"/>
              <a:ext cx="325730" cy="338554"/>
            </a:xfrm>
            <a:prstGeom prst="rect">
              <a:avLst/>
            </a:prstGeom>
            <a:noFill/>
          </p:spPr>
          <p:txBody>
            <a:bodyPr wrap="none" rtlCol="0">
              <a:spAutoFit/>
            </a:bodyPr>
            <a:lstStyle/>
            <a:p>
              <a:r>
                <a:rPr lang="en-US" sz="1600" dirty="0"/>
                <a:t>r</a:t>
              </a:r>
              <a:r>
                <a:rPr lang="en-US" sz="1600" baseline="-25000" dirty="0"/>
                <a:t>2</a:t>
              </a:r>
              <a:endParaRPr lang="en-US" sz="1200" baseline="-25000" dirty="0"/>
            </a:p>
          </p:txBody>
        </p:sp>
      </p:grpSp>
      <p:grpSp>
        <p:nvGrpSpPr>
          <p:cNvPr id="7" name="Group 6">
            <a:extLst>
              <a:ext uri="{FF2B5EF4-FFF2-40B4-BE49-F238E27FC236}">
                <a16:creationId xmlns:a16="http://schemas.microsoft.com/office/drawing/2014/main" id="{02101554-6205-CD48-B126-9AC7DD9E8CB0}"/>
              </a:ext>
            </a:extLst>
          </p:cNvPr>
          <p:cNvGrpSpPr/>
          <p:nvPr/>
        </p:nvGrpSpPr>
        <p:grpSpPr>
          <a:xfrm>
            <a:off x="5078555" y="4550132"/>
            <a:ext cx="3242673" cy="2075928"/>
            <a:chOff x="5713207" y="4575221"/>
            <a:chExt cx="3242673" cy="2075928"/>
          </a:xfrm>
        </p:grpSpPr>
        <p:grpSp>
          <p:nvGrpSpPr>
            <p:cNvPr id="287" name="Group 286">
              <a:extLst>
                <a:ext uri="{FF2B5EF4-FFF2-40B4-BE49-F238E27FC236}">
                  <a16:creationId xmlns:a16="http://schemas.microsoft.com/office/drawing/2014/main" id="{1A9EAEF4-5F6E-084A-B800-80BB2DAA124B}"/>
                </a:ext>
              </a:extLst>
            </p:cNvPr>
            <p:cNvGrpSpPr/>
            <p:nvPr/>
          </p:nvGrpSpPr>
          <p:grpSpPr>
            <a:xfrm>
              <a:off x="7016552" y="4765972"/>
              <a:ext cx="568036" cy="968432"/>
              <a:chOff x="7353993" y="2830482"/>
              <a:chExt cx="423170" cy="609600"/>
            </a:xfrm>
          </p:grpSpPr>
          <p:sp>
            <p:nvSpPr>
              <p:cNvPr id="358" name="Freeform 35">
                <a:extLst>
                  <a:ext uri="{FF2B5EF4-FFF2-40B4-BE49-F238E27FC236}">
                    <a16:creationId xmlns:a16="http://schemas.microsoft.com/office/drawing/2014/main" id="{EE715EC2-FF06-6A43-8402-A98670EDAA3F}"/>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59" name="Freeform 38">
                <a:extLst>
                  <a:ext uri="{FF2B5EF4-FFF2-40B4-BE49-F238E27FC236}">
                    <a16:creationId xmlns:a16="http://schemas.microsoft.com/office/drawing/2014/main" id="{64B564A8-2DA0-0B45-9A6F-AF5FB8214A4F}"/>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60" name="Straight Connector 359">
                <a:extLst>
                  <a:ext uri="{FF2B5EF4-FFF2-40B4-BE49-F238E27FC236}">
                    <a16:creationId xmlns:a16="http://schemas.microsoft.com/office/drawing/2014/main" id="{902AEAA1-E332-AC42-B362-D5F9EEF8CE5F}"/>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8273CA88-BC64-3F4D-99DC-76A74465B3C5}"/>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289" name="Group 205">
              <a:extLst>
                <a:ext uri="{FF2B5EF4-FFF2-40B4-BE49-F238E27FC236}">
                  <a16:creationId xmlns:a16="http://schemas.microsoft.com/office/drawing/2014/main" id="{41F08992-266A-6345-A3C8-F0942A15914E}"/>
                </a:ext>
              </a:extLst>
            </p:cNvPr>
            <p:cNvGrpSpPr>
              <a:grpSpLocks/>
            </p:cNvGrpSpPr>
            <p:nvPr/>
          </p:nvGrpSpPr>
          <p:grpSpPr bwMode="auto">
            <a:xfrm rot="10800000">
              <a:off x="6064586" y="5245956"/>
              <a:ext cx="304800" cy="762000"/>
              <a:chOff x="3888" y="2400"/>
              <a:chExt cx="192" cy="480"/>
            </a:xfrm>
          </p:grpSpPr>
          <p:sp>
            <p:nvSpPr>
              <p:cNvPr id="353" name="Oval 40">
                <a:extLst>
                  <a:ext uri="{FF2B5EF4-FFF2-40B4-BE49-F238E27FC236}">
                    <a16:creationId xmlns:a16="http://schemas.microsoft.com/office/drawing/2014/main" id="{49F91103-C996-E94D-BBC4-3CD0B722EBDE}"/>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4" name="Line 41">
                <a:extLst>
                  <a:ext uri="{FF2B5EF4-FFF2-40B4-BE49-F238E27FC236}">
                    <a16:creationId xmlns:a16="http://schemas.microsoft.com/office/drawing/2014/main" id="{3C7FAD78-7611-0D4C-ACB0-9F9C9C49D01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5" name="Line 42">
                <a:extLst>
                  <a:ext uri="{FF2B5EF4-FFF2-40B4-BE49-F238E27FC236}">
                    <a16:creationId xmlns:a16="http://schemas.microsoft.com/office/drawing/2014/main" id="{CF9A8ABE-CC3D-6C41-8908-CE219E55C19B}"/>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6" name="Line 43">
                <a:extLst>
                  <a:ext uri="{FF2B5EF4-FFF2-40B4-BE49-F238E27FC236}">
                    <a16:creationId xmlns:a16="http://schemas.microsoft.com/office/drawing/2014/main" id="{70876EF1-572E-AB45-8E94-2F83732A589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7" name="Freeform 44">
                <a:extLst>
                  <a:ext uri="{FF2B5EF4-FFF2-40B4-BE49-F238E27FC236}">
                    <a16:creationId xmlns:a16="http://schemas.microsoft.com/office/drawing/2014/main" id="{A9D6C287-9017-4848-A514-B6ACBA5A11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90" name="Freeform 12">
              <a:extLst>
                <a:ext uri="{FF2B5EF4-FFF2-40B4-BE49-F238E27FC236}">
                  <a16:creationId xmlns:a16="http://schemas.microsoft.com/office/drawing/2014/main" id="{257DE516-820F-5143-98FA-1F3A2F03A350}"/>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91" name="Group 222">
              <a:extLst>
                <a:ext uri="{FF2B5EF4-FFF2-40B4-BE49-F238E27FC236}">
                  <a16:creationId xmlns:a16="http://schemas.microsoft.com/office/drawing/2014/main" id="{7DB9A471-F068-F94D-A787-7F8FEED11548}"/>
                </a:ext>
              </a:extLst>
            </p:cNvPr>
            <p:cNvGrpSpPr>
              <a:grpSpLocks/>
            </p:cNvGrpSpPr>
            <p:nvPr/>
          </p:nvGrpSpPr>
          <p:grpSpPr bwMode="auto">
            <a:xfrm>
              <a:off x="6064585" y="5861811"/>
              <a:ext cx="304800" cy="381000"/>
              <a:chOff x="4272" y="3072"/>
              <a:chExt cx="192" cy="240"/>
            </a:xfrm>
          </p:grpSpPr>
          <p:sp>
            <p:nvSpPr>
              <p:cNvPr id="347" name="Line 99">
                <a:extLst>
                  <a:ext uri="{FF2B5EF4-FFF2-40B4-BE49-F238E27FC236}">
                    <a16:creationId xmlns:a16="http://schemas.microsoft.com/office/drawing/2014/main" id="{52E1B14A-7AE1-214E-96B9-3C2F2347F1B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8" name="Line 100">
                <a:extLst>
                  <a:ext uri="{FF2B5EF4-FFF2-40B4-BE49-F238E27FC236}">
                    <a16:creationId xmlns:a16="http://schemas.microsoft.com/office/drawing/2014/main" id="{4B98AB8E-C9F4-3C41-BE96-FDA4F082533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9" name="Line 101">
                <a:extLst>
                  <a:ext uri="{FF2B5EF4-FFF2-40B4-BE49-F238E27FC236}">
                    <a16:creationId xmlns:a16="http://schemas.microsoft.com/office/drawing/2014/main" id="{C0849EDD-F7CA-5E4D-A04D-3C3773D2439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0" name="Line 102">
                <a:extLst>
                  <a:ext uri="{FF2B5EF4-FFF2-40B4-BE49-F238E27FC236}">
                    <a16:creationId xmlns:a16="http://schemas.microsoft.com/office/drawing/2014/main" id="{D8757E4D-D8E6-374B-8682-3B2CB2EFA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1" name="Line 103">
                <a:extLst>
                  <a:ext uri="{FF2B5EF4-FFF2-40B4-BE49-F238E27FC236}">
                    <a16:creationId xmlns:a16="http://schemas.microsoft.com/office/drawing/2014/main" id="{BBA7CEB2-6525-B94F-8E20-E1FA6F0A342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104">
                <a:extLst>
                  <a:ext uri="{FF2B5EF4-FFF2-40B4-BE49-F238E27FC236}">
                    <a16:creationId xmlns:a16="http://schemas.microsoft.com/office/drawing/2014/main" id="{ED0C2609-29C9-BE43-9BAC-4BF9417DFC5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92" name="TextBox 291">
              <a:extLst>
                <a:ext uri="{FF2B5EF4-FFF2-40B4-BE49-F238E27FC236}">
                  <a16:creationId xmlns:a16="http://schemas.microsoft.com/office/drawing/2014/main" id="{933EA1D4-6A36-C248-B572-72F32BE8E622}"/>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293" name="TextBox 292">
              <a:extLst>
                <a:ext uri="{FF2B5EF4-FFF2-40B4-BE49-F238E27FC236}">
                  <a16:creationId xmlns:a16="http://schemas.microsoft.com/office/drawing/2014/main" id="{39371F9B-2ABC-C44E-995F-1D1788911604}"/>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297" name="Group 222">
              <a:extLst>
                <a:ext uri="{FF2B5EF4-FFF2-40B4-BE49-F238E27FC236}">
                  <a16:creationId xmlns:a16="http://schemas.microsoft.com/office/drawing/2014/main" id="{2D1BE890-2B85-F24C-819F-D66975A2BAD5}"/>
                </a:ext>
              </a:extLst>
            </p:cNvPr>
            <p:cNvGrpSpPr>
              <a:grpSpLocks/>
            </p:cNvGrpSpPr>
            <p:nvPr/>
          </p:nvGrpSpPr>
          <p:grpSpPr bwMode="auto">
            <a:xfrm>
              <a:off x="7427813" y="5695552"/>
              <a:ext cx="304800" cy="381000"/>
              <a:chOff x="4272" y="3072"/>
              <a:chExt cx="192" cy="240"/>
            </a:xfrm>
          </p:grpSpPr>
          <p:sp>
            <p:nvSpPr>
              <p:cNvPr id="337" name="Line 99">
                <a:extLst>
                  <a:ext uri="{FF2B5EF4-FFF2-40B4-BE49-F238E27FC236}">
                    <a16:creationId xmlns:a16="http://schemas.microsoft.com/office/drawing/2014/main" id="{70803760-5EF2-1A4A-B111-51D52E53013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0">
                <a:extLst>
                  <a:ext uri="{FF2B5EF4-FFF2-40B4-BE49-F238E27FC236}">
                    <a16:creationId xmlns:a16="http://schemas.microsoft.com/office/drawing/2014/main" id="{3F7DD9F6-4CA0-3E45-BC65-2A59A3912E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9" name="Line 101">
                <a:extLst>
                  <a:ext uri="{FF2B5EF4-FFF2-40B4-BE49-F238E27FC236}">
                    <a16:creationId xmlns:a16="http://schemas.microsoft.com/office/drawing/2014/main" id="{D7FDAED0-C2BD-8B4D-BE56-41A2E97B026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0" name="Line 102">
                <a:extLst>
                  <a:ext uri="{FF2B5EF4-FFF2-40B4-BE49-F238E27FC236}">
                    <a16:creationId xmlns:a16="http://schemas.microsoft.com/office/drawing/2014/main" id="{DC0D1DC8-AD83-5948-B63A-56C0765FC1C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103">
                <a:extLst>
                  <a:ext uri="{FF2B5EF4-FFF2-40B4-BE49-F238E27FC236}">
                    <a16:creationId xmlns:a16="http://schemas.microsoft.com/office/drawing/2014/main" id="{DE92955B-5324-3A4E-985D-26E9A9110F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104">
                <a:extLst>
                  <a:ext uri="{FF2B5EF4-FFF2-40B4-BE49-F238E27FC236}">
                    <a16:creationId xmlns:a16="http://schemas.microsoft.com/office/drawing/2014/main" id="{EADBD868-3226-094F-98E7-9C228557839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98" name="Straight Connector 297">
              <a:extLst>
                <a:ext uri="{FF2B5EF4-FFF2-40B4-BE49-F238E27FC236}">
                  <a16:creationId xmlns:a16="http://schemas.microsoft.com/office/drawing/2014/main" id="{FF226E8F-7856-6748-8DE2-93F3FF0026C2}"/>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6" name="Oval 305">
              <a:extLst>
                <a:ext uri="{FF2B5EF4-FFF2-40B4-BE49-F238E27FC236}">
                  <a16:creationId xmlns:a16="http://schemas.microsoft.com/office/drawing/2014/main" id="{C06C72D6-5E70-F344-9F99-BFC390804B35}"/>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7" name="Oval 306">
              <a:extLst>
                <a:ext uri="{FF2B5EF4-FFF2-40B4-BE49-F238E27FC236}">
                  <a16:creationId xmlns:a16="http://schemas.microsoft.com/office/drawing/2014/main" id="{46860C90-14E0-4F42-A5B3-5248045D4F3B}"/>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08" name="TextBox 307">
              <a:extLst>
                <a:ext uri="{FF2B5EF4-FFF2-40B4-BE49-F238E27FC236}">
                  <a16:creationId xmlns:a16="http://schemas.microsoft.com/office/drawing/2014/main" id="{3EA35261-7E5F-A64F-8F0F-FE55B2FF2360}"/>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309" name="TextBox 308">
              <a:extLst>
                <a:ext uri="{FF2B5EF4-FFF2-40B4-BE49-F238E27FC236}">
                  <a16:creationId xmlns:a16="http://schemas.microsoft.com/office/drawing/2014/main" id="{4090C3E1-8AB3-F644-8D4B-251A83478A32}"/>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310" name="TextBox 309">
              <a:extLst>
                <a:ext uri="{FF2B5EF4-FFF2-40B4-BE49-F238E27FC236}">
                  <a16:creationId xmlns:a16="http://schemas.microsoft.com/office/drawing/2014/main" id="{7B0614D9-98A7-3546-88BF-1A6F589B8B5D}"/>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311" name="Oval 310">
              <a:extLst>
                <a:ext uri="{FF2B5EF4-FFF2-40B4-BE49-F238E27FC236}">
                  <a16:creationId xmlns:a16="http://schemas.microsoft.com/office/drawing/2014/main" id="{BFA3B8CF-3E50-954F-B2C4-E8FDF82BBBF6}"/>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2" name="Freeform 12">
              <a:extLst>
                <a:ext uri="{FF2B5EF4-FFF2-40B4-BE49-F238E27FC236}">
                  <a16:creationId xmlns:a16="http://schemas.microsoft.com/office/drawing/2014/main" id="{16E208CB-4636-D64D-8CE6-56DFD23D4BA2}"/>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4" name="Group 222">
              <a:extLst>
                <a:ext uri="{FF2B5EF4-FFF2-40B4-BE49-F238E27FC236}">
                  <a16:creationId xmlns:a16="http://schemas.microsoft.com/office/drawing/2014/main" id="{4B27D02D-87F0-1B4A-BD0C-090C775A9019}"/>
                </a:ext>
              </a:extLst>
            </p:cNvPr>
            <p:cNvGrpSpPr>
              <a:grpSpLocks/>
            </p:cNvGrpSpPr>
            <p:nvPr/>
          </p:nvGrpSpPr>
          <p:grpSpPr bwMode="auto">
            <a:xfrm>
              <a:off x="8083296" y="5566242"/>
              <a:ext cx="304800" cy="381000"/>
              <a:chOff x="4272" y="3072"/>
              <a:chExt cx="192" cy="240"/>
            </a:xfrm>
          </p:grpSpPr>
          <p:sp>
            <p:nvSpPr>
              <p:cNvPr id="327" name="Line 99">
                <a:extLst>
                  <a:ext uri="{FF2B5EF4-FFF2-40B4-BE49-F238E27FC236}">
                    <a16:creationId xmlns:a16="http://schemas.microsoft.com/office/drawing/2014/main" id="{95620CD4-1196-6841-85FC-A475518F629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42301B0A-8713-9B4E-A98C-541935E4624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79747302-773D-B549-BA6E-4464EBEB936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965330E1-C6BD-E44E-B96D-D0C0431CD9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16134FD0-B6D5-814A-A4EE-46135DCBB23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8AB09E74-BC34-5147-A66E-4320108373C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F3EEF48B-D38D-2C47-97C7-22E9A338564C}"/>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7" name="TextBox 316">
              <a:extLst>
                <a:ext uri="{FF2B5EF4-FFF2-40B4-BE49-F238E27FC236}">
                  <a16:creationId xmlns:a16="http://schemas.microsoft.com/office/drawing/2014/main" id="{69809F90-A0EB-4B42-9E51-7F6EB7BDB06D}"/>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318" name="Freeform 12">
              <a:extLst>
                <a:ext uri="{FF2B5EF4-FFF2-40B4-BE49-F238E27FC236}">
                  <a16:creationId xmlns:a16="http://schemas.microsoft.com/office/drawing/2014/main" id="{D3A12711-3620-9444-AD45-2E2722723B2B}"/>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8C12E686-0302-3247-BC9E-9E0238F8E943}"/>
                </a:ext>
              </a:extLst>
            </p:cNvPr>
            <p:cNvGrpSpPr>
              <a:grpSpLocks/>
            </p:cNvGrpSpPr>
            <p:nvPr/>
          </p:nvGrpSpPr>
          <p:grpSpPr bwMode="auto">
            <a:xfrm>
              <a:off x="6864094" y="5884898"/>
              <a:ext cx="304800" cy="381000"/>
              <a:chOff x="4272" y="3072"/>
              <a:chExt cx="192" cy="240"/>
            </a:xfrm>
          </p:grpSpPr>
          <p:sp>
            <p:nvSpPr>
              <p:cNvPr id="321" name="Line 99">
                <a:extLst>
                  <a:ext uri="{FF2B5EF4-FFF2-40B4-BE49-F238E27FC236}">
                    <a16:creationId xmlns:a16="http://schemas.microsoft.com/office/drawing/2014/main" id="{C79519AD-056E-E94F-8DA4-AA851C13E62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C6A0C095-9A17-164B-85B6-B107389E333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EF8F41FA-FB70-6E4F-BE42-30B897F2AD2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798D274A-2B9D-9E49-A14E-EB580928C78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8AACD138-71F5-0748-AD1B-AF3147DEA5D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27D8680C-10D6-2442-A795-3EF1F82975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6039AC8A-63A2-5E49-99B7-DE9793468E88}"/>
                </a:ext>
              </a:extLst>
            </p:cNvPr>
            <p:cNvSpPr txBox="1"/>
            <p:nvPr/>
          </p:nvSpPr>
          <p:spPr>
            <a:xfrm>
              <a:off x="6387443" y="538678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cxnSp>
        <p:nvCxnSpPr>
          <p:cNvPr id="9" name="Straight Arrow Connector 8">
            <a:extLst>
              <a:ext uri="{FF2B5EF4-FFF2-40B4-BE49-F238E27FC236}">
                <a16:creationId xmlns:a16="http://schemas.microsoft.com/office/drawing/2014/main" id="{063F73AD-F006-EB4A-8A8A-03D628034266}"/>
              </a:ext>
            </a:extLst>
          </p:cNvPr>
          <p:cNvCxnSpPr>
            <a:cxnSpLocks/>
          </p:cNvCxnSpPr>
          <p:nvPr/>
        </p:nvCxnSpPr>
        <p:spPr>
          <a:xfrm>
            <a:off x="6660032" y="3655318"/>
            <a:ext cx="0" cy="967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61E208-2EFA-714B-AD11-6ABD4E61790E}"/>
              </a:ext>
            </a:extLst>
          </p:cNvPr>
          <p:cNvSpPr txBox="1"/>
          <p:nvPr/>
        </p:nvSpPr>
        <p:spPr>
          <a:xfrm>
            <a:off x="7224028" y="4018031"/>
            <a:ext cx="1276190" cy="369332"/>
          </a:xfrm>
          <a:prstGeom prst="rect">
            <a:avLst/>
          </a:prstGeom>
          <a:noFill/>
        </p:spPr>
        <p:txBody>
          <a:bodyPr wrap="square" rtlCol="0">
            <a:spAutoFit/>
          </a:bodyPr>
          <a:lstStyle/>
          <a:p>
            <a:r>
              <a:rPr lang="en-US" dirty="0"/>
              <a:t>Step 1</a:t>
            </a:r>
          </a:p>
        </p:txBody>
      </p:sp>
    </p:spTree>
    <p:extLst>
      <p:ext uri="{BB962C8B-B14F-4D97-AF65-F5344CB8AC3E}">
        <p14:creationId xmlns:p14="http://schemas.microsoft.com/office/powerpoint/2010/main" val="898290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4272" y="294530"/>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 Bipolar Transistors - III</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51</a:t>
            </a:fld>
            <a:endParaRPr lang="en-US" dirty="0">
              <a:solidFill>
                <a:schemeClr val="tx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2AF8E-A523-4949-8624-13DC85CDCEA5}"/>
                  </a:ext>
                </a:extLst>
              </p:cNvPr>
              <p:cNvSpPr/>
              <p:nvPr/>
            </p:nvSpPr>
            <p:spPr>
              <a:xfrm>
                <a:off x="509703" y="1376805"/>
                <a:ext cx="5577192" cy="5027485"/>
              </a:xfrm>
              <a:prstGeom prst="rect">
                <a:avLst/>
              </a:prstGeom>
            </p:spPr>
            <p:txBody>
              <a:bodyPr>
                <a:noAutofit/>
              </a:bodyPr>
              <a:lstStyle/>
              <a:p>
                <a:pPr marL="342900" indent="-342900">
                  <a:buFont typeface="Arial" panose="020B0604020202020204" pitchFamily="34" charset="0"/>
                  <a:buChar char="•"/>
                </a:pPr>
                <a:r>
                  <a:rPr lang="en-US" sz="2000" dirty="0">
                    <a:ea typeface="Arial" charset="0"/>
                    <a:cs typeface="Arial" charset="0"/>
                  </a:rPr>
                  <a:t>Small signal</a:t>
                </a:r>
              </a:p>
              <a:p>
                <a:pPr marL="914400" lvl="1" indent="-457200">
                  <a:buFont typeface="+mj-lt"/>
                  <a:buAutoNum type="arabicPeriod"/>
                </a:pPr>
                <a:r>
                  <a:rPr lang="en-US" sz="2000" dirty="0">
                    <a:ea typeface="Arial" charset="0"/>
                    <a:cs typeface="Arial" charset="0"/>
                  </a:rPr>
                  <a:t>Convert to AC only and simplify</a:t>
                </a:r>
              </a:p>
              <a:p>
                <a:pPr marL="914400" lvl="1" indent="-457200">
                  <a:buFont typeface="+mj-lt"/>
                  <a:buAutoNum type="arabicPeriod"/>
                </a:pPr>
                <a:r>
                  <a:rPr lang="en-US" sz="2000" dirty="0" err="1">
                    <a:ea typeface="Arial" charset="0"/>
                    <a:cs typeface="Arial" charset="0"/>
                  </a:rPr>
                  <a:t>Thevienize</a:t>
                </a:r>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num>
                      <m:den>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2</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𝑡h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𝑠</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2</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𝑡h</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cs typeface="Arial" charset="0"/>
                      </a:rPr>
                      <m:t>=</m:t>
                    </m:r>
                    <m:sSub>
                      <m:sSubPr>
                        <m:ctrlPr>
                          <a:rPr lang="en-US" sz="2000" i="1" smtClean="0">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lvl="2"/>
                <a:endParaRPr lang="en-US" sz="2000" dirty="0">
                  <a:ea typeface="Arial" charset="0"/>
                  <a:cs typeface="Arial" charset="0"/>
                </a:endParaRPr>
              </a:p>
              <a:p>
                <a:pPr marL="914400" lvl="1" indent="-457200">
                  <a:buFont typeface="+mj-lt"/>
                  <a:buAutoNum type="arabicPeriod"/>
                </a:pPr>
                <a:r>
                  <a:rPr lang="en-US" sz="2000" dirty="0">
                    <a:ea typeface="Arial" charset="0"/>
                    <a:cs typeface="Arial" charset="0"/>
                  </a:rPr>
                  <a:t>Replace transistor with model</a:t>
                </a: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𝑇h</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𝑖𝑛</m:t>
                            </m:r>
                          </m:sub>
                        </m:sSub>
                      </m:den>
                    </m:f>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den>
                    </m:f>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0</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𝑐</m:t>
                            </m:r>
                          </m:sub>
                        </m:sSub>
                      </m:e>
                    </m:d>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𝐿</m:t>
                        </m:r>
                      </m:sub>
                    </m:sSub>
                  </m:oMath>
                </a14:m>
                <a:endParaRPr lang="en-US" sz="2000" dirty="0">
                  <a:ea typeface="Arial" charset="0"/>
                  <a:cs typeface="Arial" charset="0"/>
                </a:endParaRPr>
              </a:p>
              <a:p>
                <a:pPr marL="1371600" lvl="2" indent="-4572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0</m:t>
                        </m:r>
                      </m:sub>
                    </m:sSub>
                  </m:oMath>
                </a14:m>
                <a:r>
                  <a:rPr lang="en-US" sz="2000" dirty="0">
                    <a:ea typeface="Arial" charset="0"/>
                    <a:cs typeface="Arial" charset="0"/>
                  </a:rPr>
                  <a:t> is the transistor model resistance between b and c</a:t>
                </a:r>
              </a:p>
              <a:p>
                <a:pPr marL="1371600" lvl="2" indent="-4572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𝑔𝑎𝑖𝑙</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𝑜𝑢𝑡</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𝑠</m:t>
                            </m:r>
                          </m:sub>
                        </m:sSub>
                      </m:den>
                    </m:f>
                  </m:oMath>
                </a14:m>
                <a:endParaRPr lang="en-US" sz="2000" dirty="0">
                  <a:ea typeface="Arial" charset="0"/>
                  <a:cs typeface="Arial" charset="0"/>
                </a:endParaRPr>
              </a:p>
            </p:txBody>
          </p:sp>
        </mc:Choice>
        <mc:Fallback xmlns="">
          <p:sp>
            <p:nvSpPr>
              <p:cNvPr id="3" name="Rectangle 2">
                <a:extLst>
                  <a:ext uri="{FF2B5EF4-FFF2-40B4-BE49-F238E27FC236}">
                    <a16:creationId xmlns:a16="http://schemas.microsoft.com/office/drawing/2014/main" id="{AD72AF8E-A523-4949-8624-13DC85CDCEA5}"/>
                  </a:ext>
                </a:extLst>
              </p:cNvPr>
              <p:cNvSpPr>
                <a:spLocks noRot="1" noChangeAspect="1" noMove="1" noResize="1" noEditPoints="1" noAdjustHandles="1" noChangeArrowheads="1" noChangeShapeType="1" noTextEdit="1"/>
              </p:cNvSpPr>
              <p:nvPr/>
            </p:nvSpPr>
            <p:spPr>
              <a:xfrm>
                <a:off x="509703" y="1376805"/>
                <a:ext cx="5577192" cy="5027485"/>
              </a:xfrm>
              <a:prstGeom prst="rect">
                <a:avLst/>
              </a:prstGeom>
              <a:blipFill>
                <a:blip r:embed="rId3"/>
                <a:stretch>
                  <a:fillRect l="-909" t="-756"/>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40A024A8-873F-B34F-9C97-9F81B805778F}"/>
              </a:ext>
            </a:extLst>
          </p:cNvPr>
          <p:cNvGrpSpPr/>
          <p:nvPr/>
        </p:nvGrpSpPr>
        <p:grpSpPr>
          <a:xfrm>
            <a:off x="8858527" y="348466"/>
            <a:ext cx="3242673" cy="2075928"/>
            <a:chOff x="5713207" y="4575221"/>
            <a:chExt cx="3242673" cy="2075928"/>
          </a:xfrm>
        </p:grpSpPr>
        <p:grpSp>
          <p:nvGrpSpPr>
            <p:cNvPr id="107" name="Group 106">
              <a:extLst>
                <a:ext uri="{FF2B5EF4-FFF2-40B4-BE49-F238E27FC236}">
                  <a16:creationId xmlns:a16="http://schemas.microsoft.com/office/drawing/2014/main" id="{9C89EF0A-5E87-4A43-972F-05CDAD8D6FAD}"/>
                </a:ext>
              </a:extLst>
            </p:cNvPr>
            <p:cNvGrpSpPr/>
            <p:nvPr/>
          </p:nvGrpSpPr>
          <p:grpSpPr>
            <a:xfrm>
              <a:off x="7016552" y="4765972"/>
              <a:ext cx="568036" cy="968432"/>
              <a:chOff x="7353993" y="2830482"/>
              <a:chExt cx="423170" cy="609600"/>
            </a:xfrm>
          </p:grpSpPr>
          <p:sp>
            <p:nvSpPr>
              <p:cNvPr id="245" name="Freeform 35">
                <a:extLst>
                  <a:ext uri="{FF2B5EF4-FFF2-40B4-BE49-F238E27FC236}">
                    <a16:creationId xmlns:a16="http://schemas.microsoft.com/office/drawing/2014/main" id="{4D5A37C2-602E-7749-BDBF-DD9BFDEECFFE}"/>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246" name="Freeform 38">
                <a:extLst>
                  <a:ext uri="{FF2B5EF4-FFF2-40B4-BE49-F238E27FC236}">
                    <a16:creationId xmlns:a16="http://schemas.microsoft.com/office/drawing/2014/main" id="{C0A83149-4D50-BB44-98C6-64FBB5646F7A}"/>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247" name="Straight Connector 246">
                <a:extLst>
                  <a:ext uri="{FF2B5EF4-FFF2-40B4-BE49-F238E27FC236}">
                    <a16:creationId xmlns:a16="http://schemas.microsoft.com/office/drawing/2014/main" id="{5F7612AE-6289-3343-9E14-C02D0FF98DAB}"/>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71AD13B6-D43A-2F4E-8F53-365E01F33293}"/>
                </a:ext>
              </a:extLst>
            </p:cNvPr>
            <p:cNvSpPr txBox="1"/>
            <p:nvPr/>
          </p:nvSpPr>
          <p:spPr>
            <a:xfrm>
              <a:off x="6490555" y="6281817"/>
              <a:ext cx="1368125" cy="369332"/>
            </a:xfrm>
            <a:prstGeom prst="rect">
              <a:avLst/>
            </a:prstGeom>
            <a:noFill/>
          </p:spPr>
          <p:txBody>
            <a:bodyPr wrap="square" rtlCol="0">
              <a:spAutoFit/>
            </a:bodyPr>
            <a:lstStyle/>
            <a:p>
              <a:r>
                <a:rPr lang="en-US" dirty="0"/>
                <a:t>Small signal</a:t>
              </a:r>
            </a:p>
          </p:txBody>
        </p:sp>
        <p:grpSp>
          <p:nvGrpSpPr>
            <p:cNvPr id="110" name="Group 205">
              <a:extLst>
                <a:ext uri="{FF2B5EF4-FFF2-40B4-BE49-F238E27FC236}">
                  <a16:creationId xmlns:a16="http://schemas.microsoft.com/office/drawing/2014/main" id="{1AE20EEF-7E03-D04E-9793-3BF709455CBE}"/>
                </a:ext>
              </a:extLst>
            </p:cNvPr>
            <p:cNvGrpSpPr>
              <a:grpSpLocks/>
            </p:cNvGrpSpPr>
            <p:nvPr/>
          </p:nvGrpSpPr>
          <p:grpSpPr bwMode="auto">
            <a:xfrm rot="10800000">
              <a:off x="6064586" y="5245956"/>
              <a:ext cx="304800" cy="762000"/>
              <a:chOff x="3888" y="2400"/>
              <a:chExt cx="192" cy="480"/>
            </a:xfrm>
          </p:grpSpPr>
          <p:sp>
            <p:nvSpPr>
              <p:cNvPr id="240" name="Oval 40">
                <a:extLst>
                  <a:ext uri="{FF2B5EF4-FFF2-40B4-BE49-F238E27FC236}">
                    <a16:creationId xmlns:a16="http://schemas.microsoft.com/office/drawing/2014/main" id="{6D3989ED-E2ED-7948-BA38-D4818BBED2CC}"/>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41" name="Line 41">
                <a:extLst>
                  <a:ext uri="{FF2B5EF4-FFF2-40B4-BE49-F238E27FC236}">
                    <a16:creationId xmlns:a16="http://schemas.microsoft.com/office/drawing/2014/main" id="{962C1FEF-6F14-2E4A-9E49-E22EF19C214B}"/>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2" name="Line 42">
                <a:extLst>
                  <a:ext uri="{FF2B5EF4-FFF2-40B4-BE49-F238E27FC236}">
                    <a16:creationId xmlns:a16="http://schemas.microsoft.com/office/drawing/2014/main" id="{AEEDD144-9A03-E145-BDD5-C151871E212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3" name="Line 43">
                <a:extLst>
                  <a:ext uri="{FF2B5EF4-FFF2-40B4-BE49-F238E27FC236}">
                    <a16:creationId xmlns:a16="http://schemas.microsoft.com/office/drawing/2014/main" id="{DEA80EB0-2954-9044-8ABB-2D5DBCC5C4C8}"/>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44" name="Freeform 44">
                <a:extLst>
                  <a:ext uri="{FF2B5EF4-FFF2-40B4-BE49-F238E27FC236}">
                    <a16:creationId xmlns:a16="http://schemas.microsoft.com/office/drawing/2014/main" id="{5E388BDB-58F9-3C4F-B92E-1D849058DDCB}"/>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12" name="Freeform 12">
              <a:extLst>
                <a:ext uri="{FF2B5EF4-FFF2-40B4-BE49-F238E27FC236}">
                  <a16:creationId xmlns:a16="http://schemas.microsoft.com/office/drawing/2014/main" id="{8CEE98AB-0F8E-D048-9E6C-A875FE8E2F0A}"/>
                </a:ext>
              </a:extLst>
            </p:cNvPr>
            <p:cNvSpPr>
              <a:spLocks/>
            </p:cNvSpPr>
            <p:nvPr/>
          </p:nvSpPr>
          <p:spPr bwMode="auto">
            <a:xfrm rot="16200000" flipH="1">
              <a:off x="6528693" y="4859851"/>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2">
              <a:extLst>
                <a:ext uri="{FF2B5EF4-FFF2-40B4-BE49-F238E27FC236}">
                  <a16:creationId xmlns:a16="http://schemas.microsoft.com/office/drawing/2014/main" id="{496CA3AF-42CA-EC41-9A7D-0991272BA4B1}"/>
                </a:ext>
              </a:extLst>
            </p:cNvPr>
            <p:cNvGrpSpPr>
              <a:grpSpLocks/>
            </p:cNvGrpSpPr>
            <p:nvPr/>
          </p:nvGrpSpPr>
          <p:grpSpPr bwMode="auto">
            <a:xfrm>
              <a:off x="6064585" y="5861811"/>
              <a:ext cx="304800" cy="381000"/>
              <a:chOff x="4272" y="3072"/>
              <a:chExt cx="192" cy="240"/>
            </a:xfrm>
          </p:grpSpPr>
          <p:sp>
            <p:nvSpPr>
              <p:cNvPr id="234" name="Line 99">
                <a:extLst>
                  <a:ext uri="{FF2B5EF4-FFF2-40B4-BE49-F238E27FC236}">
                    <a16:creationId xmlns:a16="http://schemas.microsoft.com/office/drawing/2014/main" id="{AC2FA75B-367C-C14C-B823-34D2696B1C2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5" name="Line 100">
                <a:extLst>
                  <a:ext uri="{FF2B5EF4-FFF2-40B4-BE49-F238E27FC236}">
                    <a16:creationId xmlns:a16="http://schemas.microsoft.com/office/drawing/2014/main" id="{A6990C2F-458A-2F47-B47D-F948A6ED87D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6" name="Line 101">
                <a:extLst>
                  <a:ext uri="{FF2B5EF4-FFF2-40B4-BE49-F238E27FC236}">
                    <a16:creationId xmlns:a16="http://schemas.microsoft.com/office/drawing/2014/main" id="{39B4C059-6B2C-514B-8000-9766AB56371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7" name="Line 102">
                <a:extLst>
                  <a:ext uri="{FF2B5EF4-FFF2-40B4-BE49-F238E27FC236}">
                    <a16:creationId xmlns:a16="http://schemas.microsoft.com/office/drawing/2014/main" id="{A9D2F0DA-8DDE-B149-9240-32F57EA1712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8" name="Line 103">
                <a:extLst>
                  <a:ext uri="{FF2B5EF4-FFF2-40B4-BE49-F238E27FC236}">
                    <a16:creationId xmlns:a16="http://schemas.microsoft.com/office/drawing/2014/main" id="{457D779E-A13B-974B-9662-B84B625CCCC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9" name="Line 104">
                <a:extLst>
                  <a:ext uri="{FF2B5EF4-FFF2-40B4-BE49-F238E27FC236}">
                    <a16:creationId xmlns:a16="http://schemas.microsoft.com/office/drawing/2014/main" id="{F72A6648-5330-0748-A9DF-49BA16A4CA5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8" name="TextBox 117">
              <a:extLst>
                <a:ext uri="{FF2B5EF4-FFF2-40B4-BE49-F238E27FC236}">
                  <a16:creationId xmlns:a16="http://schemas.microsoft.com/office/drawing/2014/main" id="{ED467FC1-827F-1E45-B177-30F8CE6ACA80}"/>
                </a:ext>
              </a:extLst>
            </p:cNvPr>
            <p:cNvSpPr txBox="1"/>
            <p:nvPr/>
          </p:nvSpPr>
          <p:spPr>
            <a:xfrm>
              <a:off x="6511632" y="4737403"/>
              <a:ext cx="319318" cy="338554"/>
            </a:xfrm>
            <a:prstGeom prst="rect">
              <a:avLst/>
            </a:prstGeom>
            <a:noFill/>
          </p:spPr>
          <p:txBody>
            <a:bodyPr wrap="none" rtlCol="0">
              <a:spAutoFit/>
            </a:bodyPr>
            <a:lstStyle/>
            <a:p>
              <a:r>
                <a:rPr lang="en-US" sz="1600" dirty="0" err="1"/>
                <a:t>r</a:t>
              </a:r>
              <a:r>
                <a:rPr lang="en-US" sz="1600" baseline="-25000" dirty="0" err="1"/>
                <a:t>S</a:t>
              </a:r>
              <a:endParaRPr lang="en-US" sz="1200" baseline="-25000" dirty="0"/>
            </a:p>
          </p:txBody>
        </p:sp>
        <p:sp>
          <p:nvSpPr>
            <p:cNvPr id="150" name="TextBox 149">
              <a:extLst>
                <a:ext uri="{FF2B5EF4-FFF2-40B4-BE49-F238E27FC236}">
                  <a16:creationId xmlns:a16="http://schemas.microsoft.com/office/drawing/2014/main" id="{634370B5-BD4F-2E4B-912B-137B0335E27F}"/>
                </a:ext>
              </a:extLst>
            </p:cNvPr>
            <p:cNvSpPr txBox="1"/>
            <p:nvPr/>
          </p:nvSpPr>
          <p:spPr>
            <a:xfrm>
              <a:off x="5713207" y="5404611"/>
              <a:ext cx="366895" cy="369332"/>
            </a:xfrm>
            <a:prstGeom prst="rect">
              <a:avLst/>
            </a:prstGeom>
            <a:noFill/>
          </p:spPr>
          <p:txBody>
            <a:bodyPr wrap="none" rtlCol="0">
              <a:spAutoFit/>
            </a:bodyPr>
            <a:lstStyle/>
            <a:p>
              <a:r>
                <a:rPr lang="en-US" dirty="0"/>
                <a:t>V</a:t>
              </a:r>
              <a:r>
                <a:rPr lang="en-US" baseline="-25000" dirty="0"/>
                <a:t>s</a:t>
              </a:r>
            </a:p>
          </p:txBody>
        </p:sp>
        <p:grpSp>
          <p:nvGrpSpPr>
            <p:cNvPr id="151" name="Group 222">
              <a:extLst>
                <a:ext uri="{FF2B5EF4-FFF2-40B4-BE49-F238E27FC236}">
                  <a16:creationId xmlns:a16="http://schemas.microsoft.com/office/drawing/2014/main" id="{2BE61AD4-CD69-2946-A1B7-0755BF1ADDD7}"/>
                </a:ext>
              </a:extLst>
            </p:cNvPr>
            <p:cNvGrpSpPr>
              <a:grpSpLocks/>
            </p:cNvGrpSpPr>
            <p:nvPr/>
          </p:nvGrpSpPr>
          <p:grpSpPr bwMode="auto">
            <a:xfrm>
              <a:off x="7427813" y="5695552"/>
              <a:ext cx="304800" cy="381000"/>
              <a:chOff x="4272" y="3072"/>
              <a:chExt cx="192" cy="240"/>
            </a:xfrm>
          </p:grpSpPr>
          <p:sp>
            <p:nvSpPr>
              <p:cNvPr id="226" name="Line 99">
                <a:extLst>
                  <a:ext uri="{FF2B5EF4-FFF2-40B4-BE49-F238E27FC236}">
                    <a16:creationId xmlns:a16="http://schemas.microsoft.com/office/drawing/2014/main" id="{275523C3-CD24-5042-A47B-8FD9383330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9" name="Line 100">
                <a:extLst>
                  <a:ext uri="{FF2B5EF4-FFF2-40B4-BE49-F238E27FC236}">
                    <a16:creationId xmlns:a16="http://schemas.microsoft.com/office/drawing/2014/main" id="{93BB63E3-50DB-5043-9846-B781271968B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0" name="Line 101">
                <a:extLst>
                  <a:ext uri="{FF2B5EF4-FFF2-40B4-BE49-F238E27FC236}">
                    <a16:creationId xmlns:a16="http://schemas.microsoft.com/office/drawing/2014/main" id="{B51A9651-246A-324E-9D9F-84F29B15923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1" name="Line 102">
                <a:extLst>
                  <a:ext uri="{FF2B5EF4-FFF2-40B4-BE49-F238E27FC236}">
                    <a16:creationId xmlns:a16="http://schemas.microsoft.com/office/drawing/2014/main" id="{E47161D7-DCC4-DA43-8184-EE5BCB926FA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2" name="Line 103">
                <a:extLst>
                  <a:ext uri="{FF2B5EF4-FFF2-40B4-BE49-F238E27FC236}">
                    <a16:creationId xmlns:a16="http://schemas.microsoft.com/office/drawing/2014/main" id="{C6D9A9F4-0735-B947-8762-6A5024573F1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3" name="Line 104">
                <a:extLst>
                  <a:ext uri="{FF2B5EF4-FFF2-40B4-BE49-F238E27FC236}">
                    <a16:creationId xmlns:a16="http://schemas.microsoft.com/office/drawing/2014/main" id="{0B4A3F95-0A38-634E-923A-F5DFC625822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4" name="Straight Connector 153">
              <a:extLst>
                <a:ext uri="{FF2B5EF4-FFF2-40B4-BE49-F238E27FC236}">
                  <a16:creationId xmlns:a16="http://schemas.microsoft.com/office/drawing/2014/main" id="{E920187E-1A3B-B84F-B62E-E4B051EDFCD4}"/>
                </a:ext>
              </a:extLst>
            </p:cNvPr>
            <p:cNvCxnSpPr>
              <a:cxnSpLocks/>
            </p:cNvCxnSpPr>
            <p:nvPr/>
          </p:nvCxnSpPr>
          <p:spPr>
            <a:xfrm flipV="1">
              <a:off x="7593082" y="4792819"/>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5" name="Oval 154">
              <a:extLst>
                <a:ext uri="{FF2B5EF4-FFF2-40B4-BE49-F238E27FC236}">
                  <a16:creationId xmlns:a16="http://schemas.microsoft.com/office/drawing/2014/main" id="{AAC75E87-C170-AD4F-855C-0968603F245B}"/>
                </a:ext>
              </a:extLst>
            </p:cNvPr>
            <p:cNvSpPr/>
            <p:nvPr/>
          </p:nvSpPr>
          <p:spPr>
            <a:xfrm>
              <a:off x="6956059" y="52017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1BDF885C-A343-AA4B-896D-8BD1C7BBAA91}"/>
                </a:ext>
              </a:extLst>
            </p:cNvPr>
            <p:cNvSpPr/>
            <p:nvPr/>
          </p:nvSpPr>
          <p:spPr>
            <a:xfrm>
              <a:off x="7537954" y="475842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4A8ED349-8BE7-F543-97B2-35F9A8BA6F61}"/>
                </a:ext>
              </a:extLst>
            </p:cNvPr>
            <p:cNvSpPr txBox="1"/>
            <p:nvPr/>
          </p:nvSpPr>
          <p:spPr>
            <a:xfrm>
              <a:off x="6976487" y="4928026"/>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58" name="TextBox 157">
              <a:extLst>
                <a:ext uri="{FF2B5EF4-FFF2-40B4-BE49-F238E27FC236}">
                  <a16:creationId xmlns:a16="http://schemas.microsoft.com/office/drawing/2014/main" id="{EBF36D63-8C03-AC48-9AAC-3891DEC4B59C}"/>
                </a:ext>
              </a:extLst>
            </p:cNvPr>
            <p:cNvSpPr txBox="1"/>
            <p:nvPr/>
          </p:nvSpPr>
          <p:spPr>
            <a:xfrm>
              <a:off x="7243634" y="4575221"/>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sp>
          <p:nvSpPr>
            <p:cNvPr id="159" name="TextBox 158">
              <a:extLst>
                <a:ext uri="{FF2B5EF4-FFF2-40B4-BE49-F238E27FC236}">
                  <a16:creationId xmlns:a16="http://schemas.microsoft.com/office/drawing/2014/main" id="{4AD17658-B7F8-DE42-BC5C-631A5E9CAC39}"/>
                </a:ext>
              </a:extLst>
            </p:cNvPr>
            <p:cNvSpPr txBox="1"/>
            <p:nvPr/>
          </p:nvSpPr>
          <p:spPr>
            <a:xfrm>
              <a:off x="7593959" y="5460021"/>
              <a:ext cx="381579" cy="384048"/>
            </a:xfrm>
            <a:prstGeom prst="rect">
              <a:avLst/>
            </a:prstGeom>
            <a:noFill/>
          </p:spPr>
          <p:txBody>
            <a:bodyPr wrap="none" rtlCol="0">
              <a:spAutoFit/>
            </a:bodyPr>
            <a:lstStyle/>
            <a:p>
              <a:r>
                <a:rPr lang="en-US" dirty="0" err="1"/>
                <a:t>V</a:t>
              </a:r>
              <a:r>
                <a:rPr lang="en-US" baseline="-25000" dirty="0" err="1"/>
                <a:t>e</a:t>
              </a:r>
              <a:endParaRPr lang="en-US" baseline="-25000" dirty="0"/>
            </a:p>
          </p:txBody>
        </p:sp>
        <p:sp>
          <p:nvSpPr>
            <p:cNvPr id="160" name="Oval 159">
              <a:extLst>
                <a:ext uri="{FF2B5EF4-FFF2-40B4-BE49-F238E27FC236}">
                  <a16:creationId xmlns:a16="http://schemas.microsoft.com/office/drawing/2014/main" id="{AFBA6EEA-AA49-CA47-AC6B-887ED7CB0B40}"/>
                </a:ext>
              </a:extLst>
            </p:cNvPr>
            <p:cNvSpPr/>
            <p:nvPr/>
          </p:nvSpPr>
          <p:spPr>
            <a:xfrm>
              <a:off x="7537954" y="560356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1" name="Freeform 12">
              <a:extLst>
                <a:ext uri="{FF2B5EF4-FFF2-40B4-BE49-F238E27FC236}">
                  <a16:creationId xmlns:a16="http://schemas.microsoft.com/office/drawing/2014/main" id="{D0E8BFA1-2B01-B24C-BE2D-32EA44359D76}"/>
                </a:ext>
              </a:extLst>
            </p:cNvPr>
            <p:cNvSpPr>
              <a:spLocks/>
            </p:cNvSpPr>
            <p:nvPr/>
          </p:nvSpPr>
          <p:spPr bwMode="auto">
            <a:xfrm flipH="1">
              <a:off x="8166997" y="4804430"/>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2" name="Group 222">
              <a:extLst>
                <a:ext uri="{FF2B5EF4-FFF2-40B4-BE49-F238E27FC236}">
                  <a16:creationId xmlns:a16="http://schemas.microsoft.com/office/drawing/2014/main" id="{E1C6CFCA-1FDA-B74B-BE04-A54C9C76DCF6}"/>
                </a:ext>
              </a:extLst>
            </p:cNvPr>
            <p:cNvGrpSpPr>
              <a:grpSpLocks/>
            </p:cNvGrpSpPr>
            <p:nvPr/>
          </p:nvGrpSpPr>
          <p:grpSpPr bwMode="auto">
            <a:xfrm>
              <a:off x="8083296" y="5566242"/>
              <a:ext cx="304800" cy="381000"/>
              <a:chOff x="4272" y="3072"/>
              <a:chExt cx="192" cy="240"/>
            </a:xfrm>
          </p:grpSpPr>
          <p:sp>
            <p:nvSpPr>
              <p:cNvPr id="209" name="Line 99">
                <a:extLst>
                  <a:ext uri="{FF2B5EF4-FFF2-40B4-BE49-F238E27FC236}">
                    <a16:creationId xmlns:a16="http://schemas.microsoft.com/office/drawing/2014/main" id="{CB230B93-BB3B-CB45-8363-59DF341A5A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1" name="Line 100">
                <a:extLst>
                  <a:ext uri="{FF2B5EF4-FFF2-40B4-BE49-F238E27FC236}">
                    <a16:creationId xmlns:a16="http://schemas.microsoft.com/office/drawing/2014/main" id="{E3721C4D-AC21-F24D-A21E-61B4DA5323A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2" name="Line 101">
                <a:extLst>
                  <a:ext uri="{FF2B5EF4-FFF2-40B4-BE49-F238E27FC236}">
                    <a16:creationId xmlns:a16="http://schemas.microsoft.com/office/drawing/2014/main" id="{35AABC44-5AFB-8A45-AE5B-036B35D41D4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4" name="Line 102">
                <a:extLst>
                  <a:ext uri="{FF2B5EF4-FFF2-40B4-BE49-F238E27FC236}">
                    <a16:creationId xmlns:a16="http://schemas.microsoft.com/office/drawing/2014/main" id="{5AFA02A1-50E7-1F48-BC1A-5D0B75183E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5" name="Line 103">
                <a:extLst>
                  <a:ext uri="{FF2B5EF4-FFF2-40B4-BE49-F238E27FC236}">
                    <a16:creationId xmlns:a16="http://schemas.microsoft.com/office/drawing/2014/main" id="{4362AB50-C367-0049-9FFB-F181A96842A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1" name="Line 104">
                <a:extLst>
                  <a:ext uri="{FF2B5EF4-FFF2-40B4-BE49-F238E27FC236}">
                    <a16:creationId xmlns:a16="http://schemas.microsoft.com/office/drawing/2014/main" id="{F54905D3-E0C1-F345-9856-6A97BC0BA64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3" name="Oval 162">
              <a:extLst>
                <a:ext uri="{FF2B5EF4-FFF2-40B4-BE49-F238E27FC236}">
                  <a16:creationId xmlns:a16="http://schemas.microsoft.com/office/drawing/2014/main" id="{CA3A8ADC-6B02-4D44-8C41-8683F427A723}"/>
                </a:ext>
              </a:extLst>
            </p:cNvPr>
            <p:cNvSpPr/>
            <p:nvPr/>
          </p:nvSpPr>
          <p:spPr>
            <a:xfrm>
              <a:off x="8196043" y="475496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4" name="TextBox 163">
              <a:extLst>
                <a:ext uri="{FF2B5EF4-FFF2-40B4-BE49-F238E27FC236}">
                  <a16:creationId xmlns:a16="http://schemas.microsoft.com/office/drawing/2014/main" id="{9F337E28-8897-694B-B9EB-A711FEF171AE}"/>
                </a:ext>
              </a:extLst>
            </p:cNvPr>
            <p:cNvSpPr txBox="1"/>
            <p:nvPr/>
          </p:nvSpPr>
          <p:spPr>
            <a:xfrm>
              <a:off x="8325386" y="5043889"/>
              <a:ext cx="630494" cy="338554"/>
            </a:xfrm>
            <a:prstGeom prst="rect">
              <a:avLst/>
            </a:prstGeom>
            <a:noFill/>
          </p:spPr>
          <p:txBody>
            <a:bodyPr wrap="none" rtlCol="0">
              <a:spAutoFit/>
            </a:bodyPr>
            <a:lstStyle/>
            <a:p>
              <a:r>
                <a:rPr lang="en-US" sz="1600" dirty="0" err="1"/>
                <a:t>r</a:t>
              </a:r>
              <a:r>
                <a:rPr lang="en-US" sz="1600" baseline="-25000" dirty="0" err="1"/>
                <a:t>c</a:t>
              </a:r>
              <a:r>
                <a:rPr lang="en-US" sz="1600" dirty="0"/>
                <a:t>||</a:t>
              </a:r>
              <a:r>
                <a:rPr lang="en-US" sz="1600" dirty="0" err="1"/>
                <a:t>r</a:t>
              </a:r>
              <a:r>
                <a:rPr lang="en-US" sz="1600" baseline="-25000" dirty="0" err="1"/>
                <a:t>L</a:t>
              </a:r>
              <a:endParaRPr lang="en-US" sz="1200" baseline="-25000" dirty="0"/>
            </a:p>
          </p:txBody>
        </p:sp>
        <p:sp>
          <p:nvSpPr>
            <p:cNvPr id="165" name="Freeform 12">
              <a:extLst>
                <a:ext uri="{FF2B5EF4-FFF2-40B4-BE49-F238E27FC236}">
                  <a16:creationId xmlns:a16="http://schemas.microsoft.com/office/drawing/2014/main" id="{FB685698-694D-A347-9259-5FC53B51C334}"/>
                </a:ext>
              </a:extLst>
            </p:cNvPr>
            <p:cNvSpPr>
              <a:spLocks/>
            </p:cNvSpPr>
            <p:nvPr/>
          </p:nvSpPr>
          <p:spPr bwMode="auto">
            <a:xfrm flipH="1">
              <a:off x="6940858" y="52200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67" name="Group 222">
              <a:extLst>
                <a:ext uri="{FF2B5EF4-FFF2-40B4-BE49-F238E27FC236}">
                  <a16:creationId xmlns:a16="http://schemas.microsoft.com/office/drawing/2014/main" id="{64ADE8EB-B809-A049-85AD-6F1A1DB00435}"/>
                </a:ext>
              </a:extLst>
            </p:cNvPr>
            <p:cNvGrpSpPr>
              <a:grpSpLocks/>
            </p:cNvGrpSpPr>
            <p:nvPr/>
          </p:nvGrpSpPr>
          <p:grpSpPr bwMode="auto">
            <a:xfrm>
              <a:off x="6864094" y="5884898"/>
              <a:ext cx="304800" cy="381000"/>
              <a:chOff x="4272" y="3072"/>
              <a:chExt cx="192" cy="240"/>
            </a:xfrm>
          </p:grpSpPr>
          <p:sp>
            <p:nvSpPr>
              <p:cNvPr id="169" name="Line 99">
                <a:extLst>
                  <a:ext uri="{FF2B5EF4-FFF2-40B4-BE49-F238E27FC236}">
                    <a16:creationId xmlns:a16="http://schemas.microsoft.com/office/drawing/2014/main" id="{B1B7C6A3-8428-EB4A-B283-57334846036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0" name="Line 100">
                <a:extLst>
                  <a:ext uri="{FF2B5EF4-FFF2-40B4-BE49-F238E27FC236}">
                    <a16:creationId xmlns:a16="http://schemas.microsoft.com/office/drawing/2014/main" id="{5D5E8A8B-DD1A-8E46-BE0C-05149A4C0C5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4" name="Line 101">
                <a:extLst>
                  <a:ext uri="{FF2B5EF4-FFF2-40B4-BE49-F238E27FC236}">
                    <a16:creationId xmlns:a16="http://schemas.microsoft.com/office/drawing/2014/main" id="{B80AD694-C15A-4A4B-81CC-28A234FFB1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5" name="Line 102">
                <a:extLst>
                  <a:ext uri="{FF2B5EF4-FFF2-40B4-BE49-F238E27FC236}">
                    <a16:creationId xmlns:a16="http://schemas.microsoft.com/office/drawing/2014/main" id="{BA1CE372-4BA3-D14D-9F42-B1CA556D8E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1" name="Line 103">
                <a:extLst>
                  <a:ext uri="{FF2B5EF4-FFF2-40B4-BE49-F238E27FC236}">
                    <a16:creationId xmlns:a16="http://schemas.microsoft.com/office/drawing/2014/main" id="{8ACD39B2-CAC8-3149-B050-2241B4D9E0E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8" name="Line 104">
                <a:extLst>
                  <a:ext uri="{FF2B5EF4-FFF2-40B4-BE49-F238E27FC236}">
                    <a16:creationId xmlns:a16="http://schemas.microsoft.com/office/drawing/2014/main" id="{8B695185-0929-2941-B3CF-FA08897DFC9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68" name="TextBox 167">
              <a:extLst>
                <a:ext uri="{FF2B5EF4-FFF2-40B4-BE49-F238E27FC236}">
                  <a16:creationId xmlns:a16="http://schemas.microsoft.com/office/drawing/2014/main" id="{D15F37F7-4DB9-AA46-85A0-89F9CD81CD2B}"/>
                </a:ext>
              </a:extLst>
            </p:cNvPr>
            <p:cNvSpPr txBox="1"/>
            <p:nvPr/>
          </p:nvSpPr>
          <p:spPr>
            <a:xfrm>
              <a:off x="6386471" y="5562808"/>
              <a:ext cx="744910" cy="338554"/>
            </a:xfrm>
            <a:prstGeom prst="rect">
              <a:avLst/>
            </a:prstGeom>
            <a:noFill/>
          </p:spPr>
          <p:txBody>
            <a:bodyPr wrap="square" rtlCol="0">
              <a:spAutoFit/>
            </a:bodyPr>
            <a:lstStyle/>
            <a:p>
              <a:r>
                <a:rPr lang="en-US" sz="1600" dirty="0"/>
                <a:t>r</a:t>
              </a:r>
              <a:r>
                <a:rPr lang="en-US" sz="1600" baseline="-25000" dirty="0"/>
                <a:t>1</a:t>
              </a:r>
              <a:r>
                <a:rPr lang="en-US" sz="1600" dirty="0"/>
                <a:t>||r</a:t>
              </a:r>
              <a:r>
                <a:rPr lang="en-US" sz="1600" baseline="-25000" dirty="0"/>
                <a:t>2</a:t>
              </a:r>
              <a:endParaRPr lang="en-US" sz="1200" baseline="-25000" dirty="0"/>
            </a:p>
          </p:txBody>
        </p:sp>
      </p:grpSp>
      <p:grpSp>
        <p:nvGrpSpPr>
          <p:cNvPr id="4" name="Group 3">
            <a:extLst>
              <a:ext uri="{FF2B5EF4-FFF2-40B4-BE49-F238E27FC236}">
                <a16:creationId xmlns:a16="http://schemas.microsoft.com/office/drawing/2014/main" id="{A6284A09-31A8-3B4B-BD25-DDEACBA6C1CA}"/>
              </a:ext>
            </a:extLst>
          </p:cNvPr>
          <p:cNvGrpSpPr/>
          <p:nvPr/>
        </p:nvGrpSpPr>
        <p:grpSpPr>
          <a:xfrm>
            <a:off x="5568796" y="1726103"/>
            <a:ext cx="3412884" cy="2358556"/>
            <a:chOff x="8681844" y="3929410"/>
            <a:chExt cx="3412884" cy="2358556"/>
          </a:xfrm>
        </p:grpSpPr>
        <p:grpSp>
          <p:nvGrpSpPr>
            <p:cNvPr id="249" name="Group 248">
              <a:extLst>
                <a:ext uri="{FF2B5EF4-FFF2-40B4-BE49-F238E27FC236}">
                  <a16:creationId xmlns:a16="http://schemas.microsoft.com/office/drawing/2014/main" id="{7781E25D-CB55-1548-A0F7-567DE4F31E5B}"/>
                </a:ext>
              </a:extLst>
            </p:cNvPr>
            <p:cNvGrpSpPr/>
            <p:nvPr/>
          </p:nvGrpSpPr>
          <p:grpSpPr>
            <a:xfrm>
              <a:off x="10155400" y="4402789"/>
              <a:ext cx="568036" cy="968432"/>
              <a:chOff x="7353993" y="2830482"/>
              <a:chExt cx="423170" cy="609600"/>
            </a:xfrm>
          </p:grpSpPr>
          <p:sp>
            <p:nvSpPr>
              <p:cNvPr id="300" name="Freeform 35">
                <a:extLst>
                  <a:ext uri="{FF2B5EF4-FFF2-40B4-BE49-F238E27FC236}">
                    <a16:creationId xmlns:a16="http://schemas.microsoft.com/office/drawing/2014/main" id="{A756FA7E-8EBC-664A-B7AC-40848A2FB51B}"/>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301" name="Freeform 38">
                <a:extLst>
                  <a:ext uri="{FF2B5EF4-FFF2-40B4-BE49-F238E27FC236}">
                    <a16:creationId xmlns:a16="http://schemas.microsoft.com/office/drawing/2014/main" id="{8F4077F3-3E05-6042-BBAC-217E07D65582}"/>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302" name="Straight Connector 301">
                <a:extLst>
                  <a:ext uri="{FF2B5EF4-FFF2-40B4-BE49-F238E27FC236}">
                    <a16:creationId xmlns:a16="http://schemas.microsoft.com/office/drawing/2014/main" id="{EECAB994-8AFC-7D42-AF51-048B35503EC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Box 249">
              <a:extLst>
                <a:ext uri="{FF2B5EF4-FFF2-40B4-BE49-F238E27FC236}">
                  <a16:creationId xmlns:a16="http://schemas.microsoft.com/office/drawing/2014/main" id="{DC748C32-1F1D-7742-8168-89605F2FF386}"/>
                </a:ext>
              </a:extLst>
            </p:cNvPr>
            <p:cNvSpPr txBox="1"/>
            <p:nvPr/>
          </p:nvSpPr>
          <p:spPr>
            <a:xfrm>
              <a:off x="9629403" y="5918634"/>
              <a:ext cx="1368125" cy="369332"/>
            </a:xfrm>
            <a:prstGeom prst="rect">
              <a:avLst/>
            </a:prstGeom>
            <a:noFill/>
          </p:spPr>
          <p:txBody>
            <a:bodyPr wrap="square" rtlCol="0">
              <a:spAutoFit/>
            </a:bodyPr>
            <a:lstStyle/>
            <a:p>
              <a:r>
                <a:rPr lang="en-US" dirty="0"/>
                <a:t>Small signal</a:t>
              </a:r>
            </a:p>
          </p:txBody>
        </p:sp>
        <p:grpSp>
          <p:nvGrpSpPr>
            <p:cNvPr id="251" name="Group 205">
              <a:extLst>
                <a:ext uri="{FF2B5EF4-FFF2-40B4-BE49-F238E27FC236}">
                  <a16:creationId xmlns:a16="http://schemas.microsoft.com/office/drawing/2014/main" id="{3F51C0B5-D002-DE4B-91A0-807968676B39}"/>
                </a:ext>
              </a:extLst>
            </p:cNvPr>
            <p:cNvGrpSpPr>
              <a:grpSpLocks/>
            </p:cNvGrpSpPr>
            <p:nvPr/>
          </p:nvGrpSpPr>
          <p:grpSpPr bwMode="auto">
            <a:xfrm rot="10800000">
              <a:off x="9203434" y="4882773"/>
              <a:ext cx="304800" cy="762000"/>
              <a:chOff x="3888" y="2400"/>
              <a:chExt cx="192" cy="480"/>
            </a:xfrm>
          </p:grpSpPr>
          <p:sp>
            <p:nvSpPr>
              <p:cNvPr id="295" name="Oval 40">
                <a:extLst>
                  <a:ext uri="{FF2B5EF4-FFF2-40B4-BE49-F238E27FC236}">
                    <a16:creationId xmlns:a16="http://schemas.microsoft.com/office/drawing/2014/main" id="{9223034B-2B57-D54C-9C9A-3CEE189F3CC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296" name="Line 41">
                <a:extLst>
                  <a:ext uri="{FF2B5EF4-FFF2-40B4-BE49-F238E27FC236}">
                    <a16:creationId xmlns:a16="http://schemas.microsoft.com/office/drawing/2014/main" id="{31FC1918-2A03-F040-9254-6B6F9BB1C22A}"/>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7" name="Line 42">
                <a:extLst>
                  <a:ext uri="{FF2B5EF4-FFF2-40B4-BE49-F238E27FC236}">
                    <a16:creationId xmlns:a16="http://schemas.microsoft.com/office/drawing/2014/main" id="{9785AF7C-FF1A-D146-BB66-EBD815890394}"/>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8" name="Line 43">
                <a:extLst>
                  <a:ext uri="{FF2B5EF4-FFF2-40B4-BE49-F238E27FC236}">
                    <a16:creationId xmlns:a16="http://schemas.microsoft.com/office/drawing/2014/main" id="{F8F70340-C824-6F4C-B9DE-9E94C5599007}"/>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299" name="Freeform 44">
                <a:extLst>
                  <a:ext uri="{FF2B5EF4-FFF2-40B4-BE49-F238E27FC236}">
                    <a16:creationId xmlns:a16="http://schemas.microsoft.com/office/drawing/2014/main" id="{C1C347F9-69B3-5F49-A3CE-81539B4B929D}"/>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252" name="Freeform 12">
              <a:extLst>
                <a:ext uri="{FF2B5EF4-FFF2-40B4-BE49-F238E27FC236}">
                  <a16:creationId xmlns:a16="http://schemas.microsoft.com/office/drawing/2014/main" id="{B8A2ED7B-CD7E-9945-93FC-90EF21EA507B}"/>
                </a:ext>
              </a:extLst>
            </p:cNvPr>
            <p:cNvSpPr>
              <a:spLocks/>
            </p:cNvSpPr>
            <p:nvPr/>
          </p:nvSpPr>
          <p:spPr bwMode="auto">
            <a:xfrm rot="16200000" flipH="1">
              <a:off x="9667541" y="449666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53" name="Group 222">
              <a:extLst>
                <a:ext uri="{FF2B5EF4-FFF2-40B4-BE49-F238E27FC236}">
                  <a16:creationId xmlns:a16="http://schemas.microsoft.com/office/drawing/2014/main" id="{93F90EB9-7E8E-FA43-AAC1-D4634D9948CC}"/>
                </a:ext>
              </a:extLst>
            </p:cNvPr>
            <p:cNvGrpSpPr>
              <a:grpSpLocks/>
            </p:cNvGrpSpPr>
            <p:nvPr/>
          </p:nvGrpSpPr>
          <p:grpSpPr bwMode="auto">
            <a:xfrm>
              <a:off x="9203433" y="5498628"/>
              <a:ext cx="304800" cy="381000"/>
              <a:chOff x="4272" y="3072"/>
              <a:chExt cx="192" cy="240"/>
            </a:xfrm>
          </p:grpSpPr>
          <p:sp>
            <p:nvSpPr>
              <p:cNvPr id="289" name="Line 99">
                <a:extLst>
                  <a:ext uri="{FF2B5EF4-FFF2-40B4-BE49-F238E27FC236}">
                    <a16:creationId xmlns:a16="http://schemas.microsoft.com/office/drawing/2014/main" id="{C05EB8AC-1EFE-6743-A87A-5316281A00E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0" name="Line 100">
                <a:extLst>
                  <a:ext uri="{FF2B5EF4-FFF2-40B4-BE49-F238E27FC236}">
                    <a16:creationId xmlns:a16="http://schemas.microsoft.com/office/drawing/2014/main" id="{59F65EF6-866B-5446-BA90-92D313FDBB5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1" name="Line 101">
                <a:extLst>
                  <a:ext uri="{FF2B5EF4-FFF2-40B4-BE49-F238E27FC236}">
                    <a16:creationId xmlns:a16="http://schemas.microsoft.com/office/drawing/2014/main" id="{1ECFAB17-1C30-614C-A5B4-6AD26E3E676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2" name="Line 102">
                <a:extLst>
                  <a:ext uri="{FF2B5EF4-FFF2-40B4-BE49-F238E27FC236}">
                    <a16:creationId xmlns:a16="http://schemas.microsoft.com/office/drawing/2014/main" id="{D1E6E084-85BA-C040-8CA1-93F3FB82E1C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3" name="Line 103">
                <a:extLst>
                  <a:ext uri="{FF2B5EF4-FFF2-40B4-BE49-F238E27FC236}">
                    <a16:creationId xmlns:a16="http://schemas.microsoft.com/office/drawing/2014/main" id="{98BDAA8E-5798-4A41-84D6-B13DCC00C85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4" name="Line 104">
                <a:extLst>
                  <a:ext uri="{FF2B5EF4-FFF2-40B4-BE49-F238E27FC236}">
                    <a16:creationId xmlns:a16="http://schemas.microsoft.com/office/drawing/2014/main" id="{2D7EE834-468D-474E-AA0D-4722FAB11E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4" name="TextBox 253">
              <a:extLst>
                <a:ext uri="{FF2B5EF4-FFF2-40B4-BE49-F238E27FC236}">
                  <a16:creationId xmlns:a16="http://schemas.microsoft.com/office/drawing/2014/main" id="{948DC0C5-7742-B04A-8819-2DF8A5AD0294}"/>
                </a:ext>
              </a:extLst>
            </p:cNvPr>
            <p:cNvSpPr txBox="1"/>
            <p:nvPr/>
          </p:nvSpPr>
          <p:spPr>
            <a:xfrm>
              <a:off x="9650480" y="4374220"/>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255" name="TextBox 254">
              <a:extLst>
                <a:ext uri="{FF2B5EF4-FFF2-40B4-BE49-F238E27FC236}">
                  <a16:creationId xmlns:a16="http://schemas.microsoft.com/office/drawing/2014/main" id="{2F9C180D-B87B-0048-BA91-06E7047C2B2E}"/>
                </a:ext>
              </a:extLst>
            </p:cNvPr>
            <p:cNvSpPr txBox="1"/>
            <p:nvPr/>
          </p:nvSpPr>
          <p:spPr>
            <a:xfrm>
              <a:off x="8681844" y="509683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256" name="Group 222">
              <a:extLst>
                <a:ext uri="{FF2B5EF4-FFF2-40B4-BE49-F238E27FC236}">
                  <a16:creationId xmlns:a16="http://schemas.microsoft.com/office/drawing/2014/main" id="{337D5D29-ED5D-3E4F-BB71-D3D88C99DA54}"/>
                </a:ext>
              </a:extLst>
            </p:cNvPr>
            <p:cNvGrpSpPr>
              <a:grpSpLocks/>
            </p:cNvGrpSpPr>
            <p:nvPr/>
          </p:nvGrpSpPr>
          <p:grpSpPr bwMode="auto">
            <a:xfrm>
              <a:off x="10566661" y="5332369"/>
              <a:ext cx="304800" cy="381000"/>
              <a:chOff x="4272" y="3072"/>
              <a:chExt cx="192" cy="240"/>
            </a:xfrm>
          </p:grpSpPr>
          <p:sp>
            <p:nvSpPr>
              <p:cNvPr id="283" name="Line 99">
                <a:extLst>
                  <a:ext uri="{FF2B5EF4-FFF2-40B4-BE49-F238E27FC236}">
                    <a16:creationId xmlns:a16="http://schemas.microsoft.com/office/drawing/2014/main" id="{46AACDBF-ED7D-3343-88C9-1D3DAFC9F0C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793B913B-CB59-AD44-8057-052E2076F0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12D569C6-6747-A84C-868F-9B58F6BE8DF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80226F06-B497-0144-BA3A-A05D4ADD8B4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A633F7F7-1FF3-2D43-A07C-73157A231A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49AA5F-4B3F-9B45-9F7E-9A126E0A6EE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58" name="Oval 257">
              <a:extLst>
                <a:ext uri="{FF2B5EF4-FFF2-40B4-BE49-F238E27FC236}">
                  <a16:creationId xmlns:a16="http://schemas.microsoft.com/office/drawing/2014/main" id="{F72D529C-0D01-744A-91CA-1E082E56720F}"/>
                </a:ext>
              </a:extLst>
            </p:cNvPr>
            <p:cNvSpPr/>
            <p:nvPr/>
          </p:nvSpPr>
          <p:spPr>
            <a:xfrm>
              <a:off x="10094907" y="483859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9" name="Oval 258">
              <a:extLst>
                <a:ext uri="{FF2B5EF4-FFF2-40B4-BE49-F238E27FC236}">
                  <a16:creationId xmlns:a16="http://schemas.microsoft.com/office/drawing/2014/main" id="{D42A7D7E-D071-1840-B542-23FABB7B1E35}"/>
                </a:ext>
              </a:extLst>
            </p:cNvPr>
            <p:cNvSpPr/>
            <p:nvPr/>
          </p:nvSpPr>
          <p:spPr>
            <a:xfrm>
              <a:off x="10676802" y="439524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3" name="Oval 262">
              <a:extLst>
                <a:ext uri="{FF2B5EF4-FFF2-40B4-BE49-F238E27FC236}">
                  <a16:creationId xmlns:a16="http://schemas.microsoft.com/office/drawing/2014/main" id="{B65375BC-C674-0048-8B06-2735CA0760BC}"/>
                </a:ext>
              </a:extLst>
            </p:cNvPr>
            <p:cNvSpPr/>
            <p:nvPr/>
          </p:nvSpPr>
          <p:spPr>
            <a:xfrm>
              <a:off x="10676802" y="52403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4" name="Freeform 12">
              <a:extLst>
                <a:ext uri="{FF2B5EF4-FFF2-40B4-BE49-F238E27FC236}">
                  <a16:creationId xmlns:a16="http://schemas.microsoft.com/office/drawing/2014/main" id="{8A7151FF-5F5A-2B48-AFB9-3AEDB2ABA30B}"/>
                </a:ext>
              </a:extLst>
            </p:cNvPr>
            <p:cNvSpPr>
              <a:spLocks/>
            </p:cNvSpPr>
            <p:nvPr/>
          </p:nvSpPr>
          <p:spPr bwMode="auto">
            <a:xfrm rot="5400000" flipH="1">
              <a:off x="11017747" y="405649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65" name="Group 222">
              <a:extLst>
                <a:ext uri="{FF2B5EF4-FFF2-40B4-BE49-F238E27FC236}">
                  <a16:creationId xmlns:a16="http://schemas.microsoft.com/office/drawing/2014/main" id="{F4516258-9F8B-0E45-A60B-A1D07DB670CE}"/>
                </a:ext>
              </a:extLst>
            </p:cNvPr>
            <p:cNvGrpSpPr>
              <a:grpSpLocks/>
            </p:cNvGrpSpPr>
            <p:nvPr/>
          </p:nvGrpSpPr>
          <p:grpSpPr bwMode="auto">
            <a:xfrm>
              <a:off x="11322352" y="4451499"/>
              <a:ext cx="304800" cy="381000"/>
              <a:chOff x="4272" y="3072"/>
              <a:chExt cx="192" cy="240"/>
            </a:xfrm>
          </p:grpSpPr>
          <p:sp>
            <p:nvSpPr>
              <p:cNvPr id="277" name="Line 99">
                <a:extLst>
                  <a:ext uri="{FF2B5EF4-FFF2-40B4-BE49-F238E27FC236}">
                    <a16:creationId xmlns:a16="http://schemas.microsoft.com/office/drawing/2014/main" id="{6B37FC30-D2C7-B64D-A53B-D103F10624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8" name="Line 100">
                <a:extLst>
                  <a:ext uri="{FF2B5EF4-FFF2-40B4-BE49-F238E27FC236}">
                    <a16:creationId xmlns:a16="http://schemas.microsoft.com/office/drawing/2014/main" id="{22E0017E-338D-AD44-ADB5-BD8BB88C934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79" name="Line 101">
                <a:extLst>
                  <a:ext uri="{FF2B5EF4-FFF2-40B4-BE49-F238E27FC236}">
                    <a16:creationId xmlns:a16="http://schemas.microsoft.com/office/drawing/2014/main" id="{5D43D3D2-19F9-3C43-BD73-C5758A656D6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0" name="Line 102">
                <a:extLst>
                  <a:ext uri="{FF2B5EF4-FFF2-40B4-BE49-F238E27FC236}">
                    <a16:creationId xmlns:a16="http://schemas.microsoft.com/office/drawing/2014/main" id="{0B147024-3DE0-2340-99DF-7334E16644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1" name="Line 103">
                <a:extLst>
                  <a:ext uri="{FF2B5EF4-FFF2-40B4-BE49-F238E27FC236}">
                    <a16:creationId xmlns:a16="http://schemas.microsoft.com/office/drawing/2014/main" id="{49EF8F7C-2518-4247-B28B-59BE5694CE0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82" name="Line 104">
                <a:extLst>
                  <a:ext uri="{FF2B5EF4-FFF2-40B4-BE49-F238E27FC236}">
                    <a16:creationId xmlns:a16="http://schemas.microsoft.com/office/drawing/2014/main" id="{5EE6AABD-6F03-184B-BEAD-AAB8DDC06D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03" name="TextBox 302">
              <a:extLst>
                <a:ext uri="{FF2B5EF4-FFF2-40B4-BE49-F238E27FC236}">
                  <a16:creationId xmlns:a16="http://schemas.microsoft.com/office/drawing/2014/main" id="{5BD4B3E3-9EF1-E94E-9485-ED65B55D55D3}"/>
                </a:ext>
              </a:extLst>
            </p:cNvPr>
            <p:cNvSpPr txBox="1"/>
            <p:nvPr/>
          </p:nvSpPr>
          <p:spPr>
            <a:xfrm>
              <a:off x="10789764" y="3929410"/>
              <a:ext cx="1304964"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grpSp>
      <p:cxnSp>
        <p:nvCxnSpPr>
          <p:cNvPr id="304" name="Straight Arrow Connector 303">
            <a:extLst>
              <a:ext uri="{FF2B5EF4-FFF2-40B4-BE49-F238E27FC236}">
                <a16:creationId xmlns:a16="http://schemas.microsoft.com/office/drawing/2014/main" id="{4346A00F-8646-3646-9D55-6884EA36FBE3}"/>
              </a:ext>
            </a:extLst>
          </p:cNvPr>
          <p:cNvCxnSpPr>
            <a:cxnSpLocks/>
          </p:cNvCxnSpPr>
          <p:nvPr/>
        </p:nvCxnSpPr>
        <p:spPr>
          <a:xfrm flipH="1">
            <a:off x="8543269" y="2141101"/>
            <a:ext cx="1065987" cy="240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6CAA2910-AD3E-8247-AE2C-C716F2A675EC}"/>
              </a:ext>
            </a:extLst>
          </p:cNvPr>
          <p:cNvSpPr txBox="1"/>
          <p:nvPr/>
        </p:nvSpPr>
        <p:spPr>
          <a:xfrm>
            <a:off x="8851729" y="2294569"/>
            <a:ext cx="1276190" cy="369332"/>
          </a:xfrm>
          <a:prstGeom prst="rect">
            <a:avLst/>
          </a:prstGeom>
          <a:noFill/>
        </p:spPr>
        <p:txBody>
          <a:bodyPr wrap="square" rtlCol="0">
            <a:spAutoFit/>
          </a:bodyPr>
          <a:lstStyle/>
          <a:p>
            <a:r>
              <a:rPr lang="en-US" dirty="0"/>
              <a:t>Step 2</a:t>
            </a:r>
          </a:p>
        </p:txBody>
      </p:sp>
      <p:grpSp>
        <p:nvGrpSpPr>
          <p:cNvPr id="9" name="Group 8">
            <a:extLst>
              <a:ext uri="{FF2B5EF4-FFF2-40B4-BE49-F238E27FC236}">
                <a16:creationId xmlns:a16="http://schemas.microsoft.com/office/drawing/2014/main" id="{0A0F7574-ABC6-B54A-AC06-90DB42EA9B3A}"/>
              </a:ext>
            </a:extLst>
          </p:cNvPr>
          <p:cNvGrpSpPr/>
          <p:nvPr/>
        </p:nvGrpSpPr>
        <p:grpSpPr>
          <a:xfrm>
            <a:off x="8321907" y="4301506"/>
            <a:ext cx="3615760" cy="1954822"/>
            <a:chOff x="8321907" y="4301506"/>
            <a:chExt cx="3615760" cy="1954822"/>
          </a:xfrm>
        </p:grpSpPr>
        <p:sp>
          <p:nvSpPr>
            <p:cNvPr id="308" name="TextBox 307">
              <a:extLst>
                <a:ext uri="{FF2B5EF4-FFF2-40B4-BE49-F238E27FC236}">
                  <a16:creationId xmlns:a16="http://schemas.microsoft.com/office/drawing/2014/main" id="{B382BCB4-0AB2-C046-BE83-CFC1F298E8E0}"/>
                </a:ext>
              </a:extLst>
            </p:cNvPr>
            <p:cNvSpPr txBox="1"/>
            <p:nvPr/>
          </p:nvSpPr>
          <p:spPr>
            <a:xfrm>
              <a:off x="9301125" y="5886996"/>
              <a:ext cx="1368125" cy="369332"/>
            </a:xfrm>
            <a:prstGeom prst="rect">
              <a:avLst/>
            </a:prstGeom>
            <a:noFill/>
          </p:spPr>
          <p:txBody>
            <a:bodyPr wrap="square" rtlCol="0">
              <a:spAutoFit/>
            </a:bodyPr>
            <a:lstStyle/>
            <a:p>
              <a:r>
                <a:rPr lang="en-US" dirty="0"/>
                <a:t>Small signal</a:t>
              </a:r>
            </a:p>
          </p:txBody>
        </p:sp>
        <p:grpSp>
          <p:nvGrpSpPr>
            <p:cNvPr id="309" name="Group 205">
              <a:extLst>
                <a:ext uri="{FF2B5EF4-FFF2-40B4-BE49-F238E27FC236}">
                  <a16:creationId xmlns:a16="http://schemas.microsoft.com/office/drawing/2014/main" id="{C099DFCA-C579-F84E-9853-E2AB1239180F}"/>
                </a:ext>
              </a:extLst>
            </p:cNvPr>
            <p:cNvGrpSpPr>
              <a:grpSpLocks/>
            </p:cNvGrpSpPr>
            <p:nvPr/>
          </p:nvGrpSpPr>
          <p:grpSpPr bwMode="auto">
            <a:xfrm rot="10800000">
              <a:off x="8915415" y="4744713"/>
              <a:ext cx="304800" cy="762000"/>
              <a:chOff x="3888" y="2400"/>
              <a:chExt cx="192" cy="480"/>
            </a:xfrm>
          </p:grpSpPr>
          <p:sp>
            <p:nvSpPr>
              <p:cNvPr id="339" name="Oval 40">
                <a:extLst>
                  <a:ext uri="{FF2B5EF4-FFF2-40B4-BE49-F238E27FC236}">
                    <a16:creationId xmlns:a16="http://schemas.microsoft.com/office/drawing/2014/main" id="{0E1A25D7-5189-A547-9DD1-2C6D2377D077}"/>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40" name="Line 41">
                <a:extLst>
                  <a:ext uri="{FF2B5EF4-FFF2-40B4-BE49-F238E27FC236}">
                    <a16:creationId xmlns:a16="http://schemas.microsoft.com/office/drawing/2014/main" id="{95AD40EE-9D54-6B42-A648-E3D039F74CD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1" name="Line 42">
                <a:extLst>
                  <a:ext uri="{FF2B5EF4-FFF2-40B4-BE49-F238E27FC236}">
                    <a16:creationId xmlns:a16="http://schemas.microsoft.com/office/drawing/2014/main" id="{BFAA5F73-28F4-DA43-9BF9-EBEB37F84C9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2" name="Line 43">
                <a:extLst>
                  <a:ext uri="{FF2B5EF4-FFF2-40B4-BE49-F238E27FC236}">
                    <a16:creationId xmlns:a16="http://schemas.microsoft.com/office/drawing/2014/main" id="{2805191F-88FD-564E-A96B-BBCE921F068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43" name="Freeform 44">
                <a:extLst>
                  <a:ext uri="{FF2B5EF4-FFF2-40B4-BE49-F238E27FC236}">
                    <a16:creationId xmlns:a16="http://schemas.microsoft.com/office/drawing/2014/main" id="{88A96F2D-BDB9-DF49-A7A0-423AB481D34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10" name="Freeform 12">
              <a:extLst>
                <a:ext uri="{FF2B5EF4-FFF2-40B4-BE49-F238E27FC236}">
                  <a16:creationId xmlns:a16="http://schemas.microsoft.com/office/drawing/2014/main" id="{6EDC3242-C048-7F4A-A98F-D27EA5823B0D}"/>
                </a:ext>
              </a:extLst>
            </p:cNvPr>
            <p:cNvSpPr>
              <a:spLocks/>
            </p:cNvSpPr>
            <p:nvPr/>
          </p:nvSpPr>
          <p:spPr bwMode="auto">
            <a:xfrm rot="16200000" flipH="1">
              <a:off x="9379522" y="4358608"/>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1" name="Group 222">
              <a:extLst>
                <a:ext uri="{FF2B5EF4-FFF2-40B4-BE49-F238E27FC236}">
                  <a16:creationId xmlns:a16="http://schemas.microsoft.com/office/drawing/2014/main" id="{7E0A874D-828C-DF4C-AED1-5825A971FB25}"/>
                </a:ext>
              </a:extLst>
            </p:cNvPr>
            <p:cNvGrpSpPr>
              <a:grpSpLocks/>
            </p:cNvGrpSpPr>
            <p:nvPr/>
          </p:nvGrpSpPr>
          <p:grpSpPr bwMode="auto">
            <a:xfrm>
              <a:off x="8915414" y="5360568"/>
              <a:ext cx="304800" cy="381000"/>
              <a:chOff x="4272" y="3072"/>
              <a:chExt cx="192" cy="240"/>
            </a:xfrm>
          </p:grpSpPr>
          <p:sp>
            <p:nvSpPr>
              <p:cNvPr id="333" name="Line 99">
                <a:extLst>
                  <a:ext uri="{FF2B5EF4-FFF2-40B4-BE49-F238E27FC236}">
                    <a16:creationId xmlns:a16="http://schemas.microsoft.com/office/drawing/2014/main" id="{BEDDDD6B-1C26-2640-BC03-E7110625885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4" name="Line 100">
                <a:extLst>
                  <a:ext uri="{FF2B5EF4-FFF2-40B4-BE49-F238E27FC236}">
                    <a16:creationId xmlns:a16="http://schemas.microsoft.com/office/drawing/2014/main" id="{10977DFD-1D6B-ED4B-971C-0AD229961A2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5" name="Line 101">
                <a:extLst>
                  <a:ext uri="{FF2B5EF4-FFF2-40B4-BE49-F238E27FC236}">
                    <a16:creationId xmlns:a16="http://schemas.microsoft.com/office/drawing/2014/main" id="{2642DDD5-33D2-3548-B393-D1FBACC5DE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6" name="Line 102">
                <a:extLst>
                  <a:ext uri="{FF2B5EF4-FFF2-40B4-BE49-F238E27FC236}">
                    <a16:creationId xmlns:a16="http://schemas.microsoft.com/office/drawing/2014/main" id="{E56C5B49-40AD-0446-A3E1-BC55E81C579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7" name="Line 103">
                <a:extLst>
                  <a:ext uri="{FF2B5EF4-FFF2-40B4-BE49-F238E27FC236}">
                    <a16:creationId xmlns:a16="http://schemas.microsoft.com/office/drawing/2014/main" id="{F024AE60-564A-B741-8D2A-CDDC0DA4A7E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8" name="Line 104">
                <a:extLst>
                  <a:ext uri="{FF2B5EF4-FFF2-40B4-BE49-F238E27FC236}">
                    <a16:creationId xmlns:a16="http://schemas.microsoft.com/office/drawing/2014/main" id="{27D9B805-8C66-E74A-BCC2-BB429498D66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2" name="TextBox 311">
              <a:extLst>
                <a:ext uri="{FF2B5EF4-FFF2-40B4-BE49-F238E27FC236}">
                  <a16:creationId xmlns:a16="http://schemas.microsoft.com/office/drawing/2014/main" id="{A3AA5CE9-AFAE-2D44-B3B9-14B625714A28}"/>
                </a:ext>
              </a:extLst>
            </p:cNvPr>
            <p:cNvSpPr txBox="1"/>
            <p:nvPr/>
          </p:nvSpPr>
          <p:spPr>
            <a:xfrm>
              <a:off x="9234347" y="4335263"/>
              <a:ext cx="534121" cy="338554"/>
            </a:xfrm>
            <a:prstGeom prst="rect">
              <a:avLst/>
            </a:prstGeom>
            <a:noFill/>
          </p:spPr>
          <p:txBody>
            <a:bodyPr wrap="none" rtlCol="0">
              <a:spAutoFit/>
            </a:bodyPr>
            <a:lstStyle/>
            <a:p>
              <a:r>
                <a:rPr lang="en-US" sz="1600" dirty="0" err="1"/>
                <a:t>r</a:t>
              </a:r>
              <a:r>
                <a:rPr lang="en-US" sz="1600" baseline="-25000" dirty="0" err="1"/>
                <a:t>Th,in</a:t>
              </a:r>
              <a:endParaRPr lang="en-US" sz="1200" baseline="-25000" dirty="0"/>
            </a:p>
          </p:txBody>
        </p:sp>
        <p:sp>
          <p:nvSpPr>
            <p:cNvPr id="313" name="TextBox 312">
              <a:extLst>
                <a:ext uri="{FF2B5EF4-FFF2-40B4-BE49-F238E27FC236}">
                  <a16:creationId xmlns:a16="http://schemas.microsoft.com/office/drawing/2014/main" id="{ECF93FD1-13AF-B043-A619-35D818D94DF9}"/>
                </a:ext>
              </a:extLst>
            </p:cNvPr>
            <p:cNvSpPr txBox="1"/>
            <p:nvPr/>
          </p:nvSpPr>
          <p:spPr>
            <a:xfrm>
              <a:off x="8321907" y="4958778"/>
              <a:ext cx="601447" cy="369332"/>
            </a:xfrm>
            <a:prstGeom prst="rect">
              <a:avLst/>
            </a:prstGeom>
            <a:noFill/>
          </p:spPr>
          <p:txBody>
            <a:bodyPr wrap="none" rtlCol="0">
              <a:spAutoFit/>
            </a:bodyPr>
            <a:lstStyle/>
            <a:p>
              <a:r>
                <a:rPr lang="en-US" dirty="0" err="1"/>
                <a:t>V</a:t>
              </a:r>
              <a:r>
                <a:rPr lang="en-US" baseline="-25000" dirty="0" err="1"/>
                <a:t>th,in</a:t>
              </a:r>
              <a:endParaRPr lang="en-US" baseline="-25000" dirty="0"/>
            </a:p>
          </p:txBody>
        </p:sp>
        <p:grpSp>
          <p:nvGrpSpPr>
            <p:cNvPr id="314" name="Group 222">
              <a:extLst>
                <a:ext uri="{FF2B5EF4-FFF2-40B4-BE49-F238E27FC236}">
                  <a16:creationId xmlns:a16="http://schemas.microsoft.com/office/drawing/2014/main" id="{268ADC58-6835-104C-9558-C3B5A8130F59}"/>
                </a:ext>
              </a:extLst>
            </p:cNvPr>
            <p:cNvGrpSpPr>
              <a:grpSpLocks/>
            </p:cNvGrpSpPr>
            <p:nvPr/>
          </p:nvGrpSpPr>
          <p:grpSpPr bwMode="auto">
            <a:xfrm>
              <a:off x="9714972" y="5394725"/>
              <a:ext cx="304800" cy="381000"/>
              <a:chOff x="4272" y="3072"/>
              <a:chExt cx="192" cy="240"/>
            </a:xfrm>
          </p:grpSpPr>
          <p:sp>
            <p:nvSpPr>
              <p:cNvPr id="327" name="Line 99">
                <a:extLst>
                  <a:ext uri="{FF2B5EF4-FFF2-40B4-BE49-F238E27FC236}">
                    <a16:creationId xmlns:a16="http://schemas.microsoft.com/office/drawing/2014/main" id="{21B8B9D4-E7AC-0C45-AED1-A9948E5BA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8" name="Line 100">
                <a:extLst>
                  <a:ext uri="{FF2B5EF4-FFF2-40B4-BE49-F238E27FC236}">
                    <a16:creationId xmlns:a16="http://schemas.microsoft.com/office/drawing/2014/main" id="{6EF57BC6-FE94-284E-9665-146FD8B4F9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9" name="Line 101">
                <a:extLst>
                  <a:ext uri="{FF2B5EF4-FFF2-40B4-BE49-F238E27FC236}">
                    <a16:creationId xmlns:a16="http://schemas.microsoft.com/office/drawing/2014/main" id="{B0B43DC1-D4C4-EE45-A79E-B77015E34DA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0" name="Line 102">
                <a:extLst>
                  <a:ext uri="{FF2B5EF4-FFF2-40B4-BE49-F238E27FC236}">
                    <a16:creationId xmlns:a16="http://schemas.microsoft.com/office/drawing/2014/main" id="{4ECF6FC0-1C07-874C-8021-31DEF863465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1" name="Line 103">
                <a:extLst>
                  <a:ext uri="{FF2B5EF4-FFF2-40B4-BE49-F238E27FC236}">
                    <a16:creationId xmlns:a16="http://schemas.microsoft.com/office/drawing/2014/main" id="{36AEE3BF-9C67-6D4C-91E7-804426DAF80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2" name="Line 104">
                <a:extLst>
                  <a:ext uri="{FF2B5EF4-FFF2-40B4-BE49-F238E27FC236}">
                    <a16:creationId xmlns:a16="http://schemas.microsoft.com/office/drawing/2014/main" id="{CF297C26-1768-FB44-B3AA-175D5933DA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15" name="Oval 314">
              <a:extLst>
                <a:ext uri="{FF2B5EF4-FFF2-40B4-BE49-F238E27FC236}">
                  <a16:creationId xmlns:a16="http://schemas.microsoft.com/office/drawing/2014/main" id="{96052B6F-ECE5-7447-8C6C-866E7A4C3859}"/>
                </a:ext>
              </a:extLst>
            </p:cNvPr>
            <p:cNvSpPr/>
            <p:nvPr/>
          </p:nvSpPr>
          <p:spPr>
            <a:xfrm>
              <a:off x="9806888" y="47005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8" name="Freeform 12">
              <a:extLst>
                <a:ext uri="{FF2B5EF4-FFF2-40B4-BE49-F238E27FC236}">
                  <a16:creationId xmlns:a16="http://schemas.microsoft.com/office/drawing/2014/main" id="{74AD22FE-1878-5C45-BCF7-7D683CEC4325}"/>
                </a:ext>
              </a:extLst>
            </p:cNvPr>
            <p:cNvSpPr>
              <a:spLocks/>
            </p:cNvSpPr>
            <p:nvPr/>
          </p:nvSpPr>
          <p:spPr bwMode="auto">
            <a:xfrm flipH="1">
              <a:off x="11171513" y="469926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319" name="Group 222">
              <a:extLst>
                <a:ext uri="{FF2B5EF4-FFF2-40B4-BE49-F238E27FC236}">
                  <a16:creationId xmlns:a16="http://schemas.microsoft.com/office/drawing/2014/main" id="{3C8EFD58-F5F2-8F4E-8F82-24C039F9271F}"/>
                </a:ext>
              </a:extLst>
            </p:cNvPr>
            <p:cNvGrpSpPr>
              <a:grpSpLocks/>
            </p:cNvGrpSpPr>
            <p:nvPr/>
          </p:nvGrpSpPr>
          <p:grpSpPr bwMode="auto">
            <a:xfrm>
              <a:off x="11092583" y="5371181"/>
              <a:ext cx="304800" cy="381000"/>
              <a:chOff x="4272" y="3072"/>
              <a:chExt cx="192" cy="240"/>
            </a:xfrm>
          </p:grpSpPr>
          <p:sp>
            <p:nvSpPr>
              <p:cNvPr id="321" name="Line 99">
                <a:extLst>
                  <a:ext uri="{FF2B5EF4-FFF2-40B4-BE49-F238E27FC236}">
                    <a16:creationId xmlns:a16="http://schemas.microsoft.com/office/drawing/2014/main" id="{10828153-E535-A943-B428-1BED8B4E648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2" name="Line 100">
                <a:extLst>
                  <a:ext uri="{FF2B5EF4-FFF2-40B4-BE49-F238E27FC236}">
                    <a16:creationId xmlns:a16="http://schemas.microsoft.com/office/drawing/2014/main" id="{9EEF1447-04B8-A04F-8557-D970A39435A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3" name="Line 101">
                <a:extLst>
                  <a:ext uri="{FF2B5EF4-FFF2-40B4-BE49-F238E27FC236}">
                    <a16:creationId xmlns:a16="http://schemas.microsoft.com/office/drawing/2014/main" id="{F6A4295A-A07D-2D44-BACC-8EECCA39BB8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4" name="Line 102">
                <a:extLst>
                  <a:ext uri="{FF2B5EF4-FFF2-40B4-BE49-F238E27FC236}">
                    <a16:creationId xmlns:a16="http://schemas.microsoft.com/office/drawing/2014/main" id="{AE266B91-41D1-B54C-83D4-CF80D0DCCAF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5" name="Line 103">
                <a:extLst>
                  <a:ext uri="{FF2B5EF4-FFF2-40B4-BE49-F238E27FC236}">
                    <a16:creationId xmlns:a16="http://schemas.microsoft.com/office/drawing/2014/main" id="{EC832AA9-15ED-A24B-92F6-483F97223EB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6" name="Line 104">
                <a:extLst>
                  <a:ext uri="{FF2B5EF4-FFF2-40B4-BE49-F238E27FC236}">
                    <a16:creationId xmlns:a16="http://schemas.microsoft.com/office/drawing/2014/main" id="{30CFB1F5-E5EF-2146-B96C-DE6DA377AC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0" name="TextBox 319">
              <a:extLst>
                <a:ext uri="{FF2B5EF4-FFF2-40B4-BE49-F238E27FC236}">
                  <a16:creationId xmlns:a16="http://schemas.microsoft.com/office/drawing/2014/main" id="{B56D5A08-D7D6-AE43-A26D-28889C29486F}"/>
                </a:ext>
              </a:extLst>
            </p:cNvPr>
            <p:cNvSpPr txBox="1"/>
            <p:nvPr/>
          </p:nvSpPr>
          <p:spPr>
            <a:xfrm>
              <a:off x="11264972" y="4839816"/>
              <a:ext cx="672695" cy="338554"/>
            </a:xfrm>
            <a:prstGeom prst="rect">
              <a:avLst/>
            </a:prstGeom>
            <a:noFill/>
          </p:spPr>
          <p:txBody>
            <a:bodyPr wrap="square" rtlCol="0">
              <a:spAutoFit/>
            </a:bodyPr>
            <a:lstStyle/>
            <a:p>
              <a:r>
                <a:rPr lang="en-US" sz="1600" dirty="0" err="1"/>
                <a:t>r</a:t>
              </a:r>
              <a:r>
                <a:rPr lang="en-US" sz="1600" baseline="-25000" dirty="0" err="1"/>
                <a:t>Th,out</a:t>
              </a:r>
              <a:endParaRPr lang="en-US" sz="1200" baseline="-25000" dirty="0"/>
            </a:p>
          </p:txBody>
        </p:sp>
        <p:sp>
          <p:nvSpPr>
            <p:cNvPr id="347" name="Freeform 12">
              <a:extLst>
                <a:ext uri="{FF2B5EF4-FFF2-40B4-BE49-F238E27FC236}">
                  <a16:creationId xmlns:a16="http://schemas.microsoft.com/office/drawing/2014/main" id="{E452DF01-8ED3-9A4D-81E7-E6791D820DB5}"/>
                </a:ext>
              </a:extLst>
            </p:cNvPr>
            <p:cNvSpPr>
              <a:spLocks/>
            </p:cNvSpPr>
            <p:nvPr/>
          </p:nvSpPr>
          <p:spPr bwMode="auto">
            <a:xfrm flipH="1">
              <a:off x="9793382" y="472537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44E06FC3-FD69-B449-95D1-8E23BC23C2F5}"/>
                    </a:ext>
                  </a:extLst>
                </p:cNvPr>
                <p:cNvSpPr txBox="1"/>
                <p:nvPr/>
              </p:nvSpPr>
              <p:spPr>
                <a:xfrm>
                  <a:off x="9864036" y="4796454"/>
                  <a:ext cx="406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i="1" smtClean="0">
                                <a:latin typeface="Cambria Math" panose="02040503050406030204" pitchFamily="18" charset="0"/>
                                <a:ea typeface="Cambria Math" panose="02040503050406030204" pitchFamily="18" charset="0"/>
                              </a:rPr>
                              <m:t>𝜋</m:t>
                            </m:r>
                          </m:sub>
                        </m:sSub>
                      </m:oMath>
                    </m:oMathPara>
                  </a14:m>
                  <a:endParaRPr lang="en-US" sz="1600" dirty="0"/>
                </a:p>
              </p:txBody>
            </p:sp>
          </mc:Choice>
          <mc:Fallback xmlns="">
            <p:sp>
              <p:nvSpPr>
                <p:cNvPr id="348" name="TextBox 347">
                  <a:extLst>
                    <a:ext uri="{FF2B5EF4-FFF2-40B4-BE49-F238E27FC236}">
                      <a16:creationId xmlns:a16="http://schemas.microsoft.com/office/drawing/2014/main" id="{44E06FC3-FD69-B449-95D1-8E23BC23C2F5}"/>
                    </a:ext>
                  </a:extLst>
                </p:cNvPr>
                <p:cNvSpPr txBox="1">
                  <a:spLocks noRot="1" noChangeAspect="1" noMove="1" noResize="1" noEditPoints="1" noAdjustHandles="1" noChangeArrowheads="1" noChangeShapeType="1" noTextEdit="1"/>
                </p:cNvSpPr>
                <p:nvPr/>
              </p:nvSpPr>
              <p:spPr>
                <a:xfrm>
                  <a:off x="9864036" y="4796454"/>
                  <a:ext cx="406009" cy="338554"/>
                </a:xfrm>
                <a:prstGeom prst="rect">
                  <a:avLst/>
                </a:prstGeom>
                <a:blipFill>
                  <a:blip r:embed="rId4"/>
                  <a:stretch>
                    <a:fillRect/>
                  </a:stretch>
                </a:blipFill>
              </p:spPr>
              <p:txBody>
                <a:bodyPr/>
                <a:lstStyle/>
                <a:p>
                  <a:r>
                    <a:rPr lang="en-US">
                      <a:noFill/>
                    </a:rPr>
                    <a:t> </a:t>
                  </a:r>
                </a:p>
              </p:txBody>
            </p:sp>
          </mc:Fallback>
        </mc:AlternateContent>
        <p:grpSp>
          <p:nvGrpSpPr>
            <p:cNvPr id="349" name="Group 205">
              <a:extLst>
                <a:ext uri="{FF2B5EF4-FFF2-40B4-BE49-F238E27FC236}">
                  <a16:creationId xmlns:a16="http://schemas.microsoft.com/office/drawing/2014/main" id="{92CE5089-6E71-8047-B446-3FF50CCC985C}"/>
                </a:ext>
              </a:extLst>
            </p:cNvPr>
            <p:cNvGrpSpPr>
              <a:grpSpLocks/>
            </p:cNvGrpSpPr>
            <p:nvPr/>
          </p:nvGrpSpPr>
          <p:grpSpPr bwMode="auto">
            <a:xfrm rot="10800000">
              <a:off x="10506197" y="4701907"/>
              <a:ext cx="304800" cy="762000"/>
              <a:chOff x="3888" y="2400"/>
              <a:chExt cx="192" cy="480"/>
            </a:xfrm>
          </p:grpSpPr>
          <p:sp>
            <p:nvSpPr>
              <p:cNvPr id="350" name="Oval 40">
                <a:extLst>
                  <a:ext uri="{FF2B5EF4-FFF2-40B4-BE49-F238E27FC236}">
                    <a16:creationId xmlns:a16="http://schemas.microsoft.com/office/drawing/2014/main" id="{5EF151DE-DECA-8E47-AD1B-6142FE93D478}"/>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351" name="Line 41">
                <a:extLst>
                  <a:ext uri="{FF2B5EF4-FFF2-40B4-BE49-F238E27FC236}">
                    <a16:creationId xmlns:a16="http://schemas.microsoft.com/office/drawing/2014/main" id="{60F338D9-54E9-854C-8C7C-D0C7FDA95E2D}"/>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2" name="Line 42">
                <a:extLst>
                  <a:ext uri="{FF2B5EF4-FFF2-40B4-BE49-F238E27FC236}">
                    <a16:creationId xmlns:a16="http://schemas.microsoft.com/office/drawing/2014/main" id="{840F45B2-7FE9-6E41-B72E-1F24840342C1}"/>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3" name="Line 43">
                <a:extLst>
                  <a:ext uri="{FF2B5EF4-FFF2-40B4-BE49-F238E27FC236}">
                    <a16:creationId xmlns:a16="http://schemas.microsoft.com/office/drawing/2014/main" id="{48DF5458-6282-024C-AEC3-52E3ADDEF252}"/>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354" name="Freeform 44">
                <a:extLst>
                  <a:ext uri="{FF2B5EF4-FFF2-40B4-BE49-F238E27FC236}">
                    <a16:creationId xmlns:a16="http://schemas.microsoft.com/office/drawing/2014/main" id="{25158B61-00F9-EA41-AAD0-84E071B82DF9}"/>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grpSp>
          <p:nvGrpSpPr>
            <p:cNvPr id="355" name="Group 222">
              <a:extLst>
                <a:ext uri="{FF2B5EF4-FFF2-40B4-BE49-F238E27FC236}">
                  <a16:creationId xmlns:a16="http://schemas.microsoft.com/office/drawing/2014/main" id="{584A44E5-6E11-284D-B21E-C76572D26C70}"/>
                </a:ext>
              </a:extLst>
            </p:cNvPr>
            <p:cNvGrpSpPr>
              <a:grpSpLocks/>
            </p:cNvGrpSpPr>
            <p:nvPr/>
          </p:nvGrpSpPr>
          <p:grpSpPr bwMode="auto">
            <a:xfrm>
              <a:off x="10505248" y="5379745"/>
              <a:ext cx="304800" cy="381000"/>
              <a:chOff x="4272" y="3072"/>
              <a:chExt cx="192" cy="240"/>
            </a:xfrm>
          </p:grpSpPr>
          <p:sp>
            <p:nvSpPr>
              <p:cNvPr id="356" name="Line 99">
                <a:extLst>
                  <a:ext uri="{FF2B5EF4-FFF2-40B4-BE49-F238E27FC236}">
                    <a16:creationId xmlns:a16="http://schemas.microsoft.com/office/drawing/2014/main" id="{C2613FDE-E02B-CA48-9EB5-A24BB3FBEF9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7" name="Line 100">
                <a:extLst>
                  <a:ext uri="{FF2B5EF4-FFF2-40B4-BE49-F238E27FC236}">
                    <a16:creationId xmlns:a16="http://schemas.microsoft.com/office/drawing/2014/main" id="{49106B8E-3B1C-A84D-B111-2B27025D30F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8" name="Line 101">
                <a:extLst>
                  <a:ext uri="{FF2B5EF4-FFF2-40B4-BE49-F238E27FC236}">
                    <a16:creationId xmlns:a16="http://schemas.microsoft.com/office/drawing/2014/main" id="{38BA745D-6EE1-FF41-AC36-6E115BE4C7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59" name="Line 102">
                <a:extLst>
                  <a:ext uri="{FF2B5EF4-FFF2-40B4-BE49-F238E27FC236}">
                    <a16:creationId xmlns:a16="http://schemas.microsoft.com/office/drawing/2014/main" id="{CE5CEF1F-C6C6-EE4A-9963-1C3554FFC28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0" name="Line 103">
                <a:extLst>
                  <a:ext uri="{FF2B5EF4-FFF2-40B4-BE49-F238E27FC236}">
                    <a16:creationId xmlns:a16="http://schemas.microsoft.com/office/drawing/2014/main" id="{03BEC238-11BA-A848-8C39-EA98DD356DA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61" name="Line 104">
                <a:extLst>
                  <a:ext uri="{FF2B5EF4-FFF2-40B4-BE49-F238E27FC236}">
                    <a16:creationId xmlns:a16="http://schemas.microsoft.com/office/drawing/2014/main" id="{21CE7E28-AD3B-7D40-BB1F-CFAC40174FC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62" name="Straight Connector 361">
              <a:extLst>
                <a:ext uri="{FF2B5EF4-FFF2-40B4-BE49-F238E27FC236}">
                  <a16:creationId xmlns:a16="http://schemas.microsoft.com/office/drawing/2014/main" id="{78A204E8-A316-414A-A5A7-F22F319521C0}"/>
                </a:ext>
              </a:extLst>
            </p:cNvPr>
            <p:cNvCxnSpPr>
              <a:cxnSpLocks/>
            </p:cNvCxnSpPr>
            <p:nvPr/>
          </p:nvCxnSpPr>
          <p:spPr>
            <a:xfrm flipV="1">
              <a:off x="10643451" y="4697907"/>
              <a:ext cx="6035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18800220-2CD5-7E45-A762-7BC685CC8EF1}"/>
                </a:ext>
              </a:extLst>
            </p:cNvPr>
            <p:cNvSpPr txBox="1"/>
            <p:nvPr/>
          </p:nvSpPr>
          <p:spPr>
            <a:xfrm>
              <a:off x="10033415" y="5039075"/>
              <a:ext cx="681446" cy="338554"/>
            </a:xfrm>
            <a:prstGeom prst="rect">
              <a:avLst/>
            </a:prstGeom>
            <a:noFill/>
          </p:spPr>
          <p:txBody>
            <a:bodyPr wrap="square" rtlCol="0">
              <a:spAutoFit/>
            </a:bodyPr>
            <a:lstStyle/>
            <a:p>
              <a:r>
                <a:rPr lang="en-US" sz="1600" dirty="0" err="1"/>
                <a:t>g</a:t>
              </a:r>
              <a:r>
                <a:rPr lang="en-US" sz="1600" baseline="-25000" dirty="0" err="1"/>
                <a:t>m</a:t>
              </a:r>
              <a:r>
                <a:rPr lang="en-US" sz="1600" dirty="0" err="1"/>
                <a:t>V</a:t>
              </a:r>
              <a:r>
                <a:rPr lang="en-US" sz="1600" baseline="-25000" dirty="0" err="1"/>
                <a:t>be</a:t>
              </a:r>
              <a:endParaRPr lang="en-US" sz="1600" baseline="-25000" dirty="0"/>
            </a:p>
          </p:txBody>
        </p:sp>
        <p:sp>
          <p:nvSpPr>
            <p:cNvPr id="364" name="TextBox 363">
              <a:extLst>
                <a:ext uri="{FF2B5EF4-FFF2-40B4-BE49-F238E27FC236}">
                  <a16:creationId xmlns:a16="http://schemas.microsoft.com/office/drawing/2014/main" id="{841D3643-ED89-974B-8CFA-CF0495DB3652}"/>
                </a:ext>
              </a:extLst>
            </p:cNvPr>
            <p:cNvSpPr txBox="1"/>
            <p:nvPr/>
          </p:nvSpPr>
          <p:spPr>
            <a:xfrm>
              <a:off x="9753526" y="4301506"/>
              <a:ext cx="442894" cy="338554"/>
            </a:xfrm>
            <a:prstGeom prst="rect">
              <a:avLst/>
            </a:prstGeom>
            <a:noFill/>
          </p:spPr>
          <p:txBody>
            <a:bodyPr wrap="square" rtlCol="0">
              <a:spAutoFit/>
            </a:bodyPr>
            <a:lstStyle/>
            <a:p>
              <a:r>
                <a:rPr lang="en-US" sz="1600" dirty="0" err="1"/>
                <a:t>V</a:t>
              </a:r>
              <a:r>
                <a:rPr lang="en-US" sz="1600" baseline="-25000" dirty="0" err="1"/>
                <a:t>be</a:t>
              </a:r>
              <a:endParaRPr lang="en-US" sz="1600" baseline="-25000" dirty="0"/>
            </a:p>
          </p:txBody>
        </p:sp>
      </p:grpSp>
      <p:sp>
        <p:nvSpPr>
          <p:cNvPr id="365" name="TextBox 364">
            <a:extLst>
              <a:ext uri="{FF2B5EF4-FFF2-40B4-BE49-F238E27FC236}">
                <a16:creationId xmlns:a16="http://schemas.microsoft.com/office/drawing/2014/main" id="{D40282FE-9451-E74C-9DE2-1456BC8859AF}"/>
              </a:ext>
            </a:extLst>
          </p:cNvPr>
          <p:cNvSpPr txBox="1"/>
          <p:nvPr/>
        </p:nvSpPr>
        <p:spPr>
          <a:xfrm>
            <a:off x="8833838" y="3463883"/>
            <a:ext cx="1276190" cy="369332"/>
          </a:xfrm>
          <a:prstGeom prst="rect">
            <a:avLst/>
          </a:prstGeom>
          <a:noFill/>
        </p:spPr>
        <p:txBody>
          <a:bodyPr wrap="square" rtlCol="0">
            <a:spAutoFit/>
          </a:bodyPr>
          <a:lstStyle/>
          <a:p>
            <a:r>
              <a:rPr lang="en-US" dirty="0"/>
              <a:t>Step 3</a:t>
            </a:r>
          </a:p>
        </p:txBody>
      </p:sp>
      <p:cxnSp>
        <p:nvCxnSpPr>
          <p:cNvPr id="366" name="Straight Arrow Connector 365">
            <a:extLst>
              <a:ext uri="{FF2B5EF4-FFF2-40B4-BE49-F238E27FC236}">
                <a16:creationId xmlns:a16="http://schemas.microsoft.com/office/drawing/2014/main" id="{5125BEBB-137B-0D41-B3A0-169081F065DB}"/>
              </a:ext>
            </a:extLst>
          </p:cNvPr>
          <p:cNvCxnSpPr>
            <a:cxnSpLocks/>
            <a:endCxn id="312" idx="0"/>
          </p:cNvCxnSpPr>
          <p:nvPr/>
        </p:nvCxnSpPr>
        <p:spPr>
          <a:xfrm>
            <a:off x="8008504" y="3357286"/>
            <a:ext cx="1492904" cy="9779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09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Bipolar transistors - IV</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71108" y="639967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52</a:t>
            </a:fld>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EDE9ED-A75B-0646-BD26-FBD670F8B445}"/>
                  </a:ext>
                </a:extLst>
              </p:cNvPr>
              <p:cNvSpPr txBox="1"/>
              <p:nvPr/>
            </p:nvSpPr>
            <p:spPr>
              <a:xfrm>
                <a:off x="388210" y="1555575"/>
                <a:ext cx="9104212" cy="47522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At saturation,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so there is conduction from the collector to the base.</a:t>
                </a: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exp</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𝑡</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dirty="0">
                            <a:solidFill>
                              <a:srgbClr val="000000"/>
                            </a:solidFill>
                            <a:latin typeface="Cambria Math" panose="02040503050406030204" pitchFamily="18" charset="0"/>
                            <a:ea typeface="Cambria Math" panose="02040503050406030204" pitchFamily="18" charset="0"/>
                            <a:sym typeface="Calibri"/>
                          </a:rPr>
                        </m:ctrlPr>
                      </m:sSubPr>
                      <m:e>
                        <m:r>
                          <a:rPr lang="en-US" sz="2000" i="1" dirty="0">
                            <a:solidFill>
                              <a:srgbClr val="000000"/>
                            </a:solidFill>
                            <a:latin typeface="Cambria Math" panose="02040503050406030204" pitchFamily="18" charset="0"/>
                            <a:ea typeface="Cambria Math" panose="02040503050406030204" pitchFamily="18" charset="0"/>
                            <a:sym typeface="Calibri"/>
                          </a:rPr>
                          <m:t>𝑉</m:t>
                        </m:r>
                      </m:e>
                      <m:sub>
                        <m:r>
                          <a:rPr lang="en-US" sz="2000" i="1" dirty="0">
                            <a:solidFill>
                              <a:srgbClr val="000000"/>
                            </a:solidFill>
                            <a:latin typeface="Cambria Math" panose="02040503050406030204" pitchFamily="18" charset="0"/>
                            <a:ea typeface="Cambria Math" panose="02040503050406030204" pitchFamily="18" charset="0"/>
                            <a:sym typeface="Calibri"/>
                          </a:rPr>
                          <m:t>𝑡</m:t>
                        </m:r>
                      </m:sub>
                    </m:sSub>
                  </m:oMath>
                </a14:m>
                <a:r>
                  <a:rPr lang="en-US" sz="2000" dirty="0">
                    <a:solidFill>
                      <a:srgbClr val="000000"/>
                    </a:solidFill>
                    <a:ea typeface="Cambria Math" panose="02040503050406030204" pitchFamily="18" charset="0"/>
                    <a:sym typeface="Calibri"/>
                  </a:rPr>
                  <a:t> is the thermal voltage, </a:t>
                </a:r>
                <a14:m>
                  <m:oMath xmlns:m="http://schemas.openxmlformats.org/officeDocument/2006/math">
                    <m:sSub>
                      <m:sSubPr>
                        <m:ctrlPr>
                          <a:rPr lang="en-US" sz="2000" i="1" dirty="0"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dirty="0" smtClean="0">
                            <a:solidFill>
                              <a:srgbClr val="000000"/>
                            </a:solidFill>
                            <a:latin typeface="Cambria Math" panose="02040503050406030204" pitchFamily="18" charset="0"/>
                            <a:ea typeface="Cambria Math" panose="02040503050406030204" pitchFamily="18" charset="0"/>
                            <a:sym typeface="Calibri"/>
                          </a:rPr>
                          <m:t>𝑡</m:t>
                        </m:r>
                      </m:sub>
                    </m:sSub>
                    <m:r>
                      <a:rPr lang="en-US" sz="2000" b="0" i="1" dirty="0" smtClean="0">
                        <a:solidFill>
                          <a:srgbClr val="000000"/>
                        </a:solidFill>
                        <a:latin typeface="Cambria Math" panose="02040503050406030204" pitchFamily="18" charset="0"/>
                        <a:ea typeface="Cambria Math" panose="02040503050406030204" pitchFamily="18" charset="0"/>
                        <a:sym typeface="Calibri"/>
                      </a:rPr>
                      <m:t>=25</m:t>
                    </m:r>
                    <m:r>
                      <a:rPr lang="en-US" sz="2000" b="0" i="1" dirty="0" smtClean="0">
                        <a:solidFill>
                          <a:srgbClr val="000000"/>
                        </a:solidFill>
                        <a:latin typeface="Cambria Math" panose="02040503050406030204" pitchFamily="18" charset="0"/>
                        <a:ea typeface="Cambria Math" panose="02040503050406030204" pitchFamily="18" charset="0"/>
                        <a:sym typeface="Calibri"/>
                      </a:rPr>
                      <m:t>𝑚𝑉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is the base saturation current.</a:t>
                </a: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r>
                          <a:rPr lang="en-US" sz="2000" i="1">
                            <a:solidFill>
                              <a:srgbClr val="000000"/>
                            </a:solidFill>
                            <a:latin typeface="Cambria Math" panose="02040503050406030204" pitchFamily="18" charset="0"/>
                            <a:ea typeface="Cambria Math" panose="02040503050406030204" pitchFamily="18" charset="0"/>
                            <a:sym typeface="Calibri"/>
                          </a:rPr>
                          <m:t>𝑠</m:t>
                        </m:r>
                      </m:sub>
                    </m:sSub>
                    <m:func>
                      <m:funcPr>
                        <m:ctrlPr>
                          <a:rPr lang="en-US" sz="2000" i="1">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sz="2000">
                            <a:solidFill>
                              <a:srgbClr val="000000"/>
                            </a:solidFill>
                            <a:latin typeface="Cambria Math" panose="02040503050406030204" pitchFamily="18" charset="0"/>
                            <a:ea typeface="Cambria Math" panose="02040503050406030204" pitchFamily="18" charset="0"/>
                            <a:sym typeface="Calibri"/>
                          </a:rPr>
                          <m:t>exp</m:t>
                        </m:r>
                      </m:fName>
                      <m:e>
                        <m:d>
                          <m:dPr>
                            <m:ctrlPr>
                              <a:rPr lang="en-US" sz="2000" i="1">
                                <a:solidFill>
                                  <a:srgbClr val="000000"/>
                                </a:solidFill>
                                <a:latin typeface="Cambria Math" panose="02040503050406030204" pitchFamily="18" charset="0"/>
                                <a:ea typeface="Cambria Math" panose="02040503050406030204" pitchFamily="18" charset="0"/>
                                <a:sym typeface="Calibri"/>
                              </a:rPr>
                            </m:ctrlPr>
                          </m:dPr>
                          <m:e>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e>
                        </m:d>
                      </m:e>
                    </m:func>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Note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𝑐𝑠</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𝑏𝑠</m:t>
                        </m:r>
                      </m:sub>
                    </m:sSub>
                  </m:oMath>
                </a14:m>
                <a:r>
                  <a:rPr lang="en-US" sz="2000" dirty="0">
                    <a:solidFill>
                      <a:srgbClr val="000000"/>
                    </a:solidFill>
                    <a:ea typeface="Cambria Math" panose="02040503050406030204" pitchFamily="18" charset="0"/>
                    <a:sym typeface="Calibri"/>
                  </a:rPr>
                  <a:t>.  Both increase rapidly with temperature</a:t>
                </a: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Base resistance</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𝑟</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𝑚𝑉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𝑡</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𝑐</m:t>
                            </m:r>
                          </m:sub>
                        </m:sSub>
                      </m:num>
                      <m:den>
                        <m:r>
                          <a:rPr lang="en-US" sz="2000" i="1">
                            <a:solidFill>
                              <a:srgbClr val="000000"/>
                            </a:solidFill>
                            <a:latin typeface="Cambria Math" panose="02040503050406030204" pitchFamily="18" charset="0"/>
                            <a:ea typeface="Cambria Math" panose="02040503050406030204" pitchFamily="18" charset="0"/>
                            <a:sym typeface="Calibri"/>
                          </a:rPr>
                          <m:t>𝑑</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den>
                    </m:f>
                  </m:oMath>
                </a14:m>
                <a:endParaRPr lang="en-US" sz="2000" dirty="0">
                  <a:solidFill>
                    <a:srgbClr val="000000"/>
                  </a:solidFill>
                  <a:ea typeface="Cambria Math" panose="02040503050406030204" pitchFamily="18"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r>
                  <a:rPr lang="en-US" sz="2000" b="1" dirty="0">
                    <a:solidFill>
                      <a:srgbClr val="000000"/>
                    </a:solidFill>
                    <a:latin typeface="Calibri"/>
                    <a:ea typeface="Cambria Math" panose="02040503050406030204" pitchFamily="18" charset="0"/>
                    <a:sym typeface="Calibri"/>
                  </a:rPr>
                  <a:t> </a:t>
                </a:r>
              </a:p>
            </p:txBody>
          </p:sp>
        </mc:Choice>
        <mc:Fallback xmlns="">
          <p:sp>
            <p:nvSpPr>
              <p:cNvPr id="7" name="TextBox 6">
                <a:extLst>
                  <a:ext uri="{FF2B5EF4-FFF2-40B4-BE49-F238E27FC236}">
                    <a16:creationId xmlns:a16="http://schemas.microsoft.com/office/drawing/2014/main" id="{11EDE9ED-A75B-0646-BD26-FBD670F8B445}"/>
                  </a:ext>
                </a:extLst>
              </p:cNvPr>
              <p:cNvSpPr txBox="1">
                <a:spLocks noRot="1" noChangeAspect="1" noMove="1" noResize="1" noEditPoints="1" noAdjustHandles="1" noChangeArrowheads="1" noChangeShapeType="1" noTextEdit="1"/>
              </p:cNvSpPr>
              <p:nvPr/>
            </p:nvSpPr>
            <p:spPr>
              <a:xfrm>
                <a:off x="388210" y="1555575"/>
                <a:ext cx="9104212" cy="4752251"/>
              </a:xfrm>
              <a:prstGeom prst="rect">
                <a:avLst/>
              </a:prstGeom>
              <a:blipFill>
                <a:blip r:embed="rId3"/>
                <a:stretch>
                  <a:fillRect l="-975" t="-533"/>
                </a:stretch>
              </a:blipFill>
              <a:ln w="12700" cap="flat">
                <a:noFill/>
                <a:miter lim="400000"/>
              </a:ln>
              <a:effectLst/>
            </p:spPr>
            <p:txBody>
              <a:bodyPr/>
              <a:lstStyle/>
              <a:p>
                <a:r>
                  <a:rPr lang="en-US">
                    <a:noFill/>
                  </a:rPr>
                  <a:t> </a:t>
                </a:r>
              </a:p>
            </p:txBody>
          </p:sp>
        </mc:Fallback>
      </mc:AlternateContent>
      <p:grpSp>
        <p:nvGrpSpPr>
          <p:cNvPr id="8" name="Group 7">
            <a:extLst>
              <a:ext uri="{FF2B5EF4-FFF2-40B4-BE49-F238E27FC236}">
                <a16:creationId xmlns:a16="http://schemas.microsoft.com/office/drawing/2014/main" id="{E2D0C3AD-6A31-274B-B33D-DCD92A8F73A7}"/>
              </a:ext>
            </a:extLst>
          </p:cNvPr>
          <p:cNvGrpSpPr/>
          <p:nvPr/>
        </p:nvGrpSpPr>
        <p:grpSpPr>
          <a:xfrm>
            <a:off x="6877795" y="4166897"/>
            <a:ext cx="1689652" cy="1872006"/>
            <a:chOff x="8832578" y="1760955"/>
            <a:chExt cx="1689652" cy="1872006"/>
          </a:xfrm>
        </p:grpSpPr>
        <p:grpSp>
          <p:nvGrpSpPr>
            <p:cNvPr id="9" name="Group 204">
              <a:extLst>
                <a:ext uri="{FF2B5EF4-FFF2-40B4-BE49-F238E27FC236}">
                  <a16:creationId xmlns:a16="http://schemas.microsoft.com/office/drawing/2014/main" id="{9FC91153-27B1-824D-AA0F-1D9F7D15FCDC}"/>
                </a:ext>
              </a:extLst>
            </p:cNvPr>
            <p:cNvGrpSpPr>
              <a:grpSpLocks/>
            </p:cNvGrpSpPr>
            <p:nvPr/>
          </p:nvGrpSpPr>
          <p:grpSpPr bwMode="auto">
            <a:xfrm>
              <a:off x="9693969" y="1838739"/>
              <a:ext cx="675743" cy="1408043"/>
              <a:chOff x="3552" y="2400"/>
              <a:chExt cx="192" cy="480"/>
            </a:xfrm>
          </p:grpSpPr>
          <p:sp>
            <p:nvSpPr>
              <p:cNvPr id="28" name="Line 52">
                <a:extLst>
                  <a:ext uri="{FF2B5EF4-FFF2-40B4-BE49-F238E27FC236}">
                    <a16:creationId xmlns:a16="http://schemas.microsoft.com/office/drawing/2014/main" id="{50AFE0D1-09E7-C541-B390-AA16F07FB452}"/>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53">
                <a:extLst>
                  <a:ext uri="{FF2B5EF4-FFF2-40B4-BE49-F238E27FC236}">
                    <a16:creationId xmlns:a16="http://schemas.microsoft.com/office/drawing/2014/main" id="{D42948CA-661B-4B42-9120-945E8CBB293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57">
                <a:extLst>
                  <a:ext uri="{FF2B5EF4-FFF2-40B4-BE49-F238E27FC236}">
                    <a16:creationId xmlns:a16="http://schemas.microsoft.com/office/drawing/2014/main" id="{D5C9F253-948B-1A4E-99EB-D5C198E2EA14}"/>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 name="Freeform 12">
              <a:extLst>
                <a:ext uri="{FF2B5EF4-FFF2-40B4-BE49-F238E27FC236}">
                  <a16:creationId xmlns:a16="http://schemas.microsoft.com/office/drawing/2014/main" id="{F0D8A44E-4C43-5B43-BFA1-C905FB292757}"/>
                </a:ext>
              </a:extLst>
            </p:cNvPr>
            <p:cNvSpPr>
              <a:spLocks noChangeAspect="1"/>
            </p:cNvSpPr>
            <p:nvPr/>
          </p:nvSpPr>
          <p:spPr bwMode="auto">
            <a:xfrm rot="5400000">
              <a:off x="9581330" y="272663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 name="Group 249">
              <a:extLst>
                <a:ext uri="{FF2B5EF4-FFF2-40B4-BE49-F238E27FC236}">
                  <a16:creationId xmlns:a16="http://schemas.microsoft.com/office/drawing/2014/main" id="{2D656E9A-4E36-D047-A1E7-1D89CDCB809F}"/>
                </a:ext>
              </a:extLst>
            </p:cNvPr>
            <p:cNvGrpSpPr>
              <a:grpSpLocks/>
            </p:cNvGrpSpPr>
            <p:nvPr/>
          </p:nvGrpSpPr>
          <p:grpSpPr bwMode="auto">
            <a:xfrm>
              <a:off x="8832578" y="3004932"/>
              <a:ext cx="228600" cy="228600"/>
              <a:chOff x="1248" y="720"/>
              <a:chExt cx="96" cy="96"/>
            </a:xfrm>
          </p:grpSpPr>
          <p:sp>
            <p:nvSpPr>
              <p:cNvPr id="26" name="Oval 250">
                <a:extLst>
                  <a:ext uri="{FF2B5EF4-FFF2-40B4-BE49-F238E27FC236}">
                    <a16:creationId xmlns:a16="http://schemas.microsoft.com/office/drawing/2014/main" id="{4BCFA000-49E2-444C-A75F-A72225A21D8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7" name="Rectangle 251">
                <a:extLst>
                  <a:ext uri="{FF2B5EF4-FFF2-40B4-BE49-F238E27FC236}">
                    <a16:creationId xmlns:a16="http://schemas.microsoft.com/office/drawing/2014/main" id="{78EDBE72-DDD0-3D4B-9A00-AC04DF34A99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 name="TextBox 11">
              <a:extLst>
                <a:ext uri="{FF2B5EF4-FFF2-40B4-BE49-F238E27FC236}">
                  <a16:creationId xmlns:a16="http://schemas.microsoft.com/office/drawing/2014/main" id="{E22D17A0-DC7F-FA4E-BB5A-B4AFBD107097}"/>
                </a:ext>
              </a:extLst>
            </p:cNvPr>
            <p:cNvSpPr txBox="1"/>
            <p:nvPr/>
          </p:nvSpPr>
          <p:spPr>
            <a:xfrm>
              <a:off x="10184359" y="1760955"/>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3" name="Straight Arrow Connector 12">
              <a:extLst>
                <a:ext uri="{FF2B5EF4-FFF2-40B4-BE49-F238E27FC236}">
                  <a16:creationId xmlns:a16="http://schemas.microsoft.com/office/drawing/2014/main" id="{50425985-4EDA-4547-84FF-524336607924}"/>
                </a:ext>
              </a:extLst>
            </p:cNvPr>
            <p:cNvCxnSpPr>
              <a:cxnSpLocks/>
            </p:cNvCxnSpPr>
            <p:nvPr/>
          </p:nvCxnSpPr>
          <p:spPr>
            <a:xfrm>
              <a:off x="10144434" y="1842051"/>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0F009B-19BB-5141-978A-DE24EB383414}"/>
                </a:ext>
              </a:extLst>
            </p:cNvPr>
            <p:cNvCxnSpPr>
              <a:cxnSpLocks/>
            </p:cNvCxnSpPr>
            <p:nvPr/>
          </p:nvCxnSpPr>
          <p:spPr>
            <a:xfrm>
              <a:off x="10030242" y="3071192"/>
              <a:ext cx="0" cy="5617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249">
              <a:extLst>
                <a:ext uri="{FF2B5EF4-FFF2-40B4-BE49-F238E27FC236}">
                  <a16:creationId xmlns:a16="http://schemas.microsoft.com/office/drawing/2014/main" id="{081457D3-B870-424E-9EFD-D6FD2FEF8CF6}"/>
                </a:ext>
              </a:extLst>
            </p:cNvPr>
            <p:cNvGrpSpPr>
              <a:grpSpLocks/>
            </p:cNvGrpSpPr>
            <p:nvPr/>
          </p:nvGrpSpPr>
          <p:grpSpPr bwMode="auto">
            <a:xfrm>
              <a:off x="9912625" y="2998307"/>
              <a:ext cx="228600" cy="228600"/>
              <a:chOff x="1248" y="720"/>
              <a:chExt cx="96" cy="96"/>
            </a:xfrm>
          </p:grpSpPr>
          <p:sp>
            <p:nvSpPr>
              <p:cNvPr id="24" name="Oval 250">
                <a:extLst>
                  <a:ext uri="{FF2B5EF4-FFF2-40B4-BE49-F238E27FC236}">
                    <a16:creationId xmlns:a16="http://schemas.microsoft.com/office/drawing/2014/main" id="{2418ED37-6742-C94B-B0D1-4B7FA2ED434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5" name="Rectangle 251">
                <a:extLst>
                  <a:ext uri="{FF2B5EF4-FFF2-40B4-BE49-F238E27FC236}">
                    <a16:creationId xmlns:a16="http://schemas.microsoft.com/office/drawing/2014/main" id="{290C14B6-4A7A-AF42-9991-0D09097679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EC33AEA8-EFE7-4840-83D2-C9F26A6A87A8}"/>
                </a:ext>
              </a:extLst>
            </p:cNvPr>
            <p:cNvSpPr txBox="1"/>
            <p:nvPr/>
          </p:nvSpPr>
          <p:spPr>
            <a:xfrm>
              <a:off x="10177735" y="3159059"/>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8" name="Straight Arrow Connector 17">
              <a:extLst>
                <a:ext uri="{FF2B5EF4-FFF2-40B4-BE49-F238E27FC236}">
                  <a16:creationId xmlns:a16="http://schemas.microsoft.com/office/drawing/2014/main" id="{FC819ECC-101A-DF40-A2B6-A530C08C3873}"/>
                </a:ext>
              </a:extLst>
            </p:cNvPr>
            <p:cNvCxnSpPr>
              <a:cxnSpLocks/>
            </p:cNvCxnSpPr>
            <p:nvPr/>
          </p:nvCxnSpPr>
          <p:spPr>
            <a:xfrm>
              <a:off x="10164314" y="324015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F95F2F-E6A6-1344-A6C5-A02228CED011}"/>
                </a:ext>
              </a:extLst>
            </p:cNvPr>
            <p:cNvCxnSpPr>
              <a:cxnSpLocks/>
            </p:cNvCxnSpPr>
            <p:nvPr/>
          </p:nvCxnSpPr>
          <p:spPr>
            <a:xfrm>
              <a:off x="8903811" y="3113333"/>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C83803-ACCB-B04C-98F3-5702874AD371}"/>
                </a:ext>
              </a:extLst>
            </p:cNvPr>
            <p:cNvCxnSpPr>
              <a:cxnSpLocks/>
            </p:cNvCxnSpPr>
            <p:nvPr/>
          </p:nvCxnSpPr>
          <p:spPr>
            <a:xfrm>
              <a:off x="8955162" y="2965173"/>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A80DD6-3E2C-A84B-BCAF-4A4ADF89CFB4}"/>
                </a:ext>
              </a:extLst>
            </p:cNvPr>
            <p:cNvSpPr txBox="1"/>
            <p:nvPr/>
          </p:nvSpPr>
          <p:spPr>
            <a:xfrm>
              <a:off x="8998291" y="2549461"/>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22" name="TextBox 21">
              <a:extLst>
                <a:ext uri="{FF2B5EF4-FFF2-40B4-BE49-F238E27FC236}">
                  <a16:creationId xmlns:a16="http://schemas.microsoft.com/office/drawing/2014/main" id="{454317F4-2B18-444D-BE79-EBAFDF00FDB5}"/>
                </a:ext>
              </a:extLst>
            </p:cNvPr>
            <p:cNvSpPr txBox="1"/>
            <p:nvPr/>
          </p:nvSpPr>
          <p:spPr>
            <a:xfrm>
              <a:off x="9468742" y="3139182"/>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C520F2-56B1-F742-9A7B-AE1528B023F2}"/>
                    </a:ext>
                  </a:extLst>
                </p:cNvPr>
                <p:cNvSpPr txBox="1"/>
                <p:nvPr/>
              </p:nvSpPr>
              <p:spPr>
                <a:xfrm>
                  <a:off x="9740363" y="2345634"/>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3" name="TextBox 22">
                  <a:extLst>
                    <a:ext uri="{FF2B5EF4-FFF2-40B4-BE49-F238E27FC236}">
                      <a16:creationId xmlns:a16="http://schemas.microsoft.com/office/drawing/2014/main" id="{02C520F2-56B1-F742-9A7B-AE1528B023F2}"/>
                    </a:ext>
                  </a:extLst>
                </p:cNvPr>
                <p:cNvSpPr txBox="1">
                  <a:spLocks noRot="1" noChangeAspect="1" noMove="1" noResize="1" noEditPoints="1" noAdjustHandles="1" noChangeArrowheads="1" noChangeShapeType="1" noTextEdit="1"/>
                </p:cNvSpPr>
                <p:nvPr/>
              </p:nvSpPr>
              <p:spPr>
                <a:xfrm>
                  <a:off x="9740363" y="2345634"/>
                  <a:ext cx="662609" cy="369332"/>
                </a:xfrm>
                <a:prstGeom prst="rect">
                  <a:avLst/>
                </a:prstGeom>
                <a:blipFill>
                  <a:blip r:embed="rId4"/>
                  <a:stretch>
                    <a:fillRect b="-9677"/>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0E48168E-558B-5344-AE6C-6A66CBC75607}"/>
              </a:ext>
            </a:extLst>
          </p:cNvPr>
          <p:cNvGrpSpPr/>
          <p:nvPr/>
        </p:nvGrpSpPr>
        <p:grpSpPr>
          <a:xfrm>
            <a:off x="9454826" y="795063"/>
            <a:ext cx="1861329" cy="3211135"/>
            <a:chOff x="9424148" y="200665"/>
            <a:chExt cx="1861329" cy="3211135"/>
          </a:xfrm>
        </p:grpSpPr>
        <p:grpSp>
          <p:nvGrpSpPr>
            <p:cNvPr id="32" name="Group 31">
              <a:extLst>
                <a:ext uri="{FF2B5EF4-FFF2-40B4-BE49-F238E27FC236}">
                  <a16:creationId xmlns:a16="http://schemas.microsoft.com/office/drawing/2014/main" id="{3DC0F9CB-4FAA-7544-9215-06292D23BB03}"/>
                </a:ext>
              </a:extLst>
            </p:cNvPr>
            <p:cNvGrpSpPr/>
            <p:nvPr/>
          </p:nvGrpSpPr>
          <p:grpSpPr>
            <a:xfrm>
              <a:off x="10329289" y="1350059"/>
              <a:ext cx="568036" cy="968432"/>
              <a:chOff x="7353993" y="2830482"/>
              <a:chExt cx="423170" cy="609600"/>
            </a:xfrm>
          </p:grpSpPr>
          <p:sp>
            <p:nvSpPr>
              <p:cNvPr id="85" name="Freeform 35">
                <a:extLst>
                  <a:ext uri="{FF2B5EF4-FFF2-40B4-BE49-F238E27FC236}">
                    <a16:creationId xmlns:a16="http://schemas.microsoft.com/office/drawing/2014/main" id="{B24516E0-2635-794A-9E31-4E6E6EA3FBF3}"/>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6" name="Freeform 38">
                <a:extLst>
                  <a:ext uri="{FF2B5EF4-FFF2-40B4-BE49-F238E27FC236}">
                    <a16:creationId xmlns:a16="http://schemas.microsoft.com/office/drawing/2014/main" id="{88EF2465-3751-7E48-863D-B0CE8A242445}"/>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87" name="Straight Connector 86">
                <a:extLst>
                  <a:ext uri="{FF2B5EF4-FFF2-40B4-BE49-F238E27FC236}">
                    <a16:creationId xmlns:a16="http://schemas.microsoft.com/office/drawing/2014/main" id="{025260B0-E9E6-034A-A0FB-648543818E55}"/>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05">
              <a:extLst>
                <a:ext uri="{FF2B5EF4-FFF2-40B4-BE49-F238E27FC236}">
                  <a16:creationId xmlns:a16="http://schemas.microsoft.com/office/drawing/2014/main" id="{744B0A2E-6F02-904C-8942-5666E14FC8E4}"/>
                </a:ext>
              </a:extLst>
            </p:cNvPr>
            <p:cNvGrpSpPr>
              <a:grpSpLocks/>
            </p:cNvGrpSpPr>
            <p:nvPr/>
          </p:nvGrpSpPr>
          <p:grpSpPr bwMode="auto">
            <a:xfrm rot="10800000">
              <a:off x="9775527" y="1815295"/>
              <a:ext cx="304800" cy="762000"/>
              <a:chOff x="3888" y="2400"/>
              <a:chExt cx="192" cy="480"/>
            </a:xfrm>
          </p:grpSpPr>
          <p:sp>
            <p:nvSpPr>
              <p:cNvPr id="80" name="Oval 40">
                <a:extLst>
                  <a:ext uri="{FF2B5EF4-FFF2-40B4-BE49-F238E27FC236}">
                    <a16:creationId xmlns:a16="http://schemas.microsoft.com/office/drawing/2014/main" id="{BFF5CA80-5428-EA49-A841-CE4168BBAD7B}"/>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81" name="Line 41">
                <a:extLst>
                  <a:ext uri="{FF2B5EF4-FFF2-40B4-BE49-F238E27FC236}">
                    <a16:creationId xmlns:a16="http://schemas.microsoft.com/office/drawing/2014/main" id="{9C8FD740-B7BE-6843-8616-9885256C19B4}"/>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2" name="Line 42">
                <a:extLst>
                  <a:ext uri="{FF2B5EF4-FFF2-40B4-BE49-F238E27FC236}">
                    <a16:creationId xmlns:a16="http://schemas.microsoft.com/office/drawing/2014/main" id="{29245371-3501-F94A-A4A5-C3649ECDCCA0}"/>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83" name="Line 43">
                <a:extLst>
                  <a:ext uri="{FF2B5EF4-FFF2-40B4-BE49-F238E27FC236}">
                    <a16:creationId xmlns:a16="http://schemas.microsoft.com/office/drawing/2014/main" id="{1EC8E65A-CD07-AE40-AD80-CDC1531FE2A4}"/>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84" name="Freeform 44">
                <a:extLst>
                  <a:ext uri="{FF2B5EF4-FFF2-40B4-BE49-F238E27FC236}">
                    <a16:creationId xmlns:a16="http://schemas.microsoft.com/office/drawing/2014/main" id="{EF949FDD-0C8D-8D4A-B426-AD3EABE1BFD6}"/>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37" name="TextBox 36">
              <a:extLst>
                <a:ext uri="{FF2B5EF4-FFF2-40B4-BE49-F238E27FC236}">
                  <a16:creationId xmlns:a16="http://schemas.microsoft.com/office/drawing/2014/main" id="{981E0AA0-1BE1-AC4D-B708-B9B937D328F8}"/>
                </a:ext>
              </a:extLst>
            </p:cNvPr>
            <p:cNvSpPr txBox="1"/>
            <p:nvPr/>
          </p:nvSpPr>
          <p:spPr>
            <a:xfrm>
              <a:off x="9453522" y="2797137"/>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38" name="TextBox 37">
              <a:extLst>
                <a:ext uri="{FF2B5EF4-FFF2-40B4-BE49-F238E27FC236}">
                  <a16:creationId xmlns:a16="http://schemas.microsoft.com/office/drawing/2014/main" id="{D39CEB2D-F905-824C-8A0B-DF149FE6CE57}"/>
                </a:ext>
              </a:extLst>
            </p:cNvPr>
            <p:cNvSpPr txBox="1"/>
            <p:nvPr/>
          </p:nvSpPr>
          <p:spPr>
            <a:xfrm>
              <a:off x="9424148" y="1973950"/>
              <a:ext cx="351378" cy="369332"/>
            </a:xfrm>
            <a:prstGeom prst="rect">
              <a:avLst/>
            </a:prstGeom>
            <a:noFill/>
          </p:spPr>
          <p:txBody>
            <a:bodyPr wrap="none" rtlCol="0">
              <a:spAutoFit/>
            </a:bodyPr>
            <a:lstStyle/>
            <a:p>
              <a:r>
                <a:rPr lang="en-US" dirty="0"/>
                <a:t>V</a:t>
              </a:r>
              <a:r>
                <a:rPr lang="en-US" baseline="-25000" dirty="0"/>
                <a:t>i</a:t>
              </a:r>
            </a:p>
          </p:txBody>
        </p:sp>
        <p:sp>
          <p:nvSpPr>
            <p:cNvPr id="41" name="Oval 40">
              <a:extLst>
                <a:ext uri="{FF2B5EF4-FFF2-40B4-BE49-F238E27FC236}">
                  <a16:creationId xmlns:a16="http://schemas.microsoft.com/office/drawing/2014/main" id="{56C56773-ECBF-8145-81DC-65A10877A313}"/>
                </a:ext>
              </a:extLst>
            </p:cNvPr>
            <p:cNvSpPr/>
            <p:nvPr/>
          </p:nvSpPr>
          <p:spPr>
            <a:xfrm>
              <a:off x="10268796" y="17858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Oval 41">
              <a:extLst>
                <a:ext uri="{FF2B5EF4-FFF2-40B4-BE49-F238E27FC236}">
                  <a16:creationId xmlns:a16="http://schemas.microsoft.com/office/drawing/2014/main" id="{5041DF8E-6C95-454E-BDAA-34A940F3371B}"/>
                </a:ext>
              </a:extLst>
            </p:cNvPr>
            <p:cNvSpPr/>
            <p:nvPr/>
          </p:nvSpPr>
          <p:spPr>
            <a:xfrm>
              <a:off x="10850691" y="13425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073AAF4-0016-4D41-AEBF-E29BCFB83F02}"/>
                </a:ext>
              </a:extLst>
            </p:cNvPr>
            <p:cNvSpPr txBox="1"/>
            <p:nvPr/>
          </p:nvSpPr>
          <p:spPr>
            <a:xfrm>
              <a:off x="10171238" y="1453121"/>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44" name="TextBox 43">
              <a:extLst>
                <a:ext uri="{FF2B5EF4-FFF2-40B4-BE49-F238E27FC236}">
                  <a16:creationId xmlns:a16="http://schemas.microsoft.com/office/drawing/2014/main" id="{67FA4421-72EA-8B4B-9BF3-E3DFB25E45BC}"/>
                </a:ext>
              </a:extLst>
            </p:cNvPr>
            <p:cNvSpPr txBox="1"/>
            <p:nvPr/>
          </p:nvSpPr>
          <p:spPr>
            <a:xfrm>
              <a:off x="10718603" y="200665"/>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47" name="Freeform 12">
              <a:extLst>
                <a:ext uri="{FF2B5EF4-FFF2-40B4-BE49-F238E27FC236}">
                  <a16:creationId xmlns:a16="http://schemas.microsoft.com/office/drawing/2014/main" id="{A3EECB45-C8B6-514B-944E-C86C472F1622}"/>
                </a:ext>
              </a:extLst>
            </p:cNvPr>
            <p:cNvSpPr>
              <a:spLocks/>
            </p:cNvSpPr>
            <p:nvPr/>
          </p:nvSpPr>
          <p:spPr bwMode="auto">
            <a:xfrm flipH="1">
              <a:off x="10830806" y="665842"/>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49" name="Oval 48">
              <a:extLst>
                <a:ext uri="{FF2B5EF4-FFF2-40B4-BE49-F238E27FC236}">
                  <a16:creationId xmlns:a16="http://schemas.microsoft.com/office/drawing/2014/main" id="{A663DD02-7AC3-9542-9D3F-F63CBCFDCF3B}"/>
                </a:ext>
              </a:extLst>
            </p:cNvPr>
            <p:cNvSpPr/>
            <p:nvPr/>
          </p:nvSpPr>
          <p:spPr>
            <a:xfrm>
              <a:off x="10846787" y="57213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0">
              <a:extLst>
                <a:ext uri="{FF2B5EF4-FFF2-40B4-BE49-F238E27FC236}">
                  <a16:creationId xmlns:a16="http://schemas.microsoft.com/office/drawing/2014/main" id="{8D6428AB-F9F3-B442-BFBD-F133623AAF5B}"/>
                </a:ext>
              </a:extLst>
            </p:cNvPr>
            <p:cNvGrpSpPr>
              <a:grpSpLocks/>
            </p:cNvGrpSpPr>
            <p:nvPr/>
          </p:nvGrpSpPr>
          <p:grpSpPr bwMode="auto">
            <a:xfrm>
              <a:off x="9856839" y="3107000"/>
              <a:ext cx="152400" cy="304800"/>
              <a:chOff x="3264" y="3072"/>
              <a:chExt cx="96" cy="192"/>
            </a:xfrm>
          </p:grpSpPr>
          <p:sp>
            <p:nvSpPr>
              <p:cNvPr id="89" name="Line 17">
                <a:extLst>
                  <a:ext uri="{FF2B5EF4-FFF2-40B4-BE49-F238E27FC236}">
                    <a16:creationId xmlns:a16="http://schemas.microsoft.com/office/drawing/2014/main" id="{9A05A7F9-58B6-684A-AF18-CC1CEF4E92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18">
                <a:extLst>
                  <a:ext uri="{FF2B5EF4-FFF2-40B4-BE49-F238E27FC236}">
                    <a16:creationId xmlns:a16="http://schemas.microsoft.com/office/drawing/2014/main" id="{C1194574-B47F-5E41-A37E-0388C7C7DF3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1" name="Freeform 12">
              <a:extLst>
                <a:ext uri="{FF2B5EF4-FFF2-40B4-BE49-F238E27FC236}">
                  <a16:creationId xmlns:a16="http://schemas.microsoft.com/office/drawing/2014/main" id="{CAFD4093-9475-A245-989A-6F42902B03AE}"/>
                </a:ext>
              </a:extLst>
            </p:cNvPr>
            <p:cNvSpPr>
              <a:spLocks/>
            </p:cNvSpPr>
            <p:nvPr/>
          </p:nvSpPr>
          <p:spPr bwMode="auto">
            <a:xfrm flipH="1">
              <a:off x="9860303" y="2428506"/>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2" name="TextBox 91">
              <a:extLst>
                <a:ext uri="{FF2B5EF4-FFF2-40B4-BE49-F238E27FC236}">
                  <a16:creationId xmlns:a16="http://schemas.microsoft.com/office/drawing/2014/main" id="{0EF62EE1-2E5A-4B4B-B76A-84BB22F0DE78}"/>
                </a:ext>
              </a:extLst>
            </p:cNvPr>
            <p:cNvSpPr txBox="1"/>
            <p:nvPr/>
          </p:nvSpPr>
          <p:spPr>
            <a:xfrm>
              <a:off x="10915247" y="1237967"/>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93" name="Group 220">
              <a:extLst>
                <a:ext uri="{FF2B5EF4-FFF2-40B4-BE49-F238E27FC236}">
                  <a16:creationId xmlns:a16="http://schemas.microsoft.com/office/drawing/2014/main" id="{4E445A6B-70F2-3544-B039-82AE725DFF4A}"/>
                </a:ext>
              </a:extLst>
            </p:cNvPr>
            <p:cNvGrpSpPr>
              <a:grpSpLocks/>
            </p:cNvGrpSpPr>
            <p:nvPr/>
          </p:nvGrpSpPr>
          <p:grpSpPr bwMode="auto">
            <a:xfrm>
              <a:off x="10820404" y="2256017"/>
              <a:ext cx="152400" cy="335280"/>
              <a:chOff x="3264" y="3072"/>
              <a:chExt cx="96" cy="192"/>
            </a:xfrm>
          </p:grpSpPr>
          <p:sp>
            <p:nvSpPr>
              <p:cNvPr id="94" name="Line 17">
                <a:extLst>
                  <a:ext uri="{FF2B5EF4-FFF2-40B4-BE49-F238E27FC236}">
                    <a16:creationId xmlns:a16="http://schemas.microsoft.com/office/drawing/2014/main" id="{448E785C-661E-594B-A60B-DBE2A0CC588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Freeform 18">
                <a:extLst>
                  <a:ext uri="{FF2B5EF4-FFF2-40B4-BE49-F238E27FC236}">
                    <a16:creationId xmlns:a16="http://schemas.microsoft.com/office/drawing/2014/main" id="{8E675D71-A1E8-9E4C-9D16-30ECCC3FB27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6" name="Straight Connector 95">
              <a:extLst>
                <a:ext uri="{FF2B5EF4-FFF2-40B4-BE49-F238E27FC236}">
                  <a16:creationId xmlns:a16="http://schemas.microsoft.com/office/drawing/2014/main" id="{44AA2F2E-1EEC-5F47-8A2B-D62F6CF4BE1D}"/>
                </a:ext>
              </a:extLst>
            </p:cNvPr>
            <p:cNvCxnSpPr>
              <a:cxnSpLocks/>
            </p:cNvCxnSpPr>
            <p:nvPr/>
          </p:nvCxnSpPr>
          <p:spPr>
            <a:xfrm>
              <a:off x="9915693" y="1831505"/>
              <a:ext cx="401157"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AD7E094E-F2EA-CE46-9E61-10777CFCCB94}"/>
                </a:ext>
              </a:extLst>
            </p:cNvPr>
            <p:cNvSpPr txBox="1"/>
            <p:nvPr/>
          </p:nvSpPr>
          <p:spPr>
            <a:xfrm>
              <a:off x="10477714" y="874172"/>
              <a:ext cx="309700" cy="369332"/>
            </a:xfrm>
            <a:prstGeom prst="rect">
              <a:avLst/>
            </a:prstGeom>
            <a:noFill/>
          </p:spPr>
          <p:txBody>
            <a:bodyPr wrap="none" rtlCol="0">
              <a:spAutoFit/>
            </a:bodyPr>
            <a:lstStyle/>
            <a:p>
              <a:r>
                <a:rPr lang="en-US" dirty="0"/>
                <a:t>R</a:t>
              </a:r>
              <a:endParaRPr lang="en-US" baseline="-25000" dirty="0"/>
            </a:p>
          </p:txBody>
        </p:sp>
      </p:grpSp>
      <p:grpSp>
        <p:nvGrpSpPr>
          <p:cNvPr id="4" name="Group 3">
            <a:extLst>
              <a:ext uri="{FF2B5EF4-FFF2-40B4-BE49-F238E27FC236}">
                <a16:creationId xmlns:a16="http://schemas.microsoft.com/office/drawing/2014/main" id="{5225BB8E-F6DF-1748-A98A-6ADBAD882D76}"/>
              </a:ext>
            </a:extLst>
          </p:cNvPr>
          <p:cNvGrpSpPr/>
          <p:nvPr/>
        </p:nvGrpSpPr>
        <p:grpSpPr>
          <a:xfrm>
            <a:off x="8839317" y="4009781"/>
            <a:ext cx="2412800" cy="2390632"/>
            <a:chOff x="9025077" y="2919282"/>
            <a:chExt cx="2412800" cy="2390632"/>
          </a:xfrm>
        </p:grpSpPr>
        <p:grpSp>
          <p:nvGrpSpPr>
            <p:cNvPr id="97" name="Group 96">
              <a:extLst>
                <a:ext uri="{FF2B5EF4-FFF2-40B4-BE49-F238E27FC236}">
                  <a16:creationId xmlns:a16="http://schemas.microsoft.com/office/drawing/2014/main" id="{D6F21ECA-0140-9A4F-86E7-2FF4FC579511}"/>
                </a:ext>
              </a:extLst>
            </p:cNvPr>
            <p:cNvGrpSpPr/>
            <p:nvPr/>
          </p:nvGrpSpPr>
          <p:grpSpPr>
            <a:xfrm>
              <a:off x="10481689" y="4068676"/>
              <a:ext cx="568036" cy="968432"/>
              <a:chOff x="7353993" y="2830482"/>
              <a:chExt cx="423170" cy="609600"/>
            </a:xfrm>
          </p:grpSpPr>
          <p:sp>
            <p:nvSpPr>
              <p:cNvPr id="98" name="Freeform 35">
                <a:extLst>
                  <a:ext uri="{FF2B5EF4-FFF2-40B4-BE49-F238E27FC236}">
                    <a16:creationId xmlns:a16="http://schemas.microsoft.com/office/drawing/2014/main" id="{86910BDE-FA02-044A-9A28-5CC1F8A2FD04}"/>
                  </a:ext>
                </a:extLst>
              </p:cNvPr>
              <p:cNvSpPr>
                <a:spLocks noChangeAspect="1"/>
              </p:cNvSpPr>
              <p:nvPr/>
            </p:nvSpPr>
            <p:spPr bwMode="auto">
              <a:xfrm rot="10800000">
                <a:off x="7620000" y="2830482"/>
                <a:ext cx="157163" cy="609600"/>
              </a:xfrm>
              <a:custGeom>
                <a:avLst/>
                <a:gdLst>
                  <a:gd name="T0" fmla="*/ 0 w 192"/>
                  <a:gd name="T1" fmla="*/ 0 h 768"/>
                  <a:gd name="T2" fmla="*/ 0 w 192"/>
                  <a:gd name="T3" fmla="*/ 3 h 768"/>
                  <a:gd name="T4" fmla="*/ 4 w 192"/>
                  <a:gd name="T5" fmla="*/ 5 h 768"/>
                  <a:gd name="T6" fmla="*/ 4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9" name="Freeform 38">
                <a:extLst>
                  <a:ext uri="{FF2B5EF4-FFF2-40B4-BE49-F238E27FC236}">
                    <a16:creationId xmlns:a16="http://schemas.microsoft.com/office/drawing/2014/main" id="{27A3DA89-4244-3E4D-9899-0C763CB5B9D6}"/>
                  </a:ext>
                </a:extLst>
              </p:cNvPr>
              <p:cNvSpPr>
                <a:spLocks noChangeAspect="1"/>
              </p:cNvSpPr>
              <p:nvPr/>
            </p:nvSpPr>
            <p:spPr bwMode="auto">
              <a:xfrm rot="12000000">
                <a:off x="7665716" y="3216881"/>
                <a:ext cx="76200" cy="76200"/>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cxnSp>
            <p:nvCxnSpPr>
              <p:cNvPr id="100" name="Straight Connector 99">
                <a:extLst>
                  <a:ext uri="{FF2B5EF4-FFF2-40B4-BE49-F238E27FC236}">
                    <a16:creationId xmlns:a16="http://schemas.microsoft.com/office/drawing/2014/main" id="{D475C4D2-07F3-7348-8F5C-C7BDCCE85281}"/>
                  </a:ext>
                </a:extLst>
              </p:cNvPr>
              <p:cNvCxnSpPr/>
              <p:nvPr/>
            </p:nvCxnSpPr>
            <p:spPr>
              <a:xfrm>
                <a:off x="7353993" y="3135282"/>
                <a:ext cx="274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205">
              <a:extLst>
                <a:ext uri="{FF2B5EF4-FFF2-40B4-BE49-F238E27FC236}">
                  <a16:creationId xmlns:a16="http://schemas.microsoft.com/office/drawing/2014/main" id="{D6DC35A6-DF1B-DC44-AFB8-E6381752B821}"/>
                </a:ext>
              </a:extLst>
            </p:cNvPr>
            <p:cNvGrpSpPr>
              <a:grpSpLocks/>
            </p:cNvGrpSpPr>
            <p:nvPr/>
          </p:nvGrpSpPr>
          <p:grpSpPr bwMode="auto">
            <a:xfrm rot="5400000">
              <a:off x="9448503" y="4176131"/>
              <a:ext cx="304800" cy="762000"/>
              <a:chOff x="3888" y="2400"/>
              <a:chExt cx="192" cy="480"/>
            </a:xfrm>
          </p:grpSpPr>
          <p:sp>
            <p:nvSpPr>
              <p:cNvPr id="102" name="Oval 40">
                <a:extLst>
                  <a:ext uri="{FF2B5EF4-FFF2-40B4-BE49-F238E27FC236}">
                    <a16:creationId xmlns:a16="http://schemas.microsoft.com/office/drawing/2014/main" id="{3E29A5D5-15E5-8E47-A716-DEBBD3E784A6}"/>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103" name="Line 41">
                <a:extLst>
                  <a:ext uri="{FF2B5EF4-FFF2-40B4-BE49-F238E27FC236}">
                    <a16:creationId xmlns:a16="http://schemas.microsoft.com/office/drawing/2014/main" id="{7E928BE7-F3B3-9248-9F6A-B385AD43A19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4" name="Line 42">
                <a:extLst>
                  <a:ext uri="{FF2B5EF4-FFF2-40B4-BE49-F238E27FC236}">
                    <a16:creationId xmlns:a16="http://schemas.microsoft.com/office/drawing/2014/main" id="{B30CF8A5-1203-3346-AE06-43C93DE4C953}"/>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07" name="TextBox 106">
              <a:extLst>
                <a:ext uri="{FF2B5EF4-FFF2-40B4-BE49-F238E27FC236}">
                  <a16:creationId xmlns:a16="http://schemas.microsoft.com/office/drawing/2014/main" id="{EC8F1F88-2CE0-5D49-A3F8-29BB0A1E4FDF}"/>
                </a:ext>
              </a:extLst>
            </p:cNvPr>
            <p:cNvSpPr txBox="1"/>
            <p:nvPr/>
          </p:nvSpPr>
          <p:spPr>
            <a:xfrm>
              <a:off x="10071750" y="4722125"/>
              <a:ext cx="356701" cy="338554"/>
            </a:xfrm>
            <a:prstGeom prst="rect">
              <a:avLst/>
            </a:prstGeom>
            <a:noFill/>
          </p:spPr>
          <p:txBody>
            <a:bodyPr wrap="none" rtlCol="0">
              <a:spAutoFit/>
            </a:bodyPr>
            <a:lstStyle/>
            <a:p>
              <a:r>
                <a:rPr lang="en-US" sz="1600" dirty="0"/>
                <a:t>R</a:t>
              </a:r>
              <a:r>
                <a:rPr lang="en-US" sz="1600" baseline="-25000" dirty="0"/>
                <a:t>S</a:t>
              </a:r>
              <a:endParaRPr lang="en-US" sz="1200" baseline="-25000" dirty="0"/>
            </a:p>
          </p:txBody>
        </p:sp>
        <p:sp>
          <p:nvSpPr>
            <p:cNvPr id="108" name="TextBox 107">
              <a:extLst>
                <a:ext uri="{FF2B5EF4-FFF2-40B4-BE49-F238E27FC236}">
                  <a16:creationId xmlns:a16="http://schemas.microsoft.com/office/drawing/2014/main" id="{17156F8A-7F55-704B-9066-3681F40848F2}"/>
                </a:ext>
              </a:extLst>
            </p:cNvPr>
            <p:cNvSpPr txBox="1"/>
            <p:nvPr/>
          </p:nvSpPr>
          <p:spPr>
            <a:xfrm>
              <a:off x="9404018" y="4734310"/>
              <a:ext cx="394660" cy="369332"/>
            </a:xfrm>
            <a:prstGeom prst="rect">
              <a:avLst/>
            </a:prstGeom>
            <a:noFill/>
          </p:spPr>
          <p:txBody>
            <a:bodyPr wrap="none" rtlCol="0">
              <a:spAutoFit/>
            </a:bodyPr>
            <a:lstStyle/>
            <a:p>
              <a:r>
                <a:rPr lang="en-US" dirty="0"/>
                <a:t>V</a:t>
              </a:r>
              <a:r>
                <a:rPr lang="en-US" baseline="-25000" dirty="0"/>
                <a:t>0</a:t>
              </a:r>
            </a:p>
          </p:txBody>
        </p:sp>
        <p:sp>
          <p:nvSpPr>
            <p:cNvPr id="109" name="Oval 108">
              <a:extLst>
                <a:ext uri="{FF2B5EF4-FFF2-40B4-BE49-F238E27FC236}">
                  <a16:creationId xmlns:a16="http://schemas.microsoft.com/office/drawing/2014/main" id="{585939DF-01BD-6341-A1B6-BA281C411816}"/>
                </a:ext>
              </a:extLst>
            </p:cNvPr>
            <p:cNvSpPr/>
            <p:nvPr/>
          </p:nvSpPr>
          <p:spPr>
            <a:xfrm>
              <a:off x="10421196" y="450447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Oval 109">
              <a:extLst>
                <a:ext uri="{FF2B5EF4-FFF2-40B4-BE49-F238E27FC236}">
                  <a16:creationId xmlns:a16="http://schemas.microsoft.com/office/drawing/2014/main" id="{B6E944B0-1537-4347-9363-63A6115BF36D}"/>
                </a:ext>
              </a:extLst>
            </p:cNvPr>
            <p:cNvSpPr/>
            <p:nvPr/>
          </p:nvSpPr>
          <p:spPr>
            <a:xfrm>
              <a:off x="11003091" y="406112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TextBox 110">
              <a:extLst>
                <a:ext uri="{FF2B5EF4-FFF2-40B4-BE49-F238E27FC236}">
                  <a16:creationId xmlns:a16="http://schemas.microsoft.com/office/drawing/2014/main" id="{9A58E72F-D824-1F4C-B7C8-FF76EB4B0FD8}"/>
                </a:ext>
              </a:extLst>
            </p:cNvPr>
            <p:cNvSpPr txBox="1"/>
            <p:nvPr/>
          </p:nvSpPr>
          <p:spPr>
            <a:xfrm>
              <a:off x="10323638" y="4137232"/>
              <a:ext cx="396262" cy="369332"/>
            </a:xfrm>
            <a:prstGeom prst="rect">
              <a:avLst/>
            </a:prstGeom>
            <a:noFill/>
          </p:spPr>
          <p:txBody>
            <a:bodyPr wrap="none" rtlCol="0">
              <a:spAutoFit/>
            </a:bodyPr>
            <a:lstStyle/>
            <a:p>
              <a:r>
                <a:rPr lang="en-US" dirty="0" err="1"/>
                <a:t>V</a:t>
              </a:r>
              <a:r>
                <a:rPr lang="en-US" baseline="-25000" dirty="0" err="1"/>
                <a:t>b</a:t>
              </a:r>
              <a:endParaRPr lang="en-US" baseline="-25000" dirty="0"/>
            </a:p>
          </p:txBody>
        </p:sp>
        <p:sp>
          <p:nvSpPr>
            <p:cNvPr id="112" name="TextBox 111">
              <a:extLst>
                <a:ext uri="{FF2B5EF4-FFF2-40B4-BE49-F238E27FC236}">
                  <a16:creationId xmlns:a16="http://schemas.microsoft.com/office/drawing/2014/main" id="{F7B87BEF-B199-624F-9D63-034A10FD3C76}"/>
                </a:ext>
              </a:extLst>
            </p:cNvPr>
            <p:cNvSpPr txBox="1"/>
            <p:nvPr/>
          </p:nvSpPr>
          <p:spPr>
            <a:xfrm>
              <a:off x="10871003" y="2919282"/>
              <a:ext cx="435953" cy="369332"/>
            </a:xfrm>
            <a:prstGeom prst="rect">
              <a:avLst/>
            </a:prstGeom>
            <a:noFill/>
          </p:spPr>
          <p:txBody>
            <a:bodyPr wrap="none" rtlCol="0">
              <a:spAutoFit/>
            </a:bodyPr>
            <a:lstStyle/>
            <a:p>
              <a:r>
                <a:rPr lang="en-US" dirty="0" err="1"/>
                <a:t>V</a:t>
              </a:r>
              <a:r>
                <a:rPr lang="en-US" baseline="-25000" dirty="0" err="1"/>
                <a:t>cc</a:t>
              </a:r>
              <a:endParaRPr lang="en-US" baseline="-25000" dirty="0"/>
            </a:p>
          </p:txBody>
        </p:sp>
        <p:sp>
          <p:nvSpPr>
            <p:cNvPr id="113" name="Freeform 12">
              <a:extLst>
                <a:ext uri="{FF2B5EF4-FFF2-40B4-BE49-F238E27FC236}">
                  <a16:creationId xmlns:a16="http://schemas.microsoft.com/office/drawing/2014/main" id="{EA0D46B6-792D-CD4F-AB7B-84CB0DBE5B7C}"/>
                </a:ext>
              </a:extLst>
            </p:cNvPr>
            <p:cNvSpPr>
              <a:spLocks/>
            </p:cNvSpPr>
            <p:nvPr/>
          </p:nvSpPr>
          <p:spPr bwMode="auto">
            <a:xfrm flipH="1">
              <a:off x="10983206" y="3384459"/>
              <a:ext cx="140732" cy="78756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Oval 113">
              <a:extLst>
                <a:ext uri="{FF2B5EF4-FFF2-40B4-BE49-F238E27FC236}">
                  <a16:creationId xmlns:a16="http://schemas.microsoft.com/office/drawing/2014/main" id="{C7DED040-6585-5F47-BC0B-DF091292A968}"/>
                </a:ext>
              </a:extLst>
            </p:cNvPr>
            <p:cNvSpPr/>
            <p:nvPr/>
          </p:nvSpPr>
          <p:spPr>
            <a:xfrm>
              <a:off x="10999187" y="329075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Freeform 12">
              <a:extLst>
                <a:ext uri="{FF2B5EF4-FFF2-40B4-BE49-F238E27FC236}">
                  <a16:creationId xmlns:a16="http://schemas.microsoft.com/office/drawing/2014/main" id="{A973EEB5-0246-0B4A-BAC5-37C7234DC83D}"/>
                </a:ext>
              </a:extLst>
            </p:cNvPr>
            <p:cNvSpPr>
              <a:spLocks/>
            </p:cNvSpPr>
            <p:nvPr/>
          </p:nvSpPr>
          <p:spPr bwMode="auto">
            <a:xfrm rot="5400000" flipH="1">
              <a:off x="10116220" y="4284480"/>
              <a:ext cx="148927" cy="5384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9" name="TextBox 118">
              <a:extLst>
                <a:ext uri="{FF2B5EF4-FFF2-40B4-BE49-F238E27FC236}">
                  <a16:creationId xmlns:a16="http://schemas.microsoft.com/office/drawing/2014/main" id="{72E4934E-0322-E94B-89A8-A8868224B02F}"/>
                </a:ext>
              </a:extLst>
            </p:cNvPr>
            <p:cNvSpPr txBox="1"/>
            <p:nvPr/>
          </p:nvSpPr>
          <p:spPr>
            <a:xfrm>
              <a:off x="11067647" y="3956584"/>
              <a:ext cx="370230" cy="369332"/>
            </a:xfrm>
            <a:prstGeom prst="rect">
              <a:avLst/>
            </a:prstGeom>
            <a:noFill/>
          </p:spPr>
          <p:txBody>
            <a:bodyPr wrap="none" rtlCol="0">
              <a:spAutoFit/>
            </a:bodyPr>
            <a:lstStyle/>
            <a:p>
              <a:r>
                <a:rPr lang="en-US" dirty="0" err="1"/>
                <a:t>V</a:t>
              </a:r>
              <a:r>
                <a:rPr lang="en-US" baseline="-25000" dirty="0" err="1"/>
                <a:t>c</a:t>
              </a:r>
              <a:endParaRPr lang="en-US" baseline="-25000" dirty="0"/>
            </a:p>
          </p:txBody>
        </p:sp>
        <p:grpSp>
          <p:nvGrpSpPr>
            <p:cNvPr id="120" name="Group 220">
              <a:extLst>
                <a:ext uri="{FF2B5EF4-FFF2-40B4-BE49-F238E27FC236}">
                  <a16:creationId xmlns:a16="http://schemas.microsoft.com/office/drawing/2014/main" id="{A3012E0F-C039-CF4C-B074-9DD369182FAE}"/>
                </a:ext>
              </a:extLst>
            </p:cNvPr>
            <p:cNvGrpSpPr>
              <a:grpSpLocks/>
            </p:cNvGrpSpPr>
            <p:nvPr/>
          </p:nvGrpSpPr>
          <p:grpSpPr bwMode="auto">
            <a:xfrm>
              <a:off x="10972804" y="4974634"/>
              <a:ext cx="152400" cy="335280"/>
              <a:chOff x="3264" y="3072"/>
              <a:chExt cx="96" cy="192"/>
            </a:xfrm>
          </p:grpSpPr>
          <p:sp>
            <p:nvSpPr>
              <p:cNvPr id="121" name="Line 17">
                <a:extLst>
                  <a:ext uri="{FF2B5EF4-FFF2-40B4-BE49-F238E27FC236}">
                    <a16:creationId xmlns:a16="http://schemas.microsoft.com/office/drawing/2014/main" id="{03CA7C78-7F3F-E043-AC22-B0FED140161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Freeform 18">
                <a:extLst>
                  <a:ext uri="{FF2B5EF4-FFF2-40B4-BE49-F238E27FC236}">
                    <a16:creationId xmlns:a16="http://schemas.microsoft.com/office/drawing/2014/main" id="{E61741ED-CC30-5F45-956A-C37305B48E6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5" name="TextBox 124">
              <a:extLst>
                <a:ext uri="{FF2B5EF4-FFF2-40B4-BE49-F238E27FC236}">
                  <a16:creationId xmlns:a16="http://schemas.microsoft.com/office/drawing/2014/main" id="{F9E4DEA1-DB5B-0148-B0F5-29D8BD5B1D26}"/>
                </a:ext>
              </a:extLst>
            </p:cNvPr>
            <p:cNvSpPr txBox="1"/>
            <p:nvPr/>
          </p:nvSpPr>
          <p:spPr>
            <a:xfrm>
              <a:off x="10630114" y="3563291"/>
              <a:ext cx="309700" cy="369332"/>
            </a:xfrm>
            <a:prstGeom prst="rect">
              <a:avLst/>
            </a:prstGeom>
            <a:noFill/>
          </p:spPr>
          <p:txBody>
            <a:bodyPr wrap="none" rtlCol="0">
              <a:spAutoFit/>
            </a:bodyPr>
            <a:lstStyle/>
            <a:p>
              <a:r>
                <a:rPr lang="en-US" dirty="0"/>
                <a:t>R</a:t>
              </a:r>
              <a:endParaRPr lang="en-US" baseline="-25000" dirty="0"/>
            </a:p>
          </p:txBody>
        </p:sp>
        <p:sp>
          <p:nvSpPr>
            <p:cNvPr id="126" name="Oval 125">
              <a:extLst>
                <a:ext uri="{FF2B5EF4-FFF2-40B4-BE49-F238E27FC236}">
                  <a16:creationId xmlns:a16="http://schemas.microsoft.com/office/drawing/2014/main" id="{A32F6863-B24D-3A46-9DDB-AEA29C5E0190}"/>
                </a:ext>
              </a:extLst>
            </p:cNvPr>
            <p:cNvSpPr/>
            <p:nvPr/>
          </p:nvSpPr>
          <p:spPr>
            <a:xfrm>
              <a:off x="9197829" y="451282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TextBox 126">
              <a:extLst>
                <a:ext uri="{FF2B5EF4-FFF2-40B4-BE49-F238E27FC236}">
                  <a16:creationId xmlns:a16="http://schemas.microsoft.com/office/drawing/2014/main" id="{5FB05AF7-76AB-2949-9B40-23C59E309145}"/>
                </a:ext>
              </a:extLst>
            </p:cNvPr>
            <p:cNvSpPr txBox="1"/>
            <p:nvPr/>
          </p:nvSpPr>
          <p:spPr>
            <a:xfrm>
              <a:off x="9025077" y="4182614"/>
              <a:ext cx="476412" cy="369332"/>
            </a:xfrm>
            <a:prstGeom prst="rect">
              <a:avLst/>
            </a:prstGeom>
            <a:noFill/>
          </p:spPr>
          <p:txBody>
            <a:bodyPr wrap="none" rtlCol="0">
              <a:spAutoFit/>
            </a:bodyPr>
            <a:lstStyle/>
            <a:p>
              <a:r>
                <a:rPr lang="en-US" dirty="0" err="1"/>
                <a:t>V</a:t>
              </a:r>
              <a:r>
                <a:rPr lang="en-US" baseline="-25000" dirty="0" err="1"/>
                <a:t>bb</a:t>
              </a:r>
              <a:endParaRPr lang="en-US" baseline="-25000" dirty="0"/>
            </a:p>
          </p:txBody>
        </p:sp>
      </p:grpSp>
    </p:spTree>
    <p:extLst>
      <p:ext uri="{BB962C8B-B14F-4D97-AF65-F5344CB8AC3E}">
        <p14:creationId xmlns:p14="http://schemas.microsoft.com/office/powerpoint/2010/main" val="30518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748874" y="651783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53</a:t>
            </a:fld>
            <a:endParaRPr lang="en-US" dirty="0">
              <a:solidFill>
                <a:schemeClr val="tx1"/>
              </a:solidFill>
            </a:endParaRPr>
          </a:p>
        </p:txBody>
      </p:sp>
      <p:grpSp>
        <p:nvGrpSpPr>
          <p:cNvPr id="63" name="Group 62">
            <a:extLst>
              <a:ext uri="{FF2B5EF4-FFF2-40B4-BE49-F238E27FC236}">
                <a16:creationId xmlns:a16="http://schemas.microsoft.com/office/drawing/2014/main" id="{2C2FF24F-812B-D048-A079-5C561425924D}"/>
              </a:ext>
            </a:extLst>
          </p:cNvPr>
          <p:cNvGrpSpPr/>
          <p:nvPr/>
        </p:nvGrpSpPr>
        <p:grpSpPr>
          <a:xfrm>
            <a:off x="7905286" y="715676"/>
            <a:ext cx="3261020" cy="3174009"/>
            <a:chOff x="196781" y="1841995"/>
            <a:chExt cx="3261020" cy="3174009"/>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607623" y="3400136"/>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dirty="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71" name="TextBox 70">
              <a:extLst>
                <a:ext uri="{FF2B5EF4-FFF2-40B4-BE49-F238E27FC236}">
                  <a16:creationId xmlns:a16="http://schemas.microsoft.com/office/drawing/2014/main" id="{BF558167-7C70-554E-B700-A57875D521B1}"/>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73" name="Group 222">
              <a:extLst>
                <a:ext uri="{FF2B5EF4-FFF2-40B4-BE49-F238E27FC236}">
                  <a16:creationId xmlns:a16="http://schemas.microsoft.com/office/drawing/2014/main" id="{E88F940D-1CC7-F441-968E-B7C66827EFC0}"/>
                </a:ext>
              </a:extLst>
            </p:cNvPr>
            <p:cNvGrpSpPr>
              <a:grpSpLocks/>
            </p:cNvGrpSpPr>
            <p:nvPr/>
          </p:nvGrpSpPr>
          <p:grpSpPr bwMode="auto">
            <a:xfrm>
              <a:off x="1860957" y="4635004"/>
              <a:ext cx="304800" cy="381000"/>
              <a:chOff x="4272" y="3072"/>
              <a:chExt cx="192" cy="240"/>
            </a:xfrm>
          </p:grpSpPr>
          <p:sp>
            <p:nvSpPr>
              <p:cNvPr id="109" name="Line 99">
                <a:extLst>
                  <a:ext uri="{FF2B5EF4-FFF2-40B4-BE49-F238E27FC236}">
                    <a16:creationId xmlns:a16="http://schemas.microsoft.com/office/drawing/2014/main" id="{22657FD1-77B2-6E49-925B-90D52B55DA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0">
                <a:extLst>
                  <a:ext uri="{FF2B5EF4-FFF2-40B4-BE49-F238E27FC236}">
                    <a16:creationId xmlns:a16="http://schemas.microsoft.com/office/drawing/2014/main" id="{11120005-BF7C-E048-A7D5-632D7BD1D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01">
                <a:extLst>
                  <a:ext uri="{FF2B5EF4-FFF2-40B4-BE49-F238E27FC236}">
                    <a16:creationId xmlns:a16="http://schemas.microsoft.com/office/drawing/2014/main" id="{A483F934-502D-9A4B-B9EB-83555FF6B52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2">
                <a:extLst>
                  <a:ext uri="{FF2B5EF4-FFF2-40B4-BE49-F238E27FC236}">
                    <a16:creationId xmlns:a16="http://schemas.microsoft.com/office/drawing/2014/main" id="{CF6B61F2-5359-A04B-9311-044484C276D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3">
                <a:extLst>
                  <a:ext uri="{FF2B5EF4-FFF2-40B4-BE49-F238E27FC236}">
                    <a16:creationId xmlns:a16="http://schemas.microsoft.com/office/drawing/2014/main" id="{72E26B9A-EF01-014A-AAD8-2A0ED69233A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4">
                <a:extLst>
                  <a:ext uri="{FF2B5EF4-FFF2-40B4-BE49-F238E27FC236}">
                    <a16:creationId xmlns:a16="http://schemas.microsoft.com/office/drawing/2014/main" id="{CCBE466C-62B4-224C-ABAA-29ADBC62888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6" name="Straight Connector 75">
              <a:extLst>
                <a:ext uri="{FF2B5EF4-FFF2-40B4-BE49-F238E27FC236}">
                  <a16:creationId xmlns:a16="http://schemas.microsoft.com/office/drawing/2014/main" id="{4CC89AC6-9FB9-CD42-B4B0-195861FD4B93}"/>
                </a:ext>
              </a:extLst>
            </p:cNvPr>
            <p:cNvCxnSpPr>
              <a:cxnSpLocks/>
              <a:endCxn id="8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82" name="Oval 81">
              <a:extLst>
                <a:ext uri="{FF2B5EF4-FFF2-40B4-BE49-F238E27FC236}">
                  <a16:creationId xmlns:a16="http://schemas.microsoft.com/office/drawing/2014/main" id="{2C41113B-8610-B740-84B4-9295D3082CCC}"/>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Oval 82">
              <a:extLst>
                <a:ext uri="{FF2B5EF4-FFF2-40B4-BE49-F238E27FC236}">
                  <a16:creationId xmlns:a16="http://schemas.microsoft.com/office/drawing/2014/main" id="{3F3D1695-6F2A-8147-812B-76395281D637}"/>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4" name="Oval 83">
              <a:extLst>
                <a:ext uri="{FF2B5EF4-FFF2-40B4-BE49-F238E27FC236}">
                  <a16:creationId xmlns:a16="http://schemas.microsoft.com/office/drawing/2014/main" id="{E8D2AA8E-917C-614E-B005-26E899FA1D49}"/>
                </a:ext>
              </a:extLst>
            </p:cNvPr>
            <p:cNvSpPr/>
            <p:nvPr/>
          </p:nvSpPr>
          <p:spPr>
            <a:xfrm>
              <a:off x="1718234"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88" name="Straight Connector 87">
              <a:extLst>
                <a:ext uri="{FF2B5EF4-FFF2-40B4-BE49-F238E27FC236}">
                  <a16:creationId xmlns:a16="http://schemas.microsoft.com/office/drawing/2014/main" id="{5BADF774-1DFA-5144-A12C-68EC55D7BB86}"/>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C1FEA04B-A689-2442-8E39-DE276FBF22C8}"/>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2614702" y="3014783"/>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585700" y="3324345"/>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94" name="Oval 93">
              <a:extLst>
                <a:ext uri="{FF2B5EF4-FFF2-40B4-BE49-F238E27FC236}">
                  <a16:creationId xmlns:a16="http://schemas.microsoft.com/office/drawing/2014/main" id="{18F3577B-104F-C349-8FA1-EBE04855AFC3}"/>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A8ECE0C3-DC55-A84D-B84F-B3114A475E34}"/>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6" name="TextBox 95">
              <a:extLst>
                <a:ext uri="{FF2B5EF4-FFF2-40B4-BE49-F238E27FC236}">
                  <a16:creationId xmlns:a16="http://schemas.microsoft.com/office/drawing/2014/main" id="{68157437-5A9A-7D4C-A08F-66896D5DD6A7}"/>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98" name="Freeform 12">
              <a:extLst>
                <a:ext uri="{FF2B5EF4-FFF2-40B4-BE49-F238E27FC236}">
                  <a16:creationId xmlns:a16="http://schemas.microsoft.com/office/drawing/2014/main" id="{72394777-D5B7-5D4C-AA9B-5812345C6B0B}"/>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9" name="Straight Connector 98">
              <a:extLst>
                <a:ext uri="{FF2B5EF4-FFF2-40B4-BE49-F238E27FC236}">
                  <a16:creationId xmlns:a16="http://schemas.microsoft.com/office/drawing/2014/main" id="{CEBA3824-8037-1F43-9E5F-03D043793B82}"/>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753F065F-23FA-8A4F-ABAC-1B6643FDB8DE}"/>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625B3D9-8ABC-DE4C-87B8-6D3143BA6A8E}"/>
                  </a:ext>
                </a:extLst>
              </p:cNvPr>
              <p:cNvSpPr txBox="1"/>
              <p:nvPr/>
            </p:nvSpPr>
            <p:spPr>
              <a:xfrm>
                <a:off x="207176" y="1677355"/>
                <a:ext cx="7426775" cy="4765172"/>
              </a:xfrm>
              <a:prstGeom prst="rect">
                <a:avLst/>
              </a:prstGeom>
              <a:noFill/>
            </p:spPr>
            <p:txBody>
              <a:bodyPr wrap="square" rtlCol="0">
                <a:noAutofit/>
              </a:bodyPr>
              <a:lstStyle/>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Saturated when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𝑐𝑒</m:t>
                        </m:r>
                      </m:sub>
                    </m:sSub>
                    <m:r>
                      <a:rPr lang="en-US" sz="2000" i="1">
                        <a:latin typeface="Cambria Math" panose="02040503050406030204" pitchFamily="18" charset="0"/>
                        <a:cs typeface="Calibri" panose="020F0502020204030204" pitchFamily="34" charset="0"/>
                      </a:rPr>
                      <m:t>=0</m:t>
                    </m:r>
                  </m:oMath>
                </a14:m>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sub>
                    </m:sSub>
                    <m:r>
                      <a:rPr lang="en-US" sz="200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oMath>
                </a14:m>
                <a:endParaRPr lang="en-US" sz="2000" dirty="0"/>
              </a:p>
              <a:p>
                <a:pPr marL="285750" indent="-285750">
                  <a:buFont typeface="Arial" panose="020B0604020202020204" pitchFamily="34" charset="0"/>
                  <a:buChar char="•"/>
                </a:pPr>
                <a:r>
                  <a:rPr lang="en-US" sz="2000" dirty="0"/>
                  <a:t>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oMath>
                </a14:m>
                <a:r>
                  <a:rPr lang="en-US" sz="2000" dirty="0"/>
                  <a:t>,</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𝑏</m:t>
                        </m:r>
                      </m:sub>
                    </m:sSub>
                  </m:oMath>
                </a14:m>
                <a:endParaRPr lang="en-US" sz="2000"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𝑐𝑐</m:t>
                            </m:r>
                          </m:sub>
                        </m:sSub>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𝑏𝑒</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𝐶</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𝛽</m:t>
                            </m:r>
                          </m:den>
                        </m:f>
                      </m:den>
                    </m:f>
                  </m:oMath>
                </a14:m>
                <a:endParaRPr lang="en-US" sz="2000" dirty="0"/>
              </a:p>
              <a:p>
                <a:pPr marL="285750" indent="-285750">
                  <a:buFont typeface="Arial" panose="020B0604020202020204" pitchFamily="34" charset="0"/>
                  <a:buChar char="•"/>
                  <a:tabLst>
                    <a:tab pos="5938838" algn="l"/>
                  </a:tabLst>
                </a:pPr>
                <a:r>
                  <a:rPr lang="en-US" sz="2000" dirty="0"/>
                  <a:t>If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𝐶</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r>
                          <a:rPr lang="en-US" sz="2000" b="0" i="1" smtClean="0">
                            <a:latin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𝛽</m:t>
                        </m:r>
                      </m:den>
                    </m:f>
                  </m:oMath>
                </a14:m>
                <a:r>
                  <a:rPr lang="en-US" sz="2000" dirty="0"/>
                  <a:t>, </a:t>
                </a:r>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𝑐</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𝑏𝑒</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𝐸</m:t>
                            </m:r>
                          </m:sub>
                        </m:sSub>
                      </m:den>
                    </m:f>
                  </m:oMath>
                </a14:m>
                <a:r>
                  <a:rPr lang="en-US" sz="2000" dirty="0"/>
                  <a:t>, be acts like diode so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𝑠</m:t>
                        </m:r>
                      </m:sub>
                    </m:sSub>
                    <m:r>
                      <m:rPr>
                        <m:sty m:val="p"/>
                      </m:rPr>
                      <a:rPr lang="el-GR" sz="2000" b="0" i="1" smtClean="0">
                        <a:latin typeface="Cambria Math" panose="02040503050406030204" pitchFamily="18" charset="0"/>
                        <a:ea typeface="Cambria Math" panose="02040503050406030204" pitchFamily="18" charset="0"/>
                      </a:rPr>
                      <m:t>β</m:t>
                    </m:r>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𝑏𝑒</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𝑇</m:t>
                            </m:r>
                          </m:sub>
                        </m:sSub>
                      </m:den>
                    </m:f>
                    <m:r>
                      <a:rPr lang="en-US" sz="2000" b="0" i="1" smtClean="0">
                        <a:latin typeface="Cambria Math" panose="02040503050406030204" pitchFamily="18" charset="0"/>
                      </a:rPr>
                      <m:t>)</m:t>
                    </m:r>
                  </m:oMath>
                </a14:m>
                <a:r>
                  <a:rPr lang="en-US" sz="2000" dirty="0"/>
                  <a:t>. </a:t>
                </a:r>
              </a:p>
              <a:p>
                <a:pPr marL="285750" indent="-285750">
                  <a:buFont typeface="Arial" panose="020B0604020202020204" pitchFamily="34" charset="0"/>
                  <a:buChar char="•"/>
                  <a:tabLst>
                    <a:tab pos="5938838" algn="l"/>
                  </a:tabLst>
                </a:pPr>
                <a:r>
                  <a:rPr lang="en-US" sz="2000" dirty="0"/>
                  <a:t> Want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𝐸</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𝑣</m:t>
                    </m:r>
                  </m:oMath>
                </a14:m>
                <a:endParaRPr lang="en-US" sz="2000" dirty="0"/>
              </a:p>
            </p:txBody>
          </p:sp>
        </mc:Choice>
        <mc:Fallback>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207176" y="1677355"/>
                <a:ext cx="7426775" cy="4765172"/>
              </a:xfrm>
              <a:prstGeom prst="rect">
                <a:avLst/>
              </a:prstGeom>
              <a:blipFill>
                <a:blip r:embed="rId3"/>
                <a:stretch>
                  <a:fillRect l="-684" t="-798"/>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2256223-DB1D-1F42-87DB-5E1DB5EAB69F}"/>
              </a:ext>
            </a:extLst>
          </p:cNvPr>
          <p:cNvGrpSpPr/>
          <p:nvPr/>
        </p:nvGrpSpPr>
        <p:grpSpPr>
          <a:xfrm>
            <a:off x="8180361" y="3961207"/>
            <a:ext cx="2985945" cy="2585963"/>
            <a:chOff x="8901254" y="4105573"/>
            <a:chExt cx="2985945" cy="2585963"/>
          </a:xfrm>
        </p:grpSpPr>
        <p:sp>
          <p:nvSpPr>
            <p:cNvPr id="119" name="Freeform 12">
              <a:extLst>
                <a:ext uri="{FF2B5EF4-FFF2-40B4-BE49-F238E27FC236}">
                  <a16:creationId xmlns:a16="http://schemas.microsoft.com/office/drawing/2014/main" id="{76FDF690-586A-204C-AEBC-526CD59F1F7A}"/>
                </a:ext>
              </a:extLst>
            </p:cNvPr>
            <p:cNvSpPr>
              <a:spLocks/>
            </p:cNvSpPr>
            <p:nvPr/>
          </p:nvSpPr>
          <p:spPr bwMode="auto">
            <a:xfrm flipH="1">
              <a:off x="9375731" y="46654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20" name="Oval 119">
              <a:extLst>
                <a:ext uri="{FF2B5EF4-FFF2-40B4-BE49-F238E27FC236}">
                  <a16:creationId xmlns:a16="http://schemas.microsoft.com/office/drawing/2014/main" id="{EC623D04-B9B4-474C-A869-79F3B758E6F5}"/>
                </a:ext>
              </a:extLst>
            </p:cNvPr>
            <p:cNvSpPr/>
            <p:nvPr/>
          </p:nvSpPr>
          <p:spPr>
            <a:xfrm>
              <a:off x="9128295" y="4613861"/>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1" name="Line 9">
              <a:extLst>
                <a:ext uri="{FF2B5EF4-FFF2-40B4-BE49-F238E27FC236}">
                  <a16:creationId xmlns:a16="http://schemas.microsoft.com/office/drawing/2014/main" id="{C75177AF-169D-E740-95B4-A288D016AA46}"/>
                </a:ext>
              </a:extLst>
            </p:cNvPr>
            <p:cNvSpPr>
              <a:spLocks noChangeAspect="1" noChangeShapeType="1"/>
            </p:cNvSpPr>
            <p:nvPr/>
          </p:nvSpPr>
          <p:spPr bwMode="auto">
            <a:xfrm rot="5400000">
              <a:off x="9308835" y="4501789"/>
              <a:ext cx="0" cy="3429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 name="Group 220">
              <a:extLst>
                <a:ext uri="{FF2B5EF4-FFF2-40B4-BE49-F238E27FC236}">
                  <a16:creationId xmlns:a16="http://schemas.microsoft.com/office/drawing/2014/main" id="{BDE9619A-B738-5743-AC02-729CE125FCB6}"/>
                </a:ext>
              </a:extLst>
            </p:cNvPr>
            <p:cNvGrpSpPr>
              <a:grpSpLocks/>
            </p:cNvGrpSpPr>
            <p:nvPr/>
          </p:nvGrpSpPr>
          <p:grpSpPr bwMode="auto">
            <a:xfrm>
              <a:off x="9387739" y="5340154"/>
              <a:ext cx="152400" cy="304800"/>
              <a:chOff x="3264" y="3072"/>
              <a:chExt cx="96" cy="192"/>
            </a:xfrm>
          </p:grpSpPr>
          <p:sp>
            <p:nvSpPr>
              <p:cNvPr id="123" name="Line 17">
                <a:extLst>
                  <a:ext uri="{FF2B5EF4-FFF2-40B4-BE49-F238E27FC236}">
                    <a16:creationId xmlns:a16="http://schemas.microsoft.com/office/drawing/2014/main" id="{B6381EEA-30CC-ED46-9163-225E3B1D9527}"/>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
                <a:extLst>
                  <a:ext uri="{FF2B5EF4-FFF2-40B4-BE49-F238E27FC236}">
                    <a16:creationId xmlns:a16="http://schemas.microsoft.com/office/drawing/2014/main" id="{57D259CA-3729-274C-89D9-451A44AC81E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6" name="Group 220">
              <a:extLst>
                <a:ext uri="{FF2B5EF4-FFF2-40B4-BE49-F238E27FC236}">
                  <a16:creationId xmlns:a16="http://schemas.microsoft.com/office/drawing/2014/main" id="{55D09D58-0259-2243-937E-3A11FCC016B4}"/>
                </a:ext>
              </a:extLst>
            </p:cNvPr>
            <p:cNvGrpSpPr>
              <a:grpSpLocks/>
            </p:cNvGrpSpPr>
            <p:nvPr/>
          </p:nvGrpSpPr>
          <p:grpSpPr bwMode="auto">
            <a:xfrm>
              <a:off x="10084426" y="5318383"/>
              <a:ext cx="152400" cy="304800"/>
              <a:chOff x="3264" y="3072"/>
              <a:chExt cx="96" cy="192"/>
            </a:xfrm>
          </p:grpSpPr>
          <p:sp>
            <p:nvSpPr>
              <p:cNvPr id="127" name="Line 17">
                <a:extLst>
                  <a:ext uri="{FF2B5EF4-FFF2-40B4-BE49-F238E27FC236}">
                    <a16:creationId xmlns:a16="http://schemas.microsoft.com/office/drawing/2014/main" id="{B8A916E5-E4BD-8B43-B904-6E3A61C8D0C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Freeform 18">
                <a:extLst>
                  <a:ext uri="{FF2B5EF4-FFF2-40B4-BE49-F238E27FC236}">
                    <a16:creationId xmlns:a16="http://schemas.microsoft.com/office/drawing/2014/main" id="{03048072-033C-F948-A1E1-8C4AB198261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9" name="Freeform 12">
              <a:extLst>
                <a:ext uri="{FF2B5EF4-FFF2-40B4-BE49-F238E27FC236}">
                  <a16:creationId xmlns:a16="http://schemas.microsoft.com/office/drawing/2014/main" id="{A6875398-0CEE-AB46-BD9E-04C1157D1477}"/>
                </a:ext>
              </a:extLst>
            </p:cNvPr>
            <p:cNvSpPr>
              <a:spLocks/>
            </p:cNvSpPr>
            <p:nvPr/>
          </p:nvSpPr>
          <p:spPr bwMode="auto">
            <a:xfrm flipH="1">
              <a:off x="10638476" y="46763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Line 9">
              <a:extLst>
                <a:ext uri="{FF2B5EF4-FFF2-40B4-BE49-F238E27FC236}">
                  <a16:creationId xmlns:a16="http://schemas.microsoft.com/office/drawing/2014/main" id="{111743F3-AF63-9D47-8C52-80382F9641BF}"/>
                </a:ext>
              </a:extLst>
            </p:cNvPr>
            <p:cNvSpPr>
              <a:spLocks noChangeAspect="1" noChangeShapeType="1"/>
            </p:cNvSpPr>
            <p:nvPr/>
          </p:nvSpPr>
          <p:spPr bwMode="auto">
            <a:xfrm rot="5400000">
              <a:off x="10457278" y="4365717"/>
              <a:ext cx="0" cy="5932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31" name="Group 203">
              <a:extLst>
                <a:ext uri="{FF2B5EF4-FFF2-40B4-BE49-F238E27FC236}">
                  <a16:creationId xmlns:a16="http://schemas.microsoft.com/office/drawing/2014/main" id="{BB3E9BE3-9C75-3C48-954F-A9254E7ADA32}"/>
                </a:ext>
              </a:extLst>
            </p:cNvPr>
            <p:cNvGrpSpPr>
              <a:grpSpLocks/>
            </p:cNvGrpSpPr>
            <p:nvPr/>
          </p:nvGrpSpPr>
          <p:grpSpPr bwMode="auto">
            <a:xfrm>
              <a:off x="10012662" y="4654573"/>
              <a:ext cx="304800" cy="762000"/>
              <a:chOff x="3216" y="2400"/>
              <a:chExt cx="192" cy="480"/>
            </a:xfrm>
          </p:grpSpPr>
          <p:sp>
            <p:nvSpPr>
              <p:cNvPr id="132" name="Line 46">
                <a:extLst>
                  <a:ext uri="{FF2B5EF4-FFF2-40B4-BE49-F238E27FC236}">
                    <a16:creationId xmlns:a16="http://schemas.microsoft.com/office/drawing/2014/main" id="{AEFE9A0A-B344-114F-944F-46171B0BD5EF}"/>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47">
                <a:extLst>
                  <a:ext uri="{FF2B5EF4-FFF2-40B4-BE49-F238E27FC236}">
                    <a16:creationId xmlns:a16="http://schemas.microsoft.com/office/drawing/2014/main" id="{47694C73-52C3-3842-A07B-093B96426944}"/>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48">
                <a:extLst>
                  <a:ext uri="{FF2B5EF4-FFF2-40B4-BE49-F238E27FC236}">
                    <a16:creationId xmlns:a16="http://schemas.microsoft.com/office/drawing/2014/main" id="{4B1BD8DB-E547-FE44-85FB-8552B1525FA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35" name="Freeform 49">
                <a:extLst>
                  <a:ext uri="{FF2B5EF4-FFF2-40B4-BE49-F238E27FC236}">
                    <a16:creationId xmlns:a16="http://schemas.microsoft.com/office/drawing/2014/main" id="{1C4F8871-A752-D443-B18C-5D7959A8F4D4}"/>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36" name="Freeform 50">
                <a:extLst>
                  <a:ext uri="{FF2B5EF4-FFF2-40B4-BE49-F238E27FC236}">
                    <a16:creationId xmlns:a16="http://schemas.microsoft.com/office/drawing/2014/main" id="{613AF9CC-9A33-7A45-A53D-9036214A28EA}"/>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7" name="Group 220">
              <a:extLst>
                <a:ext uri="{FF2B5EF4-FFF2-40B4-BE49-F238E27FC236}">
                  <a16:creationId xmlns:a16="http://schemas.microsoft.com/office/drawing/2014/main" id="{0D9F81E0-377A-FF4F-AB3E-43929973F615}"/>
                </a:ext>
              </a:extLst>
            </p:cNvPr>
            <p:cNvGrpSpPr>
              <a:grpSpLocks/>
            </p:cNvGrpSpPr>
            <p:nvPr/>
          </p:nvGrpSpPr>
          <p:grpSpPr bwMode="auto">
            <a:xfrm>
              <a:off x="10653716" y="5387347"/>
              <a:ext cx="152400" cy="304800"/>
              <a:chOff x="3264" y="3072"/>
              <a:chExt cx="96" cy="192"/>
            </a:xfrm>
          </p:grpSpPr>
          <p:sp>
            <p:nvSpPr>
              <p:cNvPr id="138" name="Line 17">
                <a:extLst>
                  <a:ext uri="{FF2B5EF4-FFF2-40B4-BE49-F238E27FC236}">
                    <a16:creationId xmlns:a16="http://schemas.microsoft.com/office/drawing/2014/main" id="{1EF98501-2D08-B144-9D64-4DD2DB5F538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18">
                <a:extLst>
                  <a:ext uri="{FF2B5EF4-FFF2-40B4-BE49-F238E27FC236}">
                    <a16:creationId xmlns:a16="http://schemas.microsoft.com/office/drawing/2014/main" id="{A62B975A-8502-1146-AB52-6E5BB7FB93E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0" name="Oval 139">
              <a:extLst>
                <a:ext uri="{FF2B5EF4-FFF2-40B4-BE49-F238E27FC236}">
                  <a16:creationId xmlns:a16="http://schemas.microsoft.com/office/drawing/2014/main" id="{5EF0BE51-4774-A74B-A5C9-DCFF27562F96}"/>
                </a:ext>
              </a:extLst>
            </p:cNvPr>
            <p:cNvSpPr/>
            <p:nvPr/>
          </p:nvSpPr>
          <p:spPr>
            <a:xfrm>
              <a:off x="10652296" y="4613857"/>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4BF0B797-12BB-2D46-B071-BCB112663869}"/>
                </a:ext>
              </a:extLst>
            </p:cNvPr>
            <p:cNvSpPr txBox="1"/>
            <p:nvPr/>
          </p:nvSpPr>
          <p:spPr>
            <a:xfrm>
              <a:off x="9088042" y="4859820"/>
              <a:ext cx="346967" cy="338554"/>
            </a:xfrm>
            <a:prstGeom prst="rect">
              <a:avLst/>
            </a:prstGeom>
            <a:noFill/>
          </p:spPr>
          <p:txBody>
            <a:bodyPr wrap="square" rtlCol="0">
              <a:spAutoFit/>
            </a:bodyPr>
            <a:lstStyle/>
            <a:p>
              <a:r>
                <a:rPr lang="en-US" sz="1600" dirty="0"/>
                <a:t>R</a:t>
              </a:r>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0002D6E-0690-CE48-9011-DD83EC8514EC}"/>
                    </a:ext>
                  </a:extLst>
                </p:cNvPr>
                <p:cNvSpPr txBox="1"/>
                <p:nvPr/>
              </p:nvSpPr>
              <p:spPr>
                <a:xfrm>
                  <a:off x="9651519" y="4686190"/>
                  <a:ext cx="56666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i="1" smtClean="0">
                            <a:latin typeface="Cambria Math" panose="02040503050406030204" pitchFamily="18" charset="0"/>
                            <a:ea typeface="Cambria Math" panose="02040503050406030204" pitchFamily="18" charset="0"/>
                          </a:rPr>
                          <m:t>𝛽</m:t>
                        </m:r>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𝑖</m:t>
                            </m:r>
                          </m:e>
                          <m:sub>
                            <m:r>
                              <a:rPr lang="en-US" sz="1200" b="0" i="1" smtClean="0">
                                <a:latin typeface="Cambria Math" panose="02040503050406030204" pitchFamily="18" charset="0"/>
                                <a:ea typeface="Cambria Math" panose="02040503050406030204" pitchFamily="18" charset="0"/>
                              </a:rPr>
                              <m:t>𝑏</m:t>
                            </m:r>
                          </m:sub>
                        </m:sSub>
                      </m:oMath>
                    </m:oMathPara>
                  </a14:m>
                  <a:endParaRPr lang="en-US" sz="1200" dirty="0"/>
                </a:p>
              </p:txBody>
            </p:sp>
          </mc:Choice>
          <mc:Fallback xmlns="">
            <p:sp>
              <p:nvSpPr>
                <p:cNvPr id="142" name="TextBox 141">
                  <a:extLst>
                    <a:ext uri="{FF2B5EF4-FFF2-40B4-BE49-F238E27FC236}">
                      <a16:creationId xmlns:a16="http://schemas.microsoft.com/office/drawing/2014/main" id="{50002D6E-0690-CE48-9011-DD83EC8514EC}"/>
                    </a:ext>
                  </a:extLst>
                </p:cNvPr>
                <p:cNvSpPr txBox="1">
                  <a:spLocks noRot="1" noChangeAspect="1" noMove="1" noResize="1" noEditPoints="1" noAdjustHandles="1" noChangeArrowheads="1" noChangeShapeType="1" noTextEdit="1"/>
                </p:cNvSpPr>
                <p:nvPr/>
              </p:nvSpPr>
              <p:spPr>
                <a:xfrm>
                  <a:off x="9651519" y="4686190"/>
                  <a:ext cx="566663" cy="276999"/>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BFF63E6-29D5-304D-A56B-CAC7DD22D345}"/>
                    </a:ext>
                  </a:extLst>
                </p:cNvPr>
                <p:cNvSpPr txBox="1"/>
                <p:nvPr/>
              </p:nvSpPr>
              <p:spPr>
                <a:xfrm>
                  <a:off x="10818871" y="4859820"/>
                  <a:ext cx="5666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sz="1200" dirty="0"/>
                </a:p>
              </p:txBody>
            </p:sp>
          </mc:Choice>
          <mc:Fallback xmlns="">
            <p:sp>
              <p:nvSpPr>
                <p:cNvPr id="143" name="TextBox 142">
                  <a:extLst>
                    <a:ext uri="{FF2B5EF4-FFF2-40B4-BE49-F238E27FC236}">
                      <a16:creationId xmlns:a16="http://schemas.microsoft.com/office/drawing/2014/main" id="{BBFF63E6-29D5-304D-A56B-CAC7DD22D345}"/>
                    </a:ext>
                  </a:extLst>
                </p:cNvPr>
                <p:cNvSpPr txBox="1">
                  <a:spLocks noRot="1" noChangeAspect="1" noMove="1" noResize="1" noEditPoints="1" noAdjustHandles="1" noChangeArrowheads="1" noChangeShapeType="1" noTextEdit="1"/>
                </p:cNvSpPr>
                <p:nvPr/>
              </p:nvSpPr>
              <p:spPr>
                <a:xfrm>
                  <a:off x="10818871" y="4859820"/>
                  <a:ext cx="56666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A58434-F8D3-EB40-9353-0F6835CB6A6F}"/>
                    </a:ext>
                  </a:extLst>
                </p:cNvPr>
                <p:cNvSpPr txBox="1"/>
                <p:nvPr/>
              </p:nvSpPr>
              <p:spPr>
                <a:xfrm>
                  <a:off x="8901254" y="5756857"/>
                  <a:ext cx="2985945" cy="9346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 name="TextBox 3">
                  <a:extLst>
                    <a:ext uri="{FF2B5EF4-FFF2-40B4-BE49-F238E27FC236}">
                      <a16:creationId xmlns:a16="http://schemas.microsoft.com/office/drawing/2014/main" id="{BCA58434-F8D3-EB40-9353-0F6835CB6A6F}"/>
                    </a:ext>
                  </a:extLst>
                </p:cNvPr>
                <p:cNvSpPr txBox="1">
                  <a:spLocks noRot="1" noChangeAspect="1" noMove="1" noResize="1" noEditPoints="1" noAdjustHandles="1" noChangeArrowheads="1" noChangeShapeType="1" noTextEdit="1"/>
                </p:cNvSpPr>
                <p:nvPr/>
              </p:nvSpPr>
              <p:spPr>
                <a:xfrm>
                  <a:off x="8901254" y="5756857"/>
                  <a:ext cx="2985945" cy="934679"/>
                </a:xfrm>
                <a:prstGeom prst="rect">
                  <a:avLst/>
                </a:prstGeom>
                <a:blipFill>
                  <a:blip r:embed="rId6"/>
                  <a:stretch>
                    <a:fillRect/>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5A840CBC-C445-4C44-9407-1D5F1899559A}"/>
                </a:ext>
              </a:extLst>
            </p:cNvPr>
            <p:cNvSpPr txBox="1"/>
            <p:nvPr/>
          </p:nvSpPr>
          <p:spPr>
            <a:xfrm>
              <a:off x="8901255" y="4105573"/>
              <a:ext cx="2322367" cy="369332"/>
            </a:xfrm>
            <a:prstGeom prst="rect">
              <a:avLst/>
            </a:prstGeom>
            <a:noFill/>
          </p:spPr>
          <p:txBody>
            <a:bodyPr wrap="none" rtlCol="0">
              <a:spAutoFit/>
            </a:bodyPr>
            <a:lstStyle/>
            <a:p>
              <a:r>
                <a:rPr lang="en-US" dirty="0"/>
                <a:t>Small signal equivalent</a:t>
              </a:r>
            </a:p>
          </p:txBody>
        </p:sp>
      </p:grpSp>
    </p:spTree>
    <p:extLst>
      <p:ext uri="{BB962C8B-B14F-4D97-AF65-F5344CB8AC3E}">
        <p14:creationId xmlns:p14="http://schemas.microsoft.com/office/powerpoint/2010/main" val="153544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66910" y="254234"/>
            <a:ext cx="11529391" cy="769441"/>
          </a:xfrm>
          <a:prstGeom prst="rect">
            <a:avLst/>
          </a:prstGeom>
          <a:noFill/>
        </p:spPr>
        <p:txBody>
          <a:bodyPr wrap="square" rtlCol="0">
            <a:spAutoFit/>
          </a:bodyPr>
          <a:lstStyle/>
          <a:p>
            <a:pPr algn="ctr"/>
            <a:r>
              <a:rPr lang="en-US" sz="4400" dirty="0">
                <a:latin typeface="+mj-lt"/>
              </a:rPr>
              <a:t>More on bipolar transistor model</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879588" y="6477956"/>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54</a:t>
            </a:fld>
            <a:endParaRPr lang="en-US"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25B3D9-8ABC-DE4C-87B8-6D3143BA6A8E}"/>
                  </a:ext>
                </a:extLst>
              </p:cNvPr>
              <p:cNvSpPr txBox="1"/>
              <p:nvPr/>
            </p:nvSpPr>
            <p:spPr>
              <a:xfrm>
                <a:off x="405090" y="1232715"/>
                <a:ext cx="8478597" cy="4765172"/>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m:t>
                        </m:r>
                      </m:sub>
                    </m:sSub>
                  </m:oMath>
                </a14:m>
                <a:r>
                  <a:rPr lang="en-US" b="0"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𝑒</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2</m:t>
                            </m:r>
                          </m:sub>
                        </m:sSub>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 .6</m:t>
                    </m:r>
                  </m:oMath>
                </a14:m>
                <a:r>
                  <a:rPr lang="en-US" dirty="0">
                    <a:ea typeface="Cambria Math" panose="02040503050406030204" pitchFamily="18" charset="0"/>
                  </a:rPr>
                  <a:t> (for Si)</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𝑓</m:t>
                        </m:r>
                      </m:sub>
                    </m:sSub>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𝑖</m:t>
                        </m:r>
                      </m:e>
                      <m:sub>
                        <m:r>
                          <a:rPr lang="en-US" b="0" i="1" dirty="0" smtClean="0">
                            <a:latin typeface="Cambria Math" panose="02040503050406030204" pitchFamily="18" charset="0"/>
                            <a:ea typeface="Cambria Math" panose="02040503050406030204" pitchFamily="18" charset="0"/>
                          </a:rPr>
                          <m:t>𝑏</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𝑏𝑏</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𝑣</m:t>
                            </m:r>
                          </m:e>
                          <m:sub>
                            <m:r>
                              <a:rPr lang="en-US" b="0" i="1" dirty="0" smtClean="0">
                                <a:latin typeface="Cambria Math" panose="02040503050406030204" pitchFamily="18" charset="0"/>
                                <a:ea typeface="Cambria Math" panose="02040503050406030204" pitchFamily="18" charset="0"/>
                              </a:rPr>
                              <m:t>𝑏</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𝑏</m:t>
                            </m:r>
                          </m:sub>
                        </m:sSub>
                      </m:den>
                    </m:f>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b="0"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b="0"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m:t>
                            </m:r>
                          </m:sub>
                        </m:sSub>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den>
                    </m:f>
                  </m:oMath>
                </a14:m>
                <a:r>
                  <a:rPr lang="en-US" dirty="0"/>
                  <a:t> measure stability</a:t>
                </a:r>
              </a:p>
              <a:p>
                <a:pPr marL="285750" indent="-285750">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𝑖</m:t>
                        </m:r>
                      </m:e>
                      <m:sub>
                        <m:r>
                          <a:rPr lang="en-US" i="1" dirty="0">
                            <a:latin typeface="Cambria Math" panose="02040503050406030204" pitchFamily="18" charset="0"/>
                            <a:ea typeface="Cambria Math" panose="02040503050406030204" pitchFamily="18" charset="0"/>
                          </a:rPr>
                          <m:t>𝑏</m:t>
                        </m:r>
                      </m:sub>
                    </m:sSub>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𝑏𝑏</m:t>
                            </m:r>
                          </m:sub>
                        </m:sSub>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𝑣</m:t>
                            </m:r>
                          </m:e>
                          <m:sub>
                            <m:r>
                              <a:rPr lang="en-US" i="1" dirty="0">
                                <a:latin typeface="Cambria Math" panose="02040503050406030204" pitchFamily="18" charset="0"/>
                                <a:ea typeface="Cambria Math" panose="02040503050406030204" pitchFamily="18" charset="0"/>
                              </a:rPr>
                              <m:t>𝑏</m:t>
                            </m:r>
                          </m:sub>
                        </m:sSub>
                      </m:num>
                      <m:den>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𝑅</m:t>
                            </m:r>
                          </m:e>
                          <m:sub>
                            <m:r>
                              <a:rPr lang="en-US" i="1" dirty="0">
                                <a:latin typeface="Cambria Math" panose="02040503050406030204" pitchFamily="18" charset="0"/>
                                <a:ea typeface="Cambria Math" panose="02040503050406030204" pitchFamily="18" charset="0"/>
                              </a:rPr>
                              <m:t>𝑏</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𝑏𝑒</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𝑏</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𝑒</m:t>
                            </m:r>
                          </m:sub>
                        </m:sSub>
                      </m:den>
                    </m:f>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𝑐𝑒𝑜</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𝑐𝑒𝑜</m:t>
                        </m:r>
                      </m:sub>
                    </m:sSub>
                  </m:oMath>
                </a14:m>
                <a:r>
                  <a:rPr lang="en-US" dirty="0"/>
                  <a:t> is leakage current</a:t>
                </a:r>
              </a:p>
              <a:p>
                <a:pPr marL="285750" indent="-285750">
                  <a:buFont typeface="Arial" panose="020B0604020202020204" pitchFamily="34" charset="0"/>
                  <a:buChar char="•"/>
                </a:pPr>
                <a:r>
                  <a:rPr lang="en-US" dirty="0"/>
                  <a:t>So, if </a:t>
                </a:r>
                <a14:m>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𝑏𝑒</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oMath>
                </a14:m>
                <a:r>
                  <a:rPr lang="en-US" dirty="0"/>
                  <a:t>)</a:t>
                </a:r>
              </a:p>
              <a:p>
                <a:pPr marL="285750" indent="-285750">
                  <a:buFont typeface="Arial" panose="020B0604020202020204" pitchFamily="34" charset="0"/>
                  <a:buChar char="•"/>
                </a:pPr>
                <a:r>
                  <a:rPr lang="en-US" dirty="0"/>
                  <a:t>Typical for Si: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 </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𝑐𝑐</m:t>
                            </m:r>
                          </m:sub>
                        </m:sSub>
                        <m: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𝑏𝑏</m:t>
                            </m:r>
                          </m:sub>
                        </m:sSub>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m:rPr>
                        <m:sty m:val="p"/>
                      </m:rPr>
                      <a:rPr lang="el-GR" i="1">
                        <a:latin typeface="Cambria Math" panose="02040503050406030204" pitchFamily="18" charset="0"/>
                        <a:ea typeface="Cambria Math" panose="02040503050406030204" pitchFamily="18" charset="0"/>
                      </a:rPr>
                      <m:t>Ω</m:t>
                    </m:r>
                  </m:oMath>
                </a14:m>
                <a:r>
                  <a:rPr lang="en-US" dirty="0"/>
                  <a:t>,</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270</m:t>
                    </m:r>
                    <m:r>
                      <m:rPr>
                        <m:sty m:val="p"/>
                      </m:rPr>
                      <a:rPr lang="el-GR" i="1">
                        <a:latin typeface="Cambria Math" panose="02040503050406030204" pitchFamily="18" charset="0"/>
                        <a:ea typeface="Cambria Math" panose="02040503050406030204" pitchFamily="18" charset="0"/>
                      </a:rPr>
                      <m:t>Ω</m:t>
                    </m:r>
                  </m:oMath>
                </a14:m>
                <a:endParaRPr lang="en-US" dirty="0"/>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.6=</m:t>
                    </m:r>
                    <m:f>
                      <m:fPr>
                        <m:ctrlPr>
                          <a:rPr lang="en-US" i="1">
                            <a:latin typeface="Cambria Math" panose="02040503050406030204" pitchFamily="18" charset="0"/>
                          </a:rPr>
                        </m:ctrlPr>
                      </m:fPr>
                      <m:num>
                        <m:r>
                          <a:rPr lang="en-US" b="0" i="1" smtClean="0">
                            <a:latin typeface="Cambria Math" panose="02040503050406030204" pitchFamily="18" charset="0"/>
                          </a:rPr>
                          <m:t>270</m:t>
                        </m:r>
                      </m:num>
                      <m:den>
                        <m:r>
                          <a:rPr lang="en-US" b="0" i="1" smtClean="0">
                            <a:latin typeface="Cambria Math" panose="02040503050406030204" pitchFamily="18" charset="0"/>
                          </a:rPr>
                          <m:t>1000</m:t>
                        </m:r>
                      </m:den>
                    </m:f>
                    <m:r>
                      <a:rPr lang="en-US" i="1">
                        <a:latin typeface="Cambria Math" panose="02040503050406030204" pitchFamily="18" charset="0"/>
                      </a:rPr>
                      <m:t>(</m:t>
                    </m:r>
                    <m:r>
                      <a:rPr lang="en-US" b="0" i="1" smtClean="0">
                        <a:latin typeface="Cambria Math" panose="02040503050406030204" pitchFamily="18" charset="0"/>
                      </a:rPr>
                      <m:t>9</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m:t>
                        </m:r>
                      </m:sub>
                    </m:sSub>
                    <m:r>
                      <m:rPr>
                        <m:nor/>
                      </m:rPr>
                      <a:rPr lang="en-US" dirty="0"/>
                      <m:t>)</m:t>
                    </m:r>
                  </m:oMath>
                </a14:m>
                <a:r>
                  <a:rPr lang="en-US" dirty="0"/>
                  <a:t>, so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𝑉</m:t>
                    </m:r>
                  </m:oMath>
                </a14:m>
                <a:endParaRPr lang="en-US" dirty="0"/>
              </a:p>
              <a:p>
                <a:pPr marL="742950" lvl="1" indent="-285750">
                  <a:buFont typeface="Arial" panose="020B0604020202020204" pitchFamily="34" charset="0"/>
                  <a:buChar char="•"/>
                </a:pPr>
                <a:r>
                  <a:rPr lang="en-US" dirty="0"/>
                  <a:t>For voltage divider: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r>
                      <a:rPr lang="en-US" i="1">
                        <a:latin typeface="Cambria Math" panose="02040503050406030204" pitchFamily="18" charset="0"/>
                      </a:rPr>
                      <m:t>, </m:t>
                    </m:r>
                  </m:oMath>
                </a14:m>
                <a:endParaRPr lang="en-US" dirty="0"/>
              </a:p>
            </p:txBody>
          </p:sp>
        </mc:Choice>
        <mc:Fallback xmlns="">
          <p:sp>
            <p:nvSpPr>
              <p:cNvPr id="2" name="TextBox 1">
                <a:extLst>
                  <a:ext uri="{FF2B5EF4-FFF2-40B4-BE49-F238E27FC236}">
                    <a16:creationId xmlns:a16="http://schemas.microsoft.com/office/drawing/2014/main" id="{B625B3D9-8ABC-DE4C-87B8-6D3143BA6A8E}"/>
                  </a:ext>
                </a:extLst>
              </p:cNvPr>
              <p:cNvSpPr txBox="1">
                <a:spLocks noRot="1" noChangeAspect="1" noMove="1" noResize="1" noEditPoints="1" noAdjustHandles="1" noChangeArrowheads="1" noChangeShapeType="1" noTextEdit="1"/>
              </p:cNvSpPr>
              <p:nvPr/>
            </p:nvSpPr>
            <p:spPr>
              <a:xfrm>
                <a:off x="405090" y="1232715"/>
                <a:ext cx="8478597" cy="4765172"/>
              </a:xfrm>
              <a:prstGeom prst="rect">
                <a:avLst/>
              </a:prstGeom>
              <a:blipFill>
                <a:blip r:embed="rId3"/>
                <a:stretch>
                  <a:fillRect l="-448" b="-610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67316A6-AAED-1F4A-BFBC-F769F7D1009B}"/>
              </a:ext>
            </a:extLst>
          </p:cNvPr>
          <p:cNvGrpSpPr/>
          <p:nvPr/>
        </p:nvGrpSpPr>
        <p:grpSpPr>
          <a:xfrm>
            <a:off x="8420825" y="780679"/>
            <a:ext cx="3215767" cy="2979953"/>
            <a:chOff x="8732053" y="445733"/>
            <a:chExt cx="3215767" cy="2979953"/>
          </a:xfrm>
        </p:grpSpPr>
        <p:grpSp>
          <p:nvGrpSpPr>
            <p:cNvPr id="64" name="Group 478">
              <a:extLst>
                <a:ext uri="{FF2B5EF4-FFF2-40B4-BE49-F238E27FC236}">
                  <a16:creationId xmlns:a16="http://schemas.microsoft.com/office/drawing/2014/main" id="{6E5A11B6-AB1F-8644-94C4-E78DCEC12D36}"/>
                </a:ext>
              </a:extLst>
            </p:cNvPr>
            <p:cNvGrpSpPr>
              <a:grpSpLocks/>
            </p:cNvGrpSpPr>
            <p:nvPr/>
          </p:nvGrpSpPr>
          <p:grpSpPr bwMode="auto">
            <a:xfrm flipH="1">
              <a:off x="10097642" y="1923748"/>
              <a:ext cx="401622" cy="609600"/>
              <a:chOff x="4656" y="1344"/>
              <a:chExt cx="192" cy="384"/>
            </a:xfrm>
          </p:grpSpPr>
          <p:sp>
            <p:nvSpPr>
              <p:cNvPr id="115" name="Freeform 114">
                <a:extLst>
                  <a:ext uri="{FF2B5EF4-FFF2-40B4-BE49-F238E27FC236}">
                    <a16:creationId xmlns:a16="http://schemas.microsoft.com/office/drawing/2014/main" id="{62A89BF2-1E23-AA45-A35C-D657966BC1B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6" name="Line 36">
                <a:extLst>
                  <a:ext uri="{FF2B5EF4-FFF2-40B4-BE49-F238E27FC236}">
                    <a16:creationId xmlns:a16="http://schemas.microsoft.com/office/drawing/2014/main" id="{C036A1C0-EF70-6645-9F60-C097D83DC8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37">
                <a:extLst>
                  <a:ext uri="{FF2B5EF4-FFF2-40B4-BE49-F238E27FC236}">
                    <a16:creationId xmlns:a16="http://schemas.microsoft.com/office/drawing/2014/main" id="{33B691D4-A188-2543-AF07-889A76DB4974}"/>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8" name="Freeform 117">
                <a:extLst>
                  <a:ext uri="{FF2B5EF4-FFF2-40B4-BE49-F238E27FC236}">
                    <a16:creationId xmlns:a16="http://schemas.microsoft.com/office/drawing/2014/main" id="{446CF141-622D-9C42-8293-6EB8E3E13678}"/>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Freeform 12">
              <a:extLst>
                <a:ext uri="{FF2B5EF4-FFF2-40B4-BE49-F238E27FC236}">
                  <a16:creationId xmlns:a16="http://schemas.microsoft.com/office/drawing/2014/main" id="{115D0EF2-386C-7B49-AFFB-0568B29F95B1}"/>
                </a:ext>
              </a:extLst>
            </p:cNvPr>
            <p:cNvSpPr>
              <a:spLocks/>
            </p:cNvSpPr>
            <p:nvPr/>
          </p:nvSpPr>
          <p:spPr bwMode="auto">
            <a:xfrm flipH="1">
              <a:off x="9514269" y="116172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6" name="Freeform 12">
              <a:extLst>
                <a:ext uri="{FF2B5EF4-FFF2-40B4-BE49-F238E27FC236}">
                  <a16:creationId xmlns:a16="http://schemas.microsoft.com/office/drawing/2014/main" id="{6E5810D9-015B-EC4B-8A9A-41A71F37B9C4}"/>
                </a:ext>
              </a:extLst>
            </p:cNvPr>
            <p:cNvSpPr>
              <a:spLocks/>
            </p:cNvSpPr>
            <p:nvPr/>
          </p:nvSpPr>
          <p:spPr bwMode="auto">
            <a:xfrm flipH="1">
              <a:off x="10752961" y="1152123"/>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7" name="Straight Connector 66">
              <a:extLst>
                <a:ext uri="{FF2B5EF4-FFF2-40B4-BE49-F238E27FC236}">
                  <a16:creationId xmlns:a16="http://schemas.microsoft.com/office/drawing/2014/main" id="{85491710-CD53-C649-8E63-2AFA37EAC679}"/>
                </a:ext>
              </a:extLst>
            </p:cNvPr>
            <p:cNvCxnSpPr/>
            <p:nvPr/>
          </p:nvCxnSpPr>
          <p:spPr>
            <a:xfrm>
              <a:off x="10491168" y="192374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F4CCFE9-8A17-4842-9EBF-519016961B00}"/>
                </a:ext>
              </a:extLst>
            </p:cNvPr>
            <p:cNvCxnSpPr>
              <a:cxnSpLocks/>
            </p:cNvCxnSpPr>
            <p:nvPr/>
          </p:nvCxnSpPr>
          <p:spPr>
            <a:xfrm>
              <a:off x="9591835" y="1155318"/>
              <a:ext cx="67649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39B922D-1EEC-924C-A976-4815317C55D9}"/>
                </a:ext>
              </a:extLst>
            </p:cNvPr>
            <p:cNvCxnSpPr/>
            <p:nvPr/>
          </p:nvCxnSpPr>
          <p:spPr>
            <a:xfrm rot="5400000" flipH="1" flipV="1">
              <a:off x="10096678" y="997156"/>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55E017-8646-9943-9F6E-351F1A098B87}"/>
                </a:ext>
              </a:extLst>
            </p:cNvPr>
            <p:cNvSpPr txBox="1"/>
            <p:nvPr/>
          </p:nvSpPr>
          <p:spPr>
            <a:xfrm>
              <a:off x="10450807" y="1325298"/>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71" name="TextBox 70">
              <a:extLst>
                <a:ext uri="{FF2B5EF4-FFF2-40B4-BE49-F238E27FC236}">
                  <a16:creationId xmlns:a16="http://schemas.microsoft.com/office/drawing/2014/main" id="{BF558167-7C70-554E-B700-A57875D521B1}"/>
                </a:ext>
              </a:extLst>
            </p:cNvPr>
            <p:cNvSpPr txBox="1"/>
            <p:nvPr/>
          </p:nvSpPr>
          <p:spPr>
            <a:xfrm>
              <a:off x="9225716" y="1322326"/>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72" name="Oval 71">
              <a:extLst>
                <a:ext uri="{FF2B5EF4-FFF2-40B4-BE49-F238E27FC236}">
                  <a16:creationId xmlns:a16="http://schemas.microsoft.com/office/drawing/2014/main" id="{C860C602-4504-2548-BAE3-033741D94321}"/>
                </a:ext>
              </a:extLst>
            </p:cNvPr>
            <p:cNvSpPr/>
            <p:nvPr/>
          </p:nvSpPr>
          <p:spPr>
            <a:xfrm>
              <a:off x="11552583" y="187137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Freeform 12">
              <a:extLst>
                <a:ext uri="{FF2B5EF4-FFF2-40B4-BE49-F238E27FC236}">
                  <a16:creationId xmlns:a16="http://schemas.microsoft.com/office/drawing/2014/main" id="{C4E6B269-25B6-B341-B1E1-AE5B2DEFA14E}"/>
                </a:ext>
              </a:extLst>
            </p:cNvPr>
            <p:cNvSpPr>
              <a:spLocks/>
            </p:cNvSpPr>
            <p:nvPr/>
          </p:nvSpPr>
          <p:spPr bwMode="auto">
            <a:xfrm flipH="1">
              <a:off x="9511336" y="24395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5" name="Freeform 12">
              <a:extLst>
                <a:ext uri="{FF2B5EF4-FFF2-40B4-BE49-F238E27FC236}">
                  <a16:creationId xmlns:a16="http://schemas.microsoft.com/office/drawing/2014/main" id="{7092CD99-D80D-C141-A8A5-A2C784937FBD}"/>
                </a:ext>
              </a:extLst>
            </p:cNvPr>
            <p:cNvSpPr>
              <a:spLocks/>
            </p:cNvSpPr>
            <p:nvPr/>
          </p:nvSpPr>
          <p:spPr bwMode="auto">
            <a:xfrm flipH="1">
              <a:off x="10404647" y="246881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7" name="Straight Connector 76">
              <a:extLst>
                <a:ext uri="{FF2B5EF4-FFF2-40B4-BE49-F238E27FC236}">
                  <a16:creationId xmlns:a16="http://schemas.microsoft.com/office/drawing/2014/main" id="{3A0C51E0-EC29-844D-A7F0-0CC1CE969221}"/>
                </a:ext>
              </a:extLst>
            </p:cNvPr>
            <p:cNvCxnSpPr>
              <a:cxnSpLocks/>
            </p:cNvCxnSpPr>
            <p:nvPr/>
          </p:nvCxnSpPr>
          <p:spPr>
            <a:xfrm flipV="1">
              <a:off x="9600694" y="1852125"/>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5F44EC7-E26E-D242-BB23-63D7D3BE1649}"/>
                </a:ext>
              </a:extLst>
            </p:cNvPr>
            <p:cNvSpPr txBox="1"/>
            <p:nvPr/>
          </p:nvSpPr>
          <p:spPr>
            <a:xfrm>
              <a:off x="9156058" y="2620446"/>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79" name="TextBox 78">
              <a:extLst>
                <a:ext uri="{FF2B5EF4-FFF2-40B4-BE49-F238E27FC236}">
                  <a16:creationId xmlns:a16="http://schemas.microsoft.com/office/drawing/2014/main" id="{DAC5E430-4D7C-9742-8073-D69418B2F758}"/>
                </a:ext>
              </a:extLst>
            </p:cNvPr>
            <p:cNvSpPr txBox="1"/>
            <p:nvPr/>
          </p:nvSpPr>
          <p:spPr>
            <a:xfrm>
              <a:off x="10522518" y="2696258"/>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80" name="TextBox 79">
              <a:extLst>
                <a:ext uri="{FF2B5EF4-FFF2-40B4-BE49-F238E27FC236}">
                  <a16:creationId xmlns:a16="http://schemas.microsoft.com/office/drawing/2014/main" id="{5871CB1E-CA60-7942-8C57-A3FA46568870}"/>
                </a:ext>
              </a:extLst>
            </p:cNvPr>
            <p:cNvSpPr txBox="1"/>
            <p:nvPr/>
          </p:nvSpPr>
          <p:spPr>
            <a:xfrm>
              <a:off x="10074984" y="445733"/>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81" name="TextBox 80">
              <a:extLst>
                <a:ext uri="{FF2B5EF4-FFF2-40B4-BE49-F238E27FC236}">
                  <a16:creationId xmlns:a16="http://schemas.microsoft.com/office/drawing/2014/main" id="{B52B5B13-37F0-9F40-B02A-17CBA3BA9CED}"/>
                </a:ext>
              </a:extLst>
            </p:cNvPr>
            <p:cNvSpPr txBox="1"/>
            <p:nvPr/>
          </p:nvSpPr>
          <p:spPr>
            <a:xfrm>
              <a:off x="11444783" y="1510812"/>
              <a:ext cx="503037" cy="338554"/>
            </a:xfrm>
            <a:prstGeom prst="rect">
              <a:avLst/>
            </a:prstGeom>
            <a:noFill/>
          </p:spPr>
          <p:txBody>
            <a:bodyPr wrap="square" rtlCol="0">
              <a:spAutoFit/>
            </a:bodyPr>
            <a:lstStyle/>
            <a:p>
              <a:r>
                <a:rPr lang="en-US" sz="1600" dirty="0"/>
                <a:t>out</a:t>
              </a:r>
              <a:endParaRPr lang="en-US" sz="1200" baseline="-25000" dirty="0"/>
            </a:p>
          </p:txBody>
        </p:sp>
        <p:sp>
          <p:nvSpPr>
            <p:cNvPr id="84" name="Oval 83">
              <a:extLst>
                <a:ext uri="{FF2B5EF4-FFF2-40B4-BE49-F238E27FC236}">
                  <a16:creationId xmlns:a16="http://schemas.microsoft.com/office/drawing/2014/main" id="{E8D2AA8E-917C-614E-B005-26E899FA1D49}"/>
                </a:ext>
              </a:extLst>
            </p:cNvPr>
            <p:cNvSpPr/>
            <p:nvPr/>
          </p:nvSpPr>
          <p:spPr>
            <a:xfrm>
              <a:off x="10208253" y="77249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5" name="Oval 84">
              <a:extLst>
                <a:ext uri="{FF2B5EF4-FFF2-40B4-BE49-F238E27FC236}">
                  <a16:creationId xmlns:a16="http://schemas.microsoft.com/office/drawing/2014/main" id="{8558AE5B-D3B5-C243-A483-42B347A4EDB7}"/>
                </a:ext>
              </a:extLst>
            </p:cNvPr>
            <p:cNvSpPr/>
            <p:nvPr/>
          </p:nvSpPr>
          <p:spPr>
            <a:xfrm>
              <a:off x="10439257" y="244728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3E6BC4A6-F9AA-9348-9F6D-7FA93C642F67}"/>
                </a:ext>
              </a:extLst>
            </p:cNvPr>
            <p:cNvSpPr/>
            <p:nvPr/>
          </p:nvSpPr>
          <p:spPr>
            <a:xfrm>
              <a:off x="10063872" y="216815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496610FB-6B79-554D-8862-D62EB30C3D60}"/>
                </a:ext>
              </a:extLst>
            </p:cNvPr>
            <p:cNvSpPr/>
            <p:nvPr/>
          </p:nvSpPr>
          <p:spPr>
            <a:xfrm>
              <a:off x="10783035" y="187939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C1FEA04B-A689-2442-8E39-DE276FBF22C8}"/>
                </a:ext>
              </a:extLst>
            </p:cNvPr>
            <p:cNvSpPr/>
            <p:nvPr/>
          </p:nvSpPr>
          <p:spPr>
            <a:xfrm>
              <a:off x="9541619" y="2176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0" name="Oval 89">
              <a:extLst>
                <a:ext uri="{FF2B5EF4-FFF2-40B4-BE49-F238E27FC236}">
                  <a16:creationId xmlns:a16="http://schemas.microsoft.com/office/drawing/2014/main" id="{B5B4F86E-EBCA-1C49-A318-9CED0AC188F0}"/>
                </a:ext>
              </a:extLst>
            </p:cNvPr>
            <p:cNvSpPr/>
            <p:nvPr/>
          </p:nvSpPr>
          <p:spPr>
            <a:xfrm>
              <a:off x="8805923" y="21692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1" name="Group 210">
              <a:extLst>
                <a:ext uri="{FF2B5EF4-FFF2-40B4-BE49-F238E27FC236}">
                  <a16:creationId xmlns:a16="http://schemas.microsoft.com/office/drawing/2014/main" id="{332EFC47-D8DC-0342-876A-A526D6C9EB41}"/>
                </a:ext>
              </a:extLst>
            </p:cNvPr>
            <p:cNvGrpSpPr>
              <a:grpSpLocks/>
            </p:cNvGrpSpPr>
            <p:nvPr/>
          </p:nvGrpSpPr>
          <p:grpSpPr bwMode="auto">
            <a:xfrm rot="5400000">
              <a:off x="11104721" y="1538395"/>
              <a:ext cx="304800" cy="762000"/>
              <a:chOff x="3216" y="1728"/>
              <a:chExt cx="192" cy="480"/>
            </a:xfrm>
          </p:grpSpPr>
          <p:sp>
            <p:nvSpPr>
              <p:cNvPr id="105" name="Line 8">
                <a:extLst>
                  <a:ext uri="{FF2B5EF4-FFF2-40B4-BE49-F238E27FC236}">
                    <a16:creationId xmlns:a16="http://schemas.microsoft.com/office/drawing/2014/main" id="{216917B6-878E-8046-B84B-C5C437644EB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
                <a:extLst>
                  <a:ext uri="{FF2B5EF4-FFF2-40B4-BE49-F238E27FC236}">
                    <a16:creationId xmlns:a16="http://schemas.microsoft.com/office/drawing/2014/main" id="{6A2858EC-FA36-B343-A45E-1C2F9877AB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
                <a:extLst>
                  <a:ext uri="{FF2B5EF4-FFF2-40B4-BE49-F238E27FC236}">
                    <a16:creationId xmlns:a16="http://schemas.microsoft.com/office/drawing/2014/main" id="{34EB78BB-DEA8-0045-8039-C35CC256EA1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
                <a:extLst>
                  <a:ext uri="{FF2B5EF4-FFF2-40B4-BE49-F238E27FC236}">
                    <a16:creationId xmlns:a16="http://schemas.microsoft.com/office/drawing/2014/main" id="{90CCCF58-2B8D-6A4E-A31E-435DBFC3795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 name="Group 210">
              <a:extLst>
                <a:ext uri="{FF2B5EF4-FFF2-40B4-BE49-F238E27FC236}">
                  <a16:creationId xmlns:a16="http://schemas.microsoft.com/office/drawing/2014/main" id="{59304E86-F635-CB46-A5DB-8F3B4344CD51}"/>
                </a:ext>
              </a:extLst>
            </p:cNvPr>
            <p:cNvGrpSpPr>
              <a:grpSpLocks/>
            </p:cNvGrpSpPr>
            <p:nvPr/>
          </p:nvGrpSpPr>
          <p:grpSpPr bwMode="auto">
            <a:xfrm rot="5400000">
              <a:off x="9075719" y="1847957"/>
              <a:ext cx="304800" cy="762000"/>
              <a:chOff x="3216" y="1728"/>
              <a:chExt cx="192" cy="480"/>
            </a:xfrm>
          </p:grpSpPr>
          <p:sp>
            <p:nvSpPr>
              <p:cNvPr id="101" name="Line 8">
                <a:extLst>
                  <a:ext uri="{FF2B5EF4-FFF2-40B4-BE49-F238E27FC236}">
                    <a16:creationId xmlns:a16="http://schemas.microsoft.com/office/drawing/2014/main" id="{92CACECF-5BDA-1F43-A742-F48D4A4A41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D6032AA9-3602-DD45-9588-AD336DFED7E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B3DA7F87-FBE9-8D42-B902-6C7C2C8EFD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7D451B41-DF43-2F4A-AFED-8AA616644E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3" name="TextBox 92">
              <a:extLst>
                <a:ext uri="{FF2B5EF4-FFF2-40B4-BE49-F238E27FC236}">
                  <a16:creationId xmlns:a16="http://schemas.microsoft.com/office/drawing/2014/main" id="{ACAC6641-477D-0844-9728-9DA3DE407DB8}"/>
                </a:ext>
              </a:extLst>
            </p:cNvPr>
            <p:cNvSpPr txBox="1"/>
            <p:nvPr/>
          </p:nvSpPr>
          <p:spPr>
            <a:xfrm>
              <a:off x="8732053" y="2332376"/>
              <a:ext cx="503037" cy="338554"/>
            </a:xfrm>
            <a:prstGeom prst="rect">
              <a:avLst/>
            </a:prstGeom>
            <a:noFill/>
          </p:spPr>
          <p:txBody>
            <a:bodyPr wrap="square" rtlCol="0">
              <a:spAutoFit/>
            </a:bodyPr>
            <a:lstStyle/>
            <a:p>
              <a:r>
                <a:rPr lang="en-US" sz="1600" dirty="0"/>
                <a:t>in</a:t>
              </a:r>
              <a:endParaRPr lang="en-US" sz="1200" baseline="-25000" dirty="0"/>
            </a:p>
          </p:txBody>
        </p:sp>
        <p:sp>
          <p:nvSpPr>
            <p:cNvPr id="96" name="TextBox 95">
              <a:extLst>
                <a:ext uri="{FF2B5EF4-FFF2-40B4-BE49-F238E27FC236}">
                  <a16:creationId xmlns:a16="http://schemas.microsoft.com/office/drawing/2014/main" id="{68157437-5A9A-7D4C-A08F-66896D5DD6A7}"/>
                </a:ext>
              </a:extLst>
            </p:cNvPr>
            <p:cNvSpPr txBox="1"/>
            <p:nvPr/>
          </p:nvSpPr>
          <p:spPr>
            <a:xfrm>
              <a:off x="11105347" y="1421298"/>
              <a:ext cx="547088" cy="338554"/>
            </a:xfrm>
            <a:prstGeom prst="rect">
              <a:avLst/>
            </a:prstGeom>
            <a:noFill/>
          </p:spPr>
          <p:txBody>
            <a:bodyPr wrap="square" rtlCol="0">
              <a:spAutoFit/>
            </a:bodyPr>
            <a:lstStyle/>
            <a:p>
              <a:r>
                <a:rPr lang="en-US" sz="1600" dirty="0"/>
                <a:t>C</a:t>
              </a:r>
              <a:r>
                <a:rPr lang="en-US" sz="1600" baseline="-25000" dirty="0"/>
                <a:t>o</a:t>
              </a:r>
            </a:p>
          </p:txBody>
        </p:sp>
        <p:sp>
          <p:nvSpPr>
            <p:cNvPr id="97" name="TextBox 96">
              <a:extLst>
                <a:ext uri="{FF2B5EF4-FFF2-40B4-BE49-F238E27FC236}">
                  <a16:creationId xmlns:a16="http://schemas.microsoft.com/office/drawing/2014/main" id="{B8FD59D1-1BD8-044F-B66A-9C60996E79AE}"/>
                </a:ext>
              </a:extLst>
            </p:cNvPr>
            <p:cNvSpPr txBox="1"/>
            <p:nvPr/>
          </p:nvSpPr>
          <p:spPr>
            <a:xfrm>
              <a:off x="9089488" y="1765234"/>
              <a:ext cx="530268" cy="338554"/>
            </a:xfrm>
            <a:prstGeom prst="rect">
              <a:avLst/>
            </a:prstGeom>
            <a:noFill/>
          </p:spPr>
          <p:txBody>
            <a:bodyPr wrap="square" rtlCol="0">
              <a:spAutoFit/>
            </a:bodyPr>
            <a:lstStyle/>
            <a:p>
              <a:r>
                <a:rPr lang="en-US" sz="1600" dirty="0"/>
                <a:t>C</a:t>
              </a:r>
              <a:r>
                <a:rPr lang="en-US" sz="1600" baseline="-25000" dirty="0"/>
                <a:t>i</a:t>
              </a:r>
            </a:p>
          </p:txBody>
        </p:sp>
        <p:sp>
          <p:nvSpPr>
            <p:cNvPr id="125" name="TextBox 124">
              <a:extLst>
                <a:ext uri="{FF2B5EF4-FFF2-40B4-BE49-F238E27FC236}">
                  <a16:creationId xmlns:a16="http://schemas.microsoft.com/office/drawing/2014/main" id="{B81B74E8-84DC-E340-BFFB-B511B395E97A}"/>
                </a:ext>
              </a:extLst>
            </p:cNvPr>
            <p:cNvSpPr txBox="1"/>
            <p:nvPr/>
          </p:nvSpPr>
          <p:spPr>
            <a:xfrm>
              <a:off x="10691343" y="1940407"/>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146" name="TextBox 145">
              <a:extLst>
                <a:ext uri="{FF2B5EF4-FFF2-40B4-BE49-F238E27FC236}">
                  <a16:creationId xmlns:a16="http://schemas.microsoft.com/office/drawing/2014/main" id="{56D4A059-B0F5-3A4A-A532-1213D620B256}"/>
                </a:ext>
              </a:extLst>
            </p:cNvPr>
            <p:cNvSpPr txBox="1"/>
            <p:nvPr/>
          </p:nvSpPr>
          <p:spPr>
            <a:xfrm>
              <a:off x="10128917" y="2330710"/>
              <a:ext cx="398104"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147" name="TextBox 146">
              <a:extLst>
                <a:ext uri="{FF2B5EF4-FFF2-40B4-BE49-F238E27FC236}">
                  <a16:creationId xmlns:a16="http://schemas.microsoft.com/office/drawing/2014/main" id="{6E6D5244-3A42-7947-A309-BF485E6F25B7}"/>
                </a:ext>
              </a:extLst>
            </p:cNvPr>
            <p:cNvSpPr txBox="1"/>
            <p:nvPr/>
          </p:nvSpPr>
          <p:spPr>
            <a:xfrm>
              <a:off x="9905754" y="1793630"/>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148" name="Straight Arrow Connector 147">
              <a:extLst>
                <a:ext uri="{FF2B5EF4-FFF2-40B4-BE49-F238E27FC236}">
                  <a16:creationId xmlns:a16="http://schemas.microsoft.com/office/drawing/2014/main" id="{BD303D6E-C4F0-ED4E-B4E3-EA154C05CF00}"/>
                </a:ext>
              </a:extLst>
            </p:cNvPr>
            <p:cNvCxnSpPr/>
            <p:nvPr/>
          </p:nvCxnSpPr>
          <p:spPr>
            <a:xfrm>
              <a:off x="10254419" y="1161304"/>
              <a:ext cx="603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D48C636F-0C5D-6245-9A9F-F5FBBF7B8707}"/>
                </a:ext>
              </a:extLst>
            </p:cNvPr>
            <p:cNvSpPr txBox="1"/>
            <p:nvPr/>
          </p:nvSpPr>
          <p:spPr>
            <a:xfrm>
              <a:off x="10524250" y="814849"/>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150" name="Straight Arrow Connector 149">
              <a:extLst>
                <a:ext uri="{FF2B5EF4-FFF2-40B4-BE49-F238E27FC236}">
                  <a16:creationId xmlns:a16="http://schemas.microsoft.com/office/drawing/2014/main" id="{F89A265F-F7C4-6B47-81DF-873AF4DC9B44}"/>
                </a:ext>
              </a:extLst>
            </p:cNvPr>
            <p:cNvCxnSpPr/>
            <p:nvPr/>
          </p:nvCxnSpPr>
          <p:spPr>
            <a:xfrm>
              <a:off x="9525470" y="2239120"/>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CB9E079F-D29B-6844-8A1B-C251D394443D}"/>
                </a:ext>
              </a:extLst>
            </p:cNvPr>
            <p:cNvSpPr txBox="1"/>
            <p:nvPr/>
          </p:nvSpPr>
          <p:spPr>
            <a:xfrm>
              <a:off x="9795302" y="2190121"/>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152" name="TextBox 151">
              <a:extLst>
                <a:ext uri="{FF2B5EF4-FFF2-40B4-BE49-F238E27FC236}">
                  <a16:creationId xmlns:a16="http://schemas.microsoft.com/office/drawing/2014/main" id="{4523A2CC-1D75-F64D-B3FB-62FFB02E28C5}"/>
                </a:ext>
              </a:extLst>
            </p:cNvPr>
            <p:cNvSpPr txBox="1"/>
            <p:nvPr/>
          </p:nvSpPr>
          <p:spPr>
            <a:xfrm>
              <a:off x="10038712" y="2598763"/>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153" name="Straight Arrow Connector 152">
              <a:extLst>
                <a:ext uri="{FF2B5EF4-FFF2-40B4-BE49-F238E27FC236}">
                  <a16:creationId xmlns:a16="http://schemas.microsoft.com/office/drawing/2014/main" id="{1ED39F44-1E9A-D246-8A4B-6F14AB16433E}"/>
                </a:ext>
              </a:extLst>
            </p:cNvPr>
            <p:cNvCxnSpPr>
              <a:cxnSpLocks/>
            </p:cNvCxnSpPr>
            <p:nvPr/>
          </p:nvCxnSpPr>
          <p:spPr>
            <a:xfrm flipH="1">
              <a:off x="10327293" y="2679795"/>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20">
              <a:extLst>
                <a:ext uri="{FF2B5EF4-FFF2-40B4-BE49-F238E27FC236}">
                  <a16:creationId xmlns:a16="http://schemas.microsoft.com/office/drawing/2014/main" id="{65F0EA72-8D57-9A45-A925-D9EC68099769}"/>
                </a:ext>
              </a:extLst>
            </p:cNvPr>
            <p:cNvGrpSpPr>
              <a:grpSpLocks/>
            </p:cNvGrpSpPr>
            <p:nvPr/>
          </p:nvGrpSpPr>
          <p:grpSpPr bwMode="auto">
            <a:xfrm>
              <a:off x="9528316" y="3061250"/>
              <a:ext cx="152400" cy="304800"/>
              <a:chOff x="3264" y="3072"/>
              <a:chExt cx="96" cy="192"/>
            </a:xfrm>
          </p:grpSpPr>
          <p:sp>
            <p:nvSpPr>
              <p:cNvPr id="215" name="Line 17">
                <a:extLst>
                  <a:ext uri="{FF2B5EF4-FFF2-40B4-BE49-F238E27FC236}">
                    <a16:creationId xmlns:a16="http://schemas.microsoft.com/office/drawing/2014/main" id="{C0749A86-A0CE-C942-A41C-6CFD34500925}"/>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Freeform 18">
                <a:extLst>
                  <a:ext uri="{FF2B5EF4-FFF2-40B4-BE49-F238E27FC236}">
                    <a16:creationId xmlns:a16="http://schemas.microsoft.com/office/drawing/2014/main" id="{B9F3C069-EBC3-A348-A74B-64DE845AA89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7" name="Group 220">
              <a:extLst>
                <a:ext uri="{FF2B5EF4-FFF2-40B4-BE49-F238E27FC236}">
                  <a16:creationId xmlns:a16="http://schemas.microsoft.com/office/drawing/2014/main" id="{418C3E0A-DBDF-0243-9A58-94D5553F09E5}"/>
                </a:ext>
              </a:extLst>
            </p:cNvPr>
            <p:cNvGrpSpPr>
              <a:grpSpLocks/>
            </p:cNvGrpSpPr>
            <p:nvPr/>
          </p:nvGrpSpPr>
          <p:grpSpPr bwMode="auto">
            <a:xfrm>
              <a:off x="10422838" y="3120886"/>
              <a:ext cx="152400" cy="304800"/>
              <a:chOff x="3264" y="3072"/>
              <a:chExt cx="96" cy="192"/>
            </a:xfrm>
          </p:grpSpPr>
          <p:sp>
            <p:nvSpPr>
              <p:cNvPr id="218" name="Line 17">
                <a:extLst>
                  <a:ext uri="{FF2B5EF4-FFF2-40B4-BE49-F238E27FC236}">
                    <a16:creationId xmlns:a16="http://schemas.microsoft.com/office/drawing/2014/main" id="{BAAE371F-40EE-714B-BAF7-9A9C3F38F1E3}"/>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Freeform 18">
                <a:extLst>
                  <a:ext uri="{FF2B5EF4-FFF2-40B4-BE49-F238E27FC236}">
                    <a16:creationId xmlns:a16="http://schemas.microsoft.com/office/drawing/2014/main" id="{4C7D73B2-9561-4647-AFCC-9CB2AE9E80D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0" name="Group 210">
              <a:extLst>
                <a:ext uri="{FF2B5EF4-FFF2-40B4-BE49-F238E27FC236}">
                  <a16:creationId xmlns:a16="http://schemas.microsoft.com/office/drawing/2014/main" id="{24527FC7-4B45-054A-AC3F-9D978032114D}"/>
                </a:ext>
              </a:extLst>
            </p:cNvPr>
            <p:cNvGrpSpPr>
              <a:grpSpLocks/>
            </p:cNvGrpSpPr>
            <p:nvPr/>
          </p:nvGrpSpPr>
          <p:grpSpPr bwMode="auto">
            <a:xfrm>
              <a:off x="10817815" y="2504219"/>
              <a:ext cx="304800" cy="762000"/>
              <a:chOff x="3216" y="1728"/>
              <a:chExt cx="192" cy="480"/>
            </a:xfrm>
          </p:grpSpPr>
          <p:sp>
            <p:nvSpPr>
              <p:cNvPr id="221" name="Line 8">
                <a:extLst>
                  <a:ext uri="{FF2B5EF4-FFF2-40B4-BE49-F238E27FC236}">
                    <a16:creationId xmlns:a16="http://schemas.microsoft.com/office/drawing/2014/main" id="{635F6126-F13C-924D-B27A-FBBD793C93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
                <a:extLst>
                  <a:ext uri="{FF2B5EF4-FFF2-40B4-BE49-F238E27FC236}">
                    <a16:creationId xmlns:a16="http://schemas.microsoft.com/office/drawing/2014/main" id="{501B6426-1D3D-C244-984C-CA89C4C0EB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0">
                <a:extLst>
                  <a:ext uri="{FF2B5EF4-FFF2-40B4-BE49-F238E27FC236}">
                    <a16:creationId xmlns:a16="http://schemas.microsoft.com/office/drawing/2014/main" id="{AA8676DE-02B3-4B41-9B0F-121591A5C90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11">
                <a:extLst>
                  <a:ext uri="{FF2B5EF4-FFF2-40B4-BE49-F238E27FC236}">
                    <a16:creationId xmlns:a16="http://schemas.microsoft.com/office/drawing/2014/main" id="{3406AA89-14BC-8741-982F-786E3C71923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5" name="Straight Connector 224">
              <a:extLst>
                <a:ext uri="{FF2B5EF4-FFF2-40B4-BE49-F238E27FC236}">
                  <a16:creationId xmlns:a16="http://schemas.microsoft.com/office/drawing/2014/main" id="{ABD8D981-713F-5640-B670-9AA5957521A5}"/>
                </a:ext>
              </a:extLst>
            </p:cNvPr>
            <p:cNvCxnSpPr>
              <a:cxnSpLocks/>
            </p:cNvCxnSpPr>
            <p:nvPr/>
          </p:nvCxnSpPr>
          <p:spPr>
            <a:xfrm>
              <a:off x="10518906" y="2510878"/>
              <a:ext cx="461779"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6" name="Group 220">
              <a:extLst>
                <a:ext uri="{FF2B5EF4-FFF2-40B4-BE49-F238E27FC236}">
                  <a16:creationId xmlns:a16="http://schemas.microsoft.com/office/drawing/2014/main" id="{312C60F3-07E4-9849-8A28-A6388FFA73C2}"/>
                </a:ext>
              </a:extLst>
            </p:cNvPr>
            <p:cNvGrpSpPr>
              <a:grpSpLocks/>
            </p:cNvGrpSpPr>
            <p:nvPr/>
          </p:nvGrpSpPr>
          <p:grpSpPr bwMode="auto">
            <a:xfrm>
              <a:off x="10893289" y="3114261"/>
              <a:ext cx="152400" cy="304800"/>
              <a:chOff x="3264" y="3072"/>
              <a:chExt cx="96" cy="192"/>
            </a:xfrm>
          </p:grpSpPr>
          <p:sp>
            <p:nvSpPr>
              <p:cNvPr id="227" name="Line 17">
                <a:extLst>
                  <a:ext uri="{FF2B5EF4-FFF2-40B4-BE49-F238E27FC236}">
                    <a16:creationId xmlns:a16="http://schemas.microsoft.com/office/drawing/2014/main" id="{502E2AC3-995A-E948-8743-676CFB4F497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Freeform 18">
                <a:extLst>
                  <a:ext uri="{FF2B5EF4-FFF2-40B4-BE49-F238E27FC236}">
                    <a16:creationId xmlns:a16="http://schemas.microsoft.com/office/drawing/2014/main" id="{EB4D31A1-963C-A744-9A2E-A2BF78E80BB2}"/>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 name="TextBox 228">
              <a:extLst>
                <a:ext uri="{FF2B5EF4-FFF2-40B4-BE49-F238E27FC236}">
                  <a16:creationId xmlns:a16="http://schemas.microsoft.com/office/drawing/2014/main" id="{CFC258E0-BEBE-8547-8A9C-80D423F49E4B}"/>
                </a:ext>
              </a:extLst>
            </p:cNvPr>
            <p:cNvSpPr txBox="1"/>
            <p:nvPr/>
          </p:nvSpPr>
          <p:spPr>
            <a:xfrm>
              <a:off x="11111975" y="2713385"/>
              <a:ext cx="547088" cy="338554"/>
            </a:xfrm>
            <a:prstGeom prst="rect">
              <a:avLst/>
            </a:prstGeom>
            <a:noFill/>
          </p:spPr>
          <p:txBody>
            <a:bodyPr wrap="square" rtlCol="0">
              <a:spAutoFit/>
            </a:bodyPr>
            <a:lstStyle/>
            <a:p>
              <a:r>
                <a:rPr lang="en-US" sz="1600" dirty="0"/>
                <a:t>C</a:t>
              </a:r>
              <a:r>
                <a:rPr lang="en-US" sz="1600" baseline="-25000" dirty="0"/>
                <a:t>e</a:t>
              </a:r>
            </a:p>
          </p:txBody>
        </p:sp>
      </p:grpSp>
      <p:grpSp>
        <p:nvGrpSpPr>
          <p:cNvPr id="4" name="Group 3">
            <a:extLst>
              <a:ext uri="{FF2B5EF4-FFF2-40B4-BE49-F238E27FC236}">
                <a16:creationId xmlns:a16="http://schemas.microsoft.com/office/drawing/2014/main" id="{39D9FB16-7F35-FC43-A9C8-5F7D06DB4305}"/>
              </a:ext>
            </a:extLst>
          </p:cNvPr>
          <p:cNvGrpSpPr/>
          <p:nvPr/>
        </p:nvGrpSpPr>
        <p:grpSpPr>
          <a:xfrm>
            <a:off x="8251972" y="3935536"/>
            <a:ext cx="3396138" cy="2761646"/>
            <a:chOff x="8681797" y="3311010"/>
            <a:chExt cx="3396138" cy="2761646"/>
          </a:xfrm>
        </p:grpSpPr>
        <p:grpSp>
          <p:nvGrpSpPr>
            <p:cNvPr id="154" name="Group 478">
              <a:extLst>
                <a:ext uri="{FF2B5EF4-FFF2-40B4-BE49-F238E27FC236}">
                  <a16:creationId xmlns:a16="http://schemas.microsoft.com/office/drawing/2014/main" id="{85B09501-CE09-5244-B533-B54CC927D577}"/>
                </a:ext>
              </a:extLst>
            </p:cNvPr>
            <p:cNvGrpSpPr>
              <a:grpSpLocks/>
            </p:cNvGrpSpPr>
            <p:nvPr/>
          </p:nvGrpSpPr>
          <p:grpSpPr bwMode="auto">
            <a:xfrm flipH="1">
              <a:off x="10227757" y="4555311"/>
              <a:ext cx="401622" cy="609600"/>
              <a:chOff x="4656" y="1344"/>
              <a:chExt cx="192" cy="384"/>
            </a:xfrm>
          </p:grpSpPr>
          <p:sp>
            <p:nvSpPr>
              <p:cNvPr id="155" name="Freeform 154">
                <a:extLst>
                  <a:ext uri="{FF2B5EF4-FFF2-40B4-BE49-F238E27FC236}">
                    <a16:creationId xmlns:a16="http://schemas.microsoft.com/office/drawing/2014/main" id="{D8D5DDBD-290B-2F48-BB92-5DF4DC50DCEA}"/>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6" name="Line 36">
                <a:extLst>
                  <a:ext uri="{FF2B5EF4-FFF2-40B4-BE49-F238E27FC236}">
                    <a16:creationId xmlns:a16="http://schemas.microsoft.com/office/drawing/2014/main" id="{B4E15D2F-582E-A44E-8BFC-E3373246D7F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7" name="Line 37">
                <a:extLst>
                  <a:ext uri="{FF2B5EF4-FFF2-40B4-BE49-F238E27FC236}">
                    <a16:creationId xmlns:a16="http://schemas.microsoft.com/office/drawing/2014/main" id="{F7BFD354-F33D-4847-9C29-1D21A7125D9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58" name="Freeform 157">
                <a:extLst>
                  <a:ext uri="{FF2B5EF4-FFF2-40B4-BE49-F238E27FC236}">
                    <a16:creationId xmlns:a16="http://schemas.microsoft.com/office/drawing/2014/main" id="{D68B7BDA-384C-844D-B5C9-96674497ADC9}"/>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60" name="Freeform 12">
              <a:extLst>
                <a:ext uri="{FF2B5EF4-FFF2-40B4-BE49-F238E27FC236}">
                  <a16:creationId xmlns:a16="http://schemas.microsoft.com/office/drawing/2014/main" id="{84573E89-BC4F-AB42-91B9-AC39EFB7CB72}"/>
                </a:ext>
              </a:extLst>
            </p:cNvPr>
            <p:cNvSpPr>
              <a:spLocks/>
            </p:cNvSpPr>
            <p:nvPr/>
          </p:nvSpPr>
          <p:spPr bwMode="auto">
            <a:xfrm flipH="1">
              <a:off x="10883076" y="378368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61" name="Straight Connector 160">
              <a:extLst>
                <a:ext uri="{FF2B5EF4-FFF2-40B4-BE49-F238E27FC236}">
                  <a16:creationId xmlns:a16="http://schemas.microsoft.com/office/drawing/2014/main" id="{D48FA747-4356-1B47-9163-F6322F58B7F3}"/>
                </a:ext>
              </a:extLst>
            </p:cNvPr>
            <p:cNvCxnSpPr/>
            <p:nvPr/>
          </p:nvCxnSpPr>
          <p:spPr>
            <a:xfrm>
              <a:off x="10621283" y="455531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E812FCE6-7259-A14D-9A38-97F991703806}"/>
                </a:ext>
              </a:extLst>
            </p:cNvPr>
            <p:cNvSpPr txBox="1"/>
            <p:nvPr/>
          </p:nvSpPr>
          <p:spPr>
            <a:xfrm>
              <a:off x="10580922" y="3956861"/>
              <a:ext cx="547088" cy="338554"/>
            </a:xfrm>
            <a:prstGeom prst="rect">
              <a:avLst/>
            </a:prstGeom>
            <a:noFill/>
          </p:spPr>
          <p:txBody>
            <a:bodyPr wrap="square" rtlCol="0">
              <a:spAutoFit/>
            </a:bodyPr>
            <a:lstStyle/>
            <a:p>
              <a:r>
                <a:rPr lang="en-US" sz="1600" dirty="0" err="1"/>
                <a:t>R</a:t>
              </a:r>
              <a:r>
                <a:rPr lang="en-US" sz="1600" baseline="-25000" dirty="0" err="1"/>
                <a:t>c</a:t>
              </a:r>
              <a:endParaRPr lang="en-US" sz="1600" baseline="-25000" dirty="0"/>
            </a:p>
          </p:txBody>
        </p:sp>
        <p:sp>
          <p:nvSpPr>
            <p:cNvPr id="166" name="Oval 165">
              <a:extLst>
                <a:ext uri="{FF2B5EF4-FFF2-40B4-BE49-F238E27FC236}">
                  <a16:creationId xmlns:a16="http://schemas.microsoft.com/office/drawing/2014/main" id="{D770455B-96DC-1948-84E2-5A6E9A2B82A2}"/>
                </a:ext>
              </a:extLst>
            </p:cNvPr>
            <p:cNvSpPr/>
            <p:nvPr/>
          </p:nvSpPr>
          <p:spPr>
            <a:xfrm>
              <a:off x="11682698" y="450293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4" name="Freeform 12">
              <a:extLst>
                <a:ext uri="{FF2B5EF4-FFF2-40B4-BE49-F238E27FC236}">
                  <a16:creationId xmlns:a16="http://schemas.microsoft.com/office/drawing/2014/main" id="{F66E7393-D3E9-9740-B7A8-5628553C112B}"/>
                </a:ext>
              </a:extLst>
            </p:cNvPr>
            <p:cNvSpPr>
              <a:spLocks/>
            </p:cNvSpPr>
            <p:nvPr/>
          </p:nvSpPr>
          <p:spPr bwMode="auto">
            <a:xfrm rot="5400000" flipH="1">
              <a:off x="9283643" y="49120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75" name="Freeform 12">
              <a:extLst>
                <a:ext uri="{FF2B5EF4-FFF2-40B4-BE49-F238E27FC236}">
                  <a16:creationId xmlns:a16="http://schemas.microsoft.com/office/drawing/2014/main" id="{D72FC9DB-5085-AC49-974D-F0870271A674}"/>
                </a:ext>
              </a:extLst>
            </p:cNvPr>
            <p:cNvSpPr>
              <a:spLocks/>
            </p:cNvSpPr>
            <p:nvPr/>
          </p:nvSpPr>
          <p:spPr bwMode="auto">
            <a:xfrm flipH="1">
              <a:off x="10534762" y="510037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77" name="Straight Connector 176">
              <a:extLst>
                <a:ext uri="{FF2B5EF4-FFF2-40B4-BE49-F238E27FC236}">
                  <a16:creationId xmlns:a16="http://schemas.microsoft.com/office/drawing/2014/main" id="{91565580-E177-C34A-AA1F-EF214606100E}"/>
                </a:ext>
              </a:extLst>
            </p:cNvPr>
            <p:cNvCxnSpPr>
              <a:cxnSpLocks/>
            </p:cNvCxnSpPr>
            <p:nvPr/>
          </p:nvCxnSpPr>
          <p:spPr>
            <a:xfrm flipH="1" flipV="1">
              <a:off x="9727642" y="4875555"/>
              <a:ext cx="3167" cy="40066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AB151793-CA39-D148-89ED-37D52D20AC53}"/>
                </a:ext>
              </a:extLst>
            </p:cNvPr>
            <p:cNvSpPr txBox="1"/>
            <p:nvPr/>
          </p:nvSpPr>
          <p:spPr>
            <a:xfrm>
              <a:off x="9283200" y="5327980"/>
              <a:ext cx="566663" cy="338554"/>
            </a:xfrm>
            <a:prstGeom prst="rect">
              <a:avLst/>
            </a:prstGeom>
            <a:noFill/>
          </p:spPr>
          <p:txBody>
            <a:bodyPr wrap="square" rtlCol="0">
              <a:spAutoFit/>
            </a:bodyPr>
            <a:lstStyle/>
            <a:p>
              <a:r>
                <a:rPr lang="en-US" sz="1600" dirty="0"/>
                <a:t>R</a:t>
              </a:r>
              <a:r>
                <a:rPr lang="en-US" sz="1600" baseline="-25000" dirty="0"/>
                <a:t>b</a:t>
              </a:r>
              <a:endParaRPr lang="en-US" sz="1200" baseline="-25000" dirty="0"/>
            </a:p>
          </p:txBody>
        </p:sp>
        <p:sp>
          <p:nvSpPr>
            <p:cNvPr id="179" name="TextBox 178">
              <a:extLst>
                <a:ext uri="{FF2B5EF4-FFF2-40B4-BE49-F238E27FC236}">
                  <a16:creationId xmlns:a16="http://schemas.microsoft.com/office/drawing/2014/main" id="{EB92FE2B-92E5-9D45-B156-A82B4025BB75}"/>
                </a:ext>
              </a:extLst>
            </p:cNvPr>
            <p:cNvSpPr txBox="1"/>
            <p:nvPr/>
          </p:nvSpPr>
          <p:spPr>
            <a:xfrm>
              <a:off x="10679137" y="5327821"/>
              <a:ext cx="375678"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80" name="TextBox 179">
              <a:extLst>
                <a:ext uri="{FF2B5EF4-FFF2-40B4-BE49-F238E27FC236}">
                  <a16:creationId xmlns:a16="http://schemas.microsoft.com/office/drawing/2014/main" id="{9E81865A-3727-E84C-8286-D7710B895A9C}"/>
                </a:ext>
              </a:extLst>
            </p:cNvPr>
            <p:cNvSpPr txBox="1"/>
            <p:nvPr/>
          </p:nvSpPr>
          <p:spPr>
            <a:xfrm>
              <a:off x="11508187" y="342259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81" name="TextBox 180">
              <a:extLst>
                <a:ext uri="{FF2B5EF4-FFF2-40B4-BE49-F238E27FC236}">
                  <a16:creationId xmlns:a16="http://schemas.microsoft.com/office/drawing/2014/main" id="{1A282950-D27B-E043-8B94-F5F270B3AC02}"/>
                </a:ext>
              </a:extLst>
            </p:cNvPr>
            <p:cNvSpPr txBox="1"/>
            <p:nvPr/>
          </p:nvSpPr>
          <p:spPr>
            <a:xfrm>
              <a:off x="11574898" y="4142375"/>
              <a:ext cx="503037" cy="338554"/>
            </a:xfrm>
            <a:prstGeom prst="rect">
              <a:avLst/>
            </a:prstGeom>
            <a:noFill/>
          </p:spPr>
          <p:txBody>
            <a:bodyPr wrap="square" rtlCol="0">
              <a:spAutoFit/>
            </a:bodyPr>
            <a:lstStyle/>
            <a:p>
              <a:r>
                <a:rPr lang="en-US" sz="1600" dirty="0"/>
                <a:t>out</a:t>
              </a:r>
              <a:endParaRPr lang="en-US" sz="1200" baseline="-25000" dirty="0"/>
            </a:p>
          </p:txBody>
        </p:sp>
        <p:sp>
          <p:nvSpPr>
            <p:cNvPr id="184" name="Oval 183">
              <a:extLst>
                <a:ext uri="{FF2B5EF4-FFF2-40B4-BE49-F238E27FC236}">
                  <a16:creationId xmlns:a16="http://schemas.microsoft.com/office/drawing/2014/main" id="{C669D55F-4E82-E649-9076-C38A3293105A}"/>
                </a:ext>
              </a:extLst>
            </p:cNvPr>
            <p:cNvSpPr/>
            <p:nvPr/>
          </p:nvSpPr>
          <p:spPr>
            <a:xfrm>
              <a:off x="11539206" y="373535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7751D1E7-AC6E-5447-A08E-00A934AF1039}"/>
                </a:ext>
              </a:extLst>
            </p:cNvPr>
            <p:cNvSpPr/>
            <p:nvPr/>
          </p:nvSpPr>
          <p:spPr>
            <a:xfrm>
              <a:off x="10569372" y="507884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23ACF6EC-813E-6148-BABA-6E1AC0A85755}"/>
                </a:ext>
              </a:extLst>
            </p:cNvPr>
            <p:cNvSpPr/>
            <p:nvPr/>
          </p:nvSpPr>
          <p:spPr>
            <a:xfrm>
              <a:off x="10193987" y="479971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B1100BEB-36DE-1B4A-A4FC-9A56AD55748A}"/>
                </a:ext>
              </a:extLst>
            </p:cNvPr>
            <p:cNvSpPr/>
            <p:nvPr/>
          </p:nvSpPr>
          <p:spPr>
            <a:xfrm>
              <a:off x="10913150" y="45109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81382F08-96CF-7145-BC65-4594A2883360}"/>
                </a:ext>
              </a:extLst>
            </p:cNvPr>
            <p:cNvSpPr/>
            <p:nvPr/>
          </p:nvSpPr>
          <p:spPr>
            <a:xfrm>
              <a:off x="9671734" y="48077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D3017CE8-8C65-1847-B482-6B6106F61C60}"/>
                </a:ext>
              </a:extLst>
            </p:cNvPr>
            <p:cNvSpPr/>
            <p:nvPr/>
          </p:nvSpPr>
          <p:spPr>
            <a:xfrm>
              <a:off x="8936038" y="4800812"/>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90" name="Group 210">
              <a:extLst>
                <a:ext uri="{FF2B5EF4-FFF2-40B4-BE49-F238E27FC236}">
                  <a16:creationId xmlns:a16="http://schemas.microsoft.com/office/drawing/2014/main" id="{B42609E5-B8A3-8245-B569-B2618E715250}"/>
                </a:ext>
              </a:extLst>
            </p:cNvPr>
            <p:cNvGrpSpPr>
              <a:grpSpLocks/>
            </p:cNvGrpSpPr>
            <p:nvPr/>
          </p:nvGrpSpPr>
          <p:grpSpPr bwMode="auto">
            <a:xfrm rot="5400000">
              <a:off x="11219055" y="4183131"/>
              <a:ext cx="304800" cy="762000"/>
              <a:chOff x="3216" y="1728"/>
              <a:chExt cx="192" cy="480"/>
            </a:xfrm>
          </p:grpSpPr>
          <p:sp>
            <p:nvSpPr>
              <p:cNvPr id="191" name="Line 8">
                <a:extLst>
                  <a:ext uri="{FF2B5EF4-FFF2-40B4-BE49-F238E27FC236}">
                    <a16:creationId xmlns:a16="http://schemas.microsoft.com/office/drawing/2014/main" id="{894D4259-A8DF-714F-B734-4396672F351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
                <a:extLst>
                  <a:ext uri="{FF2B5EF4-FFF2-40B4-BE49-F238E27FC236}">
                    <a16:creationId xmlns:a16="http://schemas.microsoft.com/office/drawing/2014/main" id="{EA721D4C-2605-434D-9036-BAEF9124A5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0">
                <a:extLst>
                  <a:ext uri="{FF2B5EF4-FFF2-40B4-BE49-F238E27FC236}">
                    <a16:creationId xmlns:a16="http://schemas.microsoft.com/office/drawing/2014/main" id="{9586B11D-E368-F14B-92B7-66F002C32B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
                <a:extLst>
                  <a:ext uri="{FF2B5EF4-FFF2-40B4-BE49-F238E27FC236}">
                    <a16:creationId xmlns:a16="http://schemas.microsoft.com/office/drawing/2014/main" id="{2E1B55B6-F8EE-2D43-A140-83F759D271C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5" name="Group 210">
              <a:extLst>
                <a:ext uri="{FF2B5EF4-FFF2-40B4-BE49-F238E27FC236}">
                  <a16:creationId xmlns:a16="http://schemas.microsoft.com/office/drawing/2014/main" id="{333ED0FB-621D-9F46-991B-37E8EF708DFC}"/>
                </a:ext>
              </a:extLst>
            </p:cNvPr>
            <p:cNvGrpSpPr>
              <a:grpSpLocks/>
            </p:cNvGrpSpPr>
            <p:nvPr/>
          </p:nvGrpSpPr>
          <p:grpSpPr bwMode="auto">
            <a:xfrm rot="5400000">
              <a:off x="9205834" y="4479520"/>
              <a:ext cx="304800" cy="762000"/>
              <a:chOff x="3216" y="1728"/>
              <a:chExt cx="192" cy="480"/>
            </a:xfrm>
          </p:grpSpPr>
          <p:sp>
            <p:nvSpPr>
              <p:cNvPr id="196" name="Line 8">
                <a:extLst>
                  <a:ext uri="{FF2B5EF4-FFF2-40B4-BE49-F238E27FC236}">
                    <a16:creationId xmlns:a16="http://schemas.microsoft.com/office/drawing/2014/main" id="{E2E0619B-711C-8F4D-B9FB-A5DCEF83396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77ED30CA-6D05-3545-926E-F19573FF486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D29643BC-6A34-504E-87F6-D505247F54D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1">
                <a:extLst>
                  <a:ext uri="{FF2B5EF4-FFF2-40B4-BE49-F238E27FC236}">
                    <a16:creationId xmlns:a16="http://schemas.microsoft.com/office/drawing/2014/main" id="{09E6C44A-E549-724C-AC2A-DD076A6E93F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0" name="TextBox 199">
              <a:extLst>
                <a:ext uri="{FF2B5EF4-FFF2-40B4-BE49-F238E27FC236}">
                  <a16:creationId xmlns:a16="http://schemas.microsoft.com/office/drawing/2014/main" id="{D344ECFD-2E07-C840-86CE-9F516C850F58}"/>
                </a:ext>
              </a:extLst>
            </p:cNvPr>
            <p:cNvSpPr txBox="1"/>
            <p:nvPr/>
          </p:nvSpPr>
          <p:spPr>
            <a:xfrm>
              <a:off x="8856671" y="4458019"/>
              <a:ext cx="503037" cy="338554"/>
            </a:xfrm>
            <a:prstGeom prst="rect">
              <a:avLst/>
            </a:prstGeom>
            <a:noFill/>
          </p:spPr>
          <p:txBody>
            <a:bodyPr wrap="square" rtlCol="0">
              <a:spAutoFit/>
            </a:bodyPr>
            <a:lstStyle/>
            <a:p>
              <a:r>
                <a:rPr lang="en-US" sz="1600" dirty="0"/>
                <a:t>in</a:t>
              </a:r>
              <a:endParaRPr lang="en-US" sz="1200" baseline="-25000" dirty="0"/>
            </a:p>
          </p:txBody>
        </p:sp>
        <p:sp>
          <p:nvSpPr>
            <p:cNvPr id="203" name="TextBox 202">
              <a:extLst>
                <a:ext uri="{FF2B5EF4-FFF2-40B4-BE49-F238E27FC236}">
                  <a16:creationId xmlns:a16="http://schemas.microsoft.com/office/drawing/2014/main" id="{372B2AD8-D722-9F4F-A5BA-E94EB70ADFAF}"/>
                </a:ext>
              </a:extLst>
            </p:cNvPr>
            <p:cNvSpPr txBox="1"/>
            <p:nvPr/>
          </p:nvSpPr>
          <p:spPr>
            <a:xfrm>
              <a:off x="11235462" y="4052861"/>
              <a:ext cx="547088" cy="338554"/>
            </a:xfrm>
            <a:prstGeom prst="rect">
              <a:avLst/>
            </a:prstGeom>
            <a:noFill/>
          </p:spPr>
          <p:txBody>
            <a:bodyPr wrap="square" rtlCol="0">
              <a:spAutoFit/>
            </a:bodyPr>
            <a:lstStyle/>
            <a:p>
              <a:r>
                <a:rPr lang="en-US" sz="1600" dirty="0"/>
                <a:t>C</a:t>
              </a:r>
              <a:r>
                <a:rPr lang="en-US" sz="1600" baseline="-25000" dirty="0"/>
                <a:t>o</a:t>
              </a:r>
            </a:p>
          </p:txBody>
        </p:sp>
        <p:sp>
          <p:nvSpPr>
            <p:cNvPr id="204" name="TextBox 203">
              <a:extLst>
                <a:ext uri="{FF2B5EF4-FFF2-40B4-BE49-F238E27FC236}">
                  <a16:creationId xmlns:a16="http://schemas.microsoft.com/office/drawing/2014/main" id="{E907D001-EE48-7B4A-A523-B174D08FF9DC}"/>
                </a:ext>
              </a:extLst>
            </p:cNvPr>
            <p:cNvSpPr txBox="1"/>
            <p:nvPr/>
          </p:nvSpPr>
          <p:spPr>
            <a:xfrm>
              <a:off x="9284829" y="4320590"/>
              <a:ext cx="338930" cy="338554"/>
            </a:xfrm>
            <a:prstGeom prst="rect">
              <a:avLst/>
            </a:prstGeom>
            <a:noFill/>
          </p:spPr>
          <p:txBody>
            <a:bodyPr wrap="square" rtlCol="0">
              <a:spAutoFit/>
            </a:bodyPr>
            <a:lstStyle/>
            <a:p>
              <a:r>
                <a:rPr lang="en-US" sz="1600" dirty="0"/>
                <a:t>C</a:t>
              </a:r>
              <a:r>
                <a:rPr lang="en-US" sz="1600" baseline="-25000" dirty="0"/>
                <a:t>i</a:t>
              </a:r>
            </a:p>
          </p:txBody>
        </p:sp>
        <p:sp>
          <p:nvSpPr>
            <p:cNvPr id="205" name="TextBox 204">
              <a:extLst>
                <a:ext uri="{FF2B5EF4-FFF2-40B4-BE49-F238E27FC236}">
                  <a16:creationId xmlns:a16="http://schemas.microsoft.com/office/drawing/2014/main" id="{10E03920-0D42-1F4F-A828-A70519420BBE}"/>
                </a:ext>
              </a:extLst>
            </p:cNvPr>
            <p:cNvSpPr txBox="1"/>
            <p:nvPr/>
          </p:nvSpPr>
          <p:spPr>
            <a:xfrm>
              <a:off x="10821458" y="4571970"/>
              <a:ext cx="547088" cy="338554"/>
            </a:xfrm>
            <a:prstGeom prst="rect">
              <a:avLst/>
            </a:prstGeom>
            <a:noFill/>
          </p:spPr>
          <p:txBody>
            <a:bodyPr wrap="square" rtlCol="0">
              <a:spAutoFit/>
            </a:bodyPr>
            <a:lstStyle/>
            <a:p>
              <a:r>
                <a:rPr lang="en-US" sz="1600" dirty="0" err="1"/>
                <a:t>V</a:t>
              </a:r>
              <a:r>
                <a:rPr lang="en-US" sz="1600" baseline="-25000" dirty="0" err="1"/>
                <a:t>c</a:t>
              </a:r>
              <a:endParaRPr lang="en-US" sz="1600" baseline="-25000" dirty="0"/>
            </a:p>
          </p:txBody>
        </p:sp>
        <p:sp>
          <p:nvSpPr>
            <p:cNvPr id="206" name="TextBox 205">
              <a:extLst>
                <a:ext uri="{FF2B5EF4-FFF2-40B4-BE49-F238E27FC236}">
                  <a16:creationId xmlns:a16="http://schemas.microsoft.com/office/drawing/2014/main" id="{6641C53C-1440-D94C-9818-31C0DFA6F808}"/>
                </a:ext>
              </a:extLst>
            </p:cNvPr>
            <p:cNvSpPr txBox="1"/>
            <p:nvPr/>
          </p:nvSpPr>
          <p:spPr>
            <a:xfrm>
              <a:off x="10643348" y="4988777"/>
              <a:ext cx="547088" cy="338554"/>
            </a:xfrm>
            <a:prstGeom prst="rect">
              <a:avLst/>
            </a:prstGeom>
            <a:noFill/>
          </p:spPr>
          <p:txBody>
            <a:bodyPr wrap="square" rtlCol="0">
              <a:spAutoFit/>
            </a:bodyPr>
            <a:lstStyle/>
            <a:p>
              <a:r>
                <a:rPr lang="en-US" sz="1600" dirty="0" err="1"/>
                <a:t>V</a:t>
              </a:r>
              <a:r>
                <a:rPr lang="en-US" sz="1600" baseline="-25000" dirty="0" err="1"/>
                <a:t>e</a:t>
              </a:r>
              <a:endParaRPr lang="en-US" sz="1600" baseline="-25000" dirty="0"/>
            </a:p>
          </p:txBody>
        </p:sp>
        <p:sp>
          <p:nvSpPr>
            <p:cNvPr id="207" name="TextBox 206">
              <a:extLst>
                <a:ext uri="{FF2B5EF4-FFF2-40B4-BE49-F238E27FC236}">
                  <a16:creationId xmlns:a16="http://schemas.microsoft.com/office/drawing/2014/main" id="{26459D43-5987-094E-AA69-A60B1D59F4F0}"/>
                </a:ext>
              </a:extLst>
            </p:cNvPr>
            <p:cNvSpPr txBox="1"/>
            <p:nvPr/>
          </p:nvSpPr>
          <p:spPr>
            <a:xfrm>
              <a:off x="10035869" y="4425193"/>
              <a:ext cx="547088" cy="338554"/>
            </a:xfrm>
            <a:prstGeom prst="rect">
              <a:avLst/>
            </a:prstGeom>
            <a:noFill/>
          </p:spPr>
          <p:txBody>
            <a:bodyPr wrap="square" rtlCol="0">
              <a:spAutoFit/>
            </a:bodyPr>
            <a:lstStyle/>
            <a:p>
              <a:r>
                <a:rPr lang="en-US" sz="1600" dirty="0" err="1"/>
                <a:t>V</a:t>
              </a:r>
              <a:r>
                <a:rPr lang="en-US" sz="1600" baseline="-25000" dirty="0" err="1"/>
                <a:t>b</a:t>
              </a:r>
              <a:endParaRPr lang="en-US" sz="1600" baseline="-25000" dirty="0"/>
            </a:p>
          </p:txBody>
        </p:sp>
        <p:cxnSp>
          <p:nvCxnSpPr>
            <p:cNvPr id="208" name="Straight Arrow Connector 207">
              <a:extLst>
                <a:ext uri="{FF2B5EF4-FFF2-40B4-BE49-F238E27FC236}">
                  <a16:creationId xmlns:a16="http://schemas.microsoft.com/office/drawing/2014/main" id="{263F1E17-E38D-FF46-B185-097CFBDFDF15}"/>
                </a:ext>
              </a:extLst>
            </p:cNvPr>
            <p:cNvCxnSpPr/>
            <p:nvPr/>
          </p:nvCxnSpPr>
          <p:spPr>
            <a:xfrm>
              <a:off x="10979770" y="3794794"/>
              <a:ext cx="603504" cy="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C255F45E-D626-B043-88CF-97C386B939B2}"/>
                </a:ext>
              </a:extLst>
            </p:cNvPr>
            <p:cNvSpPr txBox="1"/>
            <p:nvPr/>
          </p:nvSpPr>
          <p:spPr>
            <a:xfrm>
              <a:off x="11121196" y="3467806"/>
              <a:ext cx="547088" cy="338554"/>
            </a:xfrm>
            <a:prstGeom prst="rect">
              <a:avLst/>
            </a:prstGeom>
            <a:noFill/>
          </p:spPr>
          <p:txBody>
            <a:bodyPr wrap="square" rtlCol="0">
              <a:spAutoFit/>
            </a:bodyPr>
            <a:lstStyle/>
            <a:p>
              <a:r>
                <a:rPr lang="en-US" sz="1600" dirty="0" err="1"/>
                <a:t>i</a:t>
              </a:r>
              <a:r>
                <a:rPr lang="en-US" sz="1600" baseline="-25000" dirty="0" err="1"/>
                <a:t>c</a:t>
              </a:r>
              <a:endParaRPr lang="en-US" sz="1600" baseline="-25000" dirty="0"/>
            </a:p>
          </p:txBody>
        </p:sp>
        <p:cxnSp>
          <p:nvCxnSpPr>
            <p:cNvPr id="210" name="Straight Arrow Connector 209">
              <a:extLst>
                <a:ext uri="{FF2B5EF4-FFF2-40B4-BE49-F238E27FC236}">
                  <a16:creationId xmlns:a16="http://schemas.microsoft.com/office/drawing/2014/main" id="{EF0B3F3B-C71D-C84D-88B7-D56F4A30A21E}"/>
                </a:ext>
              </a:extLst>
            </p:cNvPr>
            <p:cNvCxnSpPr/>
            <p:nvPr/>
          </p:nvCxnSpPr>
          <p:spPr>
            <a:xfrm>
              <a:off x="9655585" y="4870683"/>
              <a:ext cx="5741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C82BB955-2B0C-A74E-B8EB-43D692C21D6B}"/>
                </a:ext>
              </a:extLst>
            </p:cNvPr>
            <p:cNvSpPr txBox="1"/>
            <p:nvPr/>
          </p:nvSpPr>
          <p:spPr>
            <a:xfrm>
              <a:off x="9925417" y="4821684"/>
              <a:ext cx="547088" cy="338554"/>
            </a:xfrm>
            <a:prstGeom prst="rect">
              <a:avLst/>
            </a:prstGeom>
            <a:noFill/>
          </p:spPr>
          <p:txBody>
            <a:bodyPr wrap="square" rtlCol="0">
              <a:spAutoFit/>
            </a:bodyPr>
            <a:lstStyle/>
            <a:p>
              <a:r>
                <a:rPr lang="en-US" sz="1600" dirty="0" err="1"/>
                <a:t>i</a:t>
              </a:r>
              <a:r>
                <a:rPr lang="en-US" sz="1600" baseline="-25000" dirty="0" err="1"/>
                <a:t>b</a:t>
              </a:r>
              <a:endParaRPr lang="en-US" sz="1600" baseline="-25000" dirty="0"/>
            </a:p>
          </p:txBody>
        </p:sp>
        <p:sp>
          <p:nvSpPr>
            <p:cNvPr id="212" name="TextBox 211">
              <a:extLst>
                <a:ext uri="{FF2B5EF4-FFF2-40B4-BE49-F238E27FC236}">
                  <a16:creationId xmlns:a16="http://schemas.microsoft.com/office/drawing/2014/main" id="{9DE224C6-9729-5F42-8902-AF50CC6BDCB9}"/>
                </a:ext>
              </a:extLst>
            </p:cNvPr>
            <p:cNvSpPr txBox="1"/>
            <p:nvPr/>
          </p:nvSpPr>
          <p:spPr>
            <a:xfrm>
              <a:off x="10168827" y="5230326"/>
              <a:ext cx="330029" cy="338554"/>
            </a:xfrm>
            <a:prstGeom prst="rect">
              <a:avLst/>
            </a:prstGeom>
            <a:noFill/>
          </p:spPr>
          <p:txBody>
            <a:bodyPr wrap="square" rtlCol="0">
              <a:spAutoFit/>
            </a:bodyPr>
            <a:lstStyle/>
            <a:p>
              <a:r>
                <a:rPr lang="en-US" sz="1600" dirty="0" err="1"/>
                <a:t>i</a:t>
              </a:r>
              <a:r>
                <a:rPr lang="en-US" sz="1600" baseline="-25000" dirty="0" err="1"/>
                <a:t>e</a:t>
              </a:r>
              <a:endParaRPr lang="en-US" sz="1600" baseline="-25000" dirty="0"/>
            </a:p>
          </p:txBody>
        </p:sp>
        <p:cxnSp>
          <p:nvCxnSpPr>
            <p:cNvPr id="213" name="Straight Arrow Connector 212">
              <a:extLst>
                <a:ext uri="{FF2B5EF4-FFF2-40B4-BE49-F238E27FC236}">
                  <a16:creationId xmlns:a16="http://schemas.microsoft.com/office/drawing/2014/main" id="{A4AB40DC-4D6E-EB4E-BC64-8511849BC0A3}"/>
                </a:ext>
              </a:extLst>
            </p:cNvPr>
            <p:cNvCxnSpPr>
              <a:cxnSpLocks/>
            </p:cNvCxnSpPr>
            <p:nvPr/>
          </p:nvCxnSpPr>
          <p:spPr>
            <a:xfrm flipH="1">
              <a:off x="10457408" y="5311358"/>
              <a:ext cx="1795" cy="33882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0">
              <a:extLst>
                <a:ext uri="{FF2B5EF4-FFF2-40B4-BE49-F238E27FC236}">
                  <a16:creationId xmlns:a16="http://schemas.microsoft.com/office/drawing/2014/main" id="{2B002212-3C07-CC4E-8F34-65EC659C206A}"/>
                </a:ext>
              </a:extLst>
            </p:cNvPr>
            <p:cNvGrpSpPr>
              <a:grpSpLocks/>
            </p:cNvGrpSpPr>
            <p:nvPr/>
          </p:nvGrpSpPr>
          <p:grpSpPr bwMode="auto">
            <a:xfrm>
              <a:off x="10548559" y="5767856"/>
              <a:ext cx="152400" cy="304800"/>
              <a:chOff x="3264" y="3072"/>
              <a:chExt cx="96" cy="192"/>
            </a:xfrm>
          </p:grpSpPr>
          <p:sp>
            <p:nvSpPr>
              <p:cNvPr id="231" name="Line 17">
                <a:extLst>
                  <a:ext uri="{FF2B5EF4-FFF2-40B4-BE49-F238E27FC236}">
                    <a16:creationId xmlns:a16="http://schemas.microsoft.com/office/drawing/2014/main" id="{51C86893-FA67-1C4B-9E85-7BC3529B4CDA}"/>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Freeform 18">
                <a:extLst>
                  <a:ext uri="{FF2B5EF4-FFF2-40B4-BE49-F238E27FC236}">
                    <a16:creationId xmlns:a16="http://schemas.microsoft.com/office/drawing/2014/main" id="{689D3426-D5E0-7244-94A0-35F06E82026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Oval 232">
              <a:extLst>
                <a:ext uri="{FF2B5EF4-FFF2-40B4-BE49-F238E27FC236}">
                  <a16:creationId xmlns:a16="http://schemas.microsoft.com/office/drawing/2014/main" id="{99D53A2E-B1D5-9642-9260-599D10822A95}"/>
                </a:ext>
              </a:extLst>
            </p:cNvPr>
            <p:cNvSpPr/>
            <p:nvPr/>
          </p:nvSpPr>
          <p:spPr>
            <a:xfrm>
              <a:off x="8955918" y="52182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4" name="TextBox 233">
              <a:extLst>
                <a:ext uri="{FF2B5EF4-FFF2-40B4-BE49-F238E27FC236}">
                  <a16:creationId xmlns:a16="http://schemas.microsoft.com/office/drawing/2014/main" id="{03C10EC9-5B7D-814B-960D-961972744829}"/>
                </a:ext>
              </a:extLst>
            </p:cNvPr>
            <p:cNvSpPr txBox="1"/>
            <p:nvPr/>
          </p:nvSpPr>
          <p:spPr>
            <a:xfrm>
              <a:off x="8828047" y="5305005"/>
              <a:ext cx="445956" cy="338554"/>
            </a:xfrm>
            <a:prstGeom prst="rect">
              <a:avLst/>
            </a:prstGeom>
            <a:noFill/>
          </p:spPr>
          <p:txBody>
            <a:bodyPr wrap="none" rtlCol="0">
              <a:spAutoFit/>
            </a:bodyPr>
            <a:lstStyle/>
            <a:p>
              <a:r>
                <a:rPr lang="en-US" sz="1600" dirty="0" err="1"/>
                <a:t>V</a:t>
              </a:r>
              <a:r>
                <a:rPr lang="en-US" sz="1600" baseline="-25000" dirty="0" err="1"/>
                <a:t>bb</a:t>
              </a:r>
              <a:endParaRPr lang="en-US" sz="1200" baseline="-25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14EBA9-9AA1-FD47-9431-9BFF3A1FD6B9}"/>
                    </a:ext>
                  </a:extLst>
                </p:cNvPr>
                <p:cNvSpPr txBox="1"/>
                <p:nvPr/>
              </p:nvSpPr>
              <p:spPr>
                <a:xfrm>
                  <a:off x="8681797" y="3311010"/>
                  <a:ext cx="2518475" cy="1262199"/>
                </a:xfrm>
                <a:prstGeom prst="rect">
                  <a:avLst/>
                </a:prstGeom>
                <a:noFill/>
              </p:spPr>
              <p:txBody>
                <a:bodyPr wrap="square" rtlCol="0">
                  <a:noAutofit/>
                </a:bodyPr>
                <a:lstStyle/>
                <a:p>
                  <a:r>
                    <a:rPr lang="en-US" dirty="0"/>
                    <a:t>Equivalent</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𝑐𝑐</m:t>
                          </m:r>
                        </m:sub>
                      </m:sSub>
                    </m:oMath>
                  </a14:m>
                  <a:endParaRPr lang="en-US" dirty="0"/>
                </a:p>
              </p:txBody>
            </p:sp>
          </mc:Choice>
          <mc:Fallback xmlns="">
            <p:sp>
              <p:nvSpPr>
                <p:cNvPr id="13" name="TextBox 12">
                  <a:extLst>
                    <a:ext uri="{FF2B5EF4-FFF2-40B4-BE49-F238E27FC236}">
                      <a16:creationId xmlns:a16="http://schemas.microsoft.com/office/drawing/2014/main" id="{4114EBA9-9AA1-FD47-9431-9BFF3A1FD6B9}"/>
                    </a:ext>
                  </a:extLst>
                </p:cNvPr>
                <p:cNvSpPr txBox="1">
                  <a:spLocks noRot="1" noChangeAspect="1" noMove="1" noResize="1" noEditPoints="1" noAdjustHandles="1" noChangeArrowheads="1" noChangeShapeType="1" noTextEdit="1"/>
                </p:cNvSpPr>
                <p:nvPr/>
              </p:nvSpPr>
              <p:spPr>
                <a:xfrm>
                  <a:off x="8681797" y="3311010"/>
                  <a:ext cx="2518475" cy="1262199"/>
                </a:xfrm>
                <a:prstGeom prst="rect">
                  <a:avLst/>
                </a:prstGeom>
                <a:blipFill>
                  <a:blip r:embed="rId4"/>
                  <a:stretch>
                    <a:fillRect l="-1500" t="-1980"/>
                  </a:stretch>
                </a:blipFill>
              </p:spPr>
              <p:txBody>
                <a:bodyPr/>
                <a:lstStyle/>
                <a:p>
                  <a:r>
                    <a:rPr lang="en-US">
                      <a:noFill/>
                    </a:rPr>
                    <a:t> </a:t>
                  </a:r>
                </a:p>
              </p:txBody>
            </p:sp>
          </mc:Fallback>
        </mc:AlternateContent>
      </p:grpSp>
    </p:spTree>
    <p:extLst>
      <p:ext uri="{BB962C8B-B14F-4D97-AF65-F5344CB8AC3E}">
        <p14:creationId xmlns:p14="http://schemas.microsoft.com/office/powerpoint/2010/main" val="50324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866" y="32203"/>
            <a:ext cx="11478771" cy="868362"/>
          </a:xfrm>
        </p:spPr>
        <p:txBody>
          <a:bodyPr anchor="ctr">
            <a:normAutofit/>
          </a:bodyPr>
          <a:lstStyle/>
          <a:p>
            <a:pPr algn="ctr"/>
            <a:r>
              <a:rPr lang="en-US" sz="4400" dirty="0">
                <a:cs typeface="Arial" panose="020B0604020202020204" pitchFamily="34" charset="0"/>
              </a:rPr>
              <a:t>Transistor experiment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207088" y="1730193"/>
                <a:ext cx="8547876" cy="4114221"/>
              </a:xfrm>
            </p:spPr>
            <p:txBody>
              <a:bodyPr>
                <a:noAutofit/>
              </a:bodyPr>
              <a:lstStyle/>
              <a:p>
                <a:pPr marL="0" indent="0" algn="l">
                  <a:buNone/>
                </a:pPr>
                <a:r>
                  <a:rPr lang="en-US" sz="2000" dirty="0">
                    <a:ea typeface="Arial" charset="0"/>
                    <a:cs typeface="Arial" charset="0"/>
                  </a:rPr>
                  <a:t>Experiment A</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=9</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220</m:t>
                    </m:r>
                    <m:r>
                      <a:rPr lang="en-US" sz="2000" b="0" i="1" smtClean="0">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0" smtClean="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=150.</m:t>
                    </m:r>
                  </m:oMath>
                </a14:m>
                <a:endParaRPr lang="en-US" sz="2000" dirty="0">
                  <a:ea typeface="Arial" charset="0"/>
                  <a:cs typeface="Arial" charset="0"/>
                </a:endParaRPr>
              </a:p>
              <a:p>
                <a:pPr lvl="1"/>
                <a:r>
                  <a:rPr lang="en-US" sz="2000" dirty="0">
                    <a:ea typeface="Arial" charset="0"/>
                    <a:cs typeface="Arial" charset="0"/>
                  </a:rPr>
                  <a:t>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=2.36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=2.24</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𝑒</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1.54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1.89</m:t>
                    </m:r>
                    <m:r>
                      <a:rPr lang="en-US" sz="2000" i="1">
                        <a:latin typeface="Cambria Math" panose="02040503050406030204" pitchFamily="18" charset="0"/>
                        <a:cs typeface="Arial" charset="0"/>
                      </a:rPr>
                      <m:t>𝑉</m:t>
                    </m:r>
                    <m:r>
                      <a:rPr lang="en-US" sz="2000" b="0" i="1" smtClean="0">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46</m:t>
                    </m:r>
                    <m:r>
                      <a:rPr lang="en-US" sz="2000" b="0" i="1" smtClean="0">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r>
                  <a:rPr lang="en-US" sz="2000" dirty="0">
                    <a:ea typeface="Arial" charset="0"/>
                    <a:cs typeface="Arial" charset="0"/>
                  </a:rPr>
                  <a:t>Experiment B</a:t>
                </a:r>
              </a:p>
              <a:p>
                <a:pPr lvl="1"/>
                <a:r>
                  <a:rPr lang="en-US" sz="2000" dirty="0">
                    <a:ea typeface="Arial" charset="0"/>
                    <a:cs typeface="Arial" charset="0"/>
                  </a:rPr>
                  <a:t>Again,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𝑐𝑐</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9</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=20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=10</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𝐸</m:t>
                        </m:r>
                      </m:sub>
                    </m:sSub>
                    <m:r>
                      <a:rPr lang="en-US" sz="2000" i="1">
                        <a:latin typeface="Cambria Math" panose="02040503050406030204" pitchFamily="18" charset="0"/>
                        <a:cs typeface="Arial" charset="0"/>
                      </a:rPr>
                      <m:t>=220</m:t>
                    </m:r>
                    <m:r>
                      <m:rPr>
                        <m:sty m:val="p"/>
                      </m:rPr>
                      <a:rPr lang="el-GR" sz="2000" i="1">
                        <a:latin typeface="Cambria Math" panose="02040503050406030204" pitchFamily="18" charset="0"/>
                        <a:ea typeface="Cambria Math" panose="02040503050406030204" pitchFamily="18" charset="0"/>
                        <a:cs typeface="Arial" charset="0"/>
                      </a:rPr>
                      <m:t>Ω</m:t>
                    </m:r>
                    <m:r>
                      <a:rPr lang="en-US" sz="2000">
                        <a:latin typeface="Cambria Math" panose="02040503050406030204" pitchFamily="18" charset="0"/>
                        <a:ea typeface="Cambria Math" panose="02040503050406030204" pitchFamily="18" charset="0"/>
                        <a:cs typeface="Arial" charset="0"/>
                      </a:rPr>
                      <m:t>.</m:t>
                    </m:r>
                  </m:oMath>
                </a14:m>
                <a:r>
                  <a:rPr lang="en-US" sz="2000" dirty="0">
                    <a:ea typeface="Arial" charset="0"/>
                    <a:cs typeface="Arial" charset="0"/>
                  </a:rPr>
                  <a:t>  2n3904 transistor, </a:t>
                </a:r>
                <a14:m>
                  <m:oMath xmlns:m="http://schemas.openxmlformats.org/officeDocument/2006/math">
                    <m:r>
                      <a:rPr lang="en-US" sz="2000" i="1">
                        <a:latin typeface="Cambria Math" panose="02040503050406030204" pitchFamily="18" charset="0"/>
                        <a:ea typeface="Cambria Math" panose="02040503050406030204" pitchFamily="18" charset="0"/>
                        <a:cs typeface="Arial" charset="0"/>
                      </a:rPr>
                      <m:t>𝛽</m:t>
                    </m:r>
                    <m:r>
                      <a:rPr lang="en-US" sz="2000" i="1">
                        <a:latin typeface="Cambria Math" panose="02040503050406030204" pitchFamily="18" charset="0"/>
                        <a:ea typeface="Cambria Math" panose="02040503050406030204" pitchFamily="18" charset="0"/>
                        <a:cs typeface="Arial" charset="0"/>
                      </a:rPr>
                      <m:t>=150.</m:t>
                    </m:r>
                  </m:oMath>
                </a14:m>
                <a:r>
                  <a:rPr lang="en-US" sz="2000" dirty="0">
                    <a:ea typeface="Arial" charset="0"/>
                    <a:cs typeface="Arial" charset="0"/>
                  </a:rPr>
                  <a:t> With no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oMath>
                </a14:m>
                <a:r>
                  <a:rPr lang="en-US" sz="2000" dirty="0">
                    <a:ea typeface="Arial" charset="0"/>
                    <a:cs typeface="Arial" charset="0"/>
                  </a:rPr>
                  <a:t> adjusted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5.8</m:t>
                    </m:r>
                    <m:r>
                      <a:rPr lang="en-US" sz="2000" i="1">
                        <a:latin typeface="Cambria Math" panose="02040503050406030204" pitchFamily="18" charset="0"/>
                        <a:cs typeface="Arial" charset="0"/>
                      </a:rPr>
                      <m:t>𝑉</m:t>
                    </m:r>
                  </m:oMath>
                </a14:m>
                <a:r>
                  <a:rPr lang="en-US" sz="2000" dirty="0">
                    <a:ea typeface="Arial" charset="0"/>
                    <a:cs typeface="Arial" charset="0"/>
                  </a:rPr>
                  <a:t>.  Put transistor in and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p>
              <a:p>
                <a:pPr lvl="1"/>
                <a:r>
                  <a:rPr lang="en-US" sz="2000" dirty="0">
                    <a:cs typeface="Arial" charset="0"/>
                  </a:rPr>
                  <a:t>With transistor,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=2.4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.74</m:t>
                    </m:r>
                    <m:r>
                      <a:rPr lang="en-US" sz="2000" i="1">
                        <a:latin typeface="Cambria Math" panose="02040503050406030204" pitchFamily="18" charset="0"/>
                        <a:cs typeface="Arial" charset="0"/>
                      </a:rPr>
                      <m:t>𝑉</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𝑐</m:t>
                        </m:r>
                      </m:sub>
                    </m:sSub>
                    <m:r>
                      <a:rPr lang="en-US" sz="2000" i="1">
                        <a:latin typeface="Cambria Math" panose="02040503050406030204" pitchFamily="18" charset="0"/>
                        <a:cs typeface="Arial" charset="0"/>
                      </a:rPr>
                      <m:t>=7</m:t>
                    </m:r>
                    <m:r>
                      <a:rPr lang="en-US" sz="2000" i="1">
                        <a:latin typeface="Cambria Math" panose="02040503050406030204" pitchFamily="18" charset="0"/>
                        <a:cs typeface="Arial" charset="0"/>
                      </a:rPr>
                      <m:t>𝑚𝐴</m:t>
                    </m:r>
                    <m:r>
                      <a:rPr lang="en-US" sz="2000" i="1">
                        <a:latin typeface="Cambria Math" panose="02040503050406030204" pitchFamily="18" charset="0"/>
                        <a:cs typeface="Arial" charset="0"/>
                      </a:rPr>
                      <m:t>,</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=46</m:t>
                    </m:r>
                    <m:r>
                      <a:rPr lang="en-US" sz="2000" i="1">
                        <a:latin typeface="Cambria Math" panose="02040503050406030204" pitchFamily="18" charset="0"/>
                        <a:ea typeface="Cambria Math" panose="02040503050406030204" pitchFamily="18" charset="0"/>
                        <a:cs typeface="Arial" charset="0"/>
                      </a:rPr>
                      <m:t>𝜇</m:t>
                    </m:r>
                  </m:oMath>
                </a14:m>
                <a:r>
                  <a:rPr lang="en-US" sz="2000" dirty="0">
                    <a:ea typeface="Arial" charset="0"/>
                    <a:cs typeface="Arial" charset="0"/>
                  </a:rPr>
                  <a:t>A.</a:t>
                </a:r>
              </a:p>
              <a:p>
                <a:pPr lvl="1"/>
                <a:r>
                  <a:rPr lang="en-US" sz="2000" dirty="0">
                    <a:ea typeface="Arial" charset="0"/>
                    <a:cs typeface="Arial" charset="0"/>
                  </a:rPr>
                  <a:t>Analyze these with our transistor model.</a:t>
                </a:r>
              </a:p>
              <a:p>
                <a:pPr lvl="1"/>
                <a:r>
                  <a:rPr lang="en-US" sz="2000" dirty="0">
                    <a:ea typeface="Arial" charset="0"/>
                    <a:cs typeface="Arial" charset="0"/>
                  </a:rPr>
                  <a:t>Now use the Thevenin equivalents to analyze them.</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207088" y="1730193"/>
                <a:ext cx="8547876" cy="4114221"/>
              </a:xfrm>
              <a:blipFill>
                <a:blip r:embed="rId3"/>
                <a:stretch>
                  <a:fillRect l="-742" t="-1846" r="-1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55</a:t>
            </a:fld>
            <a:endParaRPr lang="en-US"/>
          </a:p>
        </p:txBody>
      </p:sp>
      <p:grpSp>
        <p:nvGrpSpPr>
          <p:cNvPr id="12" name="Group 11">
            <a:extLst>
              <a:ext uri="{FF2B5EF4-FFF2-40B4-BE49-F238E27FC236}">
                <a16:creationId xmlns:a16="http://schemas.microsoft.com/office/drawing/2014/main" id="{018BDDBD-7B57-279D-AAB3-1458024F7D49}"/>
              </a:ext>
            </a:extLst>
          </p:cNvPr>
          <p:cNvGrpSpPr/>
          <p:nvPr/>
        </p:nvGrpSpPr>
        <p:grpSpPr>
          <a:xfrm>
            <a:off x="293754" y="2113363"/>
            <a:ext cx="2642646" cy="3174009"/>
            <a:chOff x="207692" y="1930729"/>
            <a:chExt cx="2642646" cy="3174009"/>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242040"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648276" y="27268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897359"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635566" y="3488870"/>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725842" y="2715896"/>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241076" y="2562278"/>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540120" y="2890420"/>
              <a:ext cx="547088" cy="338554"/>
            </a:xfrm>
            <a:prstGeom prst="rect">
              <a:avLst/>
            </a:prstGeom>
            <a:noFill/>
          </p:spPr>
          <p:txBody>
            <a:bodyPr wrap="square" rtlCol="0">
              <a:spAutoFit/>
            </a:bodyPr>
            <a:lstStyle/>
            <a:p>
              <a:r>
                <a:rPr lang="en-US" sz="1600" dirty="0"/>
                <a:t>R</a:t>
              </a:r>
              <a:r>
                <a:rPr lang="en-US" sz="1600" baseline="-25000" dirty="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211089" y="2887448"/>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6" name="Oval 45">
              <a:extLst>
                <a:ext uri="{FF2B5EF4-FFF2-40B4-BE49-F238E27FC236}">
                  <a16:creationId xmlns:a16="http://schemas.microsoft.com/office/drawing/2014/main" id="{9A019E72-2318-7A4D-8D20-2C79DC2CE91D}"/>
                </a:ext>
              </a:extLst>
            </p:cNvPr>
            <p:cNvSpPr/>
            <p:nvPr/>
          </p:nvSpPr>
          <p:spPr>
            <a:xfrm>
              <a:off x="2239779" y="34364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495374" y="4723738"/>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655734" y="400465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549045"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735467" y="4723738"/>
              <a:ext cx="1767982"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45092" y="3417247"/>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85BDE4DF-F81D-794B-9972-37ED67386AC5}"/>
                </a:ext>
              </a:extLst>
            </p:cNvPr>
            <p:cNvSpPr txBox="1"/>
            <p:nvPr/>
          </p:nvSpPr>
          <p:spPr>
            <a:xfrm>
              <a:off x="207692" y="4185568"/>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70538" y="4261380"/>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215194" y="1930729"/>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2347301"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591009" y="46703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F0094A89-58FC-9D49-95C9-EF1AFB1144E7}"/>
                </a:ext>
              </a:extLst>
            </p:cNvPr>
            <p:cNvSpPr txBox="1"/>
            <p:nvPr/>
          </p:nvSpPr>
          <p:spPr>
            <a:xfrm>
              <a:off x="1048711" y="3438240"/>
              <a:ext cx="380232" cy="338554"/>
            </a:xfrm>
            <a:prstGeom prst="rect">
              <a:avLst/>
            </a:prstGeom>
            <a:noFill/>
          </p:spPr>
          <p:txBody>
            <a:bodyPr wrap="none" rtlCol="0">
              <a:spAutoFit/>
            </a:bodyPr>
            <a:lstStyle/>
            <a:p>
              <a:r>
                <a:rPr lang="en-US" sz="1600" b="1" dirty="0" err="1"/>
                <a:t>V</a:t>
              </a:r>
              <a:r>
                <a:rPr lang="en-US" sz="1600" b="1" baseline="-25000" dirty="0" err="1"/>
                <a:t>b</a:t>
              </a:r>
              <a:endParaRPr lang="en-US" sz="1200" b="1" baseline="-25000" dirty="0"/>
            </a:p>
          </p:txBody>
        </p:sp>
        <p:sp>
          <p:nvSpPr>
            <p:cNvPr id="79" name="Oval 78">
              <a:extLst>
                <a:ext uri="{FF2B5EF4-FFF2-40B4-BE49-F238E27FC236}">
                  <a16:creationId xmlns:a16="http://schemas.microsoft.com/office/drawing/2014/main" id="{C61CBD0D-16CC-5940-9695-BA68440DC07A}"/>
                </a:ext>
              </a:extLst>
            </p:cNvPr>
            <p:cNvSpPr/>
            <p:nvPr/>
          </p:nvSpPr>
          <p:spPr>
            <a:xfrm>
              <a:off x="2473057" y="46669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Oval 79">
              <a:extLst>
                <a:ext uri="{FF2B5EF4-FFF2-40B4-BE49-F238E27FC236}">
                  <a16:creationId xmlns:a16="http://schemas.microsoft.com/office/drawing/2014/main" id="{6ED74642-0FE4-0840-AB8C-7E0BCCC573F5}"/>
                </a:ext>
              </a:extLst>
            </p:cNvPr>
            <p:cNvSpPr/>
            <p:nvPr/>
          </p:nvSpPr>
          <p:spPr>
            <a:xfrm>
              <a:off x="1352651" y="233761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AE07092E-3ED2-F049-B2E4-537D35935127}"/>
                </a:ext>
              </a:extLst>
            </p:cNvPr>
            <p:cNvSpPr/>
            <p:nvPr/>
          </p:nvSpPr>
          <p:spPr>
            <a:xfrm>
              <a:off x="1583655"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730243"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208270"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927433" y="343145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43" name="Straight Connector 42">
              <a:extLst>
                <a:ext uri="{FF2B5EF4-FFF2-40B4-BE49-F238E27FC236}">
                  <a16:creationId xmlns:a16="http://schemas.microsoft.com/office/drawing/2014/main" id="{D84FDD89-7A3A-9047-92A0-5E67CE5E495C}"/>
                </a:ext>
              </a:extLst>
            </p:cNvPr>
            <p:cNvCxnSpPr>
              <a:cxnSpLocks/>
            </p:cNvCxnSpPr>
            <p:nvPr/>
          </p:nvCxnSpPr>
          <p:spPr>
            <a:xfrm>
              <a:off x="750144" y="3787781"/>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FAB0F130-2D2F-3A46-B54A-6808B755A9EC}"/>
                </a:ext>
              </a:extLst>
            </p:cNvPr>
            <p:cNvSpPr/>
            <p:nvPr/>
          </p:nvSpPr>
          <p:spPr>
            <a:xfrm>
              <a:off x="683275" y="372804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2572FB62-CE5C-A05A-E3A0-1C7CF1206AE9}"/>
                </a:ext>
              </a:extLst>
            </p:cNvPr>
            <p:cNvSpPr/>
            <p:nvPr/>
          </p:nvSpPr>
          <p:spPr>
            <a:xfrm>
              <a:off x="1347398" y="265817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3625571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dirty="0">
                <a:cs typeface="Arial" panose="020B0604020202020204" pitchFamily="34" charset="0"/>
              </a:rPr>
              <a:t>Turn the t</a:t>
            </a:r>
            <a:r>
              <a:rPr lang="en-US" sz="4400" dirty="0">
                <a:cs typeface="Arial" panose="020B0604020202020204" pitchFamily="34" charset="0"/>
              </a:rPr>
              <a:t>ransistor experiment into a CE amplifier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74272" y="1365677"/>
                <a:ext cx="7989594" cy="4666739"/>
              </a:xfrm>
            </p:spPr>
            <p:txBody>
              <a:bodyPr>
                <a:noAutofit/>
              </a:bodyPr>
              <a:lstStyle/>
              <a:p>
                <a:r>
                  <a:rPr lang="en-US" sz="2000" dirty="0">
                    <a:latin typeface="Calibri" panose="020F0502020204030204" pitchFamily="34" charset="0"/>
                    <a:ea typeface="Arial" charset="0"/>
                    <a:cs typeface="Calibri" panose="020F0502020204030204" pitchFamily="34" charset="0"/>
                  </a:rPr>
                  <a:t>Add C</a:t>
                </a:r>
                <a:r>
                  <a:rPr lang="en-US" sz="2000" baseline="-25000" dirty="0">
                    <a:latin typeface="Calibri" panose="020F0502020204030204" pitchFamily="34" charset="0"/>
                    <a:ea typeface="Arial" charset="0"/>
                    <a:cs typeface="Calibri" panose="020F0502020204030204" pitchFamily="34" charset="0"/>
                  </a:rPr>
                  <a:t>i</a:t>
                </a:r>
                <a:r>
                  <a:rPr lang="en-US" sz="2000" dirty="0">
                    <a:latin typeface="Calibri" panose="020F0502020204030204" pitchFamily="34" charset="0"/>
                    <a:ea typeface="Arial" charset="0"/>
                    <a:cs typeface="Calibri" panose="020F0502020204030204" pitchFamily="34" charset="0"/>
                  </a:rPr>
                  <a:t> and C</a:t>
                </a:r>
                <a:r>
                  <a:rPr lang="en-US" sz="2000" baseline="-25000" dirty="0">
                    <a:latin typeface="Calibri" panose="020F0502020204030204" pitchFamily="34" charset="0"/>
                    <a:ea typeface="Arial" charset="0"/>
                    <a:cs typeface="Calibri" panose="020F0502020204030204" pitchFamily="34" charset="0"/>
                  </a:rPr>
                  <a:t>o</a:t>
                </a:r>
                <a:r>
                  <a:rPr lang="en-US" sz="2000" dirty="0">
                    <a:latin typeface="Calibri" panose="020F0502020204030204" pitchFamily="34" charset="0"/>
                    <a:ea typeface="Arial" charset="0"/>
                    <a:cs typeface="Calibri" panose="020F0502020204030204" pitchFamily="34" charset="0"/>
                  </a:rPr>
                  <a:t>.  Component values are:</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𝑖</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𝐶</m:t>
                        </m:r>
                      </m:e>
                      <m:sub>
                        <m:r>
                          <a:rPr lang="en-US" sz="1800" b="0" i="1" smtClean="0">
                            <a:latin typeface="Cambria Math" panose="02040503050406030204" pitchFamily="18" charset="0"/>
                            <a:cs typeface="Arial" charset="0"/>
                          </a:rPr>
                          <m:t>𝑜</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𝐹</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0</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𝐶</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220</m:t>
                    </m:r>
                    <m:r>
                      <m:rPr>
                        <m:sty m:val="p"/>
                      </m:rPr>
                      <a:rPr lang="el-GR" sz="1800" i="1">
                        <a:latin typeface="Cambria Math" panose="02040503050406030204" pitchFamily="18" charset="0"/>
                        <a:ea typeface="Cambria Math" panose="02040503050406030204" pitchFamily="18" charset="0"/>
                        <a:cs typeface="Arial" charset="0"/>
                      </a:rPr>
                      <m:t>Ω</m:t>
                    </m:r>
                  </m:oMath>
                </a14:m>
                <a:r>
                  <a:rPr lang="en-US" sz="1800" dirty="0">
                    <a:latin typeface="Calibri" panose="020F0502020204030204" pitchFamily="34" charset="0"/>
                    <a:ea typeface="Arial" charset="0"/>
                    <a:cs typeface="Calibri" panose="020F0502020204030204" pitchFamily="34" charset="0"/>
                  </a:rPr>
                  <a:t> </a:t>
                </a:r>
              </a:p>
              <a:p>
                <a:pPr lvl="1"/>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9</m:t>
                    </m:r>
                    <m:r>
                      <a:rPr lang="en-US" sz="1800" b="0" i="1" smtClean="0">
                        <a:latin typeface="Cambria Math" panose="02040503050406030204" pitchFamily="18" charset="0"/>
                        <a:cs typeface="Arial" charset="0"/>
                      </a:rPr>
                      <m:t>𝑉</m:t>
                    </m:r>
                  </m:oMath>
                </a14:m>
                <a:r>
                  <a:rPr lang="en-US" sz="1800" dirty="0">
                    <a:latin typeface="Calibri" panose="020F0502020204030204" pitchFamily="34" charset="0"/>
                    <a:ea typeface="Arial" charset="0"/>
                    <a:cs typeface="Calibri" panose="020F0502020204030204" pitchFamily="34" charset="0"/>
                  </a:rPr>
                  <a:t> </a:t>
                </a:r>
              </a:p>
              <a:p>
                <a:pPr marL="457200" lvl="1" indent="0">
                  <a:buNone/>
                </a:pPr>
                <a:endParaRPr lang="en-US" sz="2200" dirty="0">
                  <a:latin typeface="Calibri" panose="020F0502020204030204" pitchFamily="34" charset="0"/>
                  <a:ea typeface="Arial" charset="0"/>
                  <a:cs typeface="Calibri" panose="020F0502020204030204" pitchFamily="34" charset="0"/>
                </a:endParaRP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Use a function generator to generate a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𝑝𝑝</m:t>
                        </m:r>
                      </m:sub>
                    </m:sSub>
                    <m:r>
                      <a:rPr lang="en-US" sz="2000" b="0" i="1" smtClean="0">
                        <a:latin typeface="Cambria Math" panose="02040503050406030204" pitchFamily="18" charset="0"/>
                        <a:cs typeface="Arial" charset="0"/>
                      </a:rPr>
                      <m:t>=800</m:t>
                    </m:r>
                    <m:r>
                      <a:rPr lang="en-US" sz="2000" b="0" i="1" smtClean="0">
                        <a:latin typeface="Cambria Math" panose="02040503050406030204" pitchFamily="18" charset="0"/>
                        <a:cs typeface="Arial" charset="0"/>
                      </a:rPr>
                      <m:t>𝑚𝑉</m:t>
                    </m:r>
                  </m:oMath>
                </a14:m>
                <a:r>
                  <a:rPr lang="en-US" sz="2000" dirty="0">
                    <a:latin typeface="Calibri" panose="020F0502020204030204" pitchFamily="34" charset="0"/>
                    <a:ea typeface="Arial" charset="0"/>
                    <a:cs typeface="Calibri" panose="020F0502020204030204" pitchFamily="34" charset="0"/>
                  </a:rPr>
                  <a:t>, 10kHz.</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The input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d>
                      <m:dPr>
                        <m:begChr m:val="|"/>
                        <m:endChr m:val="|"/>
                        <m:ctrlPr>
                          <a:rPr lang="en-US" sz="2000" b="0" i="1" smtClean="0">
                            <a:latin typeface="Cambria Math" panose="02040503050406030204" pitchFamily="18" charset="0"/>
                            <a:cs typeface="Arial" charset="0"/>
                          </a:rPr>
                        </m:ctrlPr>
                      </m:dPr>
                      <m:e>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e>
                    </m:d>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r>
                  <a:rPr lang="en-US" sz="2000" dirty="0">
                    <a:latin typeface="Calibri" panose="020F0502020204030204" pitchFamily="34" charset="0"/>
                    <a:ea typeface="Arial" charset="0"/>
                    <a:cs typeface="Calibri" panose="020F0502020204030204" pitchFamily="34" charset="0"/>
                  </a:rPr>
                  <a:t>, and the output impedance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r>
                  <a:rPr lang="en-US" sz="2000" dirty="0">
                    <a:latin typeface="Calibri" panose="020F0502020204030204" pitchFamily="34" charset="0"/>
                    <a:ea typeface="Arial" charset="0"/>
                    <a:cs typeface="Calibri" panose="020F0502020204030204" pitchFamily="34" charset="0"/>
                  </a:rPr>
                  <a:t>.  Add a load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oMath>
                </a14:m>
                <a:r>
                  <a:rPr lang="en-US" sz="2000" dirty="0">
                    <a:latin typeface="Calibri" panose="020F0502020204030204" pitchFamily="34" charset="0"/>
                    <a:ea typeface="Arial" charset="0"/>
                    <a:cs typeface="Calibri" panose="020F0502020204030204" pitchFamily="34" charset="0"/>
                  </a:rPr>
                  <a:t> whose value is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𝑍</m:t>
                        </m:r>
                      </m:e>
                      <m:sub>
                        <m:r>
                          <a:rPr lang="en-US" sz="2000" i="1">
                            <a:latin typeface="Cambria Math" panose="02040503050406030204" pitchFamily="18" charset="0"/>
                            <a:cs typeface="Arial" charset="0"/>
                          </a:rPr>
                          <m:t>𝑜𝑢𝑡</m:t>
                        </m:r>
                      </m:sub>
                    </m:sSub>
                  </m:oMath>
                </a14:m>
                <a:r>
                  <a:rPr lang="en-US" sz="2000" dirty="0">
                    <a:latin typeface="Calibri" panose="020F0502020204030204" pitchFamily="34" charset="0"/>
                    <a:ea typeface="Arial" charset="0"/>
                    <a:cs typeface="Calibri" panose="020F0502020204030204" pitchFamily="34" charset="0"/>
                  </a:rPr>
                  <a:t>.</a:t>
                </a:r>
              </a:p>
              <a:p>
                <a:pPr marL="457200" indent="-457200">
                  <a:spcBef>
                    <a:spcPts val="400"/>
                  </a:spcBef>
                  <a:buFont typeface="+mj-lt"/>
                  <a:buAutoNum type="arabicPeriod"/>
                </a:pPr>
                <a:r>
                  <a:rPr lang="en-US" sz="2000" dirty="0">
                    <a:latin typeface="Calibri" panose="020F0502020204030204" pitchFamily="34" charset="0"/>
                    <a:ea typeface="Arial" charset="0"/>
                    <a:cs typeface="Calibri" panose="020F0502020204030204" pitchFamily="34" charset="0"/>
                  </a:rPr>
                  <a:t>Now connect a scope to the output and measure the gain.  Calculate what it should be an compare them.  How do the input and output waveforms compare?</a:t>
                </a:r>
              </a:p>
              <a:p>
                <a:pPr lvl="1"/>
                <a:endParaRPr lang="en-US" sz="1600" dirty="0">
                  <a:latin typeface="Arial" charset="0"/>
                  <a:ea typeface="Arial" charset="0"/>
                  <a:cs typeface="Arial" charset="0"/>
                </a:endParaRP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74272" y="1365677"/>
                <a:ext cx="7989594" cy="4666739"/>
              </a:xfrm>
              <a:blipFill>
                <a:blip r:embed="rId3"/>
                <a:stretch>
                  <a:fillRect l="-792"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grpSp>
        <p:nvGrpSpPr>
          <p:cNvPr id="4" name="Group 3">
            <a:extLst>
              <a:ext uri="{FF2B5EF4-FFF2-40B4-BE49-F238E27FC236}">
                <a16:creationId xmlns:a16="http://schemas.microsoft.com/office/drawing/2014/main" id="{9F1C4BE9-AC0B-7C43-BB36-4C1003D4BB55}"/>
              </a:ext>
            </a:extLst>
          </p:cNvPr>
          <p:cNvGrpSpPr/>
          <p:nvPr/>
        </p:nvGrpSpPr>
        <p:grpSpPr>
          <a:xfrm>
            <a:off x="446688" y="1841995"/>
            <a:ext cx="3261020" cy="3174009"/>
            <a:chOff x="196781" y="1841995"/>
            <a:chExt cx="3261020" cy="3174009"/>
          </a:xfrm>
        </p:grpSpPr>
        <p:grpSp>
          <p:nvGrpSpPr>
            <p:cNvPr id="79" name="Group 478">
              <a:extLst>
                <a:ext uri="{FF2B5EF4-FFF2-40B4-BE49-F238E27FC236}">
                  <a16:creationId xmlns:a16="http://schemas.microsoft.com/office/drawing/2014/main" id="{D7DCFA9D-0DB5-064A-B791-7FEC2B3E6F9A}"/>
                </a:ext>
              </a:extLst>
            </p:cNvPr>
            <p:cNvGrpSpPr>
              <a:grpSpLocks/>
            </p:cNvGrpSpPr>
            <p:nvPr/>
          </p:nvGrpSpPr>
          <p:grpSpPr bwMode="auto">
            <a:xfrm flipH="1">
              <a:off x="1607623" y="3400136"/>
              <a:ext cx="401622" cy="609600"/>
              <a:chOff x="4656" y="1344"/>
              <a:chExt cx="192" cy="384"/>
            </a:xfrm>
          </p:grpSpPr>
          <p:sp>
            <p:nvSpPr>
              <p:cNvPr id="137" name="Freeform 136">
                <a:extLst>
                  <a:ext uri="{FF2B5EF4-FFF2-40B4-BE49-F238E27FC236}">
                    <a16:creationId xmlns:a16="http://schemas.microsoft.com/office/drawing/2014/main" id="{CA39300A-B41F-0846-ACC8-CE8B295D23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8" name="Line 36">
                <a:extLst>
                  <a:ext uri="{FF2B5EF4-FFF2-40B4-BE49-F238E27FC236}">
                    <a16:creationId xmlns:a16="http://schemas.microsoft.com/office/drawing/2014/main" id="{4FF0E100-29BF-E649-A1FA-C9216654A37A}"/>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9" name="Line 37">
                <a:extLst>
                  <a:ext uri="{FF2B5EF4-FFF2-40B4-BE49-F238E27FC236}">
                    <a16:creationId xmlns:a16="http://schemas.microsoft.com/office/drawing/2014/main" id="{BCD16A2F-BDEE-0B4E-848A-6032B2181F8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Freeform 139">
                <a:extLst>
                  <a:ext uri="{FF2B5EF4-FFF2-40B4-BE49-F238E27FC236}">
                    <a16:creationId xmlns:a16="http://schemas.microsoft.com/office/drawing/2014/main" id="{8C68AED0-002E-424F-A323-374B8A1F5CD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80" name="Freeform 12">
              <a:extLst>
                <a:ext uri="{FF2B5EF4-FFF2-40B4-BE49-F238E27FC236}">
                  <a16:creationId xmlns:a16="http://schemas.microsoft.com/office/drawing/2014/main" id="{CD12DF8E-BEFC-8346-BA0F-2A5E4B72C874}"/>
                </a:ext>
              </a:extLst>
            </p:cNvPr>
            <p:cNvSpPr>
              <a:spLocks/>
            </p:cNvSpPr>
            <p:nvPr/>
          </p:nvSpPr>
          <p:spPr bwMode="auto">
            <a:xfrm flipH="1">
              <a:off x="1024250" y="26381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7" name="Freeform 12">
              <a:extLst>
                <a:ext uri="{FF2B5EF4-FFF2-40B4-BE49-F238E27FC236}">
                  <a16:creationId xmlns:a16="http://schemas.microsoft.com/office/drawing/2014/main" id="{863E8495-53A7-C94C-8DFB-B80DF16D0CCA}"/>
                </a:ext>
              </a:extLst>
            </p:cNvPr>
            <p:cNvSpPr>
              <a:spLocks/>
            </p:cNvSpPr>
            <p:nvPr/>
          </p:nvSpPr>
          <p:spPr bwMode="auto">
            <a:xfrm flipH="1">
              <a:off x="2262942" y="262851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6" name="Straight Connector 105">
              <a:extLst>
                <a:ext uri="{FF2B5EF4-FFF2-40B4-BE49-F238E27FC236}">
                  <a16:creationId xmlns:a16="http://schemas.microsoft.com/office/drawing/2014/main" id="{58040DBE-6B07-BD4F-BA92-F635C61F4A94}"/>
                </a:ext>
              </a:extLst>
            </p:cNvPr>
            <p:cNvCxnSpPr/>
            <p:nvPr/>
          </p:nvCxnSpPr>
          <p:spPr>
            <a:xfrm>
              <a:off x="2001149" y="3400136"/>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935AE173-1763-3F43-BDCF-35802CA6BCEE}"/>
                </a:ext>
              </a:extLst>
            </p:cNvPr>
            <p:cNvCxnSpPr/>
            <p:nvPr/>
          </p:nvCxnSpPr>
          <p:spPr>
            <a:xfrm flipV="1">
              <a:off x="1101816" y="2627162"/>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6E529D-649D-EE4F-9525-F6A69BD61A48}"/>
                </a:ext>
              </a:extLst>
            </p:cNvPr>
            <p:cNvCxnSpPr/>
            <p:nvPr/>
          </p:nvCxnSpPr>
          <p:spPr>
            <a:xfrm rot="5400000" flipH="1" flipV="1">
              <a:off x="1606659" y="247354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2137C37-A13F-0B4B-80A9-EBCD235D1E1F}"/>
                </a:ext>
              </a:extLst>
            </p:cNvPr>
            <p:cNvSpPr txBox="1"/>
            <p:nvPr/>
          </p:nvSpPr>
          <p:spPr>
            <a:xfrm>
              <a:off x="1905703" y="2801686"/>
              <a:ext cx="547088" cy="338554"/>
            </a:xfrm>
            <a:prstGeom prst="rect">
              <a:avLst/>
            </a:prstGeom>
            <a:noFill/>
          </p:spPr>
          <p:txBody>
            <a:bodyPr wrap="square" rtlCol="0">
              <a:spAutoFit/>
            </a:bodyPr>
            <a:lstStyle/>
            <a:p>
              <a:r>
                <a:rPr lang="en-US" sz="1600" dirty="0"/>
                <a:t>R</a:t>
              </a:r>
              <a:r>
                <a:rPr lang="en-US" sz="1600" baseline="-25000" dirty="0"/>
                <a:t>C</a:t>
              </a:r>
            </a:p>
          </p:txBody>
        </p:sp>
        <p:sp>
          <p:nvSpPr>
            <p:cNvPr id="110" name="TextBox 109">
              <a:extLst>
                <a:ext uri="{FF2B5EF4-FFF2-40B4-BE49-F238E27FC236}">
                  <a16:creationId xmlns:a16="http://schemas.microsoft.com/office/drawing/2014/main" id="{15A1ACA6-9F6B-D949-9BAF-BCA648405D93}"/>
                </a:ext>
              </a:extLst>
            </p:cNvPr>
            <p:cNvSpPr txBox="1"/>
            <p:nvPr/>
          </p:nvSpPr>
          <p:spPr>
            <a:xfrm>
              <a:off x="576672" y="2798714"/>
              <a:ext cx="535228"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111" name="Oval 110">
              <a:extLst>
                <a:ext uri="{FF2B5EF4-FFF2-40B4-BE49-F238E27FC236}">
                  <a16:creationId xmlns:a16="http://schemas.microsoft.com/office/drawing/2014/main" id="{C457B45C-DC3F-5D4C-99DF-0538D66E9507}"/>
                </a:ext>
              </a:extLst>
            </p:cNvPr>
            <p:cNvSpPr/>
            <p:nvPr/>
          </p:nvSpPr>
          <p:spPr>
            <a:xfrm>
              <a:off x="3062564" y="334776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2" name="Group 222">
              <a:extLst>
                <a:ext uri="{FF2B5EF4-FFF2-40B4-BE49-F238E27FC236}">
                  <a16:creationId xmlns:a16="http://schemas.microsoft.com/office/drawing/2014/main" id="{1B64E1FF-93A1-AC46-8680-8A0616A96C3E}"/>
                </a:ext>
              </a:extLst>
            </p:cNvPr>
            <p:cNvGrpSpPr>
              <a:grpSpLocks/>
            </p:cNvGrpSpPr>
            <p:nvPr/>
          </p:nvGrpSpPr>
          <p:grpSpPr bwMode="auto">
            <a:xfrm>
              <a:off x="1860957" y="4635004"/>
              <a:ext cx="304800" cy="381000"/>
              <a:chOff x="4272" y="3072"/>
              <a:chExt cx="192" cy="240"/>
            </a:xfrm>
          </p:grpSpPr>
          <p:sp>
            <p:nvSpPr>
              <p:cNvPr id="131" name="Line 99">
                <a:extLst>
                  <a:ext uri="{FF2B5EF4-FFF2-40B4-BE49-F238E27FC236}">
                    <a16:creationId xmlns:a16="http://schemas.microsoft.com/office/drawing/2014/main" id="{BB1C4D79-31AB-F94D-98D0-0419373392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2" name="Line 100">
                <a:extLst>
                  <a:ext uri="{FF2B5EF4-FFF2-40B4-BE49-F238E27FC236}">
                    <a16:creationId xmlns:a16="http://schemas.microsoft.com/office/drawing/2014/main" id="{0F439CDC-FA4B-0543-8E69-4C86233A8A3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3" name="Line 101">
                <a:extLst>
                  <a:ext uri="{FF2B5EF4-FFF2-40B4-BE49-F238E27FC236}">
                    <a16:creationId xmlns:a16="http://schemas.microsoft.com/office/drawing/2014/main" id="{7ED01898-18F9-0847-9B23-DF88B5D1770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4" name="Line 102">
                <a:extLst>
                  <a:ext uri="{FF2B5EF4-FFF2-40B4-BE49-F238E27FC236}">
                    <a16:creationId xmlns:a16="http://schemas.microsoft.com/office/drawing/2014/main" id="{4CE1E722-CD52-7049-B348-C37BA373B59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5" name="Line 103">
                <a:extLst>
                  <a:ext uri="{FF2B5EF4-FFF2-40B4-BE49-F238E27FC236}">
                    <a16:creationId xmlns:a16="http://schemas.microsoft.com/office/drawing/2014/main" id="{8FA26C9B-41F0-2F41-AC8C-E4BDCBFF3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6" name="Line 104">
                <a:extLst>
                  <a:ext uri="{FF2B5EF4-FFF2-40B4-BE49-F238E27FC236}">
                    <a16:creationId xmlns:a16="http://schemas.microsoft.com/office/drawing/2014/main" id="{4B1B8451-4288-1C47-B766-D2F4029EA9A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3" name="Freeform 12">
              <a:extLst>
                <a:ext uri="{FF2B5EF4-FFF2-40B4-BE49-F238E27FC236}">
                  <a16:creationId xmlns:a16="http://schemas.microsoft.com/office/drawing/2014/main" id="{B4A012F2-B683-6B45-A898-87573C7E0134}"/>
                </a:ext>
              </a:extLst>
            </p:cNvPr>
            <p:cNvSpPr>
              <a:spLocks/>
            </p:cNvSpPr>
            <p:nvPr/>
          </p:nvSpPr>
          <p:spPr bwMode="auto">
            <a:xfrm flipH="1">
              <a:off x="1021317" y="39159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4" name="Freeform 12">
              <a:extLst>
                <a:ext uri="{FF2B5EF4-FFF2-40B4-BE49-F238E27FC236}">
                  <a16:creationId xmlns:a16="http://schemas.microsoft.com/office/drawing/2014/main" id="{B400A17E-79BB-7B4A-B8AA-4CB640C2BEBD}"/>
                </a:ext>
              </a:extLst>
            </p:cNvPr>
            <p:cNvSpPr>
              <a:spLocks/>
            </p:cNvSpPr>
            <p:nvPr/>
          </p:nvSpPr>
          <p:spPr bwMode="auto">
            <a:xfrm flipH="1">
              <a:off x="1914628" y="394520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5" name="Straight Connector 114">
              <a:extLst>
                <a:ext uri="{FF2B5EF4-FFF2-40B4-BE49-F238E27FC236}">
                  <a16:creationId xmlns:a16="http://schemas.microsoft.com/office/drawing/2014/main" id="{900B4E72-89F4-E647-B185-70ED2AB2E206}"/>
                </a:ext>
              </a:extLst>
            </p:cNvPr>
            <p:cNvCxnSpPr>
              <a:cxnSpLocks/>
              <a:endCxn id="123" idx="6"/>
            </p:cNvCxnSpPr>
            <p:nvPr/>
          </p:nvCxnSpPr>
          <p:spPr>
            <a:xfrm flipV="1">
              <a:off x="378120" y="4627237"/>
              <a:ext cx="2800376" cy="1631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677588E-7818-854F-9881-166B96DE860F}"/>
                </a:ext>
              </a:extLst>
            </p:cNvPr>
            <p:cNvCxnSpPr>
              <a:cxnSpLocks/>
            </p:cNvCxnSpPr>
            <p:nvPr/>
          </p:nvCxnSpPr>
          <p:spPr>
            <a:xfrm flipV="1">
              <a:off x="1110675" y="3328513"/>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7BF96AF1-A6E1-4647-9A3A-5EFA0A48233B}"/>
                </a:ext>
              </a:extLst>
            </p:cNvPr>
            <p:cNvSpPr txBox="1"/>
            <p:nvPr/>
          </p:nvSpPr>
          <p:spPr>
            <a:xfrm>
              <a:off x="573275" y="409683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18" name="TextBox 117">
              <a:extLst>
                <a:ext uri="{FF2B5EF4-FFF2-40B4-BE49-F238E27FC236}">
                  <a16:creationId xmlns:a16="http://schemas.microsoft.com/office/drawing/2014/main" id="{862801CB-F9BF-E34F-91A9-8C1E868F3E13}"/>
                </a:ext>
              </a:extLst>
            </p:cNvPr>
            <p:cNvSpPr txBox="1"/>
            <p:nvPr/>
          </p:nvSpPr>
          <p:spPr>
            <a:xfrm>
              <a:off x="2136121" y="417264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19" name="TextBox 118">
              <a:extLst>
                <a:ext uri="{FF2B5EF4-FFF2-40B4-BE49-F238E27FC236}">
                  <a16:creationId xmlns:a16="http://schemas.microsoft.com/office/drawing/2014/main" id="{577D1441-DC41-D348-A6FB-E8B891A2A03D}"/>
                </a:ext>
              </a:extLst>
            </p:cNvPr>
            <p:cNvSpPr txBox="1"/>
            <p:nvPr/>
          </p:nvSpPr>
          <p:spPr>
            <a:xfrm>
              <a:off x="1580777" y="1841995"/>
              <a:ext cx="444161" cy="338554"/>
            </a:xfrm>
            <a:prstGeom prst="rect">
              <a:avLst/>
            </a:prstGeom>
            <a:noFill/>
          </p:spPr>
          <p:txBody>
            <a:bodyPr wrap="none" rtlCol="0">
              <a:spAutoFit/>
            </a:bodyPr>
            <a:lstStyle/>
            <a:p>
              <a:r>
                <a:rPr lang="en-US" sz="1600" b="1" dirty="0"/>
                <a:t>V</a:t>
              </a:r>
              <a:r>
                <a:rPr lang="en-US" sz="1600" b="1" baseline="-25000" dirty="0"/>
                <a:t>CC</a:t>
              </a:r>
              <a:endParaRPr lang="en-US" sz="1200" b="1" baseline="-25000" dirty="0"/>
            </a:p>
          </p:txBody>
        </p:sp>
        <p:sp>
          <p:nvSpPr>
            <p:cNvPr id="120" name="TextBox 119">
              <a:extLst>
                <a:ext uri="{FF2B5EF4-FFF2-40B4-BE49-F238E27FC236}">
                  <a16:creationId xmlns:a16="http://schemas.microsoft.com/office/drawing/2014/main" id="{7301248B-8739-CE47-AB9F-9BC90E515191}"/>
                </a:ext>
              </a:extLst>
            </p:cNvPr>
            <p:cNvSpPr txBox="1"/>
            <p:nvPr/>
          </p:nvSpPr>
          <p:spPr>
            <a:xfrm>
              <a:off x="2954764" y="2987200"/>
              <a:ext cx="503037" cy="338554"/>
            </a:xfrm>
            <a:prstGeom prst="rect">
              <a:avLst/>
            </a:prstGeom>
            <a:noFill/>
          </p:spPr>
          <p:txBody>
            <a:bodyPr wrap="square" rtlCol="0">
              <a:spAutoFit/>
            </a:bodyPr>
            <a:lstStyle/>
            <a:p>
              <a:r>
                <a:rPr lang="en-US" sz="1600" dirty="0"/>
                <a:t>out</a:t>
              </a:r>
              <a:endParaRPr lang="en-US" sz="1200" baseline="-25000" dirty="0"/>
            </a:p>
          </p:txBody>
        </p:sp>
        <p:sp>
          <p:nvSpPr>
            <p:cNvPr id="121" name="Oval 120">
              <a:extLst>
                <a:ext uri="{FF2B5EF4-FFF2-40B4-BE49-F238E27FC236}">
                  <a16:creationId xmlns:a16="http://schemas.microsoft.com/office/drawing/2014/main" id="{331B5F57-271F-C844-BC16-80FD084CC7EF}"/>
                </a:ext>
              </a:extLst>
            </p:cNvPr>
            <p:cNvSpPr/>
            <p:nvPr/>
          </p:nvSpPr>
          <p:spPr>
            <a:xfrm>
              <a:off x="1956592" y="45815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4237A231-1C6D-4641-92B3-B87B23AE8709}"/>
                </a:ext>
              </a:extLst>
            </p:cNvPr>
            <p:cNvSpPr/>
            <p:nvPr/>
          </p:nvSpPr>
          <p:spPr>
            <a:xfrm>
              <a:off x="3063054" y="45678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79311E00-8D1C-FB47-9DE3-67791B05D78B}"/>
                </a:ext>
              </a:extLst>
            </p:cNvPr>
            <p:cNvSpPr/>
            <p:nvPr/>
          </p:nvSpPr>
          <p:spPr>
            <a:xfrm>
              <a:off x="1705355" y="22488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F73BB2EA-A396-9046-916C-B2D5CF49E597}"/>
                </a:ext>
              </a:extLst>
            </p:cNvPr>
            <p:cNvSpPr/>
            <p:nvPr/>
          </p:nvSpPr>
          <p:spPr>
            <a:xfrm>
              <a:off x="1949238" y="3923673"/>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7" name="Oval 126">
              <a:extLst>
                <a:ext uri="{FF2B5EF4-FFF2-40B4-BE49-F238E27FC236}">
                  <a16:creationId xmlns:a16="http://schemas.microsoft.com/office/drawing/2014/main" id="{B1C0ACAE-396A-FE42-AB05-8A0EFA12FDDA}"/>
                </a:ext>
              </a:extLst>
            </p:cNvPr>
            <p:cNvSpPr/>
            <p:nvPr/>
          </p:nvSpPr>
          <p:spPr>
            <a:xfrm>
              <a:off x="1573853" y="364454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Oval 127">
              <a:extLst>
                <a:ext uri="{FF2B5EF4-FFF2-40B4-BE49-F238E27FC236}">
                  <a16:creationId xmlns:a16="http://schemas.microsoft.com/office/drawing/2014/main" id="{EDC4D241-214A-FE48-B247-A7AB20FA346E}"/>
                </a:ext>
              </a:extLst>
            </p:cNvPr>
            <p:cNvSpPr/>
            <p:nvPr/>
          </p:nvSpPr>
          <p:spPr>
            <a:xfrm>
              <a:off x="2293016" y="335578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9" name="Straight Connector 128">
              <a:extLst>
                <a:ext uri="{FF2B5EF4-FFF2-40B4-BE49-F238E27FC236}">
                  <a16:creationId xmlns:a16="http://schemas.microsoft.com/office/drawing/2014/main" id="{7091CEA8-A22B-2646-89D1-70984B960F22}"/>
                </a:ext>
              </a:extLst>
            </p:cNvPr>
            <p:cNvCxnSpPr>
              <a:cxnSpLocks/>
            </p:cNvCxnSpPr>
            <p:nvPr/>
          </p:nvCxnSpPr>
          <p:spPr>
            <a:xfrm>
              <a:off x="1115727" y="3699047"/>
              <a:ext cx="488683"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53A69F3F-A1AE-A947-A811-2B98569817C0}"/>
                </a:ext>
              </a:extLst>
            </p:cNvPr>
            <p:cNvSpPr/>
            <p:nvPr/>
          </p:nvSpPr>
          <p:spPr>
            <a:xfrm>
              <a:off x="1051600" y="36525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C063EB5C-3943-4D41-A027-FF2E9C7D554C}"/>
                </a:ext>
              </a:extLst>
            </p:cNvPr>
            <p:cNvSpPr/>
            <p:nvPr/>
          </p:nvSpPr>
          <p:spPr>
            <a:xfrm>
              <a:off x="315904" y="364563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42" name="Group 210">
              <a:extLst>
                <a:ext uri="{FF2B5EF4-FFF2-40B4-BE49-F238E27FC236}">
                  <a16:creationId xmlns:a16="http://schemas.microsoft.com/office/drawing/2014/main" id="{9EC9D8E2-C578-4941-A174-2A6206CE9D0B}"/>
                </a:ext>
              </a:extLst>
            </p:cNvPr>
            <p:cNvGrpSpPr>
              <a:grpSpLocks/>
            </p:cNvGrpSpPr>
            <p:nvPr/>
          </p:nvGrpSpPr>
          <p:grpSpPr bwMode="auto">
            <a:xfrm rot="5400000">
              <a:off x="2614702" y="3014783"/>
              <a:ext cx="304800" cy="762000"/>
              <a:chOff x="3216" y="1728"/>
              <a:chExt cx="192" cy="480"/>
            </a:xfrm>
          </p:grpSpPr>
          <p:sp>
            <p:nvSpPr>
              <p:cNvPr id="143" name="Line 8">
                <a:extLst>
                  <a:ext uri="{FF2B5EF4-FFF2-40B4-BE49-F238E27FC236}">
                    <a16:creationId xmlns:a16="http://schemas.microsoft.com/office/drawing/2014/main" id="{6255A8A9-DE09-AC42-AA31-C1B8FB804A8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
                <a:extLst>
                  <a:ext uri="{FF2B5EF4-FFF2-40B4-BE49-F238E27FC236}">
                    <a16:creationId xmlns:a16="http://schemas.microsoft.com/office/drawing/2014/main" id="{B7668AB8-52BD-6548-88EF-E8EACD7FA19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
                <a:extLst>
                  <a:ext uri="{FF2B5EF4-FFF2-40B4-BE49-F238E27FC236}">
                    <a16:creationId xmlns:a16="http://schemas.microsoft.com/office/drawing/2014/main" id="{CCF78540-B68E-5E4D-B4A4-47CF78AB9E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1">
                <a:extLst>
                  <a:ext uri="{FF2B5EF4-FFF2-40B4-BE49-F238E27FC236}">
                    <a16:creationId xmlns:a16="http://schemas.microsoft.com/office/drawing/2014/main" id="{A934CFBD-DE30-A444-8E90-AE71D33C5E4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7" name="Group 210">
              <a:extLst>
                <a:ext uri="{FF2B5EF4-FFF2-40B4-BE49-F238E27FC236}">
                  <a16:creationId xmlns:a16="http://schemas.microsoft.com/office/drawing/2014/main" id="{8FA23628-8BD5-9F46-8D88-E0A42EB2FF6C}"/>
                </a:ext>
              </a:extLst>
            </p:cNvPr>
            <p:cNvGrpSpPr>
              <a:grpSpLocks/>
            </p:cNvGrpSpPr>
            <p:nvPr/>
          </p:nvGrpSpPr>
          <p:grpSpPr bwMode="auto">
            <a:xfrm rot="5400000">
              <a:off x="585700" y="3324345"/>
              <a:ext cx="304800" cy="762000"/>
              <a:chOff x="3216" y="1728"/>
              <a:chExt cx="192" cy="480"/>
            </a:xfrm>
          </p:grpSpPr>
          <p:sp>
            <p:nvSpPr>
              <p:cNvPr id="148" name="Line 8">
                <a:extLst>
                  <a:ext uri="{FF2B5EF4-FFF2-40B4-BE49-F238E27FC236}">
                    <a16:creationId xmlns:a16="http://schemas.microsoft.com/office/drawing/2014/main" id="{E6FB431F-1CDB-834A-BE92-F46A34E9EBC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9">
                <a:extLst>
                  <a:ext uri="{FF2B5EF4-FFF2-40B4-BE49-F238E27FC236}">
                    <a16:creationId xmlns:a16="http://schemas.microsoft.com/office/drawing/2014/main" id="{FB2DA2D9-6BB6-884D-8B5A-49FF0E92509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
                <a:extLst>
                  <a:ext uri="{FF2B5EF4-FFF2-40B4-BE49-F238E27FC236}">
                    <a16:creationId xmlns:a16="http://schemas.microsoft.com/office/drawing/2014/main" id="{167C155D-F876-834B-8318-B50E4445038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1">
                <a:extLst>
                  <a:ext uri="{FF2B5EF4-FFF2-40B4-BE49-F238E27FC236}">
                    <a16:creationId xmlns:a16="http://schemas.microsoft.com/office/drawing/2014/main" id="{96752A8D-560A-1B49-B349-DFF9DCE0E0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2" name="TextBox 151">
              <a:extLst>
                <a:ext uri="{FF2B5EF4-FFF2-40B4-BE49-F238E27FC236}">
                  <a16:creationId xmlns:a16="http://schemas.microsoft.com/office/drawing/2014/main" id="{46158A45-AD9A-8846-A23B-F6F9F63E5A78}"/>
                </a:ext>
              </a:extLst>
            </p:cNvPr>
            <p:cNvSpPr txBox="1"/>
            <p:nvPr/>
          </p:nvSpPr>
          <p:spPr>
            <a:xfrm>
              <a:off x="196781" y="4018459"/>
              <a:ext cx="503037" cy="338554"/>
            </a:xfrm>
            <a:prstGeom prst="rect">
              <a:avLst/>
            </a:prstGeom>
            <a:noFill/>
          </p:spPr>
          <p:txBody>
            <a:bodyPr wrap="square" rtlCol="0">
              <a:spAutoFit/>
            </a:bodyPr>
            <a:lstStyle/>
            <a:p>
              <a:r>
                <a:rPr lang="en-US" sz="1600" dirty="0"/>
                <a:t>in</a:t>
              </a:r>
              <a:endParaRPr lang="en-US" sz="1200" baseline="-25000" dirty="0"/>
            </a:p>
          </p:txBody>
        </p:sp>
        <p:sp>
          <p:nvSpPr>
            <p:cNvPr id="153" name="Oval 152">
              <a:extLst>
                <a:ext uri="{FF2B5EF4-FFF2-40B4-BE49-F238E27FC236}">
                  <a16:creationId xmlns:a16="http://schemas.microsoft.com/office/drawing/2014/main" id="{0EB55AB5-4FC3-274C-B29D-2371CB225E8F}"/>
                </a:ext>
              </a:extLst>
            </p:cNvPr>
            <p:cNvSpPr/>
            <p:nvPr/>
          </p:nvSpPr>
          <p:spPr>
            <a:xfrm>
              <a:off x="316152" y="45851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72BC7457-A8EE-B345-910E-5A4EA475869B}"/>
                </a:ext>
              </a:extLst>
            </p:cNvPr>
            <p:cNvSpPr/>
            <p:nvPr/>
          </p:nvSpPr>
          <p:spPr>
            <a:xfrm>
              <a:off x="1035229" y="4578792"/>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TextBox 155">
              <a:extLst>
                <a:ext uri="{FF2B5EF4-FFF2-40B4-BE49-F238E27FC236}">
                  <a16:creationId xmlns:a16="http://schemas.microsoft.com/office/drawing/2014/main" id="{CF7FBBD5-5AA5-9B44-ADBA-E68EA52A3ADD}"/>
                </a:ext>
              </a:extLst>
            </p:cNvPr>
            <p:cNvSpPr txBox="1"/>
            <p:nvPr/>
          </p:nvSpPr>
          <p:spPr>
            <a:xfrm>
              <a:off x="2615328" y="2897686"/>
              <a:ext cx="547088" cy="338554"/>
            </a:xfrm>
            <a:prstGeom prst="rect">
              <a:avLst/>
            </a:prstGeom>
            <a:noFill/>
          </p:spPr>
          <p:txBody>
            <a:bodyPr wrap="square" rtlCol="0">
              <a:spAutoFit/>
            </a:bodyPr>
            <a:lstStyle/>
            <a:p>
              <a:r>
                <a:rPr lang="en-US" sz="1600" dirty="0"/>
                <a:t>C</a:t>
              </a:r>
              <a:r>
                <a:rPr lang="en-US" sz="1600" baseline="-25000" dirty="0"/>
                <a:t>o</a:t>
              </a:r>
            </a:p>
          </p:txBody>
        </p:sp>
        <p:sp>
          <p:nvSpPr>
            <p:cNvPr id="157" name="TextBox 156">
              <a:extLst>
                <a:ext uri="{FF2B5EF4-FFF2-40B4-BE49-F238E27FC236}">
                  <a16:creationId xmlns:a16="http://schemas.microsoft.com/office/drawing/2014/main" id="{98FA82AA-2EF9-E545-9A32-619C67723E97}"/>
                </a:ext>
              </a:extLst>
            </p:cNvPr>
            <p:cNvSpPr txBox="1"/>
            <p:nvPr/>
          </p:nvSpPr>
          <p:spPr>
            <a:xfrm>
              <a:off x="599469" y="3241622"/>
              <a:ext cx="530268" cy="338554"/>
            </a:xfrm>
            <a:prstGeom prst="rect">
              <a:avLst/>
            </a:prstGeom>
            <a:noFill/>
          </p:spPr>
          <p:txBody>
            <a:bodyPr wrap="square" rtlCol="0">
              <a:spAutoFit/>
            </a:bodyPr>
            <a:lstStyle/>
            <a:p>
              <a:r>
                <a:rPr lang="en-US" sz="1600" dirty="0"/>
                <a:t>C</a:t>
              </a:r>
              <a:r>
                <a:rPr lang="en-US" sz="1600" baseline="-25000" dirty="0"/>
                <a:t>i</a:t>
              </a:r>
            </a:p>
          </p:txBody>
        </p:sp>
        <p:sp>
          <p:nvSpPr>
            <p:cNvPr id="158" name="Freeform 12">
              <a:extLst>
                <a:ext uri="{FF2B5EF4-FFF2-40B4-BE49-F238E27FC236}">
                  <a16:creationId xmlns:a16="http://schemas.microsoft.com/office/drawing/2014/main" id="{8B42F6C7-4099-824D-8107-5A3AD60F333D}"/>
                </a:ext>
              </a:extLst>
            </p:cNvPr>
            <p:cNvSpPr>
              <a:spLocks/>
            </p:cNvSpPr>
            <p:nvPr/>
          </p:nvSpPr>
          <p:spPr bwMode="auto">
            <a:xfrm flipH="1">
              <a:off x="3033978" y="339341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9" name="Straight Connector 158">
              <a:extLst>
                <a:ext uri="{FF2B5EF4-FFF2-40B4-BE49-F238E27FC236}">
                  <a16:creationId xmlns:a16="http://schemas.microsoft.com/office/drawing/2014/main" id="{C4E84AF4-A369-DB4F-A2D2-B22C5517E8A6}"/>
                </a:ext>
              </a:extLst>
            </p:cNvPr>
            <p:cNvCxnSpPr>
              <a:cxnSpLocks/>
            </p:cNvCxnSpPr>
            <p:nvPr/>
          </p:nvCxnSpPr>
          <p:spPr>
            <a:xfrm flipV="1">
              <a:off x="3127458" y="4040261"/>
              <a:ext cx="0" cy="6335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F36CBA7-A49F-094D-AC2F-17B78D995A89}"/>
                </a:ext>
              </a:extLst>
            </p:cNvPr>
            <p:cNvSpPr txBox="1"/>
            <p:nvPr/>
          </p:nvSpPr>
          <p:spPr>
            <a:xfrm>
              <a:off x="2623706" y="3726849"/>
              <a:ext cx="732911" cy="338554"/>
            </a:xfrm>
            <a:prstGeom prst="rect">
              <a:avLst/>
            </a:prstGeom>
            <a:noFill/>
          </p:spPr>
          <p:txBody>
            <a:bodyPr wrap="square" rtlCol="0">
              <a:spAutoFit/>
            </a:bodyPr>
            <a:lstStyle/>
            <a:p>
              <a:r>
                <a:rPr lang="en-US" sz="1600" dirty="0"/>
                <a:t>R</a:t>
              </a:r>
              <a:r>
                <a:rPr lang="en-US" sz="1600" baseline="-25000" dirty="0"/>
                <a:t>L</a:t>
              </a:r>
              <a:endParaRPr lang="en-US" sz="1200" baseline="-25000" dirty="0"/>
            </a:p>
          </p:txBody>
        </p:sp>
      </p:grpSp>
    </p:spTree>
    <p:extLst>
      <p:ext uri="{BB962C8B-B14F-4D97-AF65-F5344CB8AC3E}">
        <p14:creationId xmlns:p14="http://schemas.microsoft.com/office/powerpoint/2010/main" val="211227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Transistor experiment - Thevenin equivalent DC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07809" y="1522615"/>
                <a:ext cx="8332487" cy="5035683"/>
              </a:xfrm>
            </p:spPr>
            <p:txBody>
              <a:bodyPr>
                <a:noAutofit/>
              </a:bodyPr>
              <a:lstStyle/>
              <a:p>
                <a:r>
                  <a:rPr lang="en-US" sz="2000" dirty="0">
                    <a:cs typeface="Arial" charset="0"/>
                  </a:rPr>
                  <a:t>In Experiment A</a:t>
                </a:r>
              </a:p>
              <a:p>
                <a:pPr lvl="1"/>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=22.8</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7.2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𝑡h𝑏</m:t>
                        </m:r>
                      </m:sub>
                    </m:sSub>
                    <m:r>
                      <a:rPr lang="en-US" sz="2000" b="0" i="1" smtClean="0">
                        <a:latin typeface="Cambria Math" panose="02040503050406030204" pitchFamily="18" charset="0"/>
                        <a:cs typeface="Arial" charset="0"/>
                      </a:rPr>
                      <m:t>=2.16</m:t>
                    </m:r>
                    <m:r>
                      <a:rPr lang="en-US" sz="2000" b="0" i="1" smtClean="0">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33</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2.16−1.54</m:t>
                        </m:r>
                      </m:num>
                      <m:den>
                        <m:r>
                          <a:rPr lang="en-US" sz="2000" b="0" i="1" smtClean="0">
                            <a:latin typeface="Cambria Math" panose="02040503050406030204" pitchFamily="18" charset="0"/>
                            <a:cs typeface="Arial" charset="0"/>
                          </a:rPr>
                          <m:t>11500</m:t>
                        </m:r>
                      </m:den>
                    </m:f>
                    <m:r>
                      <a:rPr lang="en-US" sz="2000" b="0" i="0" smtClean="0">
                        <a:latin typeface="Cambria Math" panose="02040503050406030204" pitchFamily="18" charset="0"/>
                        <a:cs typeface="Arial" charset="0"/>
                      </a:rPr>
                      <m:t>=53</m:t>
                    </m:r>
                    <m:r>
                      <m:rPr>
                        <m:sty m:val="p"/>
                      </m:rPr>
                      <a:rPr lang="el-GR" sz="2000" b="0" i="1" smtClean="0">
                        <a:latin typeface="Cambria Math" panose="02040503050406030204" pitchFamily="18" charset="0"/>
                        <a:ea typeface="Cambria Math" panose="02040503050406030204" pitchFamily="18" charset="0"/>
                        <a:cs typeface="Arial" charset="0"/>
                      </a:rPr>
                      <m:t>μ</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close.  </a:t>
                </a:r>
              </a:p>
              <a:p>
                <a:pPr lvl="1"/>
                <a:endParaRPr lang="en-US" sz="2000" dirty="0">
                  <a:ea typeface="Arial" charset="0"/>
                  <a:cs typeface="Arial" charset="0"/>
                </a:endParaRPr>
              </a:p>
              <a:p>
                <a:r>
                  <a:rPr lang="en-US" sz="2000" dirty="0">
                    <a:cs typeface="Arial" charset="0"/>
                  </a:rPr>
                  <a:t>In Experiment B</a:t>
                </a:r>
              </a:p>
              <a:p>
                <a:pPr lvl="1"/>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1</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22</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2</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8</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cs typeface="Arial" charset="0"/>
                      </a:rPr>
                      <m:t>,</m:t>
                    </m:r>
                  </m:oMath>
                </a14:m>
                <a:r>
                  <a:rPr lang="en-US" sz="2000" dirty="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r>
                          <a:rPr lang="en-US" sz="2000" i="1">
                            <a:latin typeface="Cambria Math" panose="02040503050406030204" pitchFamily="18" charset="0"/>
                            <a:cs typeface="Arial" charset="0"/>
                          </a:rPr>
                          <m:t>𝑡h𝑏</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𝑡h</m:t>
                        </m:r>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5.9</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a:t>
                </a:r>
              </a:p>
              <a:p>
                <a:pPr lvl="1"/>
                <a:r>
                  <a:rPr lang="en-US" sz="2000" dirty="0">
                    <a:ea typeface="Arial" charset="0"/>
                    <a:cs typeface="Arial" charset="0"/>
                  </a:rPr>
                  <a:t>If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𝑒</m:t>
                        </m:r>
                      </m:sub>
                    </m:sSub>
                    <m:r>
                      <a:rPr lang="en-US" sz="2000" i="1">
                        <a:latin typeface="Cambria Math" panose="02040503050406030204" pitchFamily="18" charset="0"/>
                        <a:ea typeface="Cambria Math" panose="02040503050406030204" pitchFamily="18" charset="0"/>
                        <a:cs typeface="Arial" charset="0"/>
                      </a:rPr>
                      <m:t>≈33</m:t>
                    </m:r>
                    <m:r>
                      <m:rPr>
                        <m:sty m:val="p"/>
                      </m:rPr>
                      <a:rPr lang="el-GR" sz="2000" i="1">
                        <a:latin typeface="Cambria Math" panose="02040503050406030204" pitchFamily="18" charset="0"/>
                        <a:ea typeface="Cambria Math" panose="02040503050406030204" pitchFamily="18" charset="0"/>
                        <a:cs typeface="Arial" charset="0"/>
                      </a:rPr>
                      <m:t>Ω</m:t>
                    </m:r>
                    <m:r>
                      <a:rPr lang="en-US" sz="2000" i="1">
                        <a:latin typeface="Cambria Math" panose="02040503050406030204" pitchFamily="18" charset="0"/>
                        <a:ea typeface="Cambria Math" panose="02040503050406030204" pitchFamily="18" charset="0"/>
                        <a:cs typeface="Arial" charset="0"/>
                      </a:rPr>
                      <m:t>, </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𝑟</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ea typeface="Cambria Math" panose="02040503050406030204" pitchFamily="18" charset="0"/>
                        <a:cs typeface="Arial" charset="0"/>
                      </a:rPr>
                      <m:t>≈5</m:t>
                    </m:r>
                    <m:r>
                      <a:rPr lang="en-US" sz="2000" i="1">
                        <a:latin typeface="Cambria Math" panose="02040503050406030204" pitchFamily="18" charset="0"/>
                        <a:cs typeface="Arial" charset="0"/>
                      </a:rPr>
                      <m:t>𝑘</m:t>
                    </m:r>
                    <m:r>
                      <m:rPr>
                        <m:sty m:val="p"/>
                      </m:rPr>
                      <a:rPr lang="el-GR" sz="2000" i="1">
                        <a:latin typeface="Cambria Math" panose="02040503050406030204" pitchFamily="18" charset="0"/>
                        <a:ea typeface="Cambria Math" panose="02040503050406030204" pitchFamily="18" charset="0"/>
                        <a:cs typeface="Arial" charset="0"/>
                      </a:rPr>
                      <m:t>Ω</m:t>
                    </m:r>
                  </m:oMath>
                </a14:m>
                <a:r>
                  <a:rPr lang="en-US" sz="2000" dirty="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𝑖</m:t>
                        </m:r>
                      </m:e>
                      <m:sub>
                        <m:r>
                          <a:rPr lang="en-US" sz="2000" i="1">
                            <a:latin typeface="Cambria Math" panose="02040503050406030204" pitchFamily="18" charset="0"/>
                            <a:cs typeface="Arial" charset="0"/>
                          </a:rPr>
                          <m:t>𝑏</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2.4</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1.7</m:t>
                        </m:r>
                      </m:num>
                      <m:den>
                        <m:r>
                          <a:rPr lang="en-US" sz="2000" i="1">
                            <a:latin typeface="Cambria Math" panose="02040503050406030204" pitchFamily="18" charset="0"/>
                            <a:cs typeface="Arial" charset="0"/>
                          </a:rPr>
                          <m:t>1</m:t>
                        </m:r>
                        <m:r>
                          <a:rPr lang="en-US" sz="2000" b="0" i="1" smtClean="0">
                            <a:latin typeface="Cambria Math" panose="02040503050406030204" pitchFamily="18" charset="0"/>
                            <a:cs typeface="Arial" charset="0"/>
                          </a:rPr>
                          <m:t>09</m:t>
                        </m:r>
                        <m:r>
                          <a:rPr lang="en-US" sz="2000" i="1">
                            <a:latin typeface="Cambria Math" panose="02040503050406030204" pitchFamily="18" charset="0"/>
                            <a:cs typeface="Arial" charset="0"/>
                          </a:rPr>
                          <m:t>00</m:t>
                        </m:r>
                      </m:den>
                    </m:f>
                    <m:r>
                      <a:rPr lang="en-US" sz="2000">
                        <a:latin typeface="Cambria Math" panose="02040503050406030204" pitchFamily="18" charset="0"/>
                        <a:cs typeface="Arial" charset="0"/>
                      </a:rPr>
                      <m:t>=</m:t>
                    </m:r>
                    <m:r>
                      <a:rPr lang="en-US" sz="2000" b="0" i="1" smtClean="0">
                        <a:latin typeface="Cambria Math" panose="02040503050406030204" pitchFamily="18" charset="0"/>
                        <a:cs typeface="Arial" charset="0"/>
                      </a:rPr>
                      <m:t>64</m:t>
                    </m:r>
                    <m:r>
                      <m:rPr>
                        <m:sty m:val="p"/>
                      </m:rPr>
                      <a:rPr lang="el-GR" sz="2000" i="1">
                        <a:latin typeface="Cambria Math" panose="02040503050406030204" pitchFamily="18" charset="0"/>
                        <a:ea typeface="Cambria Math" panose="02040503050406030204" pitchFamily="18" charset="0"/>
                        <a:cs typeface="Arial" charset="0"/>
                      </a:rPr>
                      <m:t>μ</m:t>
                    </m:r>
                    <m:r>
                      <a:rPr lang="en-US" sz="2000" i="1">
                        <a:latin typeface="Cambria Math" panose="02040503050406030204" pitchFamily="18" charset="0"/>
                        <a:ea typeface="Cambria Math" panose="02040503050406030204" pitchFamily="18" charset="0"/>
                        <a:cs typeface="Arial" charset="0"/>
                      </a:rPr>
                      <m:t>𝐴</m:t>
                    </m:r>
                  </m:oMath>
                </a14:m>
                <a:r>
                  <a:rPr lang="en-US" sz="2000" dirty="0">
                    <a:ea typeface="Arial" charset="0"/>
                    <a:cs typeface="Arial" charset="0"/>
                  </a:rPr>
                  <a:t>, which is also close, but a little high.  </a:t>
                </a:r>
              </a:p>
              <a:p>
                <a:pPr marL="457200" lvl="1" indent="0">
                  <a:buNone/>
                </a:pPr>
                <a:endParaRPr lang="en-US" sz="2000" dirty="0">
                  <a:ea typeface="Arial" charset="0"/>
                  <a:cs typeface="Arial" charset="0"/>
                </a:endParaRPr>
              </a:p>
              <a:p>
                <a:r>
                  <a:rPr lang="en-US" sz="2000" dirty="0">
                    <a:ea typeface="Arial" charset="0"/>
                    <a:cs typeface="Arial" charset="0"/>
                  </a:rPr>
                  <a:t>Turn this into a CE amplifier by adding 1uF input and output capacitors.  Measure and calculate the voltages and gains.</a:t>
                </a:r>
              </a:p>
              <a:p>
                <a:endParaRPr lang="en-US" sz="24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07809" y="1522615"/>
                <a:ext cx="8332487" cy="5035683"/>
              </a:xfrm>
              <a:blipFill>
                <a:blip r:embed="rId3"/>
                <a:stretch>
                  <a:fillRect l="-761" t="-15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grpSp>
        <p:nvGrpSpPr>
          <p:cNvPr id="13" name="Group 12">
            <a:extLst>
              <a:ext uri="{FF2B5EF4-FFF2-40B4-BE49-F238E27FC236}">
                <a16:creationId xmlns:a16="http://schemas.microsoft.com/office/drawing/2014/main" id="{5405A6B4-41AE-7D43-B87C-D1DC2E9BED0F}"/>
              </a:ext>
            </a:extLst>
          </p:cNvPr>
          <p:cNvGrpSpPr/>
          <p:nvPr/>
        </p:nvGrpSpPr>
        <p:grpSpPr>
          <a:xfrm>
            <a:off x="435897" y="2122236"/>
            <a:ext cx="3224355" cy="2613527"/>
            <a:chOff x="88875" y="2710362"/>
            <a:chExt cx="3224355" cy="2613527"/>
          </a:xfrm>
        </p:grpSpPr>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424919" y="3488870"/>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1735182" y="271724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814935" y="2728027"/>
              <a:ext cx="1280160"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921408" y="2924924"/>
              <a:ext cx="547088" cy="338554"/>
            </a:xfrm>
            <a:prstGeom prst="rect">
              <a:avLst/>
            </a:prstGeom>
            <a:noFill/>
          </p:spPr>
          <p:txBody>
            <a:bodyPr wrap="square" rtlCol="0">
              <a:spAutoFit/>
            </a:bodyPr>
            <a:lstStyle/>
            <a:p>
              <a:r>
                <a:rPr lang="en-US" sz="1600" dirty="0"/>
                <a:t>R</a:t>
              </a:r>
              <a:r>
                <a:rPr lang="en-US" sz="1600" baseline="-25000" dirty="0"/>
                <a:t>C</a:t>
              </a:r>
            </a:p>
          </p:txBody>
        </p:sp>
        <p:sp>
          <p:nvSpPr>
            <p:cNvPr id="54" name="Freeform 12">
              <a:extLst>
                <a:ext uri="{FF2B5EF4-FFF2-40B4-BE49-F238E27FC236}">
                  <a16:creationId xmlns:a16="http://schemas.microsoft.com/office/drawing/2014/main" id="{E9D77738-7211-C943-94BD-DB609677E967}"/>
                </a:ext>
              </a:extLst>
            </p:cNvPr>
            <p:cNvSpPr>
              <a:spLocks/>
            </p:cNvSpPr>
            <p:nvPr/>
          </p:nvSpPr>
          <p:spPr bwMode="auto">
            <a:xfrm rot="5400000" flipH="1">
              <a:off x="1010139" y="34185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731924" y="4033938"/>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flipV="1">
              <a:off x="736200" y="4719738"/>
              <a:ext cx="237744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a:cxnSpLocks/>
            </p:cNvCxnSpPr>
            <p:nvPr/>
          </p:nvCxnSpPr>
          <p:spPr>
            <a:xfrm flipV="1">
              <a:off x="750481" y="3774748"/>
              <a:ext cx="0" cy="1713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BDE4DF-F81D-794B-9972-37ED67386AC5}"/>
                    </a:ext>
                  </a:extLst>
                </p:cNvPr>
                <p:cNvSpPr txBox="1"/>
                <p:nvPr/>
              </p:nvSpPr>
              <p:spPr>
                <a:xfrm>
                  <a:off x="146114" y="4730265"/>
                  <a:ext cx="2103763" cy="5936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oMath>
                    </m:oMathPara>
                  </a14:m>
                  <a:endParaRPr lang="en-US" sz="1200" dirty="0"/>
                </a:p>
              </p:txBody>
            </p:sp>
          </mc:Choice>
          <mc:Fallback xmlns="">
            <p:sp>
              <p:nvSpPr>
                <p:cNvPr id="66" name="TextBox 65">
                  <a:extLst>
                    <a:ext uri="{FF2B5EF4-FFF2-40B4-BE49-F238E27FC236}">
                      <a16:creationId xmlns:a16="http://schemas.microsoft.com/office/drawing/2014/main" id="{85BDE4DF-F81D-794B-9972-37ED67386AC5}"/>
                    </a:ext>
                  </a:extLst>
                </p:cNvPr>
                <p:cNvSpPr txBox="1">
                  <a:spLocks noRot="1" noChangeAspect="1" noMove="1" noResize="1" noEditPoints="1" noAdjustHandles="1" noChangeArrowheads="1" noChangeShapeType="1" noTextEdit="1"/>
                </p:cNvSpPr>
                <p:nvPr/>
              </p:nvSpPr>
              <p:spPr>
                <a:xfrm>
                  <a:off x="146114" y="4730265"/>
                  <a:ext cx="2103763" cy="593624"/>
                </a:xfrm>
                <a:prstGeom prst="rect">
                  <a:avLst/>
                </a:prstGeom>
                <a:blipFill>
                  <a:blip r:embed="rId4"/>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4B8F3F-3DDE-A94E-82A4-91657C5C723F}"/>
                </a:ext>
              </a:extLst>
            </p:cNvPr>
            <p:cNvSpPr txBox="1"/>
            <p:nvPr/>
          </p:nvSpPr>
          <p:spPr>
            <a:xfrm>
              <a:off x="1408247" y="4286835"/>
              <a:ext cx="394962"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1904539" y="3336281"/>
              <a:ext cx="503037" cy="338554"/>
            </a:xfrm>
            <a:prstGeom prst="rect">
              <a:avLst/>
            </a:prstGeom>
            <a:noFill/>
          </p:spPr>
          <p:txBody>
            <a:bodyPr wrap="square" rtlCol="0">
              <a:spAutoFit/>
            </a:bodyPr>
            <a:lstStyle/>
            <a:p>
              <a:r>
                <a:rPr lang="en-US" sz="1600" dirty="0" err="1"/>
                <a:t>V</a:t>
              </a:r>
              <a:r>
                <a:rPr lang="en-US" sz="1600" baseline="-25000" dirty="0" err="1"/>
                <a:t>c</a:t>
              </a:r>
              <a:endParaRPr lang="en-US" sz="1200" baseline="-25000" dirty="0"/>
            </a:p>
          </p:txBody>
        </p:sp>
        <p:sp>
          <p:nvSpPr>
            <p:cNvPr id="76" name="Oval 75">
              <a:extLst>
                <a:ext uri="{FF2B5EF4-FFF2-40B4-BE49-F238E27FC236}">
                  <a16:creationId xmlns:a16="http://schemas.microsoft.com/office/drawing/2014/main" id="{A5EF7C88-BC79-7849-A5D4-6EED9352826A}"/>
                </a:ext>
              </a:extLst>
            </p:cNvPr>
            <p:cNvSpPr/>
            <p:nvPr/>
          </p:nvSpPr>
          <p:spPr>
            <a:xfrm>
              <a:off x="1761009" y="4670320"/>
              <a:ext cx="137160" cy="13716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77" name="TextBox 76">
              <a:extLst>
                <a:ext uri="{FF2B5EF4-FFF2-40B4-BE49-F238E27FC236}">
                  <a16:creationId xmlns:a16="http://schemas.microsoft.com/office/drawing/2014/main" id="{F0094A89-58FC-9D49-95C9-EF1AFB1144E7}"/>
                </a:ext>
              </a:extLst>
            </p:cNvPr>
            <p:cNvSpPr txBox="1"/>
            <p:nvPr/>
          </p:nvSpPr>
          <p:spPr>
            <a:xfrm>
              <a:off x="1283346" y="3809174"/>
              <a:ext cx="380232" cy="338554"/>
            </a:xfrm>
            <a:prstGeom prst="rect">
              <a:avLst/>
            </a:prstGeom>
            <a:noFill/>
          </p:spPr>
          <p:txBody>
            <a:bodyPr wrap="none" rtlCol="0">
              <a:spAutoFit/>
            </a:bodyPr>
            <a:lstStyle/>
            <a:p>
              <a:r>
                <a:rPr lang="en-US" sz="1600" dirty="0" err="1"/>
                <a:t>V</a:t>
              </a:r>
              <a:r>
                <a:rPr lang="en-US" sz="1600" baseline="-25000" dirty="0" err="1"/>
                <a:t>b</a:t>
              </a:r>
              <a:endParaRPr lang="en-US" sz="1200" baseline="-25000" dirty="0"/>
            </a:p>
          </p:txBody>
        </p:sp>
        <p:sp>
          <p:nvSpPr>
            <p:cNvPr id="82" name="Oval 81">
              <a:extLst>
                <a:ext uri="{FF2B5EF4-FFF2-40B4-BE49-F238E27FC236}">
                  <a16:creationId xmlns:a16="http://schemas.microsoft.com/office/drawing/2014/main" id="{AE07092E-3ED2-F049-B2E4-537D35935127}"/>
                </a:ext>
              </a:extLst>
            </p:cNvPr>
            <p:cNvSpPr/>
            <p:nvPr/>
          </p:nvSpPr>
          <p:spPr>
            <a:xfrm>
              <a:off x="1766534" y="401240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TextBox 82">
              <a:extLst>
                <a:ext uri="{FF2B5EF4-FFF2-40B4-BE49-F238E27FC236}">
                  <a16:creationId xmlns:a16="http://schemas.microsoft.com/office/drawing/2014/main" id="{11463A0C-F699-0645-9833-EAD7C8301E96}"/>
                </a:ext>
              </a:extLst>
            </p:cNvPr>
            <p:cNvSpPr txBox="1"/>
            <p:nvPr/>
          </p:nvSpPr>
          <p:spPr>
            <a:xfrm>
              <a:off x="1913122" y="3859841"/>
              <a:ext cx="503037" cy="338554"/>
            </a:xfrm>
            <a:prstGeom prst="rect">
              <a:avLst/>
            </a:prstGeom>
            <a:noFill/>
          </p:spPr>
          <p:txBody>
            <a:bodyPr wrap="square" rtlCol="0">
              <a:spAutoFit/>
            </a:bodyPr>
            <a:lstStyle/>
            <a:p>
              <a:r>
                <a:rPr lang="en-US" sz="1600" dirty="0" err="1"/>
                <a:t>V</a:t>
              </a:r>
              <a:r>
                <a:rPr lang="en-US" sz="1600" baseline="-25000" dirty="0" err="1"/>
                <a:t>e</a:t>
              </a:r>
              <a:endParaRPr lang="en-US" sz="1200" baseline="-25000" dirty="0"/>
            </a:p>
          </p:txBody>
        </p:sp>
        <p:sp>
          <p:nvSpPr>
            <p:cNvPr id="85" name="Oval 84">
              <a:extLst>
                <a:ext uri="{FF2B5EF4-FFF2-40B4-BE49-F238E27FC236}">
                  <a16:creationId xmlns:a16="http://schemas.microsoft.com/office/drawing/2014/main" id="{F9BA1668-96D3-9B44-B306-C93636C21FF8}"/>
                </a:ext>
              </a:extLst>
            </p:cNvPr>
            <p:cNvSpPr/>
            <p:nvPr/>
          </p:nvSpPr>
          <p:spPr>
            <a:xfrm>
              <a:off x="1391149" y="37332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C6A83FBC-46DE-964F-9F8C-E98B66703F30}"/>
                </a:ext>
              </a:extLst>
            </p:cNvPr>
            <p:cNvSpPr/>
            <p:nvPr/>
          </p:nvSpPr>
          <p:spPr>
            <a:xfrm>
              <a:off x="1768989" y="344451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3" name="Group 356">
              <a:extLst>
                <a:ext uri="{FF2B5EF4-FFF2-40B4-BE49-F238E27FC236}">
                  <a16:creationId xmlns:a16="http://schemas.microsoft.com/office/drawing/2014/main" id="{44F752C3-CE5C-7041-909D-DAD89CC69D6C}"/>
                </a:ext>
              </a:extLst>
            </p:cNvPr>
            <p:cNvGrpSpPr>
              <a:grpSpLocks/>
            </p:cNvGrpSpPr>
            <p:nvPr/>
          </p:nvGrpSpPr>
          <p:grpSpPr bwMode="auto">
            <a:xfrm>
              <a:off x="489009" y="3906739"/>
              <a:ext cx="470720" cy="838997"/>
              <a:chOff x="2944" y="3306"/>
              <a:chExt cx="198" cy="524"/>
            </a:xfrm>
          </p:grpSpPr>
          <p:grpSp>
            <p:nvGrpSpPr>
              <p:cNvPr id="44" name="Group 298">
                <a:extLst>
                  <a:ext uri="{FF2B5EF4-FFF2-40B4-BE49-F238E27FC236}">
                    <a16:creationId xmlns:a16="http://schemas.microsoft.com/office/drawing/2014/main" id="{DC6AC670-D2D8-3040-9533-269713BDD472}"/>
                  </a:ext>
                </a:extLst>
              </p:cNvPr>
              <p:cNvGrpSpPr>
                <a:grpSpLocks/>
              </p:cNvGrpSpPr>
              <p:nvPr/>
            </p:nvGrpSpPr>
            <p:grpSpPr bwMode="auto">
              <a:xfrm>
                <a:off x="2944" y="3306"/>
                <a:ext cx="198" cy="518"/>
                <a:chOff x="3058" y="3370"/>
                <a:chExt cx="198" cy="518"/>
              </a:xfrm>
            </p:grpSpPr>
            <p:grpSp>
              <p:nvGrpSpPr>
                <p:cNvPr id="58" name="Group 294">
                  <a:extLst>
                    <a:ext uri="{FF2B5EF4-FFF2-40B4-BE49-F238E27FC236}">
                      <a16:creationId xmlns:a16="http://schemas.microsoft.com/office/drawing/2014/main" id="{A17A67D5-EF81-F849-A54B-507F8CA1588B}"/>
                    </a:ext>
                  </a:extLst>
                </p:cNvPr>
                <p:cNvGrpSpPr>
                  <a:grpSpLocks/>
                </p:cNvGrpSpPr>
                <p:nvPr/>
              </p:nvGrpSpPr>
              <p:grpSpPr bwMode="auto">
                <a:xfrm>
                  <a:off x="3083" y="3370"/>
                  <a:ext cx="173" cy="518"/>
                  <a:chOff x="3083" y="3370"/>
                  <a:chExt cx="173" cy="518"/>
                </a:xfrm>
              </p:grpSpPr>
              <p:grpSp>
                <p:nvGrpSpPr>
                  <p:cNvPr id="62" name="Group 292">
                    <a:extLst>
                      <a:ext uri="{FF2B5EF4-FFF2-40B4-BE49-F238E27FC236}">
                        <a16:creationId xmlns:a16="http://schemas.microsoft.com/office/drawing/2014/main" id="{5ABE751C-85BB-3E4E-96F7-2DF31FA121C9}"/>
                      </a:ext>
                    </a:extLst>
                  </p:cNvPr>
                  <p:cNvGrpSpPr>
                    <a:grpSpLocks/>
                  </p:cNvGrpSpPr>
                  <p:nvPr/>
                </p:nvGrpSpPr>
                <p:grpSpPr bwMode="auto">
                  <a:xfrm>
                    <a:off x="3083" y="3542"/>
                    <a:ext cx="173" cy="169"/>
                    <a:chOff x="3092" y="3427"/>
                    <a:chExt cx="173" cy="284"/>
                  </a:xfrm>
                </p:grpSpPr>
                <p:grpSp>
                  <p:nvGrpSpPr>
                    <p:cNvPr id="65" name="Group 286">
                      <a:extLst>
                        <a:ext uri="{FF2B5EF4-FFF2-40B4-BE49-F238E27FC236}">
                          <a16:creationId xmlns:a16="http://schemas.microsoft.com/office/drawing/2014/main" id="{101B61AA-A435-8141-803D-A2387576603F}"/>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6B29061-D5B5-EE4C-86D5-C03E2C44D912}"/>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71E45B9A-2375-EA47-9A3A-28A5CF9E42A8}"/>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85">
                        <a:extLst>
                          <a:ext uri="{FF2B5EF4-FFF2-40B4-BE49-F238E27FC236}">
                            <a16:creationId xmlns:a16="http://schemas.microsoft.com/office/drawing/2014/main" id="{EE48F405-AAE3-A74B-9A1A-580788505EA7}"/>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 name="Group 287">
                      <a:extLst>
                        <a:ext uri="{FF2B5EF4-FFF2-40B4-BE49-F238E27FC236}">
                          <a16:creationId xmlns:a16="http://schemas.microsoft.com/office/drawing/2014/main" id="{7EEE0D3C-C88B-3F49-A35C-DA73475F0FEE}"/>
                        </a:ext>
                      </a:extLst>
                    </p:cNvPr>
                    <p:cNvGrpSpPr>
                      <a:grpSpLocks/>
                    </p:cNvGrpSpPr>
                    <p:nvPr/>
                  </p:nvGrpSpPr>
                  <p:grpSpPr bwMode="auto">
                    <a:xfrm>
                      <a:off x="3128" y="3481"/>
                      <a:ext cx="91" cy="230"/>
                      <a:chOff x="3168" y="3485"/>
                      <a:chExt cx="173" cy="230"/>
                    </a:xfrm>
                  </p:grpSpPr>
                  <p:sp>
                    <p:nvSpPr>
                      <p:cNvPr id="69" name="Line 288">
                        <a:extLst>
                          <a:ext uri="{FF2B5EF4-FFF2-40B4-BE49-F238E27FC236}">
                            <a16:creationId xmlns:a16="http://schemas.microsoft.com/office/drawing/2014/main" id="{DF16ADAE-6363-8B42-A69B-837696EA701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87D35398-78C1-FE40-82DE-F4EA72EC9282}"/>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4CB66649-8A82-D84E-AA46-E75446E7E988}"/>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 name="Line 291">
                    <a:extLst>
                      <a:ext uri="{FF2B5EF4-FFF2-40B4-BE49-F238E27FC236}">
                        <a16:creationId xmlns:a16="http://schemas.microsoft.com/office/drawing/2014/main" id="{AF928CA0-31E2-BC48-A6E5-D67FD8D52EA2}"/>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93">
                    <a:extLst>
                      <a:ext uri="{FF2B5EF4-FFF2-40B4-BE49-F238E27FC236}">
                        <a16:creationId xmlns:a16="http://schemas.microsoft.com/office/drawing/2014/main" id="{08BFB971-480B-8048-A7D3-72A679328CAA}"/>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 name="Text Box 296">
                  <a:extLst>
                    <a:ext uri="{FF2B5EF4-FFF2-40B4-BE49-F238E27FC236}">
                      <a16:creationId xmlns:a16="http://schemas.microsoft.com/office/drawing/2014/main" id="{F9E1DCFD-6ECC-9C4E-BA57-085610B0CB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0" name="Text Box 297">
                  <a:extLst>
                    <a:ext uri="{FF2B5EF4-FFF2-40B4-BE49-F238E27FC236}">
                      <a16:creationId xmlns:a16="http://schemas.microsoft.com/office/drawing/2014/main" id="{2B729CF3-BCC9-D747-B192-4C31EDD14B9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 name="Freeform 355">
                <a:extLst>
                  <a:ext uri="{FF2B5EF4-FFF2-40B4-BE49-F238E27FC236}">
                    <a16:creationId xmlns:a16="http://schemas.microsoft.com/office/drawing/2014/main" id="{3AF48D06-44A1-2449-A03D-C01C37DC0AA4}"/>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81" name="Group 356">
              <a:extLst>
                <a:ext uri="{FF2B5EF4-FFF2-40B4-BE49-F238E27FC236}">
                  <a16:creationId xmlns:a16="http://schemas.microsoft.com/office/drawing/2014/main" id="{B4AE6E05-9CAE-9D49-B207-6E62BD69740C}"/>
                </a:ext>
              </a:extLst>
            </p:cNvPr>
            <p:cNvGrpSpPr>
              <a:grpSpLocks/>
            </p:cNvGrpSpPr>
            <p:nvPr/>
          </p:nvGrpSpPr>
          <p:grpSpPr bwMode="auto">
            <a:xfrm>
              <a:off x="2842510" y="3886650"/>
              <a:ext cx="470720" cy="838997"/>
              <a:chOff x="2944" y="3306"/>
              <a:chExt cx="198" cy="524"/>
            </a:xfrm>
          </p:grpSpPr>
          <p:grpSp>
            <p:nvGrpSpPr>
              <p:cNvPr id="84" name="Group 298">
                <a:extLst>
                  <a:ext uri="{FF2B5EF4-FFF2-40B4-BE49-F238E27FC236}">
                    <a16:creationId xmlns:a16="http://schemas.microsoft.com/office/drawing/2014/main" id="{D36FC647-8BB8-174A-A760-42DB4C094CE2}"/>
                  </a:ext>
                </a:extLst>
              </p:cNvPr>
              <p:cNvGrpSpPr>
                <a:grpSpLocks/>
              </p:cNvGrpSpPr>
              <p:nvPr/>
            </p:nvGrpSpPr>
            <p:grpSpPr bwMode="auto">
              <a:xfrm>
                <a:off x="2944" y="3306"/>
                <a:ext cx="198" cy="518"/>
                <a:chOff x="3058" y="3370"/>
                <a:chExt cx="198" cy="518"/>
              </a:xfrm>
            </p:grpSpPr>
            <p:grpSp>
              <p:nvGrpSpPr>
                <p:cNvPr id="89" name="Group 294">
                  <a:extLst>
                    <a:ext uri="{FF2B5EF4-FFF2-40B4-BE49-F238E27FC236}">
                      <a16:creationId xmlns:a16="http://schemas.microsoft.com/office/drawing/2014/main" id="{F8E9A52A-2742-6F44-BEDF-A005BF49E7F8}"/>
                    </a:ext>
                  </a:extLst>
                </p:cNvPr>
                <p:cNvGrpSpPr>
                  <a:grpSpLocks/>
                </p:cNvGrpSpPr>
                <p:nvPr/>
              </p:nvGrpSpPr>
              <p:grpSpPr bwMode="auto">
                <a:xfrm>
                  <a:off x="3083" y="3370"/>
                  <a:ext cx="173" cy="518"/>
                  <a:chOff x="3083" y="3370"/>
                  <a:chExt cx="173" cy="518"/>
                </a:xfrm>
              </p:grpSpPr>
              <p:grpSp>
                <p:nvGrpSpPr>
                  <p:cNvPr id="92" name="Group 292">
                    <a:extLst>
                      <a:ext uri="{FF2B5EF4-FFF2-40B4-BE49-F238E27FC236}">
                        <a16:creationId xmlns:a16="http://schemas.microsoft.com/office/drawing/2014/main" id="{EC525627-1F29-AC4A-8193-CB229B169A5B}"/>
                      </a:ext>
                    </a:extLst>
                  </p:cNvPr>
                  <p:cNvGrpSpPr>
                    <a:grpSpLocks/>
                  </p:cNvGrpSpPr>
                  <p:nvPr/>
                </p:nvGrpSpPr>
                <p:grpSpPr bwMode="auto">
                  <a:xfrm>
                    <a:off x="3083" y="3542"/>
                    <a:ext cx="173" cy="169"/>
                    <a:chOff x="3092" y="3427"/>
                    <a:chExt cx="173" cy="284"/>
                  </a:xfrm>
                </p:grpSpPr>
                <p:grpSp>
                  <p:nvGrpSpPr>
                    <p:cNvPr id="95" name="Group 286">
                      <a:extLst>
                        <a:ext uri="{FF2B5EF4-FFF2-40B4-BE49-F238E27FC236}">
                          <a16:creationId xmlns:a16="http://schemas.microsoft.com/office/drawing/2014/main" id="{3E88BA95-9303-8342-8107-9D2058D6DC89}"/>
                        </a:ext>
                      </a:extLst>
                    </p:cNvPr>
                    <p:cNvGrpSpPr>
                      <a:grpSpLocks/>
                    </p:cNvGrpSpPr>
                    <p:nvPr/>
                  </p:nvGrpSpPr>
                  <p:grpSpPr bwMode="auto">
                    <a:xfrm>
                      <a:off x="3092" y="3427"/>
                      <a:ext cx="173" cy="230"/>
                      <a:chOff x="3168" y="3485"/>
                      <a:chExt cx="173" cy="230"/>
                    </a:xfrm>
                  </p:grpSpPr>
                  <p:sp>
                    <p:nvSpPr>
                      <p:cNvPr id="100" name="Line 283">
                        <a:extLst>
                          <a:ext uri="{FF2B5EF4-FFF2-40B4-BE49-F238E27FC236}">
                            <a16:creationId xmlns:a16="http://schemas.microsoft.com/office/drawing/2014/main" id="{D5F5AC13-CAB0-EE4D-8B05-D72998E4ECC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284">
                        <a:extLst>
                          <a:ext uri="{FF2B5EF4-FFF2-40B4-BE49-F238E27FC236}">
                            <a16:creationId xmlns:a16="http://schemas.microsoft.com/office/drawing/2014/main" id="{CB7488D1-2031-2644-8D7D-C3901922728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285">
                        <a:extLst>
                          <a:ext uri="{FF2B5EF4-FFF2-40B4-BE49-F238E27FC236}">
                            <a16:creationId xmlns:a16="http://schemas.microsoft.com/office/drawing/2014/main" id="{03314DE6-38F6-DB4E-A1D2-3CA0925FAF7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 name="Group 287">
                      <a:extLst>
                        <a:ext uri="{FF2B5EF4-FFF2-40B4-BE49-F238E27FC236}">
                          <a16:creationId xmlns:a16="http://schemas.microsoft.com/office/drawing/2014/main" id="{4BF68F9A-0682-C549-BC6D-1AA5BA57CA79}"/>
                        </a:ext>
                      </a:extLst>
                    </p:cNvPr>
                    <p:cNvGrpSpPr>
                      <a:grpSpLocks/>
                    </p:cNvGrpSpPr>
                    <p:nvPr/>
                  </p:nvGrpSpPr>
                  <p:grpSpPr bwMode="auto">
                    <a:xfrm>
                      <a:off x="3128" y="3481"/>
                      <a:ext cx="91" cy="230"/>
                      <a:chOff x="3168" y="3485"/>
                      <a:chExt cx="173" cy="230"/>
                    </a:xfrm>
                  </p:grpSpPr>
                  <p:sp>
                    <p:nvSpPr>
                      <p:cNvPr id="97" name="Line 288">
                        <a:extLst>
                          <a:ext uri="{FF2B5EF4-FFF2-40B4-BE49-F238E27FC236}">
                            <a16:creationId xmlns:a16="http://schemas.microsoft.com/office/drawing/2014/main" id="{93D17EBB-B907-A64E-987B-D209A404729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8" name="Line 289">
                        <a:extLst>
                          <a:ext uri="{FF2B5EF4-FFF2-40B4-BE49-F238E27FC236}">
                            <a16:creationId xmlns:a16="http://schemas.microsoft.com/office/drawing/2014/main" id="{4370AE04-33FA-874E-A02A-DE0E24BC173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290">
                        <a:extLst>
                          <a:ext uri="{FF2B5EF4-FFF2-40B4-BE49-F238E27FC236}">
                            <a16:creationId xmlns:a16="http://schemas.microsoft.com/office/drawing/2014/main" id="{BBB0B004-DDF0-3941-913F-AF4DB08A35E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3" name="Line 291">
                    <a:extLst>
                      <a:ext uri="{FF2B5EF4-FFF2-40B4-BE49-F238E27FC236}">
                        <a16:creationId xmlns:a16="http://schemas.microsoft.com/office/drawing/2014/main" id="{B3C70D03-3C71-894E-8B88-9FD0210FD2B8}"/>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4" name="Line 293">
                    <a:extLst>
                      <a:ext uri="{FF2B5EF4-FFF2-40B4-BE49-F238E27FC236}">
                        <a16:creationId xmlns:a16="http://schemas.microsoft.com/office/drawing/2014/main" id="{EC70DF5C-24B7-3D4F-A753-3014BDF3C617}"/>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0" name="Text Box 296">
                  <a:extLst>
                    <a:ext uri="{FF2B5EF4-FFF2-40B4-BE49-F238E27FC236}">
                      <a16:creationId xmlns:a16="http://schemas.microsoft.com/office/drawing/2014/main" id="{F13675E7-63BF-D349-951A-7A170CB46F66}"/>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91" name="Text Box 297">
                  <a:extLst>
                    <a:ext uri="{FF2B5EF4-FFF2-40B4-BE49-F238E27FC236}">
                      <a16:creationId xmlns:a16="http://schemas.microsoft.com/office/drawing/2014/main" id="{F4CC7B5B-720B-B843-A8E1-9EC7D98A3419}"/>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8" name="Freeform 355">
                <a:extLst>
                  <a:ext uri="{FF2B5EF4-FFF2-40B4-BE49-F238E27FC236}">
                    <a16:creationId xmlns:a16="http://schemas.microsoft.com/office/drawing/2014/main" id="{E8FFC320-69FC-7242-BD0D-6D662C33E366}"/>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103" name="Straight Connector 102">
              <a:extLst>
                <a:ext uri="{FF2B5EF4-FFF2-40B4-BE49-F238E27FC236}">
                  <a16:creationId xmlns:a16="http://schemas.microsoft.com/office/drawing/2014/main" id="{2CF3053D-52B9-6B4E-B09C-FB261460BD7A}"/>
                </a:ext>
              </a:extLst>
            </p:cNvPr>
            <p:cNvCxnSpPr>
              <a:cxnSpLocks/>
            </p:cNvCxnSpPr>
            <p:nvPr/>
          </p:nvCxnSpPr>
          <p:spPr>
            <a:xfrm flipV="1">
              <a:off x="3103924" y="2710362"/>
              <a:ext cx="0" cy="120700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BE305562-B3B6-6B45-A3A3-8B1B237AB133}"/>
                </a:ext>
              </a:extLst>
            </p:cNvPr>
            <p:cNvSpPr txBox="1"/>
            <p:nvPr/>
          </p:nvSpPr>
          <p:spPr>
            <a:xfrm>
              <a:off x="2537889" y="4137390"/>
              <a:ext cx="503037" cy="338554"/>
            </a:xfrm>
            <a:prstGeom prst="rect">
              <a:avLst/>
            </a:prstGeom>
            <a:noFill/>
          </p:spPr>
          <p:txBody>
            <a:bodyPr wrap="square" rtlCol="0">
              <a:spAutoFit/>
            </a:bodyPr>
            <a:lstStyle/>
            <a:p>
              <a:r>
                <a:rPr lang="en-US" sz="1600" dirty="0" err="1"/>
                <a:t>V</a:t>
              </a:r>
              <a:r>
                <a:rPr lang="en-US" sz="1600" baseline="-25000" dirty="0" err="1"/>
                <a:t>cc</a:t>
              </a:r>
              <a:endParaRPr lang="en-US" sz="12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0C19726-C5B1-E74C-B5A2-C5AE117F7D85}"/>
                    </a:ext>
                  </a:extLst>
                </p:cNvPr>
                <p:cNvSpPr txBox="1"/>
                <p:nvPr/>
              </p:nvSpPr>
              <p:spPr>
                <a:xfrm>
                  <a:off x="88875" y="2977377"/>
                  <a:ext cx="1780778" cy="6164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𝑡h𝑏</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2</m:t>
                                </m:r>
                              </m:sub>
                            </m:sSub>
                          </m:den>
                        </m:f>
                      </m:oMath>
                    </m:oMathPara>
                  </a14:m>
                  <a:endParaRPr lang="en-US" sz="1200" dirty="0"/>
                </a:p>
              </p:txBody>
            </p:sp>
          </mc:Choice>
          <mc:Fallback xmlns="">
            <p:sp>
              <p:nvSpPr>
                <p:cNvPr id="105" name="TextBox 104">
                  <a:extLst>
                    <a:ext uri="{FF2B5EF4-FFF2-40B4-BE49-F238E27FC236}">
                      <a16:creationId xmlns:a16="http://schemas.microsoft.com/office/drawing/2014/main" id="{C0C19726-C5B1-E74C-B5A2-C5AE117F7D85}"/>
                    </a:ext>
                  </a:extLst>
                </p:cNvPr>
                <p:cNvSpPr txBox="1">
                  <a:spLocks noRot="1" noChangeAspect="1" noMove="1" noResize="1" noEditPoints="1" noAdjustHandles="1" noChangeArrowheads="1" noChangeShapeType="1" noTextEdit="1"/>
                </p:cNvSpPr>
                <p:nvPr/>
              </p:nvSpPr>
              <p:spPr>
                <a:xfrm>
                  <a:off x="88875" y="2977377"/>
                  <a:ext cx="1780778" cy="616451"/>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9127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4" y="125417"/>
            <a:ext cx="11478771" cy="868362"/>
          </a:xfrm>
        </p:spPr>
        <p:txBody>
          <a:bodyPr anchor="ctr">
            <a:normAutofit/>
          </a:bodyPr>
          <a:lstStyle/>
          <a:p>
            <a:pPr algn="ctr"/>
            <a:r>
              <a:rPr lang="en-US" sz="4400">
                <a:cs typeface="Arial" panose="020B0604020202020204" pitchFamily="34" charset="0"/>
              </a:rPr>
              <a:t>BJT </a:t>
            </a:r>
            <a:r>
              <a:rPr lang="en-US">
                <a:cs typeface="Arial" panose="020B0604020202020204" pitchFamily="34" charset="0"/>
              </a:rPr>
              <a:t>c</a:t>
            </a:r>
            <a:r>
              <a:rPr lang="en-US" sz="4400">
                <a:cs typeface="Arial" panose="020B0604020202020204" pitchFamily="34" charset="0"/>
              </a:rPr>
              <a:t>ommon </a:t>
            </a:r>
            <a:r>
              <a:rPr lang="en-US">
                <a:cs typeface="Arial" panose="020B0604020202020204" pitchFamily="34" charset="0"/>
              </a:rPr>
              <a:t>e</a:t>
            </a:r>
            <a:r>
              <a:rPr lang="en-US" sz="4400">
                <a:cs typeface="Arial" panose="020B0604020202020204" pitchFamily="34" charset="0"/>
              </a:rPr>
              <a:t>mitter </a:t>
            </a:r>
            <a:r>
              <a:rPr lang="en-US">
                <a:cs typeface="Arial" panose="020B0604020202020204" pitchFamily="34" charset="0"/>
              </a:rPr>
              <a:t>a</a:t>
            </a:r>
            <a:r>
              <a:rPr lang="en-US" sz="4400">
                <a:cs typeface="Arial" panose="020B0604020202020204" pitchFamily="34" charset="0"/>
              </a:rPr>
              <a:t>mplifier</a:t>
            </a:r>
            <a:endParaRPr lang="en-US" sz="4400" dirty="0">
              <a:cs typeface="Arial" panose="020B0604020202020204" pitchFamily="34"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577568" y="1365888"/>
                <a:ext cx="8187561" cy="4876306"/>
              </a:xfrm>
            </p:spPr>
            <p:txBody>
              <a:bodyPr>
                <a:noAutofit/>
              </a:bodyPr>
              <a:lstStyle/>
              <a:p>
                <a:pPr algn="l"/>
                <a:r>
                  <a:rPr lang="en-US" sz="2000" dirty="0">
                    <a:ea typeface="Arial" charset="0"/>
                    <a:cs typeface="Arial" charset="0"/>
                  </a:rPr>
                  <a:t>Here’s how to design a common emitter amplifier.  We use a 2n3904 transistor with 𝛽=150.  This circuit will work!  Build it.</a:t>
                </a:r>
              </a:p>
              <a:p>
                <a:pPr marL="0" indent="0" algn="l">
                  <a:buNone/>
                </a:pPr>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Pick the supply voltage V</a:t>
                </a:r>
                <a:r>
                  <a:rPr lang="en-US" sz="1800" baseline="-25000" dirty="0">
                    <a:ea typeface="Arial" charset="0"/>
                    <a:cs typeface="Arial" charset="0"/>
                  </a:rPr>
                  <a:t>cc</a:t>
                </a:r>
                <a:r>
                  <a:rPr lang="en-US" sz="1800" dirty="0">
                    <a:ea typeface="Arial" charset="0"/>
                    <a:cs typeface="Arial" charset="0"/>
                  </a:rPr>
                  <a:t>=12V.</a:t>
                </a:r>
              </a:p>
              <a:p>
                <a:pPr marL="914400" lvl="1" indent="-457200">
                  <a:buFont typeface="+mj-lt"/>
                  <a:buAutoNum type="arabicPeriod"/>
                </a:pPr>
                <a:r>
                  <a:rPr lang="en-US" sz="1800" dirty="0">
                    <a:ea typeface="Arial" charset="0"/>
                    <a:cs typeface="Arial" charset="0"/>
                  </a:rPr>
                  <a:t>Choose a gain (amplification factor), A = 5.</a:t>
                </a:r>
              </a:p>
              <a:p>
                <a:pPr marL="914400" lvl="1" indent="-457200">
                  <a:buFont typeface="+mj-lt"/>
                  <a:buAutoNum type="arabicPeriod"/>
                </a:pPr>
                <a:r>
                  <a:rPr lang="en-US" sz="1800" dirty="0">
                    <a:ea typeface="Arial" charset="0"/>
                    <a:cs typeface="Arial" charset="0"/>
                  </a:rPr>
                  <a:t>Choose the “Q point” of the conducting transistor (4mA)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𝑣</m:t>
                    </m:r>
                    <m:r>
                      <a:rPr lang="en-US" sz="1800" b="0" i="1" smtClean="0">
                        <a:latin typeface="Cambria Math" panose="02040503050406030204" pitchFamily="18" charset="0"/>
                        <a:cs typeface="Arial" charset="0"/>
                      </a:rPr>
                      <m:t>.</m:t>
                    </m:r>
                  </m:oMath>
                </a14:m>
                <a:endParaRPr lang="en-US" sz="1800" dirty="0">
                  <a:ea typeface="Arial" charset="0"/>
                  <a:cs typeface="Arial" charset="0"/>
                </a:endParaRPr>
              </a:p>
              <a:p>
                <a:pPr marL="914400" lvl="1" indent="-457200">
                  <a:buFont typeface="+mj-lt"/>
                  <a:buAutoNum type="arabicPeriod"/>
                </a:pPr>
                <a:r>
                  <a:rPr lang="en-US" sz="1800" dirty="0">
                    <a:ea typeface="Arial" charset="0"/>
                    <a:cs typeface="Arial" charset="0"/>
                  </a:rPr>
                  <a:t>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C</a:t>
                </a:r>
                <a:r>
                  <a:rPr lang="en-US" sz="1800" dirty="0">
                    <a:ea typeface="Arial" charset="0"/>
                    <a:cs typeface="Arial" charset="0"/>
                  </a:rPr>
                  <a:t>) +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E</a:t>
                </a:r>
                <a:r>
                  <a:rPr lang="en-US" sz="1800" dirty="0">
                    <a:ea typeface="Arial" charset="0"/>
                    <a:cs typeface="Arial" charset="0"/>
                  </a:rPr>
                  <a:t> ∼ </a:t>
                </a:r>
                <a:r>
                  <a:rPr lang="en-US" sz="1800" dirty="0" err="1">
                    <a:ea typeface="Arial" charset="0"/>
                    <a:cs typeface="Arial" charset="0"/>
                  </a:rPr>
                  <a:t>i</a:t>
                </a:r>
                <a:r>
                  <a:rPr lang="en-US" sz="1800" baseline="-25000" dirty="0" err="1">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 with </a:t>
                </a:r>
                <a:r>
                  <a:rPr lang="en-US" sz="1800" dirty="0" err="1">
                    <a:ea typeface="Arial" charset="0"/>
                    <a:cs typeface="Arial" charset="0"/>
                  </a:rPr>
                  <a:t>i</a:t>
                </a:r>
                <a:r>
                  <a:rPr lang="en-US" sz="1800" baseline="-25000" dirty="0" err="1">
                    <a:ea typeface="Arial" charset="0"/>
                    <a:cs typeface="Arial" charset="0"/>
                  </a:rPr>
                  <a:t>c</a:t>
                </a:r>
                <a:r>
                  <a:rPr lang="en-US" sz="1800" dirty="0">
                    <a:ea typeface="Arial" charset="0"/>
                    <a:cs typeface="Arial" charset="0"/>
                  </a:rPr>
                  <a:t>=4mA.  </a:t>
                </a:r>
              </a:p>
              <a:p>
                <a:pPr marL="914400" lvl="2" indent="0">
                  <a:buNone/>
                </a:pPr>
                <a:r>
                  <a:rPr lang="en-US" sz="1800" dirty="0">
                    <a:ea typeface="Arial" charset="0"/>
                    <a:cs typeface="Arial" charset="0"/>
                  </a:rPr>
                  <a:t>We get (R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 (V</a:t>
                </a:r>
                <a:r>
                  <a:rPr lang="en-US" sz="1800" baseline="-25000" dirty="0">
                    <a:ea typeface="Arial" charset="0"/>
                    <a:cs typeface="Arial" charset="0"/>
                  </a:rPr>
                  <a:t>cc </a:t>
                </a:r>
                <a:r>
                  <a:rPr lang="en-US" sz="1800" dirty="0">
                    <a:ea typeface="Arial" charset="0"/>
                    <a:cs typeface="Arial" charset="0"/>
                  </a:rPr>
                  <a:t>- </a:t>
                </a:r>
                <a:r>
                  <a:rPr lang="en-US" sz="1800" dirty="0" err="1">
                    <a:ea typeface="Arial" charset="0"/>
                    <a:cs typeface="Arial" charset="0"/>
                  </a:rPr>
                  <a:t>V</a:t>
                </a:r>
                <a:r>
                  <a:rPr lang="en-US" sz="1800" baseline="-25000" dirty="0" err="1">
                    <a:ea typeface="Arial" charset="0"/>
                    <a:cs typeface="Arial" charset="0"/>
                  </a:rPr>
                  <a:t>ce</a:t>
                </a:r>
                <a:r>
                  <a:rPr lang="en-US" sz="1800" dirty="0">
                    <a:ea typeface="Arial" charset="0"/>
                    <a:cs typeface="Arial" charset="0"/>
                  </a:rPr>
                  <a:t>)/(4mA) =1.75 k𝝮.</a:t>
                </a:r>
              </a:p>
              <a:p>
                <a:pPr marL="914400" lvl="1" indent="-457200">
                  <a:buFont typeface="+mj-lt"/>
                  <a:buAutoNum type="arabicPeriod"/>
                </a:pPr>
                <a:r>
                  <a:rPr lang="en-US" sz="1800" dirty="0">
                    <a:ea typeface="Arial" charset="0"/>
                    <a:cs typeface="Arial" charset="0"/>
                  </a:rPr>
                  <a:t>Since A = 5 and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a:t>
                </a:r>
                <a:r>
                  <a:rPr lang="en-US" sz="1800" dirty="0">
                    <a:ea typeface="Arial" charset="0"/>
                    <a:cs typeface="Arial" charset="0"/>
                  </a:rPr>
                  <a:t>, R</a:t>
                </a:r>
                <a:r>
                  <a:rPr lang="en-US" sz="1800" baseline="-25000" dirty="0">
                    <a:ea typeface="Arial" charset="0"/>
                    <a:cs typeface="Arial" charset="0"/>
                  </a:rPr>
                  <a:t>C</a:t>
                </a:r>
                <a:r>
                  <a:rPr lang="en-US" sz="1800" dirty="0">
                    <a:ea typeface="Arial" charset="0"/>
                    <a:cs typeface="Arial" charset="0"/>
                  </a:rPr>
                  <a:t>= 5 R</a:t>
                </a:r>
                <a:r>
                  <a:rPr lang="en-US" sz="1800" baseline="-25000" dirty="0">
                    <a:ea typeface="Arial" charset="0"/>
                    <a:cs typeface="Arial" charset="0"/>
                  </a:rPr>
                  <a:t>E</a:t>
                </a:r>
                <a:r>
                  <a:rPr lang="en-US" sz="1800" dirty="0">
                    <a:ea typeface="Arial" charset="0"/>
                    <a:cs typeface="Arial" charset="0"/>
                  </a:rPr>
                  <a:t> so R</a:t>
                </a:r>
                <a:r>
                  <a:rPr lang="en-US" sz="1800" baseline="-25000" dirty="0">
                    <a:ea typeface="Arial" charset="0"/>
                    <a:cs typeface="Arial" charset="0"/>
                  </a:rPr>
                  <a:t>E</a:t>
                </a:r>
                <a:r>
                  <a:rPr lang="en-US" sz="1800" dirty="0">
                    <a:ea typeface="Arial" charset="0"/>
                    <a:cs typeface="Arial" charset="0"/>
                  </a:rPr>
                  <a:t> ∼ 270 𝝮 (this is a standard resistor value) and R</a:t>
                </a:r>
                <a:r>
                  <a:rPr lang="en-US" sz="1800" baseline="-25000" dirty="0">
                    <a:ea typeface="Arial" charset="0"/>
                    <a:cs typeface="Arial" charset="0"/>
                  </a:rPr>
                  <a:t>C</a:t>
                </a:r>
                <a:r>
                  <a:rPr lang="en-US" sz="1800" dirty="0">
                    <a:ea typeface="Arial" charset="0"/>
                    <a:cs typeface="Arial" charset="0"/>
                  </a:rPr>
                  <a:t>= 1.5k𝝮.</a:t>
                </a: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endParaRPr lang="en-US" sz="1800" dirty="0">
                  <a:ea typeface="Arial" charset="0"/>
                  <a:cs typeface="Arial" charset="0"/>
                </a:endParaRPr>
              </a:p>
              <a:p>
                <a:pPr lvl="1"/>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𝐶</m:t>
                        </m:r>
                      </m:sub>
                    </m:sSub>
                  </m:oMath>
                </a14:m>
                <a:endParaRPr lang="en-US" sz="1800" dirty="0">
                  <a:ea typeface="Arial" charset="0"/>
                  <a:cs typeface="Arial" charset="0"/>
                </a:endParaRPr>
              </a:p>
              <a:p>
                <a:pPr lvl="1"/>
                <a14:m>
                  <m:oMath xmlns:m="http://schemas.openxmlformats.org/officeDocument/2006/math">
                    <m:f>
                      <m:fPr>
                        <m:ctrlPr>
                          <a:rPr lang="en-US" sz="1800" i="1" smtClean="0">
                            <a:latin typeface="Cambria Math" panose="02040503050406030204" pitchFamily="18" charset="0"/>
                            <a:cs typeface="Arial" charset="0"/>
                          </a:rPr>
                        </m:ctrlPr>
                      </m:fPr>
                      <m:num>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𝑜</m:t>
                            </m:r>
                          </m:sub>
                        </m:sSub>
                      </m:num>
                      <m:den>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𝑖</m:t>
                            </m:r>
                          </m:sub>
                        </m:sSub>
                      </m:den>
                    </m:f>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ea typeface="Cambria Math" panose="02040503050406030204" pitchFamily="18" charset="0"/>
                            <a:cs typeface="Arial" charset="0"/>
                          </a:rPr>
                          <m:t>𝛽</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𝑐</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ea typeface="Cambria Math" panose="02040503050406030204" pitchFamily="18" charset="0"/>
                                <a:cs typeface="Arial" charset="0"/>
                              </a:rPr>
                              <m:t>𝑏</m:t>
                            </m:r>
                          </m:sub>
                        </m:sSub>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577568" y="1365888"/>
                <a:ext cx="8187561" cy="4876306"/>
              </a:xfrm>
              <a:blipFill>
                <a:blip r:embed="rId3"/>
                <a:stretch>
                  <a:fillRect l="-619" t="-15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dirty="0"/>
          </a:p>
        </p:txBody>
      </p:sp>
      <p:sp>
        <p:nvSpPr>
          <p:cNvPr id="4" name="TextBox 3">
            <a:extLst>
              <a:ext uri="{FF2B5EF4-FFF2-40B4-BE49-F238E27FC236}">
                <a16:creationId xmlns:a16="http://schemas.microsoft.com/office/drawing/2014/main" id="{C122BA88-05E2-6F4D-B8F4-98D1DC124AD5}"/>
              </a:ext>
            </a:extLst>
          </p:cNvPr>
          <p:cNvSpPr txBox="1"/>
          <p:nvPr/>
        </p:nvSpPr>
        <p:spPr>
          <a:xfrm>
            <a:off x="372717" y="5968920"/>
            <a:ext cx="2826415" cy="307777"/>
          </a:xfrm>
          <a:prstGeom prst="rect">
            <a:avLst/>
          </a:prstGeom>
          <a:noFill/>
        </p:spPr>
        <p:txBody>
          <a:bodyPr wrap="none" rtlCol="0">
            <a:spAutoFit/>
          </a:bodyPr>
          <a:lstStyle/>
          <a:p>
            <a:r>
              <a:rPr lang="en-US" sz="1400" dirty="0"/>
              <a:t>Credit: Ward, Hands on Radio.</a:t>
            </a:r>
          </a:p>
        </p:txBody>
      </p:sp>
      <p:grpSp>
        <p:nvGrpSpPr>
          <p:cNvPr id="92" name="Group 91">
            <a:extLst>
              <a:ext uri="{FF2B5EF4-FFF2-40B4-BE49-F238E27FC236}">
                <a16:creationId xmlns:a16="http://schemas.microsoft.com/office/drawing/2014/main" id="{9AE607C8-09CB-D8B7-EF06-4DC04EC320E4}"/>
              </a:ext>
            </a:extLst>
          </p:cNvPr>
          <p:cNvGrpSpPr/>
          <p:nvPr/>
        </p:nvGrpSpPr>
        <p:grpSpPr>
          <a:xfrm>
            <a:off x="274776" y="2007655"/>
            <a:ext cx="3254482" cy="3262486"/>
            <a:chOff x="274776" y="2007655"/>
            <a:chExt cx="3254482" cy="3262486"/>
          </a:xfrm>
        </p:grpSpPr>
        <p:sp>
          <p:nvSpPr>
            <p:cNvPr id="26" name="TextBox 25">
              <a:extLst>
                <a:ext uri="{FF2B5EF4-FFF2-40B4-BE49-F238E27FC236}">
                  <a16:creationId xmlns:a16="http://schemas.microsoft.com/office/drawing/2014/main" id="{B2066C03-AE26-5442-9EAB-3F6E244711CD}"/>
                </a:ext>
              </a:extLst>
            </p:cNvPr>
            <p:cNvSpPr txBox="1"/>
            <p:nvPr/>
          </p:nvSpPr>
          <p:spPr>
            <a:xfrm>
              <a:off x="968683" y="4931587"/>
              <a:ext cx="2027991" cy="338554"/>
            </a:xfrm>
            <a:prstGeom prst="rect">
              <a:avLst/>
            </a:prstGeom>
            <a:noFill/>
          </p:spPr>
          <p:txBody>
            <a:bodyPr wrap="none" rtlCol="0">
              <a:spAutoFit/>
            </a:bodyPr>
            <a:lstStyle/>
            <a:p>
              <a:r>
                <a:rPr lang="en-US" sz="1600" dirty="0"/>
                <a:t>Common emitter amp</a:t>
              </a:r>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747676" y="3308051"/>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630226" y="3610035"/>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239826" y="3611298"/>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630226" y="4234119"/>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1011226" y="3229490"/>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586205" y="288133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391120" y="2546051"/>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a:cxnSpLocks/>
            </p:cNvCxnSpPr>
            <p:nvPr/>
          </p:nvCxnSpPr>
          <p:spPr>
            <a:xfrm>
              <a:off x="2141202" y="3308051"/>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658013" y="2547603"/>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673253" y="2552147"/>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948843" y="238145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2045755" y="2709601"/>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39" name="TextBox 38">
              <a:extLst>
                <a:ext uri="{FF2B5EF4-FFF2-40B4-BE49-F238E27FC236}">
                  <a16:creationId xmlns:a16="http://schemas.microsoft.com/office/drawing/2014/main" id="{6FE4E330-230C-4F4F-9B2D-5638559A4780}"/>
                </a:ext>
              </a:extLst>
            </p:cNvPr>
            <p:cNvSpPr txBox="1"/>
            <p:nvPr/>
          </p:nvSpPr>
          <p:spPr>
            <a:xfrm>
              <a:off x="1201726" y="3008168"/>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40" name="TextBox 39">
              <a:extLst>
                <a:ext uri="{FF2B5EF4-FFF2-40B4-BE49-F238E27FC236}">
                  <a16:creationId xmlns:a16="http://schemas.microsoft.com/office/drawing/2014/main" id="{BE59748E-EC65-6F40-98E6-1E6FD772CC7F}"/>
                </a:ext>
              </a:extLst>
            </p:cNvPr>
            <p:cNvSpPr txBox="1"/>
            <p:nvPr/>
          </p:nvSpPr>
          <p:spPr>
            <a:xfrm>
              <a:off x="819584" y="3167319"/>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55860" y="2927052"/>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2001010" y="4542919"/>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593347" y="361000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2054562" y="38531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a:cxnSpLocks/>
            </p:cNvCxnSpPr>
            <p:nvPr/>
          </p:nvCxnSpPr>
          <p:spPr>
            <a:xfrm>
              <a:off x="1668541" y="4542919"/>
              <a:ext cx="48804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562306" y="4423825"/>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1297A73E-36B9-7442-921C-26AAC6358D1F}"/>
                </a:ext>
              </a:extLst>
            </p:cNvPr>
            <p:cNvSpPr txBox="1"/>
            <p:nvPr/>
          </p:nvSpPr>
          <p:spPr>
            <a:xfrm>
              <a:off x="2726912" y="2802082"/>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66" name="TextBox 65">
              <a:extLst>
                <a:ext uri="{FF2B5EF4-FFF2-40B4-BE49-F238E27FC236}">
                  <a16:creationId xmlns:a16="http://schemas.microsoft.com/office/drawing/2014/main" id="{85BDE4DF-F81D-794B-9972-37ED67386AC5}"/>
                </a:ext>
              </a:extLst>
            </p:cNvPr>
            <p:cNvSpPr txBox="1"/>
            <p:nvPr/>
          </p:nvSpPr>
          <p:spPr>
            <a:xfrm>
              <a:off x="1241781" y="3868359"/>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67" name="TextBox 66">
              <a:extLst>
                <a:ext uri="{FF2B5EF4-FFF2-40B4-BE49-F238E27FC236}">
                  <a16:creationId xmlns:a16="http://schemas.microsoft.com/office/drawing/2014/main" id="{564B8F3F-3DDE-A94E-82A4-91657C5C723F}"/>
                </a:ext>
              </a:extLst>
            </p:cNvPr>
            <p:cNvSpPr txBox="1"/>
            <p:nvPr/>
          </p:nvSpPr>
          <p:spPr>
            <a:xfrm>
              <a:off x="1728579" y="4067081"/>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8" name="Oval 67">
              <a:extLst>
                <a:ext uri="{FF2B5EF4-FFF2-40B4-BE49-F238E27FC236}">
                  <a16:creationId xmlns:a16="http://schemas.microsoft.com/office/drawing/2014/main" id="{6034C60F-C8F5-1A4A-AAC9-36EF362BE7E9}"/>
                </a:ext>
              </a:extLst>
            </p:cNvPr>
            <p:cNvSpPr/>
            <p:nvPr/>
          </p:nvSpPr>
          <p:spPr>
            <a:xfrm>
              <a:off x="2056690" y="2119676"/>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274776" y="3776919"/>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70" name="TextBox 69">
              <a:extLst>
                <a:ext uri="{FF2B5EF4-FFF2-40B4-BE49-F238E27FC236}">
                  <a16:creationId xmlns:a16="http://schemas.microsoft.com/office/drawing/2014/main" id="{43E6BFBC-735C-E04B-A9CF-10951A7C9E2D}"/>
                </a:ext>
              </a:extLst>
            </p:cNvPr>
            <p:cNvSpPr txBox="1"/>
            <p:nvPr/>
          </p:nvSpPr>
          <p:spPr>
            <a:xfrm>
              <a:off x="1533069" y="2007655"/>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71" name="TextBox 70">
              <a:extLst>
                <a:ext uri="{FF2B5EF4-FFF2-40B4-BE49-F238E27FC236}">
                  <a16:creationId xmlns:a16="http://schemas.microsoft.com/office/drawing/2014/main" id="{7D1081CB-1B7B-1D47-A9E4-686B8D63A5F1}"/>
                </a:ext>
              </a:extLst>
            </p:cNvPr>
            <p:cNvSpPr txBox="1"/>
            <p:nvPr/>
          </p:nvSpPr>
          <p:spPr>
            <a:xfrm>
              <a:off x="3116338" y="2893101"/>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grpSp>
          <p:nvGrpSpPr>
            <p:cNvPr id="61" name="Group 210">
              <a:extLst>
                <a:ext uri="{FF2B5EF4-FFF2-40B4-BE49-F238E27FC236}">
                  <a16:creationId xmlns:a16="http://schemas.microsoft.com/office/drawing/2014/main" id="{38DA2179-A58C-EE09-7449-2AD3999074CB}"/>
                </a:ext>
              </a:extLst>
            </p:cNvPr>
            <p:cNvGrpSpPr>
              <a:grpSpLocks/>
            </p:cNvGrpSpPr>
            <p:nvPr/>
          </p:nvGrpSpPr>
          <p:grpSpPr bwMode="auto">
            <a:xfrm>
              <a:off x="2392126" y="3738051"/>
              <a:ext cx="304800" cy="762000"/>
              <a:chOff x="3216" y="1728"/>
              <a:chExt cx="192" cy="480"/>
            </a:xfrm>
          </p:grpSpPr>
          <p:sp>
            <p:nvSpPr>
              <p:cNvPr id="62" name="Line 8">
                <a:extLst>
                  <a:ext uri="{FF2B5EF4-FFF2-40B4-BE49-F238E27FC236}">
                    <a16:creationId xmlns:a16="http://schemas.microsoft.com/office/drawing/2014/main" id="{59778230-378C-549E-5B38-5777CDBCE0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3" name="Line 9">
                <a:extLst>
                  <a:ext uri="{FF2B5EF4-FFF2-40B4-BE49-F238E27FC236}">
                    <a16:creationId xmlns:a16="http://schemas.microsoft.com/office/drawing/2014/main" id="{9550C061-1377-85BC-0EE3-A12B4F8F0E7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3" name="Line 10">
                <a:extLst>
                  <a:ext uri="{FF2B5EF4-FFF2-40B4-BE49-F238E27FC236}">
                    <a16:creationId xmlns:a16="http://schemas.microsoft.com/office/drawing/2014/main" id="{C66CD265-492F-AA3C-9345-4A6AEA5C7F1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4" name="Line 11">
                <a:extLst>
                  <a:ext uri="{FF2B5EF4-FFF2-40B4-BE49-F238E27FC236}">
                    <a16:creationId xmlns:a16="http://schemas.microsoft.com/office/drawing/2014/main" id="{16EE2B0D-7829-3EE3-1394-1F1612B2D74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77" name="Straight Connector 76">
              <a:extLst>
                <a:ext uri="{FF2B5EF4-FFF2-40B4-BE49-F238E27FC236}">
                  <a16:creationId xmlns:a16="http://schemas.microsoft.com/office/drawing/2014/main" id="{38299B1B-09E6-D303-CF8A-B05FBBC0A871}"/>
                </a:ext>
              </a:extLst>
            </p:cNvPr>
            <p:cNvCxnSpPr>
              <a:cxnSpLocks/>
            </p:cNvCxnSpPr>
            <p:nvPr/>
          </p:nvCxnSpPr>
          <p:spPr>
            <a:xfrm flipV="1">
              <a:off x="2150230" y="3753312"/>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B0330F71-1989-F7D4-858E-FCCE5924B730}"/>
                </a:ext>
              </a:extLst>
            </p:cNvPr>
            <p:cNvCxnSpPr/>
            <p:nvPr/>
          </p:nvCxnSpPr>
          <p:spPr>
            <a:xfrm rot="5400000" flipH="1" flipV="1">
              <a:off x="2430857" y="4429808"/>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EC89542E-F4A3-2766-68DD-D6E93B4E9E39}"/>
                </a:ext>
              </a:extLst>
            </p:cNvPr>
            <p:cNvSpPr txBox="1"/>
            <p:nvPr/>
          </p:nvSpPr>
          <p:spPr>
            <a:xfrm>
              <a:off x="2693907" y="4079740"/>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sp>
          <p:nvSpPr>
            <p:cNvPr id="58" name="Oval 57">
              <a:extLst>
                <a:ext uri="{FF2B5EF4-FFF2-40B4-BE49-F238E27FC236}">
                  <a16:creationId xmlns:a16="http://schemas.microsoft.com/office/drawing/2014/main" id="{D2515452-72D6-EB3C-7965-5746A577F91E}"/>
                </a:ext>
              </a:extLst>
            </p:cNvPr>
            <p:cNvSpPr/>
            <p:nvPr/>
          </p:nvSpPr>
          <p:spPr>
            <a:xfrm>
              <a:off x="2112269" y="3713601"/>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9" name="Oval 58">
              <a:extLst>
                <a:ext uri="{FF2B5EF4-FFF2-40B4-BE49-F238E27FC236}">
                  <a16:creationId xmlns:a16="http://schemas.microsoft.com/office/drawing/2014/main" id="{878475FA-BD9B-6F73-46E7-3DBD1CE6EF44}"/>
                </a:ext>
              </a:extLst>
            </p:cNvPr>
            <p:cNvSpPr/>
            <p:nvPr/>
          </p:nvSpPr>
          <p:spPr>
            <a:xfrm>
              <a:off x="2490583" y="3715400"/>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A5CA1494-5FF4-A76B-6F37-685B29EB7699}"/>
                </a:ext>
              </a:extLst>
            </p:cNvPr>
            <p:cNvSpPr/>
            <p:nvPr/>
          </p:nvSpPr>
          <p:spPr>
            <a:xfrm>
              <a:off x="3256169" y="3254609"/>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9B0E745F-86B0-426C-E840-0DD4F3CB2847}"/>
                </a:ext>
              </a:extLst>
            </p:cNvPr>
            <p:cNvSpPr/>
            <p:nvPr/>
          </p:nvSpPr>
          <p:spPr>
            <a:xfrm>
              <a:off x="2440378" y="3256403"/>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1" name="Group 222">
              <a:extLst>
                <a:ext uri="{FF2B5EF4-FFF2-40B4-BE49-F238E27FC236}">
                  <a16:creationId xmlns:a16="http://schemas.microsoft.com/office/drawing/2014/main" id="{8BBD598E-32EF-4AF8-DFBD-E285FD01BFB0}"/>
                </a:ext>
              </a:extLst>
            </p:cNvPr>
            <p:cNvGrpSpPr>
              <a:grpSpLocks/>
            </p:cNvGrpSpPr>
            <p:nvPr/>
          </p:nvGrpSpPr>
          <p:grpSpPr bwMode="auto">
            <a:xfrm>
              <a:off x="2390818" y="4480831"/>
              <a:ext cx="304800" cy="381000"/>
              <a:chOff x="4272" y="3072"/>
              <a:chExt cx="192" cy="240"/>
            </a:xfrm>
          </p:grpSpPr>
          <p:sp>
            <p:nvSpPr>
              <p:cNvPr id="82" name="Line 99">
                <a:extLst>
                  <a:ext uri="{FF2B5EF4-FFF2-40B4-BE49-F238E27FC236}">
                    <a16:creationId xmlns:a16="http://schemas.microsoft.com/office/drawing/2014/main" id="{2FC232D6-65C5-2CB7-90A8-9356B1483D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3" name="Line 100">
                <a:extLst>
                  <a:ext uri="{FF2B5EF4-FFF2-40B4-BE49-F238E27FC236}">
                    <a16:creationId xmlns:a16="http://schemas.microsoft.com/office/drawing/2014/main" id="{6C9F97BB-3447-5F9B-265E-13F4C8D5ABB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5" name="Line 101">
                <a:extLst>
                  <a:ext uri="{FF2B5EF4-FFF2-40B4-BE49-F238E27FC236}">
                    <a16:creationId xmlns:a16="http://schemas.microsoft.com/office/drawing/2014/main" id="{274FE3D8-986B-49DF-5EA1-23551BD4F4C3}"/>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7" name="Line 102">
                <a:extLst>
                  <a:ext uri="{FF2B5EF4-FFF2-40B4-BE49-F238E27FC236}">
                    <a16:creationId xmlns:a16="http://schemas.microsoft.com/office/drawing/2014/main" id="{194C3153-E7B2-89FD-C5F3-238F3B66303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8" name="Line 103">
                <a:extLst>
                  <a:ext uri="{FF2B5EF4-FFF2-40B4-BE49-F238E27FC236}">
                    <a16:creationId xmlns:a16="http://schemas.microsoft.com/office/drawing/2014/main" id="{A8C12FFE-45B4-58B1-6FDF-AFA2F0F8E1A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4">
                <a:extLst>
                  <a:ext uri="{FF2B5EF4-FFF2-40B4-BE49-F238E27FC236}">
                    <a16:creationId xmlns:a16="http://schemas.microsoft.com/office/drawing/2014/main" id="{3926B497-9A4E-E509-4DB7-33F351FE548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90" name="Oval 89">
              <a:extLst>
                <a:ext uri="{FF2B5EF4-FFF2-40B4-BE49-F238E27FC236}">
                  <a16:creationId xmlns:a16="http://schemas.microsoft.com/office/drawing/2014/main" id="{8B50E72C-0A35-514D-CC77-BD2B3914158F}"/>
                </a:ext>
              </a:extLst>
            </p:cNvPr>
            <p:cNvSpPr/>
            <p:nvPr/>
          </p:nvSpPr>
          <p:spPr>
            <a:xfrm>
              <a:off x="1631761" y="3566583"/>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1" name="Oval 90">
              <a:extLst>
                <a:ext uri="{FF2B5EF4-FFF2-40B4-BE49-F238E27FC236}">
                  <a16:creationId xmlns:a16="http://schemas.microsoft.com/office/drawing/2014/main" id="{14F41F76-DBBD-73A7-95B0-772A3D7E8411}"/>
                </a:ext>
              </a:extLst>
            </p:cNvPr>
            <p:cNvSpPr/>
            <p:nvPr/>
          </p:nvSpPr>
          <p:spPr>
            <a:xfrm>
              <a:off x="2105100" y="4480991"/>
              <a:ext cx="100584"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79856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924486" y="1682084"/>
                <a:ext cx="7454733" cy="3594087"/>
              </a:xfrm>
            </p:spPr>
            <p:txBody>
              <a:bodyPr>
                <a:noAutofit/>
              </a:bodyPr>
              <a:lstStyle/>
              <a:p>
                <a:pPr marL="457200" indent="-457200" algn="l">
                  <a:buFont typeface="+mj-lt"/>
                  <a:buAutoNum type="arabicPeriod" startAt="6"/>
                </a:pPr>
                <a:r>
                  <a:rPr lang="en-US" sz="1800" dirty="0">
                    <a:ea typeface="Arial" charset="0"/>
                    <a:cs typeface="Arial" charset="0"/>
                  </a:rPr>
                  <a:t>i</a:t>
                </a:r>
                <a:r>
                  <a:rPr lang="en-US" sz="1800" baseline="-25000" dirty="0">
                    <a:ea typeface="Arial" charset="0"/>
                    <a:cs typeface="Arial" charset="0"/>
                  </a:rPr>
                  <a:t>b</a:t>
                </a:r>
                <a:r>
                  <a:rPr lang="en-US" sz="1800" dirty="0">
                    <a:ea typeface="Arial" charset="0"/>
                    <a:cs typeface="Arial" charset="0"/>
                  </a:rPr>
                  <a:t> = 4mA/𝛽 = 27 𝝁A.</a:t>
                </a:r>
              </a:p>
              <a:p>
                <a:pPr marL="457200" indent="-457200" algn="l">
                  <a:buFont typeface="+mj-lt"/>
                  <a:buAutoNum type="arabicPeriod" startAt="6"/>
                </a:pPr>
                <a:r>
                  <a:rPr lang="en-US" sz="1800" dirty="0">
                    <a:ea typeface="Arial" charset="0"/>
                    <a:cs typeface="Arial" charset="0"/>
                  </a:rPr>
                  <a:t>Since </a:t>
                </a:r>
                <a:r>
                  <a:rPr lang="en-US" sz="1800" dirty="0" err="1">
                    <a:ea typeface="Arial" charset="0"/>
                    <a:cs typeface="Arial" charset="0"/>
                  </a:rPr>
                  <a:t>V</a:t>
                </a:r>
                <a:r>
                  <a:rPr lang="en-US" sz="1800" baseline="-25000" dirty="0" err="1">
                    <a:ea typeface="Arial" charset="0"/>
                    <a:cs typeface="Arial" charset="0"/>
                  </a:rPr>
                  <a:t>be</a:t>
                </a:r>
                <a:r>
                  <a:rPr lang="en-US" sz="1800" dirty="0">
                    <a:ea typeface="Arial" charset="0"/>
                    <a:cs typeface="Arial" charset="0"/>
                  </a:rPr>
                  <a:t> must be greater than .7V throughout the input signal range, we want the voltage across R</a:t>
                </a:r>
                <a:r>
                  <a:rPr lang="en-US" sz="1800" baseline="-25000" dirty="0">
                    <a:ea typeface="Arial" charset="0"/>
                    <a:cs typeface="Arial" charset="0"/>
                  </a:rPr>
                  <a:t>2 </a:t>
                </a:r>
                <a:r>
                  <a:rPr lang="en-US" sz="1800" dirty="0">
                    <a:ea typeface="Arial" charset="0"/>
                    <a:cs typeface="Arial" charset="0"/>
                  </a:rPr>
                  <a:t>to satisfy </a:t>
                </a:r>
                <a:r>
                  <a:rPr lang="en-US" sz="1800" dirty="0" err="1">
                    <a:ea typeface="Arial" charset="0"/>
                    <a:cs typeface="Arial" charset="0"/>
                  </a:rPr>
                  <a:t>V</a:t>
                </a:r>
                <a:r>
                  <a:rPr lang="en-US" sz="1800" baseline="-25000" dirty="0" err="1">
                    <a:ea typeface="Arial" charset="0"/>
                    <a:cs typeface="Arial" charset="0"/>
                  </a:rPr>
                  <a:t>be</a:t>
                </a:r>
                <a:r>
                  <a:rPr lang="en-US" sz="1800" baseline="-25000" dirty="0">
                    <a:ea typeface="Arial" charset="0"/>
                    <a:cs typeface="Arial" charset="0"/>
                  </a:rPr>
                  <a:t> </a:t>
                </a:r>
                <a:r>
                  <a:rPr lang="en-US" sz="1800" dirty="0">
                    <a:ea typeface="Arial" charset="0"/>
                    <a:cs typeface="Arial" charset="0"/>
                  </a:rPr>
                  <a:t>+ </a:t>
                </a:r>
                <a:r>
                  <a:rPr lang="en-US" sz="1800" dirty="0" err="1">
                    <a:ea typeface="Arial" charset="0"/>
                    <a:cs typeface="Arial" charset="0"/>
                  </a:rPr>
                  <a:t>i</a:t>
                </a:r>
                <a:r>
                  <a:rPr lang="en-US" sz="1800" baseline="-25000" dirty="0" err="1">
                    <a:ea typeface="Arial" charset="0"/>
                    <a:cs typeface="Arial" charset="0"/>
                  </a:rPr>
                  <a:t>c</a:t>
                </a:r>
                <a:r>
                  <a:rPr lang="en-US" sz="1800" dirty="0" err="1">
                    <a:ea typeface="Arial" charset="0"/>
                    <a:cs typeface="Arial" charset="0"/>
                  </a:rPr>
                  <a:t>R</a:t>
                </a:r>
                <a:r>
                  <a:rPr lang="en-US" sz="1800" baseline="-25000" dirty="0" err="1">
                    <a:ea typeface="Arial" charset="0"/>
                    <a:cs typeface="Arial" charset="0"/>
                  </a:rPr>
                  <a:t>E</a:t>
                </a:r>
                <a:r>
                  <a:rPr lang="en-US" sz="1800" dirty="0">
                    <a:ea typeface="Arial" charset="0"/>
                    <a:cs typeface="Arial" charset="0"/>
                  </a:rPr>
                  <a:t> = 1.8V.</a:t>
                </a:r>
              </a:p>
              <a:p>
                <a:pPr marL="457200" indent="-457200">
                  <a:buFont typeface="+mj-lt"/>
                  <a:buAutoNum type="arabicPeriod" startAt="6"/>
                </a:pPr>
                <a:r>
                  <a:rPr lang="en-US" sz="1800" dirty="0">
                    <a:ea typeface="Arial" charset="0"/>
                    <a:cs typeface="Arial" charset="0"/>
                  </a:rPr>
                  <a:t>Rule of thumb is current through R</a:t>
                </a:r>
                <a:r>
                  <a:rPr lang="en-US" sz="1800" baseline="-25000" dirty="0">
                    <a:ea typeface="Arial" charset="0"/>
                    <a:cs typeface="Arial" charset="0"/>
                  </a:rPr>
                  <a:t>1</a:t>
                </a:r>
                <a:r>
                  <a:rPr lang="en-US" sz="1800" dirty="0">
                    <a:ea typeface="Arial" charset="0"/>
                    <a:cs typeface="Arial" charset="0"/>
                  </a:rPr>
                  <a:t> and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oMath>
                </a14:m>
                <a:r>
                  <a:rPr lang="en-US" sz="1800" dirty="0">
                    <a:ea typeface="Arial" charset="0"/>
                    <a:cs typeface="Arial" charset="0"/>
                  </a:rPr>
                  <a:t> is </a:t>
                </a:r>
                <a14:m>
                  <m:oMath xmlns:m="http://schemas.openxmlformats.org/officeDocument/2006/math">
                    <m:r>
                      <a:rPr lang="en-US" sz="1800" b="0" i="1" smtClean="0">
                        <a:latin typeface="Cambria Math" panose="02040503050406030204" pitchFamily="18" charset="0"/>
                        <a:ea typeface="Arial"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ea typeface="Arial" charset="0"/>
                    <a:cs typeface="Arial" charset="0"/>
                  </a:rPr>
                  <a:t>.  We insert a voltage divider consisting of R</a:t>
                </a:r>
                <a:r>
                  <a:rPr lang="en-US" sz="1800" baseline="-25000" dirty="0">
                    <a:ea typeface="Arial" charset="0"/>
                    <a:cs typeface="Arial" charset="0"/>
                  </a:rPr>
                  <a:t>1</a:t>
                </a:r>
                <a:r>
                  <a:rPr lang="en-US" sz="1800" dirty="0">
                    <a:ea typeface="Arial" charset="0"/>
                    <a:cs typeface="Arial" charset="0"/>
                  </a:rPr>
                  <a:t> and R</a:t>
                </a:r>
                <a:r>
                  <a:rPr lang="en-US" sz="1800" baseline="-25000" dirty="0">
                    <a:ea typeface="Arial" charset="0"/>
                    <a:cs typeface="Arial" charset="0"/>
                  </a:rPr>
                  <a:t>2, </a:t>
                </a:r>
                <a:r>
                  <a:rPr lang="en-US" sz="1800" dirty="0">
                    <a:ea typeface="Arial" charset="0"/>
                    <a:cs typeface="Arial" charset="0"/>
                  </a:rPr>
                  <a:t>so that R</a:t>
                </a:r>
                <a:r>
                  <a:rPr lang="en-US" sz="1800" baseline="-25000" dirty="0">
                    <a:ea typeface="Arial" charset="0"/>
                    <a:cs typeface="Arial" charset="0"/>
                  </a:rPr>
                  <a:t>1</a:t>
                </a:r>
                <a:r>
                  <a:rPr lang="en-US" sz="1800" dirty="0">
                    <a:ea typeface="Arial" charset="0"/>
                    <a:cs typeface="Arial" charset="0"/>
                  </a:rPr>
                  <a:t>= (12-1.8)/270 𝝁A ∼ 39 k𝝮.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ea typeface="Arial" charset="0"/>
                  <a:cs typeface="Arial" charset="0"/>
                </a:endParaRPr>
              </a:p>
              <a:p>
                <a:pPr marL="457200" indent="-457200" algn="l">
                  <a:buFont typeface="+mj-lt"/>
                  <a:buAutoNum type="arabicPeriod" startAt="6"/>
                </a:pPr>
                <a:r>
                  <a:rPr lang="en-US" sz="1800" dirty="0">
                    <a:ea typeface="Arial" charset="0"/>
                    <a:cs typeface="Arial" charset="0"/>
                  </a:rPr>
                  <a:t>C</a:t>
                </a:r>
                <a:r>
                  <a:rPr lang="en-US" sz="1800" baseline="-25000" dirty="0">
                    <a:ea typeface="Arial" charset="0"/>
                    <a:cs typeface="Arial" charset="0"/>
                  </a:rPr>
                  <a:t>o</a:t>
                </a:r>
                <a:r>
                  <a:rPr lang="en-US" sz="1800" dirty="0">
                    <a:ea typeface="Arial" charset="0"/>
                    <a:cs typeface="Arial" charset="0"/>
                  </a:rPr>
                  <a:t> and C</a:t>
                </a:r>
                <a:r>
                  <a:rPr lang="en-US" sz="1800" baseline="-25000" dirty="0">
                    <a:ea typeface="Arial" charset="0"/>
                    <a:cs typeface="Arial" charset="0"/>
                  </a:rPr>
                  <a:t>i</a:t>
                </a:r>
                <a:r>
                  <a:rPr lang="en-US" sz="1800" dirty="0">
                    <a:ea typeface="Arial" charset="0"/>
                    <a:cs typeface="Arial" charset="0"/>
                  </a:rPr>
                  <a:t> are picked to offer small resistance to the frequency range we’re interested in and C</a:t>
                </a:r>
                <a:r>
                  <a:rPr lang="en-US" sz="1800" baseline="-25000" dirty="0">
                    <a:ea typeface="Arial" charset="0"/>
                    <a:cs typeface="Arial" charset="0"/>
                  </a:rPr>
                  <a:t>o</a:t>
                </a:r>
                <a:r>
                  <a:rPr lang="en-US" sz="1800" dirty="0">
                    <a:ea typeface="Arial" charset="0"/>
                    <a:cs typeface="Arial" charset="0"/>
                  </a:rPr>
                  <a:t> = C</a:t>
                </a:r>
                <a:r>
                  <a:rPr lang="en-US" sz="1800" baseline="-25000" dirty="0">
                    <a:ea typeface="Arial" charset="0"/>
                    <a:cs typeface="Arial" charset="0"/>
                  </a:rPr>
                  <a:t>i</a:t>
                </a:r>
                <a:r>
                  <a:rPr lang="en-US" sz="1800" dirty="0">
                    <a:ea typeface="Arial" charset="0"/>
                    <a:cs typeface="Arial" charset="0"/>
                  </a:rPr>
                  <a:t> = 5 𝝁F. </a:t>
                </a:r>
              </a:p>
              <a:p>
                <a:pPr algn="l"/>
                <a:r>
                  <a:rPr lang="en-US" sz="1800" dirty="0">
                    <a:ea typeface="Arial" charset="0"/>
                    <a:cs typeface="Arial" charset="0"/>
                  </a:rPr>
                  <a:t>I haven’t explained why we want R</a:t>
                </a:r>
                <a:r>
                  <a:rPr lang="en-US" sz="1800" baseline="-25000" dirty="0">
                    <a:ea typeface="Arial" charset="0"/>
                    <a:cs typeface="Arial" charset="0"/>
                  </a:rPr>
                  <a:t>E</a:t>
                </a:r>
                <a:r>
                  <a:rPr lang="en-US" sz="1800" dirty="0">
                    <a:ea typeface="Arial" charset="0"/>
                    <a:cs typeface="Arial" charset="0"/>
                  </a:rPr>
                  <a:t>, but it provides thermal stability for the transistor over the range we care about.  The fact that A=R</a:t>
                </a:r>
                <a:r>
                  <a:rPr lang="en-US" sz="1800" baseline="-25000" dirty="0">
                    <a:ea typeface="Arial" charset="0"/>
                    <a:cs typeface="Arial" charset="0"/>
                  </a:rPr>
                  <a:t>C</a:t>
                </a:r>
                <a:r>
                  <a:rPr lang="en-US" sz="1800" dirty="0">
                    <a:ea typeface="Arial" charset="0"/>
                    <a:cs typeface="Arial" charset="0"/>
                  </a:rPr>
                  <a:t>/R</a:t>
                </a:r>
                <a:r>
                  <a:rPr lang="en-US" sz="1800" baseline="-25000" dirty="0">
                    <a:ea typeface="Arial" charset="0"/>
                    <a:cs typeface="Arial" charset="0"/>
                  </a:rPr>
                  <a:t>E </a:t>
                </a:r>
                <a:r>
                  <a:rPr lang="en-US" sz="1800" dirty="0">
                    <a:ea typeface="Arial" charset="0"/>
                    <a:cs typeface="Arial" charset="0"/>
                  </a:rPr>
                  <a:t>can be calculated using Kirchhoff’s laws.</a:t>
                </a: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924486" y="1682084"/>
                <a:ext cx="7454733" cy="3594087"/>
              </a:xfrm>
              <a:blipFill>
                <a:blip r:embed="rId3"/>
                <a:stretch>
                  <a:fillRect l="-850" t="-1408" r="-6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381102" y="5474713"/>
            <a:ext cx="2826415" cy="307777"/>
          </a:xfrm>
          <a:prstGeom prst="rect">
            <a:avLst/>
          </a:prstGeom>
          <a:noFill/>
        </p:spPr>
        <p:txBody>
          <a:bodyPr wrap="none" rtlCol="0">
            <a:spAutoFit/>
          </a:bodyPr>
          <a:lstStyle/>
          <a:p>
            <a:r>
              <a:rPr lang="en-US" sz="1400"/>
              <a:t>Credit: Ward, Hands on Radio.</a:t>
            </a:r>
          </a:p>
        </p:txBody>
      </p:sp>
      <p:sp>
        <p:nvSpPr>
          <p:cNvPr id="73" name="Title 1">
            <a:extLst>
              <a:ext uri="{FF2B5EF4-FFF2-40B4-BE49-F238E27FC236}">
                <a16:creationId xmlns:a16="http://schemas.microsoft.com/office/drawing/2014/main" id="{BFED01EA-4208-9E46-8501-C6B63705B6D9}"/>
              </a:ext>
            </a:extLst>
          </p:cNvPr>
          <p:cNvSpPr txBox="1">
            <a:spLocks/>
          </p:cNvSpPr>
          <p:nvPr/>
        </p:nvSpPr>
        <p:spPr>
          <a:xfrm>
            <a:off x="75080" y="112704"/>
            <a:ext cx="11478771"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Arial" panose="020B0604020202020204" pitchFamily="34" charset="0"/>
              </a:rPr>
              <a:t>BJT common emitter amplifier continued</a:t>
            </a:r>
          </a:p>
        </p:txBody>
      </p:sp>
      <p:grpSp>
        <p:nvGrpSpPr>
          <p:cNvPr id="58" name="Group 57">
            <a:extLst>
              <a:ext uri="{FF2B5EF4-FFF2-40B4-BE49-F238E27FC236}">
                <a16:creationId xmlns:a16="http://schemas.microsoft.com/office/drawing/2014/main" id="{EDCCC321-0D34-3B90-39C6-6355D892A74F}"/>
              </a:ext>
            </a:extLst>
          </p:cNvPr>
          <p:cNvGrpSpPr/>
          <p:nvPr/>
        </p:nvGrpSpPr>
        <p:grpSpPr>
          <a:xfrm>
            <a:off x="274776" y="2029062"/>
            <a:ext cx="3320480" cy="3157954"/>
            <a:chOff x="274776" y="2100312"/>
            <a:chExt cx="3320480" cy="3157954"/>
          </a:xfrm>
        </p:grpSpPr>
        <p:sp>
          <p:nvSpPr>
            <p:cNvPr id="59" name="TextBox 58">
              <a:extLst>
                <a:ext uri="{FF2B5EF4-FFF2-40B4-BE49-F238E27FC236}">
                  <a16:creationId xmlns:a16="http://schemas.microsoft.com/office/drawing/2014/main" id="{23303526-80D6-48FD-5955-199769D61C69}"/>
                </a:ext>
              </a:extLst>
            </p:cNvPr>
            <p:cNvSpPr txBox="1"/>
            <p:nvPr/>
          </p:nvSpPr>
          <p:spPr>
            <a:xfrm>
              <a:off x="968683" y="4919712"/>
              <a:ext cx="2027991" cy="338554"/>
            </a:xfrm>
            <a:prstGeom prst="rect">
              <a:avLst/>
            </a:prstGeom>
            <a:noFill/>
          </p:spPr>
          <p:txBody>
            <a:bodyPr wrap="none" rtlCol="0">
              <a:spAutoFit/>
            </a:bodyPr>
            <a:lstStyle/>
            <a:p>
              <a:r>
                <a:rPr lang="en-US" sz="1600" dirty="0"/>
                <a:t>Common emitter amp</a:t>
              </a:r>
            </a:p>
          </p:txBody>
        </p:sp>
        <p:grpSp>
          <p:nvGrpSpPr>
            <p:cNvPr id="60" name="Group 478">
              <a:extLst>
                <a:ext uri="{FF2B5EF4-FFF2-40B4-BE49-F238E27FC236}">
                  <a16:creationId xmlns:a16="http://schemas.microsoft.com/office/drawing/2014/main" id="{69C292C3-CB97-2E88-1ED2-89260E5B5BE1}"/>
                </a:ext>
              </a:extLst>
            </p:cNvPr>
            <p:cNvGrpSpPr>
              <a:grpSpLocks/>
            </p:cNvGrpSpPr>
            <p:nvPr/>
          </p:nvGrpSpPr>
          <p:grpSpPr bwMode="auto">
            <a:xfrm flipH="1">
              <a:off x="1747676" y="3296176"/>
              <a:ext cx="401622" cy="609600"/>
              <a:chOff x="4656" y="1344"/>
              <a:chExt cx="192" cy="384"/>
            </a:xfrm>
          </p:grpSpPr>
          <p:sp>
            <p:nvSpPr>
              <p:cNvPr id="138" name="Freeform 137">
                <a:extLst>
                  <a:ext uri="{FF2B5EF4-FFF2-40B4-BE49-F238E27FC236}">
                    <a16:creationId xmlns:a16="http://schemas.microsoft.com/office/drawing/2014/main" id="{0DC95D30-441E-2495-0017-876129DF5C6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9" name="Line 36">
                <a:extLst>
                  <a:ext uri="{FF2B5EF4-FFF2-40B4-BE49-F238E27FC236}">
                    <a16:creationId xmlns:a16="http://schemas.microsoft.com/office/drawing/2014/main" id="{4E717966-102A-E5EB-1EED-CE4428842651}"/>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0" name="Line 37">
                <a:extLst>
                  <a:ext uri="{FF2B5EF4-FFF2-40B4-BE49-F238E27FC236}">
                    <a16:creationId xmlns:a16="http://schemas.microsoft.com/office/drawing/2014/main" id="{6B01C634-6F5E-51EC-ADEA-AADAEA0F109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41" name="Freeform 140">
                <a:extLst>
                  <a:ext uri="{FF2B5EF4-FFF2-40B4-BE49-F238E27FC236}">
                    <a16:creationId xmlns:a16="http://schemas.microsoft.com/office/drawing/2014/main" id="{3E67494C-2756-3B2B-CBDB-CA337562A03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61" name="Group 207">
              <a:extLst>
                <a:ext uri="{FF2B5EF4-FFF2-40B4-BE49-F238E27FC236}">
                  <a16:creationId xmlns:a16="http://schemas.microsoft.com/office/drawing/2014/main" id="{8BAFCFC8-D573-CB49-D6E9-4BD1C2444C95}"/>
                </a:ext>
              </a:extLst>
            </p:cNvPr>
            <p:cNvGrpSpPr>
              <a:grpSpLocks/>
            </p:cNvGrpSpPr>
            <p:nvPr/>
          </p:nvGrpSpPr>
          <p:grpSpPr bwMode="auto">
            <a:xfrm>
              <a:off x="630226" y="3598160"/>
              <a:ext cx="304800" cy="762000"/>
              <a:chOff x="4560" y="2400"/>
              <a:chExt cx="192" cy="480"/>
            </a:xfrm>
          </p:grpSpPr>
          <p:sp>
            <p:nvSpPr>
              <p:cNvPr id="132" name="Oval 111">
                <a:extLst>
                  <a:ext uri="{FF2B5EF4-FFF2-40B4-BE49-F238E27FC236}">
                    <a16:creationId xmlns:a16="http://schemas.microsoft.com/office/drawing/2014/main" id="{FBBDBA05-2EDA-382D-9F7B-0BA590073C1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3" name="Line 112">
                <a:extLst>
                  <a:ext uri="{FF2B5EF4-FFF2-40B4-BE49-F238E27FC236}">
                    <a16:creationId xmlns:a16="http://schemas.microsoft.com/office/drawing/2014/main" id="{43710C93-3168-277C-4759-87804D8CA54D}"/>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34" name="Line 113">
                <a:extLst>
                  <a:ext uri="{FF2B5EF4-FFF2-40B4-BE49-F238E27FC236}">
                    <a16:creationId xmlns:a16="http://schemas.microsoft.com/office/drawing/2014/main" id="{7AF5EC60-A1AF-497F-6660-1D446538A493}"/>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35" name="Group 117">
                <a:extLst>
                  <a:ext uri="{FF2B5EF4-FFF2-40B4-BE49-F238E27FC236}">
                    <a16:creationId xmlns:a16="http://schemas.microsoft.com/office/drawing/2014/main" id="{D6D106AD-878B-A0AA-EFFF-B15D0763EFD1}"/>
                  </a:ext>
                </a:extLst>
              </p:cNvPr>
              <p:cNvGrpSpPr>
                <a:grpSpLocks noChangeAspect="1"/>
              </p:cNvGrpSpPr>
              <p:nvPr/>
            </p:nvGrpSpPr>
            <p:grpSpPr bwMode="auto">
              <a:xfrm>
                <a:off x="4608" y="2592"/>
                <a:ext cx="96" cy="96"/>
                <a:chOff x="2929" y="3217"/>
                <a:chExt cx="383" cy="191"/>
              </a:xfrm>
            </p:grpSpPr>
            <p:sp>
              <p:nvSpPr>
                <p:cNvPr id="136" name="Arc 118">
                  <a:extLst>
                    <a:ext uri="{FF2B5EF4-FFF2-40B4-BE49-F238E27FC236}">
                      <a16:creationId xmlns:a16="http://schemas.microsoft.com/office/drawing/2014/main" id="{B94192F3-3B91-ABD0-E177-0D5253D2FA58}"/>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37" name="Arc 119">
                  <a:extLst>
                    <a:ext uri="{FF2B5EF4-FFF2-40B4-BE49-F238E27FC236}">
                      <a16:creationId xmlns:a16="http://schemas.microsoft.com/office/drawing/2014/main" id="{88A24032-1B90-6E05-5D4C-0BA03E799997}"/>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62" name="Straight Connector 61">
              <a:extLst>
                <a:ext uri="{FF2B5EF4-FFF2-40B4-BE49-F238E27FC236}">
                  <a16:creationId xmlns:a16="http://schemas.microsoft.com/office/drawing/2014/main" id="{160CCB45-9569-E15C-44AC-DCA0E27A5A24}"/>
                </a:ext>
              </a:extLst>
            </p:cNvPr>
            <p:cNvCxnSpPr/>
            <p:nvPr/>
          </p:nvCxnSpPr>
          <p:spPr>
            <a:xfrm>
              <a:off x="1239826" y="359942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22">
              <a:extLst>
                <a:ext uri="{FF2B5EF4-FFF2-40B4-BE49-F238E27FC236}">
                  <a16:creationId xmlns:a16="http://schemas.microsoft.com/office/drawing/2014/main" id="{BB9A3AE7-C369-0CD6-3D36-8FE9EE7BAA71}"/>
                </a:ext>
              </a:extLst>
            </p:cNvPr>
            <p:cNvGrpSpPr>
              <a:grpSpLocks/>
            </p:cNvGrpSpPr>
            <p:nvPr/>
          </p:nvGrpSpPr>
          <p:grpSpPr bwMode="auto">
            <a:xfrm>
              <a:off x="630226" y="4222244"/>
              <a:ext cx="304800" cy="381000"/>
              <a:chOff x="4272" y="3072"/>
              <a:chExt cx="192" cy="240"/>
            </a:xfrm>
          </p:grpSpPr>
          <p:sp>
            <p:nvSpPr>
              <p:cNvPr id="126" name="Line 99">
                <a:extLst>
                  <a:ext uri="{FF2B5EF4-FFF2-40B4-BE49-F238E27FC236}">
                    <a16:creationId xmlns:a16="http://schemas.microsoft.com/office/drawing/2014/main" id="{8E13BFA1-3593-081A-9FB5-83E1BD03E55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7" name="Line 100">
                <a:extLst>
                  <a:ext uri="{FF2B5EF4-FFF2-40B4-BE49-F238E27FC236}">
                    <a16:creationId xmlns:a16="http://schemas.microsoft.com/office/drawing/2014/main" id="{944D9701-5C60-491B-3849-646556C487EB}"/>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8" name="Line 101">
                <a:extLst>
                  <a:ext uri="{FF2B5EF4-FFF2-40B4-BE49-F238E27FC236}">
                    <a16:creationId xmlns:a16="http://schemas.microsoft.com/office/drawing/2014/main" id="{491884CB-07D1-65F7-3B6C-AC5B67BA8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9" name="Line 102">
                <a:extLst>
                  <a:ext uri="{FF2B5EF4-FFF2-40B4-BE49-F238E27FC236}">
                    <a16:creationId xmlns:a16="http://schemas.microsoft.com/office/drawing/2014/main" id="{674B81E8-B30D-84D9-2D73-BBAD0D5E29E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0" name="Line 103">
                <a:extLst>
                  <a:ext uri="{FF2B5EF4-FFF2-40B4-BE49-F238E27FC236}">
                    <a16:creationId xmlns:a16="http://schemas.microsoft.com/office/drawing/2014/main" id="{AE305563-32F0-0CD6-FF0F-6D900A07EC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31" name="Line 104">
                <a:extLst>
                  <a:ext uri="{FF2B5EF4-FFF2-40B4-BE49-F238E27FC236}">
                    <a16:creationId xmlns:a16="http://schemas.microsoft.com/office/drawing/2014/main" id="{75D95491-2FCF-07C7-D0FD-E07C85D6B9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74" name="Group 210">
              <a:extLst>
                <a:ext uri="{FF2B5EF4-FFF2-40B4-BE49-F238E27FC236}">
                  <a16:creationId xmlns:a16="http://schemas.microsoft.com/office/drawing/2014/main" id="{71BE2352-3E80-7D9B-A0B2-C207AF8F4885}"/>
                </a:ext>
              </a:extLst>
            </p:cNvPr>
            <p:cNvGrpSpPr>
              <a:grpSpLocks/>
            </p:cNvGrpSpPr>
            <p:nvPr/>
          </p:nvGrpSpPr>
          <p:grpSpPr bwMode="auto">
            <a:xfrm rot="16200000">
              <a:off x="1011226" y="3217615"/>
              <a:ext cx="304800" cy="762000"/>
              <a:chOff x="3216" y="1728"/>
              <a:chExt cx="192" cy="480"/>
            </a:xfrm>
          </p:grpSpPr>
          <p:sp>
            <p:nvSpPr>
              <p:cNvPr id="122" name="Line 8">
                <a:extLst>
                  <a:ext uri="{FF2B5EF4-FFF2-40B4-BE49-F238E27FC236}">
                    <a16:creationId xmlns:a16="http://schemas.microsoft.com/office/drawing/2014/main" id="{A166A616-FFFD-0BB2-C5FE-6F22F364FB9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9">
                <a:extLst>
                  <a:ext uri="{FF2B5EF4-FFF2-40B4-BE49-F238E27FC236}">
                    <a16:creationId xmlns:a16="http://schemas.microsoft.com/office/drawing/2014/main" id="{FB7384F5-2AFE-E185-E460-C1076F6BA5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
                <a:extLst>
                  <a:ext uri="{FF2B5EF4-FFF2-40B4-BE49-F238E27FC236}">
                    <a16:creationId xmlns:a16="http://schemas.microsoft.com/office/drawing/2014/main" id="{894BEE9A-C302-C401-1C7A-91AC77310C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5" name="Line 11">
                <a:extLst>
                  <a:ext uri="{FF2B5EF4-FFF2-40B4-BE49-F238E27FC236}">
                    <a16:creationId xmlns:a16="http://schemas.microsoft.com/office/drawing/2014/main" id="{BC1F729D-30C3-3E8C-6B18-205D42B7595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7" name="Freeform 12">
              <a:extLst>
                <a:ext uri="{FF2B5EF4-FFF2-40B4-BE49-F238E27FC236}">
                  <a16:creationId xmlns:a16="http://schemas.microsoft.com/office/drawing/2014/main" id="{9C8D2464-6C79-CE5C-1E88-8E005E98FD9A}"/>
                </a:ext>
              </a:extLst>
            </p:cNvPr>
            <p:cNvSpPr>
              <a:spLocks/>
            </p:cNvSpPr>
            <p:nvPr/>
          </p:nvSpPr>
          <p:spPr bwMode="auto">
            <a:xfrm flipH="1">
              <a:off x="1586205" y="2869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8" name="Freeform 12">
              <a:extLst>
                <a:ext uri="{FF2B5EF4-FFF2-40B4-BE49-F238E27FC236}">
                  <a16:creationId xmlns:a16="http://schemas.microsoft.com/office/drawing/2014/main" id="{55FCD5B4-EABC-20AC-8F96-EDDFEC170EED}"/>
                </a:ext>
              </a:extLst>
            </p:cNvPr>
            <p:cNvSpPr>
              <a:spLocks/>
            </p:cNvSpPr>
            <p:nvPr/>
          </p:nvSpPr>
          <p:spPr bwMode="auto">
            <a:xfrm flipH="1">
              <a:off x="2391120" y="2534176"/>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79" name="Straight Connector 78">
              <a:extLst>
                <a:ext uri="{FF2B5EF4-FFF2-40B4-BE49-F238E27FC236}">
                  <a16:creationId xmlns:a16="http://schemas.microsoft.com/office/drawing/2014/main" id="{207268AD-5792-B79C-C169-5637F3FB9CE5}"/>
                </a:ext>
              </a:extLst>
            </p:cNvPr>
            <p:cNvCxnSpPr>
              <a:cxnSpLocks/>
              <a:endCxn id="100" idx="5"/>
            </p:cNvCxnSpPr>
            <p:nvPr/>
          </p:nvCxnSpPr>
          <p:spPr>
            <a:xfrm>
              <a:off x="2141202" y="3296176"/>
              <a:ext cx="3784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A3181DD9-A350-A169-9877-5DC4577FC6C9}"/>
                </a:ext>
              </a:extLst>
            </p:cNvPr>
            <p:cNvCxnSpPr/>
            <p:nvPr/>
          </p:nvCxnSpPr>
          <p:spPr>
            <a:xfrm flipV="1">
              <a:off x="1658013" y="2535728"/>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C63CB8A8-F922-37C8-8200-C627A1AB5CE9}"/>
                </a:ext>
              </a:extLst>
            </p:cNvPr>
            <p:cNvCxnSpPr/>
            <p:nvPr/>
          </p:nvCxnSpPr>
          <p:spPr>
            <a:xfrm rot="10800000">
              <a:off x="1673253" y="2540272"/>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D06EB381-43F9-24BE-1B17-11DA83C65856}"/>
                </a:ext>
              </a:extLst>
            </p:cNvPr>
            <p:cNvCxnSpPr/>
            <p:nvPr/>
          </p:nvCxnSpPr>
          <p:spPr>
            <a:xfrm rot="5400000" flipH="1" flipV="1">
              <a:off x="1948843" y="2369584"/>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821FB431-3614-B318-E297-4AB44AE5A2E1}"/>
                </a:ext>
              </a:extLst>
            </p:cNvPr>
            <p:cNvSpPr txBox="1"/>
            <p:nvPr/>
          </p:nvSpPr>
          <p:spPr>
            <a:xfrm>
              <a:off x="2045755" y="2697726"/>
              <a:ext cx="1483503"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sp>
          <p:nvSpPr>
            <p:cNvPr id="84" name="TextBox 83">
              <a:extLst>
                <a:ext uri="{FF2B5EF4-FFF2-40B4-BE49-F238E27FC236}">
                  <a16:creationId xmlns:a16="http://schemas.microsoft.com/office/drawing/2014/main" id="{CBD9ED3B-8DF1-C84A-C722-49D70F25A747}"/>
                </a:ext>
              </a:extLst>
            </p:cNvPr>
            <p:cNvSpPr txBox="1"/>
            <p:nvPr/>
          </p:nvSpPr>
          <p:spPr>
            <a:xfrm>
              <a:off x="1201726" y="2996293"/>
              <a:ext cx="871856" cy="338554"/>
            </a:xfrm>
            <a:prstGeom prst="rect">
              <a:avLst/>
            </a:prstGeom>
            <a:noFill/>
          </p:spPr>
          <p:txBody>
            <a:bodyPr wrap="square" rtlCol="0">
              <a:spAutoFit/>
            </a:bodyPr>
            <a:lstStyle/>
            <a:p>
              <a:r>
                <a:rPr lang="en-US" sz="1600" dirty="0"/>
                <a:t>R</a:t>
              </a:r>
              <a:r>
                <a:rPr lang="en-US" sz="1600" baseline="-25000" dirty="0"/>
                <a:t>1</a:t>
              </a:r>
              <a:endParaRPr lang="en-US" sz="1200" dirty="0"/>
            </a:p>
          </p:txBody>
        </p:sp>
        <p:sp>
          <p:nvSpPr>
            <p:cNvPr id="85" name="TextBox 84">
              <a:extLst>
                <a:ext uri="{FF2B5EF4-FFF2-40B4-BE49-F238E27FC236}">
                  <a16:creationId xmlns:a16="http://schemas.microsoft.com/office/drawing/2014/main" id="{874F7AD8-3072-A5C9-A733-43DAAC57CBB2}"/>
                </a:ext>
              </a:extLst>
            </p:cNvPr>
            <p:cNvSpPr txBox="1"/>
            <p:nvPr/>
          </p:nvSpPr>
          <p:spPr>
            <a:xfrm>
              <a:off x="819584" y="3155444"/>
              <a:ext cx="748308" cy="338554"/>
            </a:xfrm>
            <a:prstGeom prst="rect">
              <a:avLst/>
            </a:prstGeom>
            <a:noFill/>
          </p:spPr>
          <p:txBody>
            <a:bodyPr wrap="square" rtlCol="0">
              <a:spAutoFit/>
            </a:bodyPr>
            <a:lstStyle/>
            <a:p>
              <a:r>
                <a:rPr lang="en-US" sz="1600" dirty="0"/>
                <a:t>C</a:t>
              </a:r>
              <a:r>
                <a:rPr lang="en-US" sz="1600" baseline="-25000" dirty="0"/>
                <a:t>i</a:t>
              </a:r>
              <a:endParaRPr lang="en-US" sz="1200" dirty="0"/>
            </a:p>
          </p:txBody>
        </p:sp>
        <p:grpSp>
          <p:nvGrpSpPr>
            <p:cNvPr id="86" name="Group 210">
              <a:extLst>
                <a:ext uri="{FF2B5EF4-FFF2-40B4-BE49-F238E27FC236}">
                  <a16:creationId xmlns:a16="http://schemas.microsoft.com/office/drawing/2014/main" id="{779C2456-2CC3-F779-8F27-41404D61183C}"/>
                </a:ext>
              </a:extLst>
            </p:cNvPr>
            <p:cNvGrpSpPr>
              <a:grpSpLocks/>
            </p:cNvGrpSpPr>
            <p:nvPr/>
          </p:nvGrpSpPr>
          <p:grpSpPr bwMode="auto">
            <a:xfrm rot="16200000">
              <a:off x="2755860" y="2915177"/>
              <a:ext cx="304800" cy="762000"/>
              <a:chOff x="3216" y="1728"/>
              <a:chExt cx="192" cy="480"/>
            </a:xfrm>
          </p:grpSpPr>
          <p:sp>
            <p:nvSpPr>
              <p:cNvPr id="118" name="Line 8">
                <a:extLst>
                  <a:ext uri="{FF2B5EF4-FFF2-40B4-BE49-F238E27FC236}">
                    <a16:creationId xmlns:a16="http://schemas.microsoft.com/office/drawing/2014/main" id="{DB8F9A15-6DAF-1C33-E42F-3AE789AB751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9" name="Line 9">
                <a:extLst>
                  <a:ext uri="{FF2B5EF4-FFF2-40B4-BE49-F238E27FC236}">
                    <a16:creationId xmlns:a16="http://schemas.microsoft.com/office/drawing/2014/main" id="{69EB5848-9789-4C05-4E07-2D819FC59C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
                <a:extLst>
                  <a:ext uri="{FF2B5EF4-FFF2-40B4-BE49-F238E27FC236}">
                    <a16:creationId xmlns:a16="http://schemas.microsoft.com/office/drawing/2014/main" id="{E01053EA-638B-6837-B000-E707FD65F8C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1">
                <a:extLst>
                  <a:ext uri="{FF2B5EF4-FFF2-40B4-BE49-F238E27FC236}">
                    <a16:creationId xmlns:a16="http://schemas.microsoft.com/office/drawing/2014/main" id="{54BE53BA-D8E6-D739-9CE7-C6DFE24E12C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7" name="Oval 86">
              <a:extLst>
                <a:ext uri="{FF2B5EF4-FFF2-40B4-BE49-F238E27FC236}">
                  <a16:creationId xmlns:a16="http://schemas.microsoft.com/office/drawing/2014/main" id="{E084E36A-2691-E8CC-08DB-609BFF0B728B}"/>
                </a:ext>
              </a:extLst>
            </p:cNvPr>
            <p:cNvSpPr/>
            <p:nvPr/>
          </p:nvSpPr>
          <p:spPr>
            <a:xfrm>
              <a:off x="3250018" y="322871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8" name="Group 222">
              <a:extLst>
                <a:ext uri="{FF2B5EF4-FFF2-40B4-BE49-F238E27FC236}">
                  <a16:creationId xmlns:a16="http://schemas.microsoft.com/office/drawing/2014/main" id="{267CD0A0-ADA3-0E8F-4527-D32D01C64E24}"/>
                </a:ext>
              </a:extLst>
            </p:cNvPr>
            <p:cNvGrpSpPr>
              <a:grpSpLocks/>
            </p:cNvGrpSpPr>
            <p:nvPr/>
          </p:nvGrpSpPr>
          <p:grpSpPr bwMode="auto">
            <a:xfrm>
              <a:off x="2001010" y="4531044"/>
              <a:ext cx="304800" cy="381000"/>
              <a:chOff x="4272" y="3072"/>
              <a:chExt cx="192" cy="240"/>
            </a:xfrm>
          </p:grpSpPr>
          <p:sp>
            <p:nvSpPr>
              <p:cNvPr id="112" name="Line 99">
                <a:extLst>
                  <a:ext uri="{FF2B5EF4-FFF2-40B4-BE49-F238E27FC236}">
                    <a16:creationId xmlns:a16="http://schemas.microsoft.com/office/drawing/2014/main" id="{A4D8F989-00F9-6F19-DBEA-CB2A1F80608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00">
                <a:extLst>
                  <a:ext uri="{FF2B5EF4-FFF2-40B4-BE49-F238E27FC236}">
                    <a16:creationId xmlns:a16="http://schemas.microsoft.com/office/drawing/2014/main" id="{77310384-E6FF-4096-E23D-8C96F4D8056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4" name="Line 101">
                <a:extLst>
                  <a:ext uri="{FF2B5EF4-FFF2-40B4-BE49-F238E27FC236}">
                    <a16:creationId xmlns:a16="http://schemas.microsoft.com/office/drawing/2014/main" id="{2DAE4651-08A3-0369-09ED-F4C9753952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5" name="Line 102">
                <a:extLst>
                  <a:ext uri="{FF2B5EF4-FFF2-40B4-BE49-F238E27FC236}">
                    <a16:creationId xmlns:a16="http://schemas.microsoft.com/office/drawing/2014/main" id="{8793D71A-FF93-673D-FE33-ABAD0813647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6" name="Line 103">
                <a:extLst>
                  <a:ext uri="{FF2B5EF4-FFF2-40B4-BE49-F238E27FC236}">
                    <a16:creationId xmlns:a16="http://schemas.microsoft.com/office/drawing/2014/main" id="{52A6D627-02F3-0389-CABB-00E67519C2C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7" name="Line 104">
                <a:extLst>
                  <a:ext uri="{FF2B5EF4-FFF2-40B4-BE49-F238E27FC236}">
                    <a16:creationId xmlns:a16="http://schemas.microsoft.com/office/drawing/2014/main" id="{5AE9E0D8-48E7-7178-EA06-B1E3484B19E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89" name="Freeform 12">
              <a:extLst>
                <a:ext uri="{FF2B5EF4-FFF2-40B4-BE49-F238E27FC236}">
                  <a16:creationId xmlns:a16="http://schemas.microsoft.com/office/drawing/2014/main" id="{F86D3D3F-B116-5BAA-129B-4B856CC42EC3}"/>
                </a:ext>
              </a:extLst>
            </p:cNvPr>
            <p:cNvSpPr>
              <a:spLocks/>
            </p:cNvSpPr>
            <p:nvPr/>
          </p:nvSpPr>
          <p:spPr bwMode="auto">
            <a:xfrm flipH="1">
              <a:off x="1582589" y="3598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90" name="Freeform 12">
              <a:extLst>
                <a:ext uri="{FF2B5EF4-FFF2-40B4-BE49-F238E27FC236}">
                  <a16:creationId xmlns:a16="http://schemas.microsoft.com/office/drawing/2014/main" id="{DBDE53D0-B379-9A04-AA9B-C70E98DF4EF5}"/>
                </a:ext>
              </a:extLst>
            </p:cNvPr>
            <p:cNvSpPr>
              <a:spLocks/>
            </p:cNvSpPr>
            <p:nvPr/>
          </p:nvSpPr>
          <p:spPr bwMode="auto">
            <a:xfrm flipH="1">
              <a:off x="2054562" y="3841244"/>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91" name="Straight Connector 90">
              <a:extLst>
                <a:ext uri="{FF2B5EF4-FFF2-40B4-BE49-F238E27FC236}">
                  <a16:creationId xmlns:a16="http://schemas.microsoft.com/office/drawing/2014/main" id="{2264E904-5498-0DEA-AFB9-CE4E37789CEB}"/>
                </a:ext>
              </a:extLst>
            </p:cNvPr>
            <p:cNvCxnSpPr>
              <a:cxnSpLocks/>
              <a:endCxn id="102" idx="6"/>
            </p:cNvCxnSpPr>
            <p:nvPr/>
          </p:nvCxnSpPr>
          <p:spPr>
            <a:xfrm>
              <a:off x="1657783" y="4531044"/>
              <a:ext cx="554304" cy="601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B623F000-821F-C817-0C24-2977DA9FACB5}"/>
                </a:ext>
              </a:extLst>
            </p:cNvPr>
            <p:cNvCxnSpPr/>
            <p:nvPr/>
          </p:nvCxnSpPr>
          <p:spPr>
            <a:xfrm rot="5400000" flipH="1" flipV="1">
              <a:off x="1562306" y="4411950"/>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4767CEEB-41FA-FB3E-3B8D-7C9EAA888469}"/>
                </a:ext>
              </a:extLst>
            </p:cNvPr>
            <p:cNvSpPr txBox="1"/>
            <p:nvPr/>
          </p:nvSpPr>
          <p:spPr>
            <a:xfrm>
              <a:off x="2726912" y="2790207"/>
              <a:ext cx="365806" cy="338554"/>
            </a:xfrm>
            <a:prstGeom prst="rect">
              <a:avLst/>
            </a:prstGeom>
            <a:noFill/>
          </p:spPr>
          <p:txBody>
            <a:bodyPr wrap="none" rtlCol="0">
              <a:spAutoFit/>
            </a:bodyPr>
            <a:lstStyle/>
            <a:p>
              <a:r>
                <a:rPr lang="en-US" sz="1600" dirty="0"/>
                <a:t>C</a:t>
              </a:r>
              <a:r>
                <a:rPr lang="en-US" sz="1600" baseline="-25000" dirty="0"/>
                <a:t>o</a:t>
              </a:r>
              <a:endParaRPr lang="en-US" sz="1200" baseline="-25000" dirty="0"/>
            </a:p>
          </p:txBody>
        </p:sp>
        <p:sp>
          <p:nvSpPr>
            <p:cNvPr id="94" name="TextBox 93">
              <a:extLst>
                <a:ext uri="{FF2B5EF4-FFF2-40B4-BE49-F238E27FC236}">
                  <a16:creationId xmlns:a16="http://schemas.microsoft.com/office/drawing/2014/main" id="{190CEDFD-2A6E-F055-FF44-7E37D514F00D}"/>
                </a:ext>
              </a:extLst>
            </p:cNvPr>
            <p:cNvSpPr txBox="1"/>
            <p:nvPr/>
          </p:nvSpPr>
          <p:spPr>
            <a:xfrm>
              <a:off x="1241781" y="3856484"/>
              <a:ext cx="566663"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95" name="TextBox 94">
              <a:extLst>
                <a:ext uri="{FF2B5EF4-FFF2-40B4-BE49-F238E27FC236}">
                  <a16:creationId xmlns:a16="http://schemas.microsoft.com/office/drawing/2014/main" id="{AD783D61-AA51-D062-C0DB-B095562DBE09}"/>
                </a:ext>
              </a:extLst>
            </p:cNvPr>
            <p:cNvSpPr txBox="1"/>
            <p:nvPr/>
          </p:nvSpPr>
          <p:spPr>
            <a:xfrm>
              <a:off x="1728579" y="4055206"/>
              <a:ext cx="732911"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96" name="Oval 95">
              <a:extLst>
                <a:ext uri="{FF2B5EF4-FFF2-40B4-BE49-F238E27FC236}">
                  <a16:creationId xmlns:a16="http://schemas.microsoft.com/office/drawing/2014/main" id="{760E35DE-C027-165A-9C37-BDB7A0BA8C85}"/>
                </a:ext>
              </a:extLst>
            </p:cNvPr>
            <p:cNvSpPr/>
            <p:nvPr/>
          </p:nvSpPr>
          <p:spPr>
            <a:xfrm>
              <a:off x="2056690" y="210780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7" name="TextBox 96">
              <a:extLst>
                <a:ext uri="{FF2B5EF4-FFF2-40B4-BE49-F238E27FC236}">
                  <a16:creationId xmlns:a16="http://schemas.microsoft.com/office/drawing/2014/main" id="{BA9C54CF-BEFB-4B84-8D12-3EC2F676BAE1}"/>
                </a:ext>
              </a:extLst>
            </p:cNvPr>
            <p:cNvSpPr txBox="1"/>
            <p:nvPr/>
          </p:nvSpPr>
          <p:spPr>
            <a:xfrm>
              <a:off x="274776" y="3765044"/>
              <a:ext cx="366920" cy="338554"/>
            </a:xfrm>
            <a:prstGeom prst="rect">
              <a:avLst/>
            </a:prstGeom>
            <a:noFill/>
          </p:spPr>
          <p:txBody>
            <a:bodyPr wrap="square" rtlCol="0">
              <a:spAutoFit/>
            </a:bodyPr>
            <a:lstStyle/>
            <a:p>
              <a:r>
                <a:rPr lang="en-US" sz="1600" dirty="0"/>
                <a:t>v</a:t>
              </a:r>
              <a:r>
                <a:rPr lang="en-US" sz="1600" baseline="-25000" dirty="0"/>
                <a:t>i</a:t>
              </a:r>
              <a:endParaRPr lang="en-US" sz="1200" baseline="-25000" dirty="0"/>
            </a:p>
          </p:txBody>
        </p:sp>
        <p:sp>
          <p:nvSpPr>
            <p:cNvPr id="98" name="TextBox 97">
              <a:extLst>
                <a:ext uri="{FF2B5EF4-FFF2-40B4-BE49-F238E27FC236}">
                  <a16:creationId xmlns:a16="http://schemas.microsoft.com/office/drawing/2014/main" id="{096E8420-42F3-8689-3226-F6F30426CC0C}"/>
                </a:ext>
              </a:extLst>
            </p:cNvPr>
            <p:cNvSpPr txBox="1"/>
            <p:nvPr/>
          </p:nvSpPr>
          <p:spPr>
            <a:xfrm>
              <a:off x="2284082" y="2100312"/>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99" name="TextBox 98">
              <a:extLst>
                <a:ext uri="{FF2B5EF4-FFF2-40B4-BE49-F238E27FC236}">
                  <a16:creationId xmlns:a16="http://schemas.microsoft.com/office/drawing/2014/main" id="{016802F4-2323-5A38-E300-80E2B96448CA}"/>
                </a:ext>
              </a:extLst>
            </p:cNvPr>
            <p:cNvSpPr txBox="1"/>
            <p:nvPr/>
          </p:nvSpPr>
          <p:spPr>
            <a:xfrm>
              <a:off x="3191644" y="2881226"/>
              <a:ext cx="403612" cy="338554"/>
            </a:xfrm>
            <a:prstGeom prst="rect">
              <a:avLst/>
            </a:prstGeom>
            <a:noFill/>
          </p:spPr>
          <p:txBody>
            <a:bodyPr wrap="square" rtlCol="0">
              <a:spAutoFit/>
            </a:bodyPr>
            <a:lstStyle/>
            <a:p>
              <a:r>
                <a:rPr lang="en-US" sz="1600" dirty="0"/>
                <a:t>V</a:t>
              </a:r>
              <a:r>
                <a:rPr lang="en-US" sz="1600" baseline="-25000" dirty="0"/>
                <a:t>o</a:t>
              </a:r>
              <a:endParaRPr lang="en-US" sz="1200" baseline="-25000" dirty="0"/>
            </a:p>
          </p:txBody>
        </p:sp>
        <p:sp>
          <p:nvSpPr>
            <p:cNvPr id="100" name="Oval 99">
              <a:extLst>
                <a:ext uri="{FF2B5EF4-FFF2-40B4-BE49-F238E27FC236}">
                  <a16:creationId xmlns:a16="http://schemas.microsoft.com/office/drawing/2014/main" id="{99257FC9-9EE1-FBA8-6E60-DE022A4853EF}"/>
                </a:ext>
              </a:extLst>
            </p:cNvPr>
            <p:cNvSpPr/>
            <p:nvPr/>
          </p:nvSpPr>
          <p:spPr>
            <a:xfrm>
              <a:off x="2421104" y="323489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1" name="Oval 100">
              <a:extLst>
                <a:ext uri="{FF2B5EF4-FFF2-40B4-BE49-F238E27FC236}">
                  <a16:creationId xmlns:a16="http://schemas.microsoft.com/office/drawing/2014/main" id="{A2749750-7B03-BB0E-E911-E436C6F98F80}"/>
                </a:ext>
              </a:extLst>
            </p:cNvPr>
            <p:cNvSpPr/>
            <p:nvPr/>
          </p:nvSpPr>
          <p:spPr>
            <a:xfrm>
              <a:off x="1607842" y="3550378"/>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Oval 101">
              <a:extLst>
                <a:ext uri="{FF2B5EF4-FFF2-40B4-BE49-F238E27FC236}">
                  <a16:creationId xmlns:a16="http://schemas.microsoft.com/office/drawing/2014/main" id="{A2FCB8D3-A61B-BF83-2A96-44D96FC2797C}"/>
                </a:ext>
              </a:extLst>
            </p:cNvPr>
            <p:cNvSpPr/>
            <p:nvPr/>
          </p:nvSpPr>
          <p:spPr>
            <a:xfrm>
              <a:off x="2096645" y="4477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03" name="Group 210">
              <a:extLst>
                <a:ext uri="{FF2B5EF4-FFF2-40B4-BE49-F238E27FC236}">
                  <a16:creationId xmlns:a16="http://schemas.microsoft.com/office/drawing/2014/main" id="{679F3301-A087-67B4-7503-0F8272DA4AE1}"/>
                </a:ext>
              </a:extLst>
            </p:cNvPr>
            <p:cNvGrpSpPr>
              <a:grpSpLocks/>
            </p:cNvGrpSpPr>
            <p:nvPr/>
          </p:nvGrpSpPr>
          <p:grpSpPr bwMode="auto">
            <a:xfrm>
              <a:off x="2392126" y="3726176"/>
              <a:ext cx="304800" cy="762000"/>
              <a:chOff x="3216" y="1728"/>
              <a:chExt cx="192" cy="480"/>
            </a:xfrm>
          </p:grpSpPr>
          <p:sp>
            <p:nvSpPr>
              <p:cNvPr id="108" name="Line 8">
                <a:extLst>
                  <a:ext uri="{FF2B5EF4-FFF2-40B4-BE49-F238E27FC236}">
                    <a16:creationId xmlns:a16="http://schemas.microsoft.com/office/drawing/2014/main" id="{8DB5AC0C-C31B-FAA0-D9D7-E92F879A5C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Line 9">
                <a:extLst>
                  <a:ext uri="{FF2B5EF4-FFF2-40B4-BE49-F238E27FC236}">
                    <a16:creationId xmlns:a16="http://schemas.microsoft.com/office/drawing/2014/main" id="{F4560088-A14C-BF87-9BD4-096EA887CF2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0" name="Line 10">
                <a:extLst>
                  <a:ext uri="{FF2B5EF4-FFF2-40B4-BE49-F238E27FC236}">
                    <a16:creationId xmlns:a16="http://schemas.microsoft.com/office/drawing/2014/main" id="{2912C278-CF33-AA92-E96B-BA50783DE48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11">
                <a:extLst>
                  <a:ext uri="{FF2B5EF4-FFF2-40B4-BE49-F238E27FC236}">
                    <a16:creationId xmlns:a16="http://schemas.microsoft.com/office/drawing/2014/main" id="{58C7AAC8-0757-2F14-FC48-749AD7269C3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4" name="Straight Connector 103">
              <a:extLst>
                <a:ext uri="{FF2B5EF4-FFF2-40B4-BE49-F238E27FC236}">
                  <a16:creationId xmlns:a16="http://schemas.microsoft.com/office/drawing/2014/main" id="{65ECB8D7-9F41-FDF9-C42F-3C651D162830}"/>
                </a:ext>
              </a:extLst>
            </p:cNvPr>
            <p:cNvCxnSpPr>
              <a:cxnSpLocks/>
            </p:cNvCxnSpPr>
            <p:nvPr/>
          </p:nvCxnSpPr>
          <p:spPr>
            <a:xfrm flipV="1">
              <a:off x="2150230" y="3741437"/>
              <a:ext cx="395428" cy="41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D161F31-E995-E15F-BA92-269C5B529D58}"/>
                </a:ext>
              </a:extLst>
            </p:cNvPr>
            <p:cNvCxnSpPr>
              <a:cxnSpLocks/>
            </p:cNvCxnSpPr>
            <p:nvPr/>
          </p:nvCxnSpPr>
          <p:spPr>
            <a:xfrm>
              <a:off x="2161873" y="4528699"/>
              <a:ext cx="384962" cy="10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B4A37FD-14C2-5394-84FF-5CCB38305C74}"/>
                </a:ext>
              </a:extLst>
            </p:cNvPr>
            <p:cNvCxnSpPr/>
            <p:nvPr/>
          </p:nvCxnSpPr>
          <p:spPr>
            <a:xfrm rot="5400000" flipH="1" flipV="1">
              <a:off x="2430857" y="4417933"/>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899667E8-C6F1-A200-7945-B1BFD8B30BCA}"/>
                </a:ext>
              </a:extLst>
            </p:cNvPr>
            <p:cNvSpPr txBox="1"/>
            <p:nvPr/>
          </p:nvSpPr>
          <p:spPr>
            <a:xfrm>
              <a:off x="2693907" y="4067865"/>
              <a:ext cx="447037" cy="338554"/>
            </a:xfrm>
            <a:prstGeom prst="rect">
              <a:avLst/>
            </a:prstGeom>
            <a:noFill/>
          </p:spPr>
          <p:txBody>
            <a:bodyPr wrap="square" rtlCol="0">
              <a:spAutoFit/>
            </a:bodyPr>
            <a:lstStyle/>
            <a:p>
              <a:r>
                <a:rPr lang="en-US" sz="1600" dirty="0"/>
                <a:t>C</a:t>
              </a:r>
              <a:r>
                <a:rPr lang="en-US" sz="1600" baseline="-25000" dirty="0"/>
                <a:t>E</a:t>
              </a:r>
              <a:endParaRPr lang="en-US" sz="1200" dirty="0"/>
            </a:p>
          </p:txBody>
        </p:sp>
      </p:grpSp>
    </p:spTree>
    <p:extLst>
      <p:ext uri="{BB962C8B-B14F-4D97-AF65-F5344CB8AC3E}">
        <p14:creationId xmlns:p14="http://schemas.microsoft.com/office/powerpoint/2010/main" val="311341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Simple circuit analysis with Kirchhoff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1915289" y="1117869"/>
                <a:ext cx="4696255" cy="5388381"/>
              </a:xfrm>
            </p:spPr>
            <p:txBody>
              <a:bodyPr>
                <a:noAutofit/>
              </a:bodyPr>
              <a:lstStyle/>
              <a:p>
                <a:pPr>
                  <a:spcBef>
                    <a:spcPts val="400"/>
                  </a:spcBef>
                </a:pPr>
                <a:r>
                  <a:rPr lang="en-US" sz="1800" dirty="0"/>
                  <a:t>Let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oMath>
                </a14:m>
                <a:r>
                  <a:rPr lang="en-US" sz="1800" dirty="0"/>
                  <a:t> be the equivalent inductance, replacing the top left circuit with a single inductor.</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𝑑𝑖</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a:spcBef>
                    <a:spcPts val="400"/>
                  </a:spcBef>
                </a:pPr>
                <a14:m>
                  <m:oMath xmlns:m="http://schemas.openxmlformats.org/officeDocument/2006/math">
                    <m:sSub>
                      <m:sSubPr>
                        <m:ctrlPr>
                          <a:rPr lang="en-US" sz="1800" i="1">
                            <a:latin typeface="Cambria Math" panose="02040503050406030204" pitchFamily="18" charset="0"/>
                          </a:rPr>
                        </m:ctrlPr>
                      </m:sSub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𝐿</m:t>
                        </m:r>
                      </m:e>
                      <m:sub>
                        <m:r>
                          <a:rPr lang="en-US" sz="1800" i="1">
                            <a:latin typeface="Cambria Math" panose="02040503050406030204" pitchFamily="18" charset="0"/>
                          </a:rPr>
                          <m:t>𝑒𝑞</m:t>
                        </m:r>
                      </m:sub>
                    </m:sSub>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𝑖</m:t>
                        </m:r>
                      </m:num>
                      <m:den>
                        <m:r>
                          <a:rPr lang="en-US" sz="1800" i="1">
                            <a:latin typeface="Cambria Math" panose="02040503050406030204" pitchFamily="18" charset="0"/>
                          </a:rPr>
                          <m:t>𝑑𝑡</m:t>
                        </m:r>
                      </m:den>
                    </m:f>
                  </m:oMath>
                </a14:m>
                <a:r>
                  <a:rPr lang="en-US" sz="1800" dirty="0"/>
                  <a:t> and</a:t>
                </a:r>
              </a:p>
              <a:p>
                <a:pPr>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oMath>
                </a14:m>
                <a:endParaRPr lang="en-US" sz="1800" dirty="0"/>
              </a:p>
              <a:p>
                <a:pPr marL="0" indent="0">
                  <a:spcBef>
                    <a:spcPts val="400"/>
                  </a:spcBef>
                  <a:buNone/>
                </a:pPr>
                <a:endParaRPr lang="en-US" sz="1800" dirty="0"/>
              </a:p>
              <a:p>
                <a:pPr marL="0" indent="0">
                  <a:spcBef>
                    <a:spcPts val="400"/>
                  </a:spcBef>
                  <a:buNone/>
                </a:pPr>
                <a:endParaRPr lang="en-US" sz="1800" dirty="0"/>
              </a:p>
              <a:p>
                <a:pPr>
                  <a:spcBef>
                    <a:spcPts val="400"/>
                  </a:spcBef>
                </a:pPr>
                <a:r>
                  <a:rPr lang="en-US" sz="1800" dirty="0"/>
                  <a:t>Let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oMath>
                </a14:m>
                <a:r>
                  <a:rPr lang="en-US" sz="1800" dirty="0"/>
                  <a:t> be the equivalent inductance, replacing the bottom left circuit with a single inductor.</a:t>
                </a:r>
              </a:p>
              <a:p>
                <a:pPr>
                  <a:spcBef>
                    <a:spcPts val="400"/>
                  </a:spcBef>
                </a:pP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𝑑𝑖</m:t>
                        </m:r>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1</m:t>
                            </m:r>
                          </m:sub>
                        </m:sSub>
                      </m:den>
                    </m:f>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i="1">
                            <a:latin typeface="Cambria Math" panose="02040503050406030204" pitchFamily="18" charset="0"/>
                          </a:rPr>
                          <m:t>𝑑𝑡</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b="0" i="1" smtClean="0">
                                <a:latin typeface="Cambria Math" panose="02040503050406030204" pitchFamily="18" charset="0"/>
                              </a:rPr>
                              <m:t>2</m:t>
                            </m:r>
                          </m:sub>
                        </m:sSub>
                      </m:den>
                    </m:f>
                  </m:oMath>
                </a14:m>
                <a:r>
                  <a:rPr lang="en-US" sz="1800" dirty="0"/>
                  <a:t>, </a:t>
                </a:r>
              </a:p>
              <a:p>
                <a:pPr>
                  <a:spcBef>
                    <a:spcPts val="400"/>
                  </a:spcBef>
                </a:pPr>
                <a:r>
                  <a:rPr lang="en-US" sz="1800" dirty="0"/>
                  <a:t>By Kirchhoff’s node rule,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𝑖</m:t>
                    </m:r>
                    <m:r>
                      <a:rPr lang="en-US" sz="1800">
                        <a:latin typeface="Cambria Math" panose="02040503050406030204" pitchFamily="18" charset="0"/>
                      </a:rPr>
                      <m:t>, </m:t>
                    </m:r>
                    <m:r>
                      <m:rPr>
                        <m:sty m:val="p"/>
                      </m:rPr>
                      <a:rPr lang="en-US" sz="1800">
                        <a:latin typeface="Cambria Math" panose="02040503050406030204" pitchFamily="18" charset="0"/>
                      </a:rPr>
                      <m:t>so</m:t>
                    </m:r>
                  </m:oMath>
                </a14:m>
                <a:endParaRPr lang="en-US" sz="1800" dirty="0"/>
              </a:p>
              <a:p>
                <a:pPr>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𝑒𝑞</m:t>
                            </m:r>
                          </m:sub>
                        </m:sSub>
                      </m:den>
                    </m:f>
                    <m:r>
                      <a:rPr lang="en-US" sz="1800" b="0" i="0" smtClean="0">
                        <a:latin typeface="Cambria Math" panose="02040503050406030204" pitchFamily="18" charset="0"/>
                      </a:rPr>
                      <m:t>=</m:t>
                    </m:r>
                  </m:oMath>
                </a14:m>
                <a:r>
                  <a:rPr lang="en-US" sz="1800" dirty="0"/>
                  <a:t> </a:t>
                </a: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1</m:t>
                            </m:r>
                          </m:sub>
                        </m:sSub>
                      </m:den>
                    </m:f>
                    <m:r>
                      <a:rPr lang="en-US" sz="1800" b="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2</m:t>
                            </m:r>
                          </m:sub>
                        </m:sSub>
                      </m:den>
                    </m:f>
                  </m:oMath>
                </a14:m>
                <a:r>
                  <a:rPr lang="en-US" sz="1800" dirty="0"/>
                  <a:t> and</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𝑒𝑞</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2</m:t>
                            </m:r>
                          </m:sub>
                        </m:sSub>
                      </m:den>
                    </m:f>
                  </m:oMath>
                </a14:m>
                <a:endParaRPr lang="en-US" sz="1800" dirty="0"/>
              </a:p>
              <a:p>
                <a:pPr marL="0" indent="0">
                  <a:buNone/>
                </a:pPr>
                <a:endParaRPr lang="en-US"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1915289" y="1117869"/>
                <a:ext cx="4696255" cy="5388381"/>
              </a:xfrm>
              <a:blipFill>
                <a:blip r:embed="rId2"/>
                <a:stretch>
                  <a:fillRect l="-809" t="-70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6</a:t>
            </a:fld>
            <a:endParaRPr lang="en-US"/>
          </a:p>
        </p:txBody>
      </p:sp>
      <p:grpSp>
        <p:nvGrpSpPr>
          <p:cNvPr id="320" name="Group 319">
            <a:extLst>
              <a:ext uri="{FF2B5EF4-FFF2-40B4-BE49-F238E27FC236}">
                <a16:creationId xmlns:a16="http://schemas.microsoft.com/office/drawing/2014/main" id="{60A38E6C-C57D-7046-86F3-27F861FFC32C}"/>
              </a:ext>
            </a:extLst>
          </p:cNvPr>
          <p:cNvGrpSpPr/>
          <p:nvPr/>
        </p:nvGrpSpPr>
        <p:grpSpPr>
          <a:xfrm>
            <a:off x="537885" y="1254814"/>
            <a:ext cx="1134624" cy="1790544"/>
            <a:chOff x="10680473" y="2415999"/>
            <a:chExt cx="1134624" cy="1790544"/>
          </a:xfrm>
        </p:grpSpPr>
        <p:grpSp>
          <p:nvGrpSpPr>
            <p:cNvPr id="115" name="Group 13">
              <a:extLst>
                <a:ext uri="{FF2B5EF4-FFF2-40B4-BE49-F238E27FC236}">
                  <a16:creationId xmlns:a16="http://schemas.microsoft.com/office/drawing/2014/main" id="{2B5616A4-1E95-634B-BE16-C0AA3293BCBD}"/>
                </a:ext>
              </a:extLst>
            </p:cNvPr>
            <p:cNvGrpSpPr>
              <a:grpSpLocks noChangeAspect="1"/>
            </p:cNvGrpSpPr>
            <p:nvPr/>
          </p:nvGrpSpPr>
          <p:grpSpPr bwMode="auto">
            <a:xfrm>
              <a:off x="11214203" y="2705716"/>
              <a:ext cx="152400" cy="152400"/>
              <a:chOff x="1344" y="2064"/>
              <a:chExt cx="192" cy="192"/>
            </a:xfrm>
          </p:grpSpPr>
          <p:sp>
            <p:nvSpPr>
              <p:cNvPr id="133" name="Oval 14">
                <a:extLst>
                  <a:ext uri="{FF2B5EF4-FFF2-40B4-BE49-F238E27FC236}">
                    <a16:creationId xmlns:a16="http://schemas.microsoft.com/office/drawing/2014/main" id="{6289CA62-EA37-7546-BEF0-37A3EF95703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Rectangle 15">
                <a:extLst>
                  <a:ext uri="{FF2B5EF4-FFF2-40B4-BE49-F238E27FC236}">
                    <a16:creationId xmlns:a16="http://schemas.microsoft.com/office/drawing/2014/main" id="{C2446FE1-AE2C-4A4E-8958-883D05CFDCB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1211855" y="3252013"/>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1211855" y="3783401"/>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8" name="TextBox 117">
              <a:extLst>
                <a:ext uri="{FF2B5EF4-FFF2-40B4-BE49-F238E27FC236}">
                  <a16:creationId xmlns:a16="http://schemas.microsoft.com/office/drawing/2014/main" id="{85A5D5DE-15B5-834D-B0DD-EB4F5FFB684E}"/>
                </a:ext>
              </a:extLst>
            </p:cNvPr>
            <p:cNvSpPr txBox="1"/>
            <p:nvPr/>
          </p:nvSpPr>
          <p:spPr>
            <a:xfrm>
              <a:off x="10900476" y="2926806"/>
              <a:ext cx="361741" cy="307777"/>
            </a:xfrm>
            <a:prstGeom prst="rect">
              <a:avLst/>
            </a:prstGeom>
            <a:noFill/>
          </p:spPr>
          <p:txBody>
            <a:bodyPr wrap="square" rtlCol="0">
              <a:spAutoFit/>
            </a:bodyPr>
            <a:lstStyle/>
            <a:p>
              <a:r>
                <a:rPr lang="en-US" sz="1400" dirty="0"/>
                <a:t>L</a:t>
              </a:r>
              <a:r>
                <a:rPr lang="en-US" sz="1400" baseline="-25000" dirty="0"/>
                <a:t>1</a:t>
              </a:r>
            </a:p>
          </p:txBody>
        </p:sp>
        <p:sp>
          <p:nvSpPr>
            <p:cNvPr id="119" name="TextBox 118">
              <a:extLst>
                <a:ext uri="{FF2B5EF4-FFF2-40B4-BE49-F238E27FC236}">
                  <a16:creationId xmlns:a16="http://schemas.microsoft.com/office/drawing/2014/main" id="{21109F4C-70A2-7A4D-95E5-2AC6E514FDF6}"/>
                </a:ext>
              </a:extLst>
            </p:cNvPr>
            <p:cNvSpPr txBox="1"/>
            <p:nvPr/>
          </p:nvSpPr>
          <p:spPr>
            <a:xfrm>
              <a:off x="10900476" y="3450757"/>
              <a:ext cx="361741" cy="307777"/>
            </a:xfrm>
            <a:prstGeom prst="rect">
              <a:avLst/>
            </a:prstGeom>
            <a:noFill/>
          </p:spPr>
          <p:txBody>
            <a:bodyPr wrap="square" rtlCol="0">
              <a:spAutoFit/>
            </a:bodyPr>
            <a:lstStyle/>
            <a:p>
              <a:r>
                <a:rPr lang="en-US" sz="1400" dirty="0"/>
                <a:t>L</a:t>
              </a:r>
              <a:r>
                <a:rPr lang="en-US" sz="1400" baseline="-25000" dirty="0"/>
                <a:t>2</a:t>
              </a:r>
            </a:p>
          </p:txBody>
        </p:sp>
        <p:sp>
          <p:nvSpPr>
            <p:cNvPr id="120" name="TextBox 119">
              <a:extLst>
                <a:ext uri="{FF2B5EF4-FFF2-40B4-BE49-F238E27FC236}">
                  <a16:creationId xmlns:a16="http://schemas.microsoft.com/office/drawing/2014/main" id="{3C084A1D-A1A4-BB42-B3F5-8D78B4C1511C}"/>
                </a:ext>
              </a:extLst>
            </p:cNvPr>
            <p:cNvSpPr txBox="1"/>
            <p:nvPr/>
          </p:nvSpPr>
          <p:spPr>
            <a:xfrm>
              <a:off x="11064549" y="3898766"/>
              <a:ext cx="526181" cy="307777"/>
            </a:xfrm>
            <a:prstGeom prst="rect">
              <a:avLst/>
            </a:prstGeom>
            <a:noFill/>
          </p:spPr>
          <p:txBody>
            <a:bodyPr wrap="square" rtlCol="0">
              <a:spAutoFit/>
            </a:bodyPr>
            <a:lstStyle/>
            <a:p>
              <a:r>
                <a:rPr lang="en-US" sz="1400" dirty="0"/>
                <a:t>V=0</a:t>
              </a:r>
            </a:p>
          </p:txBody>
        </p:sp>
        <p:sp>
          <p:nvSpPr>
            <p:cNvPr id="121" name="TextBox 120">
              <a:extLst>
                <a:ext uri="{FF2B5EF4-FFF2-40B4-BE49-F238E27FC236}">
                  <a16:creationId xmlns:a16="http://schemas.microsoft.com/office/drawing/2014/main" id="{58EB8179-04A2-894D-A845-547B56B51E5C}"/>
                </a:ext>
              </a:extLst>
            </p:cNvPr>
            <p:cNvSpPr txBox="1"/>
            <p:nvPr/>
          </p:nvSpPr>
          <p:spPr>
            <a:xfrm>
              <a:off x="11086154" y="2415999"/>
              <a:ext cx="361741" cy="307777"/>
            </a:xfrm>
            <a:prstGeom prst="rect">
              <a:avLst/>
            </a:prstGeom>
            <a:noFill/>
          </p:spPr>
          <p:txBody>
            <a:bodyPr wrap="square" rtlCol="0">
              <a:spAutoFit/>
            </a:bodyPr>
            <a:lstStyle/>
            <a:p>
              <a:r>
                <a:rPr lang="en-US" sz="1400" dirty="0"/>
                <a:t>V</a:t>
              </a:r>
              <a:r>
                <a:rPr lang="en-US" sz="1400" baseline="-25000" dirty="0"/>
                <a:t>1</a:t>
              </a:r>
            </a:p>
          </p:txBody>
        </p:sp>
        <p:sp>
          <p:nvSpPr>
            <p:cNvPr id="122" name="TextBox 121">
              <a:extLst>
                <a:ext uri="{FF2B5EF4-FFF2-40B4-BE49-F238E27FC236}">
                  <a16:creationId xmlns:a16="http://schemas.microsoft.com/office/drawing/2014/main" id="{86D330BD-A060-644B-AF50-D97A1CB0E1D1}"/>
                </a:ext>
              </a:extLst>
            </p:cNvPr>
            <p:cNvSpPr txBox="1"/>
            <p:nvPr/>
          </p:nvSpPr>
          <p:spPr>
            <a:xfrm>
              <a:off x="11273423" y="3166938"/>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1447895" y="2860231"/>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1449570" y="3474856"/>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1453356" y="2856756"/>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1415404" y="3427499"/>
              <a:ext cx="361741" cy="307777"/>
            </a:xfrm>
            <a:prstGeom prst="rect">
              <a:avLst/>
            </a:prstGeom>
            <a:noFill/>
          </p:spPr>
          <p:txBody>
            <a:bodyPr wrap="square" rtlCol="0">
              <a:spAutoFit/>
            </a:bodyPr>
            <a:lstStyle/>
            <a:p>
              <a:r>
                <a:rPr lang="en-US" sz="1400" dirty="0"/>
                <a:t>i</a:t>
              </a:r>
              <a:r>
                <a:rPr lang="en-US" sz="1400" baseline="-25000" dirty="0"/>
                <a:t>2</a:t>
              </a:r>
            </a:p>
          </p:txBody>
        </p:sp>
        <p:cxnSp>
          <p:nvCxnSpPr>
            <p:cNvPr id="127" name="Straight Arrow Connector 126">
              <a:extLst>
                <a:ext uri="{FF2B5EF4-FFF2-40B4-BE49-F238E27FC236}">
                  <a16:creationId xmlns:a16="http://schemas.microsoft.com/office/drawing/2014/main" id="{9C80AA34-B99E-7043-AFB5-EC0DAB58C5EE}"/>
                </a:ext>
              </a:extLst>
            </p:cNvPr>
            <p:cNvCxnSpPr>
              <a:cxnSpLocks/>
            </p:cNvCxnSpPr>
            <p:nvPr/>
          </p:nvCxnSpPr>
          <p:spPr>
            <a:xfrm>
              <a:off x="10918166" y="2820016"/>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081184C-9360-DA4F-A936-02F4BB5DCBA0}"/>
                </a:ext>
              </a:extLst>
            </p:cNvPr>
            <p:cNvSpPr txBox="1"/>
            <p:nvPr/>
          </p:nvSpPr>
          <p:spPr>
            <a:xfrm>
              <a:off x="10680473" y="3009156"/>
              <a:ext cx="216166" cy="307777"/>
            </a:xfrm>
            <a:prstGeom prst="rect">
              <a:avLst/>
            </a:prstGeom>
            <a:noFill/>
          </p:spPr>
          <p:txBody>
            <a:bodyPr wrap="square" rtlCol="0">
              <a:spAutoFit/>
            </a:bodyPr>
            <a:lstStyle/>
            <a:p>
              <a:r>
                <a:rPr lang="en-US" sz="1400" dirty="0" err="1"/>
                <a:t>i</a:t>
              </a:r>
              <a:endParaRPr lang="en-US" sz="1400" baseline="-25000" dirty="0"/>
            </a:p>
          </p:txBody>
        </p:sp>
        <p:grpSp>
          <p:nvGrpSpPr>
            <p:cNvPr id="270" name="Group 338">
              <a:extLst>
                <a:ext uri="{FF2B5EF4-FFF2-40B4-BE49-F238E27FC236}">
                  <a16:creationId xmlns:a16="http://schemas.microsoft.com/office/drawing/2014/main" id="{E92DB682-107C-E943-88F2-21E4B0E9B55E}"/>
                </a:ext>
              </a:extLst>
            </p:cNvPr>
            <p:cNvGrpSpPr>
              <a:grpSpLocks/>
            </p:cNvGrpSpPr>
            <p:nvPr/>
          </p:nvGrpSpPr>
          <p:grpSpPr bwMode="auto">
            <a:xfrm>
              <a:off x="11211291" y="2775861"/>
              <a:ext cx="176432" cy="538104"/>
              <a:chOff x="3398" y="1757"/>
              <a:chExt cx="128" cy="518"/>
            </a:xfrm>
          </p:grpSpPr>
          <p:grpSp>
            <p:nvGrpSpPr>
              <p:cNvPr id="271" name="Group 54">
                <a:extLst>
                  <a:ext uri="{FF2B5EF4-FFF2-40B4-BE49-F238E27FC236}">
                    <a16:creationId xmlns:a16="http://schemas.microsoft.com/office/drawing/2014/main" id="{A3442102-DD06-524E-8CC9-F4721AC9ABF7}"/>
                  </a:ext>
                </a:extLst>
              </p:cNvPr>
              <p:cNvGrpSpPr>
                <a:grpSpLocks/>
              </p:cNvGrpSpPr>
              <p:nvPr/>
            </p:nvGrpSpPr>
            <p:grpSpPr bwMode="auto">
              <a:xfrm>
                <a:off x="3398" y="1757"/>
                <a:ext cx="128" cy="518"/>
                <a:chOff x="451" y="2160"/>
                <a:chExt cx="298" cy="1209"/>
              </a:xfrm>
            </p:grpSpPr>
            <p:grpSp>
              <p:nvGrpSpPr>
                <p:cNvPr id="273" name="Group 55">
                  <a:extLst>
                    <a:ext uri="{FF2B5EF4-FFF2-40B4-BE49-F238E27FC236}">
                      <a16:creationId xmlns:a16="http://schemas.microsoft.com/office/drawing/2014/main" id="{75D19AED-DDD9-DF48-828C-103EB0A0F75E}"/>
                    </a:ext>
                  </a:extLst>
                </p:cNvPr>
                <p:cNvGrpSpPr>
                  <a:grpSpLocks/>
                </p:cNvGrpSpPr>
                <p:nvPr/>
              </p:nvGrpSpPr>
              <p:grpSpPr bwMode="auto">
                <a:xfrm>
                  <a:off x="451" y="2621"/>
                  <a:ext cx="230" cy="115"/>
                  <a:chOff x="576" y="2218"/>
                  <a:chExt cx="230" cy="230"/>
                </a:xfrm>
              </p:grpSpPr>
              <p:sp>
                <p:nvSpPr>
                  <p:cNvPr id="292" name="Freeform 56">
                    <a:extLst>
                      <a:ext uri="{FF2B5EF4-FFF2-40B4-BE49-F238E27FC236}">
                        <a16:creationId xmlns:a16="http://schemas.microsoft.com/office/drawing/2014/main" id="{C9F6BF13-84B5-BA49-8254-B4EE62328DD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3" name="Freeform 57">
                    <a:extLst>
                      <a:ext uri="{FF2B5EF4-FFF2-40B4-BE49-F238E27FC236}">
                        <a16:creationId xmlns:a16="http://schemas.microsoft.com/office/drawing/2014/main" id="{B7C8551D-D4FC-864F-B581-05C44D4818D3}"/>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4" name="Group 58">
                  <a:extLst>
                    <a:ext uri="{FF2B5EF4-FFF2-40B4-BE49-F238E27FC236}">
                      <a16:creationId xmlns:a16="http://schemas.microsoft.com/office/drawing/2014/main" id="{4ECFF305-1C32-9948-97F6-C9D96530C7BE}"/>
                    </a:ext>
                  </a:extLst>
                </p:cNvPr>
                <p:cNvGrpSpPr>
                  <a:grpSpLocks/>
                </p:cNvGrpSpPr>
                <p:nvPr/>
              </p:nvGrpSpPr>
              <p:grpSpPr bwMode="auto">
                <a:xfrm>
                  <a:off x="451" y="2448"/>
                  <a:ext cx="230" cy="115"/>
                  <a:chOff x="576" y="2218"/>
                  <a:chExt cx="230" cy="230"/>
                </a:xfrm>
              </p:grpSpPr>
              <p:sp>
                <p:nvSpPr>
                  <p:cNvPr id="290" name="Freeform 59">
                    <a:extLst>
                      <a:ext uri="{FF2B5EF4-FFF2-40B4-BE49-F238E27FC236}">
                        <a16:creationId xmlns:a16="http://schemas.microsoft.com/office/drawing/2014/main" id="{67E5B753-998B-B447-9D57-65878035299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1" name="Freeform 60">
                    <a:extLst>
                      <a:ext uri="{FF2B5EF4-FFF2-40B4-BE49-F238E27FC236}">
                        <a16:creationId xmlns:a16="http://schemas.microsoft.com/office/drawing/2014/main" id="{D0A11BB4-A063-D844-BE98-31E8BD247158}"/>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5" name="Freeform 61">
                  <a:extLst>
                    <a:ext uri="{FF2B5EF4-FFF2-40B4-BE49-F238E27FC236}">
                      <a16:creationId xmlns:a16="http://schemas.microsoft.com/office/drawing/2014/main" id="{65DEBCF6-895D-364B-87DE-D0AB66DAF61F}"/>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 name="Freeform 62">
                  <a:extLst>
                    <a:ext uri="{FF2B5EF4-FFF2-40B4-BE49-F238E27FC236}">
                      <a16:creationId xmlns:a16="http://schemas.microsoft.com/office/drawing/2014/main" id="{A0AFFFCD-0579-D348-8776-263851F34189}"/>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77" name="Group 63">
                  <a:extLst>
                    <a:ext uri="{FF2B5EF4-FFF2-40B4-BE49-F238E27FC236}">
                      <a16:creationId xmlns:a16="http://schemas.microsoft.com/office/drawing/2014/main" id="{2C41AC43-3715-684A-A779-7890BFE7662E}"/>
                    </a:ext>
                  </a:extLst>
                </p:cNvPr>
                <p:cNvGrpSpPr>
                  <a:grpSpLocks/>
                </p:cNvGrpSpPr>
                <p:nvPr/>
              </p:nvGrpSpPr>
              <p:grpSpPr bwMode="auto">
                <a:xfrm>
                  <a:off x="451" y="2794"/>
                  <a:ext cx="230" cy="115"/>
                  <a:chOff x="576" y="2218"/>
                  <a:chExt cx="230" cy="230"/>
                </a:xfrm>
              </p:grpSpPr>
              <p:sp>
                <p:nvSpPr>
                  <p:cNvPr id="288" name="Freeform 64">
                    <a:extLst>
                      <a:ext uri="{FF2B5EF4-FFF2-40B4-BE49-F238E27FC236}">
                        <a16:creationId xmlns:a16="http://schemas.microsoft.com/office/drawing/2014/main" id="{FEF28192-FE44-BB49-B563-017F6437213F}"/>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9" name="Freeform 65">
                    <a:extLst>
                      <a:ext uri="{FF2B5EF4-FFF2-40B4-BE49-F238E27FC236}">
                        <a16:creationId xmlns:a16="http://schemas.microsoft.com/office/drawing/2014/main" id="{A2DB5BB5-6C00-0644-A24E-FFE657C79EE9}"/>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78" name="Group 66">
                  <a:extLst>
                    <a:ext uri="{FF2B5EF4-FFF2-40B4-BE49-F238E27FC236}">
                      <a16:creationId xmlns:a16="http://schemas.microsoft.com/office/drawing/2014/main" id="{EE423411-825E-3B47-8ADE-5595E78F7838}"/>
                    </a:ext>
                  </a:extLst>
                </p:cNvPr>
                <p:cNvGrpSpPr>
                  <a:grpSpLocks/>
                </p:cNvGrpSpPr>
                <p:nvPr/>
              </p:nvGrpSpPr>
              <p:grpSpPr bwMode="auto">
                <a:xfrm>
                  <a:off x="451" y="2967"/>
                  <a:ext cx="230" cy="115"/>
                  <a:chOff x="576" y="2218"/>
                  <a:chExt cx="230" cy="230"/>
                </a:xfrm>
              </p:grpSpPr>
              <p:sp>
                <p:nvSpPr>
                  <p:cNvPr id="286" name="Freeform 67">
                    <a:extLst>
                      <a:ext uri="{FF2B5EF4-FFF2-40B4-BE49-F238E27FC236}">
                        <a16:creationId xmlns:a16="http://schemas.microsoft.com/office/drawing/2014/main" id="{80C6C1AD-FDAD-7248-A3A2-2C69AD643FA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 name="Freeform 68">
                    <a:extLst>
                      <a:ext uri="{FF2B5EF4-FFF2-40B4-BE49-F238E27FC236}">
                        <a16:creationId xmlns:a16="http://schemas.microsoft.com/office/drawing/2014/main" id="{965F504C-3E4F-D74F-A5AE-66DB5040F33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79" name="Freeform 69">
                  <a:extLst>
                    <a:ext uri="{FF2B5EF4-FFF2-40B4-BE49-F238E27FC236}">
                      <a16:creationId xmlns:a16="http://schemas.microsoft.com/office/drawing/2014/main" id="{C6585954-CC52-D647-8143-68DE59404458}"/>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80" name="Group 70">
                  <a:extLst>
                    <a:ext uri="{FF2B5EF4-FFF2-40B4-BE49-F238E27FC236}">
                      <a16:creationId xmlns:a16="http://schemas.microsoft.com/office/drawing/2014/main" id="{C687E4E2-DA23-8041-ACD4-2931DC0D3B7F}"/>
                    </a:ext>
                  </a:extLst>
                </p:cNvPr>
                <p:cNvGrpSpPr>
                  <a:grpSpLocks/>
                </p:cNvGrpSpPr>
                <p:nvPr/>
              </p:nvGrpSpPr>
              <p:grpSpPr bwMode="auto">
                <a:xfrm>
                  <a:off x="576" y="2160"/>
                  <a:ext cx="135" cy="345"/>
                  <a:chOff x="576" y="2160"/>
                  <a:chExt cx="135" cy="345"/>
                </a:xfrm>
              </p:grpSpPr>
              <p:sp>
                <p:nvSpPr>
                  <p:cNvPr id="284" name="Freeform 71">
                    <a:extLst>
                      <a:ext uri="{FF2B5EF4-FFF2-40B4-BE49-F238E27FC236}">
                        <a16:creationId xmlns:a16="http://schemas.microsoft.com/office/drawing/2014/main" id="{FE7D3A00-7606-9F48-AA87-AE9CFF4D05A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5" name="Line 72">
                    <a:extLst>
                      <a:ext uri="{FF2B5EF4-FFF2-40B4-BE49-F238E27FC236}">
                        <a16:creationId xmlns:a16="http://schemas.microsoft.com/office/drawing/2014/main" id="{4FD232AF-5591-D647-A22A-F0FB16A3592F}"/>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1" name="Group 73">
                  <a:extLst>
                    <a:ext uri="{FF2B5EF4-FFF2-40B4-BE49-F238E27FC236}">
                      <a16:creationId xmlns:a16="http://schemas.microsoft.com/office/drawing/2014/main" id="{6E606F65-20E1-6642-832E-69DBACA9EE3F}"/>
                    </a:ext>
                  </a:extLst>
                </p:cNvPr>
                <p:cNvGrpSpPr>
                  <a:grpSpLocks/>
                </p:cNvGrpSpPr>
                <p:nvPr/>
              </p:nvGrpSpPr>
              <p:grpSpPr bwMode="auto">
                <a:xfrm flipV="1">
                  <a:off x="576" y="3024"/>
                  <a:ext cx="135" cy="345"/>
                  <a:chOff x="576" y="2160"/>
                  <a:chExt cx="135" cy="345"/>
                </a:xfrm>
              </p:grpSpPr>
              <p:sp>
                <p:nvSpPr>
                  <p:cNvPr id="282" name="Freeform 74">
                    <a:extLst>
                      <a:ext uri="{FF2B5EF4-FFF2-40B4-BE49-F238E27FC236}">
                        <a16:creationId xmlns:a16="http://schemas.microsoft.com/office/drawing/2014/main" id="{B10D6E5B-6EA7-EE45-9A86-967381056154}"/>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3" name="Line 75">
                    <a:extLst>
                      <a:ext uri="{FF2B5EF4-FFF2-40B4-BE49-F238E27FC236}">
                        <a16:creationId xmlns:a16="http://schemas.microsoft.com/office/drawing/2014/main" id="{26FC0D3F-76BA-1448-A0E3-B063E7981279}"/>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72" name="Freeform 337">
                <a:extLst>
                  <a:ext uri="{FF2B5EF4-FFF2-40B4-BE49-F238E27FC236}">
                    <a16:creationId xmlns:a16="http://schemas.microsoft.com/office/drawing/2014/main" id="{770A83FB-274C-1742-A002-F1127B8D94AF}"/>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1225770" y="3296019"/>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345" name="Group 344">
            <a:extLst>
              <a:ext uri="{FF2B5EF4-FFF2-40B4-BE49-F238E27FC236}">
                <a16:creationId xmlns:a16="http://schemas.microsoft.com/office/drawing/2014/main" id="{E9743286-BC15-FA45-9E8D-34D22E17AE94}"/>
              </a:ext>
            </a:extLst>
          </p:cNvPr>
          <p:cNvGrpSpPr/>
          <p:nvPr/>
        </p:nvGrpSpPr>
        <p:grpSpPr>
          <a:xfrm>
            <a:off x="282340" y="4078851"/>
            <a:ext cx="1845069" cy="1961572"/>
            <a:chOff x="10493692" y="4197745"/>
            <a:chExt cx="1845069" cy="1961572"/>
          </a:xfrm>
        </p:grpSpPr>
        <p:grpSp>
          <p:nvGrpSpPr>
            <p:cNvPr id="137" name="Group 13">
              <a:extLst>
                <a:ext uri="{FF2B5EF4-FFF2-40B4-BE49-F238E27FC236}">
                  <a16:creationId xmlns:a16="http://schemas.microsoft.com/office/drawing/2014/main" id="{E36D2D13-0E9B-0747-B013-99E06727654C}"/>
                </a:ext>
              </a:extLst>
            </p:cNvPr>
            <p:cNvGrpSpPr>
              <a:grpSpLocks noChangeAspect="1"/>
            </p:cNvGrpSpPr>
            <p:nvPr/>
          </p:nvGrpSpPr>
          <p:grpSpPr bwMode="auto">
            <a:xfrm>
              <a:off x="11181164" y="4474436"/>
              <a:ext cx="234110" cy="195821"/>
              <a:chOff x="1344" y="2064"/>
              <a:chExt cx="192" cy="192"/>
            </a:xfrm>
          </p:grpSpPr>
          <p:sp>
            <p:nvSpPr>
              <p:cNvPr id="157" name="Oval 14">
                <a:extLst>
                  <a:ext uri="{FF2B5EF4-FFF2-40B4-BE49-F238E27FC236}">
                    <a16:creationId xmlns:a16="http://schemas.microsoft.com/office/drawing/2014/main" id="{5B8D430F-ADE7-EC4B-B09A-8E43AC5F1FC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8" name="Rectangle 15">
                <a:extLst>
                  <a:ext uri="{FF2B5EF4-FFF2-40B4-BE49-F238E27FC236}">
                    <a16:creationId xmlns:a16="http://schemas.microsoft.com/office/drawing/2014/main" id="{1AB8D104-8172-C549-895C-982B5FBA086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38" name="Rectangle 15">
              <a:extLst>
                <a:ext uri="{FF2B5EF4-FFF2-40B4-BE49-F238E27FC236}">
                  <a16:creationId xmlns:a16="http://schemas.microsoft.com/office/drawing/2014/main" id="{AEAFDAF2-20A2-7943-BC79-8049C52BCE68}"/>
                </a:ext>
              </a:extLst>
            </p:cNvPr>
            <p:cNvSpPr>
              <a:spLocks noChangeAspect="1" noChangeArrowheads="1"/>
            </p:cNvSpPr>
            <p:nvPr/>
          </p:nvSpPr>
          <p:spPr bwMode="auto">
            <a:xfrm>
              <a:off x="11491888" y="5232805"/>
              <a:ext cx="234110" cy="19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139" name="Group 138">
              <a:extLst>
                <a:ext uri="{FF2B5EF4-FFF2-40B4-BE49-F238E27FC236}">
                  <a16:creationId xmlns:a16="http://schemas.microsoft.com/office/drawing/2014/main" id="{CB1BAAD4-D962-624E-AA8A-2AB66184502C}"/>
                </a:ext>
              </a:extLst>
            </p:cNvPr>
            <p:cNvGrpSpPr>
              <a:grpSpLocks noChangeAspect="1"/>
            </p:cNvGrpSpPr>
            <p:nvPr/>
          </p:nvGrpSpPr>
          <p:grpSpPr bwMode="auto">
            <a:xfrm>
              <a:off x="11165716" y="5557180"/>
              <a:ext cx="234110" cy="195821"/>
              <a:chOff x="1344" y="2064"/>
              <a:chExt cx="192" cy="192"/>
            </a:xfrm>
          </p:grpSpPr>
          <p:sp>
            <p:nvSpPr>
              <p:cNvPr id="155" name="Oval 154">
                <a:extLst>
                  <a:ext uri="{FF2B5EF4-FFF2-40B4-BE49-F238E27FC236}">
                    <a16:creationId xmlns:a16="http://schemas.microsoft.com/office/drawing/2014/main" id="{2EF6757E-CC4B-D74A-8E62-7DE9EEF6EC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56" name="Rectangle 155">
                <a:extLst>
                  <a:ext uri="{FF2B5EF4-FFF2-40B4-BE49-F238E27FC236}">
                    <a16:creationId xmlns:a16="http://schemas.microsoft.com/office/drawing/2014/main" id="{2E489E54-73C1-224E-AE5B-657B909FCCF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0" name="TextBox 139">
              <a:extLst>
                <a:ext uri="{FF2B5EF4-FFF2-40B4-BE49-F238E27FC236}">
                  <a16:creationId xmlns:a16="http://schemas.microsoft.com/office/drawing/2014/main" id="{6A57D0E4-9788-D246-B5CE-CD204E6A9F4D}"/>
                </a:ext>
              </a:extLst>
            </p:cNvPr>
            <p:cNvSpPr txBox="1"/>
            <p:nvPr/>
          </p:nvSpPr>
          <p:spPr>
            <a:xfrm>
              <a:off x="10548356" y="4877025"/>
              <a:ext cx="555690" cy="307777"/>
            </a:xfrm>
            <a:prstGeom prst="rect">
              <a:avLst/>
            </a:prstGeom>
            <a:noFill/>
          </p:spPr>
          <p:txBody>
            <a:bodyPr wrap="square" rtlCol="0">
              <a:spAutoFit/>
            </a:bodyPr>
            <a:lstStyle/>
            <a:p>
              <a:r>
                <a:rPr lang="en-US" sz="1400" dirty="0"/>
                <a:t>L</a:t>
              </a:r>
              <a:r>
                <a:rPr lang="en-US" sz="1400" baseline="-25000" dirty="0"/>
                <a:t>1</a:t>
              </a:r>
            </a:p>
          </p:txBody>
        </p:sp>
        <p:sp>
          <p:nvSpPr>
            <p:cNvPr id="141" name="TextBox 140">
              <a:extLst>
                <a:ext uri="{FF2B5EF4-FFF2-40B4-BE49-F238E27FC236}">
                  <a16:creationId xmlns:a16="http://schemas.microsoft.com/office/drawing/2014/main" id="{9D63982D-A4D9-444E-A668-090E1CF69B63}"/>
                </a:ext>
              </a:extLst>
            </p:cNvPr>
            <p:cNvSpPr txBox="1"/>
            <p:nvPr/>
          </p:nvSpPr>
          <p:spPr>
            <a:xfrm>
              <a:off x="11269294" y="4889234"/>
              <a:ext cx="555690" cy="307777"/>
            </a:xfrm>
            <a:prstGeom prst="rect">
              <a:avLst/>
            </a:prstGeom>
            <a:noFill/>
          </p:spPr>
          <p:txBody>
            <a:bodyPr wrap="square" rtlCol="0">
              <a:spAutoFit/>
            </a:bodyPr>
            <a:lstStyle/>
            <a:p>
              <a:r>
                <a:rPr lang="en-US" sz="1400" dirty="0"/>
                <a:t>L</a:t>
              </a:r>
              <a:r>
                <a:rPr lang="en-US" sz="1400" baseline="-25000" dirty="0"/>
                <a:t>2</a:t>
              </a:r>
            </a:p>
          </p:txBody>
        </p:sp>
        <p:sp>
          <p:nvSpPr>
            <p:cNvPr id="142" name="TextBox 141">
              <a:extLst>
                <a:ext uri="{FF2B5EF4-FFF2-40B4-BE49-F238E27FC236}">
                  <a16:creationId xmlns:a16="http://schemas.microsoft.com/office/drawing/2014/main" id="{413CC544-C455-E741-BA13-21ACDFD34A9D}"/>
                </a:ext>
              </a:extLst>
            </p:cNvPr>
            <p:cNvSpPr txBox="1"/>
            <p:nvPr/>
          </p:nvSpPr>
          <p:spPr>
            <a:xfrm>
              <a:off x="11060036" y="5763850"/>
              <a:ext cx="808295" cy="395467"/>
            </a:xfrm>
            <a:prstGeom prst="rect">
              <a:avLst/>
            </a:prstGeom>
            <a:noFill/>
          </p:spPr>
          <p:txBody>
            <a:bodyPr wrap="square" rtlCol="0">
              <a:spAutoFit/>
            </a:bodyPr>
            <a:lstStyle/>
            <a:p>
              <a:r>
                <a:rPr lang="en-US" sz="1400" dirty="0"/>
                <a:t>V=0</a:t>
              </a:r>
            </a:p>
          </p:txBody>
        </p:sp>
        <p:sp>
          <p:nvSpPr>
            <p:cNvPr id="143" name="TextBox 142">
              <a:extLst>
                <a:ext uri="{FF2B5EF4-FFF2-40B4-BE49-F238E27FC236}">
                  <a16:creationId xmlns:a16="http://schemas.microsoft.com/office/drawing/2014/main" id="{2EEEB78F-1FA3-6040-9B66-945DE33C0D2C}"/>
                </a:ext>
              </a:extLst>
            </p:cNvPr>
            <p:cNvSpPr txBox="1"/>
            <p:nvPr/>
          </p:nvSpPr>
          <p:spPr>
            <a:xfrm>
              <a:off x="11089788" y="4197745"/>
              <a:ext cx="555690" cy="395467"/>
            </a:xfrm>
            <a:prstGeom prst="rect">
              <a:avLst/>
            </a:prstGeom>
            <a:noFill/>
          </p:spPr>
          <p:txBody>
            <a:bodyPr wrap="square" rtlCol="0">
              <a:spAutoFit/>
            </a:bodyPr>
            <a:lstStyle/>
            <a:p>
              <a:r>
                <a:rPr lang="en-US" sz="1400" dirty="0"/>
                <a:t>V</a:t>
              </a:r>
              <a:r>
                <a:rPr lang="en-US" sz="1400" baseline="-25000" dirty="0"/>
                <a:t>1</a:t>
              </a:r>
            </a:p>
          </p:txBody>
        </p:sp>
        <p:cxnSp>
          <p:nvCxnSpPr>
            <p:cNvPr id="144" name="Straight Arrow Connector 143">
              <a:extLst>
                <a:ext uri="{FF2B5EF4-FFF2-40B4-BE49-F238E27FC236}">
                  <a16:creationId xmlns:a16="http://schemas.microsoft.com/office/drawing/2014/main" id="{114F6FCF-F740-0D4A-BD5D-217D2E43F6E1}"/>
                </a:ext>
              </a:extLst>
            </p:cNvPr>
            <p:cNvCxnSpPr>
              <a:cxnSpLocks/>
            </p:cNvCxnSpPr>
            <p:nvPr/>
          </p:nvCxnSpPr>
          <p:spPr>
            <a:xfrm>
              <a:off x="11062980" y="4945658"/>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99A2DD-288D-5645-88A5-D2C648C2FF17}"/>
                </a:ext>
              </a:extLst>
            </p:cNvPr>
            <p:cNvCxnSpPr>
              <a:cxnSpLocks/>
            </p:cNvCxnSpPr>
            <p:nvPr/>
          </p:nvCxnSpPr>
          <p:spPr>
            <a:xfrm>
              <a:off x="11803882" y="4970923"/>
              <a:ext cx="0" cy="41090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4BC230BD-EF2C-D940-A54B-057BAACB07AF}"/>
                </a:ext>
              </a:extLst>
            </p:cNvPr>
            <p:cNvSpPr txBox="1"/>
            <p:nvPr/>
          </p:nvSpPr>
          <p:spPr>
            <a:xfrm>
              <a:off x="11026698" y="4922142"/>
              <a:ext cx="368997" cy="307777"/>
            </a:xfrm>
            <a:prstGeom prst="rect">
              <a:avLst/>
            </a:prstGeom>
            <a:noFill/>
          </p:spPr>
          <p:txBody>
            <a:bodyPr wrap="square" rtlCol="0">
              <a:spAutoFit/>
            </a:bodyPr>
            <a:lstStyle/>
            <a:p>
              <a:r>
                <a:rPr lang="en-US" sz="1400" dirty="0"/>
                <a:t>i</a:t>
              </a:r>
              <a:r>
                <a:rPr lang="en-US" sz="1400" baseline="-25000" dirty="0"/>
                <a:t>1</a:t>
              </a:r>
            </a:p>
          </p:txBody>
        </p:sp>
        <p:sp>
          <p:nvSpPr>
            <p:cNvPr id="147" name="TextBox 146">
              <a:extLst>
                <a:ext uri="{FF2B5EF4-FFF2-40B4-BE49-F238E27FC236}">
                  <a16:creationId xmlns:a16="http://schemas.microsoft.com/office/drawing/2014/main" id="{B7C85BCA-B217-3044-BC65-76836CF61DDB}"/>
                </a:ext>
              </a:extLst>
            </p:cNvPr>
            <p:cNvSpPr txBox="1"/>
            <p:nvPr/>
          </p:nvSpPr>
          <p:spPr>
            <a:xfrm>
              <a:off x="11783071" y="4949174"/>
              <a:ext cx="555690" cy="395467"/>
            </a:xfrm>
            <a:prstGeom prst="rect">
              <a:avLst/>
            </a:prstGeom>
            <a:noFill/>
          </p:spPr>
          <p:txBody>
            <a:bodyPr wrap="square" rtlCol="0">
              <a:spAutoFit/>
            </a:bodyPr>
            <a:lstStyle/>
            <a:p>
              <a:r>
                <a:rPr lang="en-US" sz="1400" dirty="0"/>
                <a:t>i</a:t>
              </a:r>
              <a:r>
                <a:rPr lang="en-US" sz="1400" baseline="-25000" dirty="0"/>
                <a:t>2</a:t>
              </a:r>
            </a:p>
          </p:txBody>
        </p:sp>
        <p:cxnSp>
          <p:nvCxnSpPr>
            <p:cNvPr id="148" name="Straight Arrow Connector 147">
              <a:extLst>
                <a:ext uri="{FF2B5EF4-FFF2-40B4-BE49-F238E27FC236}">
                  <a16:creationId xmlns:a16="http://schemas.microsoft.com/office/drawing/2014/main" id="{1EABA5C0-E4E2-E444-89A4-6353D8E087F0}"/>
                </a:ext>
              </a:extLst>
            </p:cNvPr>
            <p:cNvCxnSpPr>
              <a:cxnSpLocks/>
            </p:cNvCxnSpPr>
            <p:nvPr/>
          </p:nvCxnSpPr>
          <p:spPr>
            <a:xfrm>
              <a:off x="10509826" y="4630915"/>
              <a:ext cx="0" cy="120591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4B9FCA51-B332-1B48-81A1-3F7EA9EA04A5}"/>
                </a:ext>
              </a:extLst>
            </p:cNvPr>
            <p:cNvSpPr txBox="1"/>
            <p:nvPr/>
          </p:nvSpPr>
          <p:spPr>
            <a:xfrm flipH="1">
              <a:off x="10493692" y="4513760"/>
              <a:ext cx="694311" cy="307777"/>
            </a:xfrm>
            <a:prstGeom prst="rect">
              <a:avLst/>
            </a:prstGeom>
            <a:noFill/>
          </p:spPr>
          <p:txBody>
            <a:bodyPr wrap="square" rtlCol="0">
              <a:spAutoFit/>
            </a:bodyPr>
            <a:lstStyle/>
            <a:p>
              <a:r>
                <a:rPr lang="en-US" sz="1400" dirty="0" err="1"/>
                <a:t>i</a:t>
              </a:r>
              <a:endParaRPr lang="en-US" sz="1400" baseline="-25000" dirty="0"/>
            </a:p>
          </p:txBody>
        </p:sp>
        <p:cxnSp>
          <p:nvCxnSpPr>
            <p:cNvPr id="151" name="Straight Connector 150">
              <a:extLst>
                <a:ext uri="{FF2B5EF4-FFF2-40B4-BE49-F238E27FC236}">
                  <a16:creationId xmlns:a16="http://schemas.microsoft.com/office/drawing/2014/main" id="{AB1B1D02-AC61-A04A-B598-B83620ED3767}"/>
                </a:ext>
              </a:extLst>
            </p:cNvPr>
            <p:cNvCxnSpPr/>
            <p:nvPr/>
          </p:nvCxnSpPr>
          <p:spPr>
            <a:xfrm flipV="1">
              <a:off x="10908407" y="4830803"/>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02041-24F7-BD4F-95B9-64D6613CAAC1}"/>
                </a:ext>
              </a:extLst>
            </p:cNvPr>
            <p:cNvCxnSpPr/>
            <p:nvPr/>
          </p:nvCxnSpPr>
          <p:spPr>
            <a:xfrm flipV="1">
              <a:off x="10907636" y="5343251"/>
              <a:ext cx="731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B67A34A-3637-3C4F-99B8-C0CA7C8881E0}"/>
                </a:ext>
              </a:extLst>
            </p:cNvPr>
            <p:cNvCxnSpPr>
              <a:cxnSpLocks/>
            </p:cNvCxnSpPr>
            <p:nvPr/>
          </p:nvCxnSpPr>
          <p:spPr>
            <a:xfrm>
              <a:off x="11291431" y="4551705"/>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2B4AA6E-52AA-A142-870B-7DFF3BA3E112}"/>
                </a:ext>
              </a:extLst>
            </p:cNvPr>
            <p:cNvCxnSpPr>
              <a:cxnSpLocks/>
            </p:cNvCxnSpPr>
            <p:nvPr/>
          </p:nvCxnSpPr>
          <p:spPr>
            <a:xfrm>
              <a:off x="11280542" y="5335477"/>
              <a:ext cx="0" cy="292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 name="Group 338">
              <a:extLst>
                <a:ext uri="{FF2B5EF4-FFF2-40B4-BE49-F238E27FC236}">
                  <a16:creationId xmlns:a16="http://schemas.microsoft.com/office/drawing/2014/main" id="{307B24AF-6705-6743-80E6-7C8E1D1F963A}"/>
                </a:ext>
              </a:extLst>
            </p:cNvPr>
            <p:cNvGrpSpPr>
              <a:grpSpLocks/>
            </p:cNvGrpSpPr>
            <p:nvPr/>
          </p:nvGrpSpPr>
          <p:grpSpPr bwMode="auto">
            <a:xfrm>
              <a:off x="11557921" y="4823233"/>
              <a:ext cx="176432" cy="538104"/>
              <a:chOff x="3398" y="1757"/>
              <a:chExt cx="128" cy="518"/>
            </a:xfrm>
          </p:grpSpPr>
          <p:grpSp>
            <p:nvGrpSpPr>
              <p:cNvPr id="247" name="Group 54">
                <a:extLst>
                  <a:ext uri="{FF2B5EF4-FFF2-40B4-BE49-F238E27FC236}">
                    <a16:creationId xmlns:a16="http://schemas.microsoft.com/office/drawing/2014/main" id="{ADAA7E79-8592-F946-90DA-24B2407EFA82}"/>
                  </a:ext>
                </a:extLst>
              </p:cNvPr>
              <p:cNvGrpSpPr>
                <a:grpSpLocks/>
              </p:cNvGrpSpPr>
              <p:nvPr/>
            </p:nvGrpSpPr>
            <p:grpSpPr bwMode="auto">
              <a:xfrm>
                <a:off x="3398" y="1757"/>
                <a:ext cx="128" cy="518"/>
                <a:chOff x="451" y="2160"/>
                <a:chExt cx="298" cy="1209"/>
              </a:xfrm>
            </p:grpSpPr>
            <p:grpSp>
              <p:nvGrpSpPr>
                <p:cNvPr id="249" name="Group 55">
                  <a:extLst>
                    <a:ext uri="{FF2B5EF4-FFF2-40B4-BE49-F238E27FC236}">
                      <a16:creationId xmlns:a16="http://schemas.microsoft.com/office/drawing/2014/main" id="{A5AD5BE1-F606-B745-A1F4-A2872EDCCA32}"/>
                    </a:ext>
                  </a:extLst>
                </p:cNvPr>
                <p:cNvGrpSpPr>
                  <a:grpSpLocks/>
                </p:cNvGrpSpPr>
                <p:nvPr/>
              </p:nvGrpSpPr>
              <p:grpSpPr bwMode="auto">
                <a:xfrm>
                  <a:off x="451" y="2621"/>
                  <a:ext cx="230" cy="115"/>
                  <a:chOff x="576" y="2218"/>
                  <a:chExt cx="230" cy="230"/>
                </a:xfrm>
              </p:grpSpPr>
              <p:sp>
                <p:nvSpPr>
                  <p:cNvPr id="268" name="Freeform 56">
                    <a:extLst>
                      <a:ext uri="{FF2B5EF4-FFF2-40B4-BE49-F238E27FC236}">
                        <a16:creationId xmlns:a16="http://schemas.microsoft.com/office/drawing/2014/main" id="{BF99047C-9C6F-E14C-8800-304E60F4239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Freeform 57">
                    <a:extLst>
                      <a:ext uri="{FF2B5EF4-FFF2-40B4-BE49-F238E27FC236}">
                        <a16:creationId xmlns:a16="http://schemas.microsoft.com/office/drawing/2014/main" id="{9EE349AF-AD6B-044E-B420-AC88D353137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0" name="Group 58">
                  <a:extLst>
                    <a:ext uri="{FF2B5EF4-FFF2-40B4-BE49-F238E27FC236}">
                      <a16:creationId xmlns:a16="http://schemas.microsoft.com/office/drawing/2014/main" id="{ADC5512F-0500-1B43-8FFB-02D447151D9B}"/>
                    </a:ext>
                  </a:extLst>
                </p:cNvPr>
                <p:cNvGrpSpPr>
                  <a:grpSpLocks/>
                </p:cNvGrpSpPr>
                <p:nvPr/>
              </p:nvGrpSpPr>
              <p:grpSpPr bwMode="auto">
                <a:xfrm>
                  <a:off x="451" y="2448"/>
                  <a:ext cx="230" cy="115"/>
                  <a:chOff x="576" y="2218"/>
                  <a:chExt cx="230" cy="230"/>
                </a:xfrm>
              </p:grpSpPr>
              <p:sp>
                <p:nvSpPr>
                  <p:cNvPr id="266" name="Freeform 59">
                    <a:extLst>
                      <a:ext uri="{FF2B5EF4-FFF2-40B4-BE49-F238E27FC236}">
                        <a16:creationId xmlns:a16="http://schemas.microsoft.com/office/drawing/2014/main" id="{ECB91EC8-3D6C-5240-9DA2-1A8415330F8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Freeform 60">
                    <a:extLst>
                      <a:ext uri="{FF2B5EF4-FFF2-40B4-BE49-F238E27FC236}">
                        <a16:creationId xmlns:a16="http://schemas.microsoft.com/office/drawing/2014/main" id="{DA7CA68C-AC64-CC45-B4B3-E835D93C037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1" name="Freeform 61">
                  <a:extLst>
                    <a:ext uri="{FF2B5EF4-FFF2-40B4-BE49-F238E27FC236}">
                      <a16:creationId xmlns:a16="http://schemas.microsoft.com/office/drawing/2014/main" id="{2747B05C-F3C7-F941-8065-D6FB64E7D12E}"/>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2" name="Freeform 62">
                  <a:extLst>
                    <a:ext uri="{FF2B5EF4-FFF2-40B4-BE49-F238E27FC236}">
                      <a16:creationId xmlns:a16="http://schemas.microsoft.com/office/drawing/2014/main" id="{0C1DE057-BDBD-DD47-8868-8F6F55DADA38}"/>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3" name="Group 63">
                  <a:extLst>
                    <a:ext uri="{FF2B5EF4-FFF2-40B4-BE49-F238E27FC236}">
                      <a16:creationId xmlns:a16="http://schemas.microsoft.com/office/drawing/2014/main" id="{88E0FC3E-709C-FA42-8002-36C3B58600AF}"/>
                    </a:ext>
                  </a:extLst>
                </p:cNvPr>
                <p:cNvGrpSpPr>
                  <a:grpSpLocks/>
                </p:cNvGrpSpPr>
                <p:nvPr/>
              </p:nvGrpSpPr>
              <p:grpSpPr bwMode="auto">
                <a:xfrm>
                  <a:off x="451" y="2794"/>
                  <a:ext cx="230" cy="115"/>
                  <a:chOff x="576" y="2218"/>
                  <a:chExt cx="230" cy="230"/>
                </a:xfrm>
              </p:grpSpPr>
              <p:sp>
                <p:nvSpPr>
                  <p:cNvPr id="264" name="Freeform 64">
                    <a:extLst>
                      <a:ext uri="{FF2B5EF4-FFF2-40B4-BE49-F238E27FC236}">
                        <a16:creationId xmlns:a16="http://schemas.microsoft.com/office/drawing/2014/main" id="{F028C903-6097-D743-9343-0E407638479B}"/>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5" name="Freeform 65">
                    <a:extLst>
                      <a:ext uri="{FF2B5EF4-FFF2-40B4-BE49-F238E27FC236}">
                        <a16:creationId xmlns:a16="http://schemas.microsoft.com/office/drawing/2014/main" id="{00568BBC-733F-EC46-A90C-68543A459CE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54" name="Group 66">
                  <a:extLst>
                    <a:ext uri="{FF2B5EF4-FFF2-40B4-BE49-F238E27FC236}">
                      <a16:creationId xmlns:a16="http://schemas.microsoft.com/office/drawing/2014/main" id="{530A6C25-5E96-8040-8A76-90C5431E0C66}"/>
                    </a:ext>
                  </a:extLst>
                </p:cNvPr>
                <p:cNvGrpSpPr>
                  <a:grpSpLocks/>
                </p:cNvGrpSpPr>
                <p:nvPr/>
              </p:nvGrpSpPr>
              <p:grpSpPr bwMode="auto">
                <a:xfrm>
                  <a:off x="451" y="2967"/>
                  <a:ext cx="230" cy="115"/>
                  <a:chOff x="576" y="2218"/>
                  <a:chExt cx="230" cy="230"/>
                </a:xfrm>
              </p:grpSpPr>
              <p:sp>
                <p:nvSpPr>
                  <p:cNvPr id="262" name="Freeform 67">
                    <a:extLst>
                      <a:ext uri="{FF2B5EF4-FFF2-40B4-BE49-F238E27FC236}">
                        <a16:creationId xmlns:a16="http://schemas.microsoft.com/office/drawing/2014/main" id="{0C02D628-3708-6849-8EBC-41204CEF3C6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Freeform 68">
                    <a:extLst>
                      <a:ext uri="{FF2B5EF4-FFF2-40B4-BE49-F238E27FC236}">
                        <a16:creationId xmlns:a16="http://schemas.microsoft.com/office/drawing/2014/main" id="{081D973F-4918-2143-9C82-07435FD919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5" name="Freeform 69">
                  <a:extLst>
                    <a:ext uri="{FF2B5EF4-FFF2-40B4-BE49-F238E27FC236}">
                      <a16:creationId xmlns:a16="http://schemas.microsoft.com/office/drawing/2014/main" id="{71C8BC54-4C38-F546-A3ED-D81ECFFA5ABC}"/>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56" name="Group 70">
                  <a:extLst>
                    <a:ext uri="{FF2B5EF4-FFF2-40B4-BE49-F238E27FC236}">
                      <a16:creationId xmlns:a16="http://schemas.microsoft.com/office/drawing/2014/main" id="{834A609E-40FD-E545-87D2-E0BC3E9B1B15}"/>
                    </a:ext>
                  </a:extLst>
                </p:cNvPr>
                <p:cNvGrpSpPr>
                  <a:grpSpLocks/>
                </p:cNvGrpSpPr>
                <p:nvPr/>
              </p:nvGrpSpPr>
              <p:grpSpPr bwMode="auto">
                <a:xfrm>
                  <a:off x="576" y="2160"/>
                  <a:ext cx="135" cy="345"/>
                  <a:chOff x="576" y="2160"/>
                  <a:chExt cx="135" cy="345"/>
                </a:xfrm>
              </p:grpSpPr>
              <p:sp>
                <p:nvSpPr>
                  <p:cNvPr id="260" name="Freeform 71">
                    <a:extLst>
                      <a:ext uri="{FF2B5EF4-FFF2-40B4-BE49-F238E27FC236}">
                        <a16:creationId xmlns:a16="http://schemas.microsoft.com/office/drawing/2014/main" id="{119F6F48-2F93-7949-94C7-EAC1A36D706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Line 72">
                    <a:extLst>
                      <a:ext uri="{FF2B5EF4-FFF2-40B4-BE49-F238E27FC236}">
                        <a16:creationId xmlns:a16="http://schemas.microsoft.com/office/drawing/2014/main" id="{9910C89B-ECBF-6340-9639-1BC4CCC315D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57" name="Group 73">
                  <a:extLst>
                    <a:ext uri="{FF2B5EF4-FFF2-40B4-BE49-F238E27FC236}">
                      <a16:creationId xmlns:a16="http://schemas.microsoft.com/office/drawing/2014/main" id="{85067352-E6BE-C348-B9FB-34DB39B711A4}"/>
                    </a:ext>
                  </a:extLst>
                </p:cNvPr>
                <p:cNvGrpSpPr>
                  <a:grpSpLocks/>
                </p:cNvGrpSpPr>
                <p:nvPr/>
              </p:nvGrpSpPr>
              <p:grpSpPr bwMode="auto">
                <a:xfrm flipV="1">
                  <a:off x="576" y="3024"/>
                  <a:ext cx="135" cy="345"/>
                  <a:chOff x="576" y="2160"/>
                  <a:chExt cx="135" cy="345"/>
                </a:xfrm>
              </p:grpSpPr>
              <p:sp>
                <p:nvSpPr>
                  <p:cNvPr id="258" name="Freeform 74">
                    <a:extLst>
                      <a:ext uri="{FF2B5EF4-FFF2-40B4-BE49-F238E27FC236}">
                        <a16:creationId xmlns:a16="http://schemas.microsoft.com/office/drawing/2014/main" id="{E627DB3B-DB14-B641-8AA2-36CAD4CF09F1}"/>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Line 75">
                    <a:extLst>
                      <a:ext uri="{FF2B5EF4-FFF2-40B4-BE49-F238E27FC236}">
                        <a16:creationId xmlns:a16="http://schemas.microsoft.com/office/drawing/2014/main" id="{73CEDD87-A79D-5A4A-AEFE-28DC15EA94CC}"/>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46" name="Freeform 337">
                <a:extLst>
                  <a:ext uri="{FF2B5EF4-FFF2-40B4-BE49-F238E27FC236}">
                    <a16:creationId xmlns:a16="http://schemas.microsoft.com/office/drawing/2014/main" id="{18A317B4-BEB5-6E4B-803E-5D1BDD18B49E}"/>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21" name="Group 338">
              <a:extLst>
                <a:ext uri="{FF2B5EF4-FFF2-40B4-BE49-F238E27FC236}">
                  <a16:creationId xmlns:a16="http://schemas.microsoft.com/office/drawing/2014/main" id="{A8580E22-F9AE-0A42-B0F3-7685A954B9E4}"/>
                </a:ext>
              </a:extLst>
            </p:cNvPr>
            <p:cNvGrpSpPr>
              <a:grpSpLocks/>
            </p:cNvGrpSpPr>
            <p:nvPr/>
          </p:nvGrpSpPr>
          <p:grpSpPr bwMode="auto">
            <a:xfrm>
              <a:off x="10841630" y="4825026"/>
              <a:ext cx="176432" cy="538104"/>
              <a:chOff x="3398" y="1757"/>
              <a:chExt cx="128" cy="518"/>
            </a:xfrm>
          </p:grpSpPr>
          <p:grpSp>
            <p:nvGrpSpPr>
              <p:cNvPr id="322" name="Group 54">
                <a:extLst>
                  <a:ext uri="{FF2B5EF4-FFF2-40B4-BE49-F238E27FC236}">
                    <a16:creationId xmlns:a16="http://schemas.microsoft.com/office/drawing/2014/main" id="{D590C8CC-517D-3945-AEE2-96CD2024745E}"/>
                  </a:ext>
                </a:extLst>
              </p:cNvPr>
              <p:cNvGrpSpPr>
                <a:grpSpLocks/>
              </p:cNvGrpSpPr>
              <p:nvPr/>
            </p:nvGrpSpPr>
            <p:grpSpPr bwMode="auto">
              <a:xfrm>
                <a:off x="3398" y="1757"/>
                <a:ext cx="128" cy="518"/>
                <a:chOff x="451" y="2160"/>
                <a:chExt cx="298" cy="1209"/>
              </a:xfrm>
            </p:grpSpPr>
            <p:grpSp>
              <p:nvGrpSpPr>
                <p:cNvPr id="324" name="Group 55">
                  <a:extLst>
                    <a:ext uri="{FF2B5EF4-FFF2-40B4-BE49-F238E27FC236}">
                      <a16:creationId xmlns:a16="http://schemas.microsoft.com/office/drawing/2014/main" id="{2C1C3269-CE7E-F349-9D64-0B2CA9267D53}"/>
                    </a:ext>
                  </a:extLst>
                </p:cNvPr>
                <p:cNvGrpSpPr>
                  <a:grpSpLocks/>
                </p:cNvGrpSpPr>
                <p:nvPr/>
              </p:nvGrpSpPr>
              <p:grpSpPr bwMode="auto">
                <a:xfrm>
                  <a:off x="451" y="2621"/>
                  <a:ext cx="230" cy="115"/>
                  <a:chOff x="576" y="2218"/>
                  <a:chExt cx="230" cy="230"/>
                </a:xfrm>
              </p:grpSpPr>
              <p:sp>
                <p:nvSpPr>
                  <p:cNvPr id="343" name="Freeform 56">
                    <a:extLst>
                      <a:ext uri="{FF2B5EF4-FFF2-40B4-BE49-F238E27FC236}">
                        <a16:creationId xmlns:a16="http://schemas.microsoft.com/office/drawing/2014/main" id="{EA7D2ECC-3EAC-2D48-B36B-9BF1A3A5064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4" name="Freeform 57">
                    <a:extLst>
                      <a:ext uri="{FF2B5EF4-FFF2-40B4-BE49-F238E27FC236}">
                        <a16:creationId xmlns:a16="http://schemas.microsoft.com/office/drawing/2014/main" id="{BEBA0069-DA4B-5943-A864-0519D815D04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5" name="Group 58">
                  <a:extLst>
                    <a:ext uri="{FF2B5EF4-FFF2-40B4-BE49-F238E27FC236}">
                      <a16:creationId xmlns:a16="http://schemas.microsoft.com/office/drawing/2014/main" id="{6D2628EB-3A4E-A045-9767-AB9BD862E446}"/>
                    </a:ext>
                  </a:extLst>
                </p:cNvPr>
                <p:cNvGrpSpPr>
                  <a:grpSpLocks/>
                </p:cNvGrpSpPr>
                <p:nvPr/>
              </p:nvGrpSpPr>
              <p:grpSpPr bwMode="auto">
                <a:xfrm>
                  <a:off x="451" y="2448"/>
                  <a:ext cx="230" cy="115"/>
                  <a:chOff x="576" y="2218"/>
                  <a:chExt cx="230" cy="230"/>
                </a:xfrm>
              </p:grpSpPr>
              <p:sp>
                <p:nvSpPr>
                  <p:cNvPr id="341" name="Freeform 59">
                    <a:extLst>
                      <a:ext uri="{FF2B5EF4-FFF2-40B4-BE49-F238E27FC236}">
                        <a16:creationId xmlns:a16="http://schemas.microsoft.com/office/drawing/2014/main" id="{56B95D41-9A5B-434C-A066-8108550909D7}"/>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2" name="Freeform 60">
                    <a:extLst>
                      <a:ext uri="{FF2B5EF4-FFF2-40B4-BE49-F238E27FC236}">
                        <a16:creationId xmlns:a16="http://schemas.microsoft.com/office/drawing/2014/main" id="{DC16F912-97CC-9F47-B594-4CF4B6F0526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26" name="Freeform 61">
                  <a:extLst>
                    <a:ext uri="{FF2B5EF4-FFF2-40B4-BE49-F238E27FC236}">
                      <a16:creationId xmlns:a16="http://schemas.microsoft.com/office/drawing/2014/main" id="{1763B44B-A6FF-BA43-8600-F1B69A896A7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 name="Freeform 62">
                  <a:extLst>
                    <a:ext uri="{FF2B5EF4-FFF2-40B4-BE49-F238E27FC236}">
                      <a16:creationId xmlns:a16="http://schemas.microsoft.com/office/drawing/2014/main" id="{2FE1EC92-CF6A-2746-BE33-C6FD7C1D19C4}"/>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28" name="Group 63">
                  <a:extLst>
                    <a:ext uri="{FF2B5EF4-FFF2-40B4-BE49-F238E27FC236}">
                      <a16:creationId xmlns:a16="http://schemas.microsoft.com/office/drawing/2014/main" id="{C8512C6A-52EA-BB4F-B832-B56ED8E789E8}"/>
                    </a:ext>
                  </a:extLst>
                </p:cNvPr>
                <p:cNvGrpSpPr>
                  <a:grpSpLocks/>
                </p:cNvGrpSpPr>
                <p:nvPr/>
              </p:nvGrpSpPr>
              <p:grpSpPr bwMode="auto">
                <a:xfrm>
                  <a:off x="451" y="2794"/>
                  <a:ext cx="230" cy="115"/>
                  <a:chOff x="576" y="2218"/>
                  <a:chExt cx="230" cy="230"/>
                </a:xfrm>
              </p:grpSpPr>
              <p:sp>
                <p:nvSpPr>
                  <p:cNvPr id="339" name="Freeform 64">
                    <a:extLst>
                      <a:ext uri="{FF2B5EF4-FFF2-40B4-BE49-F238E27FC236}">
                        <a16:creationId xmlns:a16="http://schemas.microsoft.com/office/drawing/2014/main" id="{84712379-208F-B242-96D0-92C8B51D883D}"/>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0" name="Freeform 65">
                    <a:extLst>
                      <a:ext uri="{FF2B5EF4-FFF2-40B4-BE49-F238E27FC236}">
                        <a16:creationId xmlns:a16="http://schemas.microsoft.com/office/drawing/2014/main" id="{712B8FE6-F9DB-C049-9A8C-C8C6EDE9543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29" name="Group 66">
                  <a:extLst>
                    <a:ext uri="{FF2B5EF4-FFF2-40B4-BE49-F238E27FC236}">
                      <a16:creationId xmlns:a16="http://schemas.microsoft.com/office/drawing/2014/main" id="{79606830-4460-0F4A-8554-573D4507E847}"/>
                    </a:ext>
                  </a:extLst>
                </p:cNvPr>
                <p:cNvGrpSpPr>
                  <a:grpSpLocks/>
                </p:cNvGrpSpPr>
                <p:nvPr/>
              </p:nvGrpSpPr>
              <p:grpSpPr bwMode="auto">
                <a:xfrm>
                  <a:off x="451" y="2967"/>
                  <a:ext cx="230" cy="115"/>
                  <a:chOff x="576" y="2218"/>
                  <a:chExt cx="230" cy="230"/>
                </a:xfrm>
              </p:grpSpPr>
              <p:sp>
                <p:nvSpPr>
                  <p:cNvPr id="337" name="Freeform 67">
                    <a:extLst>
                      <a:ext uri="{FF2B5EF4-FFF2-40B4-BE49-F238E27FC236}">
                        <a16:creationId xmlns:a16="http://schemas.microsoft.com/office/drawing/2014/main" id="{41A31195-CF0E-284F-96D5-FCF98A13C9E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 name="Freeform 68">
                    <a:extLst>
                      <a:ext uri="{FF2B5EF4-FFF2-40B4-BE49-F238E27FC236}">
                        <a16:creationId xmlns:a16="http://schemas.microsoft.com/office/drawing/2014/main" id="{6CF7F22C-4058-1941-B7F4-CE7550925BE4}"/>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30" name="Freeform 69">
                  <a:extLst>
                    <a:ext uri="{FF2B5EF4-FFF2-40B4-BE49-F238E27FC236}">
                      <a16:creationId xmlns:a16="http://schemas.microsoft.com/office/drawing/2014/main" id="{66BED975-FDF6-BB40-A714-82EB3EA46306}"/>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31" name="Group 70">
                  <a:extLst>
                    <a:ext uri="{FF2B5EF4-FFF2-40B4-BE49-F238E27FC236}">
                      <a16:creationId xmlns:a16="http://schemas.microsoft.com/office/drawing/2014/main" id="{9E9F428C-7075-8940-B378-66F732E069B2}"/>
                    </a:ext>
                  </a:extLst>
                </p:cNvPr>
                <p:cNvGrpSpPr>
                  <a:grpSpLocks/>
                </p:cNvGrpSpPr>
                <p:nvPr/>
              </p:nvGrpSpPr>
              <p:grpSpPr bwMode="auto">
                <a:xfrm>
                  <a:off x="576" y="2160"/>
                  <a:ext cx="135" cy="345"/>
                  <a:chOff x="576" y="2160"/>
                  <a:chExt cx="135" cy="345"/>
                </a:xfrm>
              </p:grpSpPr>
              <p:sp>
                <p:nvSpPr>
                  <p:cNvPr id="335" name="Freeform 71">
                    <a:extLst>
                      <a:ext uri="{FF2B5EF4-FFF2-40B4-BE49-F238E27FC236}">
                        <a16:creationId xmlns:a16="http://schemas.microsoft.com/office/drawing/2014/main" id="{87B25F96-6967-DF41-8652-D825C2F231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6" name="Line 72">
                    <a:extLst>
                      <a:ext uri="{FF2B5EF4-FFF2-40B4-BE49-F238E27FC236}">
                        <a16:creationId xmlns:a16="http://schemas.microsoft.com/office/drawing/2014/main" id="{0A2C523E-90C0-0343-B7EE-B68E8C58A511}"/>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32" name="Group 73">
                  <a:extLst>
                    <a:ext uri="{FF2B5EF4-FFF2-40B4-BE49-F238E27FC236}">
                      <a16:creationId xmlns:a16="http://schemas.microsoft.com/office/drawing/2014/main" id="{0E0C855B-8DBC-D344-8F81-0C9989469A37}"/>
                    </a:ext>
                  </a:extLst>
                </p:cNvPr>
                <p:cNvGrpSpPr>
                  <a:grpSpLocks/>
                </p:cNvGrpSpPr>
                <p:nvPr/>
              </p:nvGrpSpPr>
              <p:grpSpPr bwMode="auto">
                <a:xfrm flipV="1">
                  <a:off x="576" y="3024"/>
                  <a:ext cx="135" cy="345"/>
                  <a:chOff x="576" y="2160"/>
                  <a:chExt cx="135" cy="345"/>
                </a:xfrm>
              </p:grpSpPr>
              <p:sp>
                <p:nvSpPr>
                  <p:cNvPr id="333" name="Freeform 74">
                    <a:extLst>
                      <a:ext uri="{FF2B5EF4-FFF2-40B4-BE49-F238E27FC236}">
                        <a16:creationId xmlns:a16="http://schemas.microsoft.com/office/drawing/2014/main" id="{301545AF-8E10-A046-A8BE-3B8C15F7105A}"/>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4" name="Line 75">
                    <a:extLst>
                      <a:ext uri="{FF2B5EF4-FFF2-40B4-BE49-F238E27FC236}">
                        <a16:creationId xmlns:a16="http://schemas.microsoft.com/office/drawing/2014/main" id="{384ADF5D-6D15-6947-84CD-09F55F9A670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23" name="Freeform 337">
                <a:extLst>
                  <a:ext uri="{FF2B5EF4-FFF2-40B4-BE49-F238E27FC236}">
                    <a16:creationId xmlns:a16="http://schemas.microsoft.com/office/drawing/2014/main" id="{01B95A7D-585C-174C-B0E4-651B3B0AFB58}"/>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29" name="Group 28">
            <a:extLst>
              <a:ext uri="{FF2B5EF4-FFF2-40B4-BE49-F238E27FC236}">
                <a16:creationId xmlns:a16="http://schemas.microsoft.com/office/drawing/2014/main" id="{CB244269-41B9-7243-8DA6-A54219B28F0E}"/>
              </a:ext>
            </a:extLst>
          </p:cNvPr>
          <p:cNvGrpSpPr/>
          <p:nvPr/>
        </p:nvGrpSpPr>
        <p:grpSpPr>
          <a:xfrm>
            <a:off x="10440244" y="2608035"/>
            <a:ext cx="1573481" cy="1801430"/>
            <a:chOff x="10299560" y="1783843"/>
            <a:chExt cx="1573481" cy="1801430"/>
          </a:xfrm>
        </p:grpSpPr>
        <p:sp>
          <p:nvSpPr>
            <p:cNvPr id="6" name="Freeform 12">
              <a:extLst>
                <a:ext uri="{FF2B5EF4-FFF2-40B4-BE49-F238E27FC236}">
                  <a16:creationId xmlns:a16="http://schemas.microsoft.com/office/drawing/2014/main" id="{13743C50-A3C3-5D4E-AF96-4D0E161AC12B}"/>
                </a:ext>
              </a:extLst>
            </p:cNvPr>
            <p:cNvSpPr>
              <a:spLocks noChangeAspect="1"/>
            </p:cNvSpPr>
            <p:nvPr/>
          </p:nvSpPr>
          <p:spPr bwMode="auto">
            <a:xfrm>
              <a:off x="10967008" y="2149760"/>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70ADF49-5892-6940-8C74-B834973EFC38}"/>
                </a:ext>
              </a:extLst>
            </p:cNvPr>
            <p:cNvSpPr>
              <a:spLocks noChangeAspect="1"/>
            </p:cNvSpPr>
            <p:nvPr/>
          </p:nvSpPr>
          <p:spPr bwMode="auto">
            <a:xfrm>
              <a:off x="10964193" y="2681989"/>
              <a:ext cx="134037"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8" name="Group 13">
              <a:extLst>
                <a:ext uri="{FF2B5EF4-FFF2-40B4-BE49-F238E27FC236}">
                  <a16:creationId xmlns:a16="http://schemas.microsoft.com/office/drawing/2014/main" id="{E3A98E8F-0A3D-6D45-958E-266B5B1E52E1}"/>
                </a:ext>
              </a:extLst>
            </p:cNvPr>
            <p:cNvGrpSpPr>
              <a:grpSpLocks noChangeAspect="1"/>
            </p:cNvGrpSpPr>
            <p:nvPr/>
          </p:nvGrpSpPr>
          <p:grpSpPr bwMode="auto">
            <a:xfrm>
              <a:off x="10939805" y="2073560"/>
              <a:ext cx="182814" cy="152400"/>
              <a:chOff x="1344" y="2064"/>
              <a:chExt cx="192" cy="192"/>
            </a:xfrm>
          </p:grpSpPr>
          <p:sp>
            <p:nvSpPr>
              <p:cNvPr id="9" name="Oval 14">
                <a:extLst>
                  <a:ext uri="{FF2B5EF4-FFF2-40B4-BE49-F238E27FC236}">
                    <a16:creationId xmlns:a16="http://schemas.microsoft.com/office/drawing/2014/main" id="{17AC0CC0-4624-6444-98D0-70FCEF8FBB5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 name="Rectangle 15">
                <a:extLst>
                  <a:ext uri="{FF2B5EF4-FFF2-40B4-BE49-F238E27FC236}">
                    <a16:creationId xmlns:a16="http://schemas.microsoft.com/office/drawing/2014/main" id="{90E199EB-4E72-F648-B588-0F60E67161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 name="Group 13">
              <a:extLst>
                <a:ext uri="{FF2B5EF4-FFF2-40B4-BE49-F238E27FC236}">
                  <a16:creationId xmlns:a16="http://schemas.microsoft.com/office/drawing/2014/main" id="{F9F44F86-7652-F947-98C2-AB1BB7818593}"/>
                </a:ext>
              </a:extLst>
            </p:cNvPr>
            <p:cNvGrpSpPr>
              <a:grpSpLocks noChangeAspect="1"/>
            </p:cNvGrpSpPr>
            <p:nvPr/>
          </p:nvGrpSpPr>
          <p:grpSpPr bwMode="auto">
            <a:xfrm>
              <a:off x="10936988" y="2619857"/>
              <a:ext cx="182814" cy="152400"/>
              <a:chOff x="1344" y="2064"/>
              <a:chExt cx="192" cy="192"/>
            </a:xfrm>
          </p:grpSpPr>
          <p:sp>
            <p:nvSpPr>
              <p:cNvPr id="12" name="Oval 14">
                <a:extLst>
                  <a:ext uri="{FF2B5EF4-FFF2-40B4-BE49-F238E27FC236}">
                    <a16:creationId xmlns:a16="http://schemas.microsoft.com/office/drawing/2014/main" id="{110C5F0D-9330-F844-924C-3026CAB1B17F}"/>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 name="Rectangle 15">
                <a:extLst>
                  <a:ext uri="{FF2B5EF4-FFF2-40B4-BE49-F238E27FC236}">
                    <a16:creationId xmlns:a16="http://schemas.microsoft.com/office/drawing/2014/main" id="{A0BF6635-6CD4-2E4B-BCE6-B42D7B80CAB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 name="Group 13">
              <a:extLst>
                <a:ext uri="{FF2B5EF4-FFF2-40B4-BE49-F238E27FC236}">
                  <a16:creationId xmlns:a16="http://schemas.microsoft.com/office/drawing/2014/main" id="{E2CCEE7E-7406-D140-AECB-BA1A9BC02DAD}"/>
                </a:ext>
              </a:extLst>
            </p:cNvPr>
            <p:cNvGrpSpPr>
              <a:grpSpLocks noChangeAspect="1"/>
            </p:cNvGrpSpPr>
            <p:nvPr/>
          </p:nvGrpSpPr>
          <p:grpSpPr bwMode="auto">
            <a:xfrm>
              <a:off x="10936988" y="3140359"/>
              <a:ext cx="182814" cy="152400"/>
              <a:chOff x="1344" y="2064"/>
              <a:chExt cx="192" cy="192"/>
            </a:xfrm>
          </p:grpSpPr>
          <p:sp>
            <p:nvSpPr>
              <p:cNvPr id="15" name="Oval 14">
                <a:extLst>
                  <a:ext uri="{FF2B5EF4-FFF2-40B4-BE49-F238E27FC236}">
                    <a16:creationId xmlns:a16="http://schemas.microsoft.com/office/drawing/2014/main" id="{B64F40A2-ED0F-FB45-90C8-96A0A9C6B80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6" name="Rectangle 15">
                <a:extLst>
                  <a:ext uri="{FF2B5EF4-FFF2-40B4-BE49-F238E27FC236}">
                    <a16:creationId xmlns:a16="http://schemas.microsoft.com/office/drawing/2014/main" id="{262AFF42-FA48-F041-99EE-A8FDA85C967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TextBox 16">
              <a:extLst>
                <a:ext uri="{FF2B5EF4-FFF2-40B4-BE49-F238E27FC236}">
                  <a16:creationId xmlns:a16="http://schemas.microsoft.com/office/drawing/2014/main" id="{285A3B7E-DC23-6F4D-BDED-6F86FE187756}"/>
                </a:ext>
              </a:extLst>
            </p:cNvPr>
            <p:cNvSpPr txBox="1"/>
            <p:nvPr/>
          </p:nvSpPr>
          <p:spPr>
            <a:xfrm>
              <a:off x="10563468" y="2294650"/>
              <a:ext cx="433932" cy="307777"/>
            </a:xfrm>
            <a:prstGeom prst="rect">
              <a:avLst/>
            </a:prstGeom>
            <a:noFill/>
          </p:spPr>
          <p:txBody>
            <a:bodyPr wrap="square" rtlCol="0">
              <a:spAutoFit/>
            </a:bodyPr>
            <a:lstStyle/>
            <a:p>
              <a:r>
                <a:rPr lang="en-US" sz="1400" dirty="0"/>
                <a:t>R</a:t>
              </a:r>
              <a:r>
                <a:rPr lang="en-US" sz="1400" baseline="-25000" dirty="0"/>
                <a:t>1</a:t>
              </a:r>
            </a:p>
          </p:txBody>
        </p:sp>
        <p:sp>
          <p:nvSpPr>
            <p:cNvPr id="18" name="TextBox 17">
              <a:extLst>
                <a:ext uri="{FF2B5EF4-FFF2-40B4-BE49-F238E27FC236}">
                  <a16:creationId xmlns:a16="http://schemas.microsoft.com/office/drawing/2014/main" id="{0704522B-3475-A945-AD35-AA412CE79D47}"/>
                </a:ext>
              </a:extLst>
            </p:cNvPr>
            <p:cNvSpPr txBox="1"/>
            <p:nvPr/>
          </p:nvSpPr>
          <p:spPr>
            <a:xfrm>
              <a:off x="10563468" y="2818601"/>
              <a:ext cx="433932" cy="307777"/>
            </a:xfrm>
            <a:prstGeom prst="rect">
              <a:avLst/>
            </a:prstGeom>
            <a:noFill/>
          </p:spPr>
          <p:txBody>
            <a:bodyPr wrap="square" rtlCol="0">
              <a:spAutoFit/>
            </a:bodyPr>
            <a:lstStyle/>
            <a:p>
              <a:r>
                <a:rPr lang="en-US" sz="1400" dirty="0"/>
                <a:t>R</a:t>
              </a:r>
              <a:r>
                <a:rPr lang="en-US" sz="1400" baseline="-25000" dirty="0"/>
                <a:t>2</a:t>
              </a:r>
            </a:p>
          </p:txBody>
        </p:sp>
        <p:sp>
          <p:nvSpPr>
            <p:cNvPr id="19" name="TextBox 18">
              <a:extLst>
                <a:ext uri="{FF2B5EF4-FFF2-40B4-BE49-F238E27FC236}">
                  <a16:creationId xmlns:a16="http://schemas.microsoft.com/office/drawing/2014/main" id="{ECF10042-4248-924D-91F8-D50D8E796BE2}"/>
                </a:ext>
              </a:extLst>
            </p:cNvPr>
            <p:cNvSpPr txBox="1"/>
            <p:nvPr/>
          </p:nvSpPr>
          <p:spPr>
            <a:xfrm>
              <a:off x="10760285" y="3277496"/>
              <a:ext cx="631189" cy="307777"/>
            </a:xfrm>
            <a:prstGeom prst="rect">
              <a:avLst/>
            </a:prstGeom>
            <a:noFill/>
          </p:spPr>
          <p:txBody>
            <a:bodyPr wrap="square" rtlCol="0">
              <a:spAutoFit/>
            </a:bodyPr>
            <a:lstStyle/>
            <a:p>
              <a:r>
                <a:rPr lang="en-US" sz="1400" dirty="0"/>
                <a:t>V=0</a:t>
              </a:r>
            </a:p>
          </p:txBody>
        </p:sp>
        <p:sp>
          <p:nvSpPr>
            <p:cNvPr id="20" name="TextBox 19">
              <a:extLst>
                <a:ext uri="{FF2B5EF4-FFF2-40B4-BE49-F238E27FC236}">
                  <a16:creationId xmlns:a16="http://schemas.microsoft.com/office/drawing/2014/main" id="{42F849E2-E1F6-F547-AB63-47EF3D45D6B5}"/>
                </a:ext>
              </a:extLst>
            </p:cNvPr>
            <p:cNvSpPr txBox="1"/>
            <p:nvPr/>
          </p:nvSpPr>
          <p:spPr>
            <a:xfrm>
              <a:off x="10786201" y="1783843"/>
              <a:ext cx="433932" cy="307777"/>
            </a:xfrm>
            <a:prstGeom prst="rect">
              <a:avLst/>
            </a:prstGeom>
            <a:noFill/>
          </p:spPr>
          <p:txBody>
            <a:bodyPr wrap="square" rtlCol="0">
              <a:spAutoFit/>
            </a:bodyPr>
            <a:lstStyle/>
            <a:p>
              <a:r>
                <a:rPr lang="en-US" sz="1400" dirty="0"/>
                <a:t>V</a:t>
              </a:r>
              <a:r>
                <a:rPr lang="en-US" sz="1400" baseline="-25000" dirty="0"/>
                <a:t>1</a:t>
              </a:r>
            </a:p>
          </p:txBody>
        </p:sp>
        <p:sp>
          <p:nvSpPr>
            <p:cNvPr id="21" name="TextBox 20">
              <a:extLst>
                <a:ext uri="{FF2B5EF4-FFF2-40B4-BE49-F238E27FC236}">
                  <a16:creationId xmlns:a16="http://schemas.microsoft.com/office/drawing/2014/main" id="{1F89F8E5-CD0B-CB4E-B091-8DD8CF32745D}"/>
                </a:ext>
              </a:extLst>
            </p:cNvPr>
            <p:cNvSpPr txBox="1"/>
            <p:nvPr/>
          </p:nvSpPr>
          <p:spPr>
            <a:xfrm>
              <a:off x="11439109" y="2589985"/>
              <a:ext cx="433932" cy="307777"/>
            </a:xfrm>
            <a:prstGeom prst="rect">
              <a:avLst/>
            </a:prstGeom>
            <a:noFill/>
          </p:spPr>
          <p:txBody>
            <a:bodyPr wrap="square" rtlCol="0">
              <a:spAutoFit/>
            </a:bodyPr>
            <a:lstStyle/>
            <a:p>
              <a:r>
                <a:rPr lang="en-US" sz="1400" dirty="0"/>
                <a:t>V</a:t>
              </a:r>
              <a:r>
                <a:rPr lang="en-US" sz="1400" baseline="-25000" dirty="0"/>
                <a:t>2</a:t>
              </a:r>
            </a:p>
          </p:txBody>
        </p:sp>
        <p:cxnSp>
          <p:nvCxnSpPr>
            <p:cNvPr id="23" name="Straight Arrow Connector 22">
              <a:extLst>
                <a:ext uri="{FF2B5EF4-FFF2-40B4-BE49-F238E27FC236}">
                  <a16:creationId xmlns:a16="http://schemas.microsoft.com/office/drawing/2014/main" id="{E280F986-055B-4747-A9FE-0EFBFFB712AB}"/>
                </a:ext>
              </a:extLst>
            </p:cNvPr>
            <p:cNvCxnSpPr>
              <a:cxnSpLocks/>
            </p:cNvCxnSpPr>
            <p:nvPr/>
          </p:nvCxnSpPr>
          <p:spPr>
            <a:xfrm>
              <a:off x="11220134" y="2228075"/>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CBF9C1-AB17-BC4C-A85B-05E2B9773C89}"/>
                </a:ext>
              </a:extLst>
            </p:cNvPr>
            <p:cNvCxnSpPr>
              <a:cxnSpLocks/>
            </p:cNvCxnSpPr>
            <p:nvPr/>
          </p:nvCxnSpPr>
          <p:spPr>
            <a:xfrm>
              <a:off x="11222143" y="2842700"/>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C1A63B-7131-A848-B93A-E62E40FF07B3}"/>
                </a:ext>
              </a:extLst>
            </p:cNvPr>
            <p:cNvSpPr txBox="1"/>
            <p:nvPr/>
          </p:nvSpPr>
          <p:spPr>
            <a:xfrm>
              <a:off x="11226685" y="2224600"/>
              <a:ext cx="433932" cy="307777"/>
            </a:xfrm>
            <a:prstGeom prst="rect">
              <a:avLst/>
            </a:prstGeom>
            <a:noFill/>
          </p:spPr>
          <p:txBody>
            <a:bodyPr wrap="square" rtlCol="0">
              <a:spAutoFit/>
            </a:bodyPr>
            <a:lstStyle/>
            <a:p>
              <a:r>
                <a:rPr lang="en-US" sz="1400" dirty="0"/>
                <a:t>i</a:t>
              </a:r>
              <a:r>
                <a:rPr lang="en-US" sz="1400" baseline="-25000" dirty="0"/>
                <a:t>1</a:t>
              </a:r>
            </a:p>
          </p:txBody>
        </p:sp>
        <p:sp>
          <p:nvSpPr>
            <p:cNvPr id="27" name="TextBox 26">
              <a:extLst>
                <a:ext uri="{FF2B5EF4-FFF2-40B4-BE49-F238E27FC236}">
                  <a16:creationId xmlns:a16="http://schemas.microsoft.com/office/drawing/2014/main" id="{B0C4CDD6-DEA3-BF42-9304-CA4D1356CD74}"/>
                </a:ext>
              </a:extLst>
            </p:cNvPr>
            <p:cNvSpPr txBox="1"/>
            <p:nvPr/>
          </p:nvSpPr>
          <p:spPr>
            <a:xfrm>
              <a:off x="11181159" y="2795343"/>
              <a:ext cx="433932" cy="307777"/>
            </a:xfrm>
            <a:prstGeom prst="rect">
              <a:avLst/>
            </a:prstGeom>
            <a:noFill/>
          </p:spPr>
          <p:txBody>
            <a:bodyPr wrap="square" rtlCol="0">
              <a:spAutoFit/>
            </a:bodyPr>
            <a:lstStyle/>
            <a:p>
              <a:r>
                <a:rPr lang="en-US" sz="1400" dirty="0"/>
                <a:t>i</a:t>
              </a:r>
              <a:r>
                <a:rPr lang="en-US" sz="1400" baseline="-25000" dirty="0"/>
                <a:t>2</a:t>
              </a:r>
            </a:p>
          </p:txBody>
        </p:sp>
        <p:cxnSp>
          <p:nvCxnSpPr>
            <p:cNvPr id="28" name="Straight Arrow Connector 27">
              <a:extLst>
                <a:ext uri="{FF2B5EF4-FFF2-40B4-BE49-F238E27FC236}">
                  <a16:creationId xmlns:a16="http://schemas.microsoft.com/office/drawing/2014/main" id="{343CAAA9-B88E-5049-AA80-0DF485144C0A}"/>
                </a:ext>
              </a:extLst>
            </p:cNvPr>
            <p:cNvCxnSpPr>
              <a:cxnSpLocks/>
            </p:cNvCxnSpPr>
            <p:nvPr/>
          </p:nvCxnSpPr>
          <p:spPr>
            <a:xfrm>
              <a:off x="10584689" y="2187860"/>
              <a:ext cx="0" cy="93851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AE314D-53B9-3742-B116-1C1E7F05DF69}"/>
                </a:ext>
              </a:extLst>
            </p:cNvPr>
            <p:cNvSpPr txBox="1"/>
            <p:nvPr/>
          </p:nvSpPr>
          <p:spPr>
            <a:xfrm>
              <a:off x="10299560" y="2377000"/>
              <a:ext cx="259306" cy="307777"/>
            </a:xfrm>
            <a:prstGeom prst="rect">
              <a:avLst/>
            </a:prstGeom>
            <a:noFill/>
          </p:spPr>
          <p:txBody>
            <a:bodyPr wrap="square" rtlCol="0">
              <a:spAutoFit/>
            </a:bodyPr>
            <a:lstStyle/>
            <a:p>
              <a:r>
                <a:rPr lang="en-US" sz="1400" dirty="0" err="1"/>
                <a:t>i</a:t>
              </a:r>
              <a:endParaRPr lang="en-US" sz="1400" baseline="-25000" dirty="0"/>
            </a:p>
          </p:txBody>
        </p:sp>
        <p:cxnSp>
          <p:nvCxnSpPr>
            <p:cNvPr id="169" name="Straight Connector 168">
              <a:extLst>
                <a:ext uri="{FF2B5EF4-FFF2-40B4-BE49-F238E27FC236}">
                  <a16:creationId xmlns:a16="http://schemas.microsoft.com/office/drawing/2014/main" id="{2D7E0598-319C-FB4C-9937-B3DAAE232B29}"/>
                </a:ext>
              </a:extLst>
            </p:cNvPr>
            <p:cNvCxnSpPr>
              <a:cxnSpLocks/>
            </p:cNvCxnSpPr>
            <p:nvPr/>
          </p:nvCxnSpPr>
          <p:spPr>
            <a:xfrm>
              <a:off x="11019563" y="2697959"/>
              <a:ext cx="3231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BB883484-A9DE-C44A-B77C-F50562BD2209}"/>
                </a:ext>
              </a:extLst>
            </p:cNvPr>
            <p:cNvGrpSpPr>
              <a:grpSpLocks noChangeAspect="1"/>
            </p:cNvGrpSpPr>
            <p:nvPr/>
          </p:nvGrpSpPr>
          <p:grpSpPr bwMode="auto">
            <a:xfrm>
              <a:off x="11230064" y="2629574"/>
              <a:ext cx="182814" cy="152400"/>
              <a:chOff x="1344" y="2064"/>
              <a:chExt cx="192" cy="192"/>
            </a:xfrm>
          </p:grpSpPr>
          <p:sp>
            <p:nvSpPr>
              <p:cNvPr id="172" name="Oval 171">
                <a:extLst>
                  <a:ext uri="{FF2B5EF4-FFF2-40B4-BE49-F238E27FC236}">
                    <a16:creationId xmlns:a16="http://schemas.microsoft.com/office/drawing/2014/main" id="{76D4CB8D-94A3-D748-8258-92B89BC8D2E4}"/>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73" name="Rectangle 172">
                <a:extLst>
                  <a:ext uri="{FF2B5EF4-FFF2-40B4-BE49-F238E27FC236}">
                    <a16:creationId xmlns:a16="http://schemas.microsoft.com/office/drawing/2014/main" id="{661A35E7-8DE8-C745-849C-C6B942B2A7E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mc:AlternateContent xmlns:mc="http://schemas.openxmlformats.org/markup-compatibility/2006">
        <mc:Choice xmlns:a14="http://schemas.microsoft.com/office/drawing/2010/main" Requires="a14">
          <p:sp>
            <p:nvSpPr>
              <p:cNvPr id="178" name="Content Placeholder 2">
                <a:extLst>
                  <a:ext uri="{FF2B5EF4-FFF2-40B4-BE49-F238E27FC236}">
                    <a16:creationId xmlns:a16="http://schemas.microsoft.com/office/drawing/2014/main" id="{6CA648CF-4DF6-874A-9C9A-7A42FAAA866B}"/>
                  </a:ext>
                </a:extLst>
              </p:cNvPr>
              <p:cNvSpPr txBox="1">
                <a:spLocks/>
              </p:cNvSpPr>
              <p:nvPr/>
            </p:nvSpPr>
            <p:spPr>
              <a:xfrm>
                <a:off x="6668720" y="1383128"/>
                <a:ext cx="4417398" cy="33313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800" dirty="0"/>
                  <a:t>The circuit on the right, is useful and is called a </a:t>
                </a:r>
                <a:r>
                  <a:rPr lang="en-US" sz="1800" i="1" dirty="0"/>
                  <a:t>voltage divider</a:t>
                </a:r>
                <a:r>
                  <a:rPr lang="en-US" sz="1800" dirty="0"/>
                  <a:t>.</a:t>
                </a:r>
              </a:p>
              <a:p>
                <a:pPr>
                  <a:spcBef>
                    <a:spcPts val="400"/>
                  </a:spcBef>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so </a:t>
                </a:r>
                <a14:m>
                  <m:oMath xmlns:m="http://schemas.openxmlformats.org/officeDocument/2006/math">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b="0" i="1" smtClean="0">
                                <a:latin typeface="Cambria Math" panose="02040503050406030204" pitchFamily="18" charset="0"/>
                              </a:rPr>
                              <m:t>2</m:t>
                            </m:r>
                          </m:sub>
                        </m:sSub>
                      </m:den>
                    </m:f>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endParaRPr lang="en-US" sz="1800" dirty="0"/>
              </a:p>
              <a:p>
                <a:pPr>
                  <a:spcBef>
                    <a:spcPts val="400"/>
                  </a:spcBef>
                </a:pPr>
                <a:r>
                  <a:rPr lang="en-US" sz="1800" dirty="0"/>
                  <a:t>Thus,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r>
                      <a:rPr lang="en-US" sz="1800" b="0" i="0" smtClean="0">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1</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2</m:t>
                            </m:r>
                          </m:sub>
                        </m:sSub>
                      </m:den>
                    </m:f>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oMath>
                </a14:m>
                <a:r>
                  <a:rPr lang="en-US" sz="1800" dirty="0"/>
                  <a:t> and so</a:t>
                </a:r>
              </a:p>
              <a:p>
                <a:pPr>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1</m:t>
                        </m:r>
                      </m:sub>
                    </m:sSub>
                  </m:oMath>
                </a14:m>
                <a:endParaRPr lang="en-US" sz="1800" dirty="0"/>
              </a:p>
              <a:p>
                <a:pPr marL="0" indent="0">
                  <a:buFont typeface="Arial" panose="020B0604020202020204" pitchFamily="34" charset="0"/>
                  <a:buNone/>
                </a:pPr>
                <a:endParaRPr lang="en-US" dirty="0"/>
              </a:p>
            </p:txBody>
          </p:sp>
        </mc:Choice>
        <mc:Fallback>
          <p:sp>
            <p:nvSpPr>
              <p:cNvPr id="178" name="Content Placeholder 2">
                <a:extLst>
                  <a:ext uri="{FF2B5EF4-FFF2-40B4-BE49-F238E27FC236}">
                    <a16:creationId xmlns:a16="http://schemas.microsoft.com/office/drawing/2014/main" id="{6CA648CF-4DF6-874A-9C9A-7A42FAAA866B}"/>
                  </a:ext>
                </a:extLst>
              </p:cNvPr>
              <p:cNvSpPr txBox="1">
                <a:spLocks noRot="1" noChangeAspect="1" noMove="1" noResize="1" noEditPoints="1" noAdjustHandles="1" noChangeArrowheads="1" noChangeShapeType="1" noTextEdit="1"/>
              </p:cNvSpPr>
              <p:nvPr/>
            </p:nvSpPr>
            <p:spPr>
              <a:xfrm>
                <a:off x="6668720" y="1383128"/>
                <a:ext cx="4417398" cy="3331327"/>
              </a:xfrm>
              <a:prstGeom prst="rect">
                <a:avLst/>
              </a:prstGeom>
              <a:blipFill>
                <a:blip r:embed="rId3"/>
                <a:stretch>
                  <a:fillRect l="-860" t="-1515"/>
                </a:stretch>
              </a:blipFill>
            </p:spPr>
            <p:txBody>
              <a:bodyPr/>
              <a:lstStyle/>
              <a:p>
                <a:r>
                  <a:rPr lang="en-US">
                    <a:noFill/>
                  </a:rPr>
                  <a:t> </a:t>
                </a:r>
              </a:p>
            </p:txBody>
          </p:sp>
        </mc:Fallback>
      </mc:AlternateContent>
    </p:spTree>
    <p:extLst>
      <p:ext uri="{BB962C8B-B14F-4D97-AF65-F5344CB8AC3E}">
        <p14:creationId xmlns:p14="http://schemas.microsoft.com/office/powerpoint/2010/main" val="3950267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5373-7BA5-7102-A606-4260F0372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CA3C6-362A-96A9-BAD6-7FA128CC27DD}"/>
              </a:ext>
            </a:extLst>
          </p:cNvPr>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e</a:t>
            </a:r>
            <a:r>
              <a:rPr lang="en-US" sz="4400" dirty="0">
                <a:cs typeface="Arial" panose="020B0604020202020204" pitchFamily="34" charset="0"/>
              </a:rPr>
              <a:t>mitter </a:t>
            </a:r>
            <a:r>
              <a:rPr lang="en-US" dirty="0">
                <a:cs typeface="Arial" panose="020B0604020202020204" pitchFamily="34" charset="0"/>
              </a:rPr>
              <a:t>a</a:t>
            </a:r>
            <a:r>
              <a:rPr lang="en-US" sz="4400" dirty="0">
                <a:cs typeface="Arial" panose="020B0604020202020204" pitchFamily="34" charset="0"/>
              </a:rPr>
              <a:t>mplifier (PNP)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5370B-C0CD-897F-D8F9-FAB88A2C1432}"/>
                  </a:ext>
                </a:extLst>
              </p:cNvPr>
              <p:cNvSpPr>
                <a:spLocks noGrp="1"/>
              </p:cNvSpPr>
              <p:nvPr>
                <p:ph idx="1"/>
              </p:nvPr>
            </p:nvSpPr>
            <p:spPr>
              <a:xfrm>
                <a:off x="3352527" y="1350069"/>
                <a:ext cx="8815596" cy="4922936"/>
              </a:xfrm>
            </p:spPr>
            <p:txBody>
              <a:bodyPr>
                <a:noAutofit/>
              </a:bodyPr>
              <a:lstStyle/>
              <a:p>
                <a:pPr algn="l"/>
                <a:r>
                  <a:rPr lang="en-US" sz="2000" dirty="0">
                    <a:ea typeface="Arial" charset="0"/>
                    <a:cs typeface="Arial" charset="0"/>
                  </a:rPr>
                  <a:t>2n3906 transistor with 𝛽=150.  </a:t>
                </a:r>
              </a:p>
              <a:p>
                <a:pPr marL="914400" lvl="1" indent="-457200">
                  <a:buFont typeface="+mj-lt"/>
                  <a:buAutoNum type="arabicPeriod"/>
                </a:pPr>
                <a:r>
                  <a:rPr lang="en-US" sz="2000" dirty="0">
                    <a:ea typeface="Arial" charset="0"/>
                    <a:cs typeface="Arial" charset="0"/>
                  </a:rPr>
                  <a:t>Pick the supply voltage V</a:t>
                </a:r>
                <a:r>
                  <a:rPr lang="en-US" sz="2000" baseline="-25000" dirty="0">
                    <a:ea typeface="Arial" charset="0"/>
                    <a:cs typeface="Arial" charset="0"/>
                  </a:rPr>
                  <a:t>cc</a:t>
                </a:r>
                <a:r>
                  <a:rPr lang="en-US" sz="2000" dirty="0">
                    <a:ea typeface="Arial" charset="0"/>
                    <a:cs typeface="Arial" charset="0"/>
                  </a:rPr>
                  <a:t>=12V.</a:t>
                </a:r>
              </a:p>
              <a:p>
                <a:pPr marL="914400" lvl="1" indent="-457200">
                  <a:buFont typeface="+mj-lt"/>
                  <a:buAutoNum type="arabicPeriod"/>
                </a:pPr>
                <a:r>
                  <a:rPr lang="en-US" sz="2000" dirty="0">
                    <a:ea typeface="Arial" charset="0"/>
                    <a:cs typeface="Arial" charset="0"/>
                  </a:rPr>
                  <a:t>Choose a gain (amplification factor), A = 5.</a:t>
                </a:r>
              </a:p>
              <a:p>
                <a:pPr marL="914400" lvl="1" indent="-457200">
                  <a:buFont typeface="+mj-lt"/>
                  <a:buAutoNum type="arabicPeriod"/>
                </a:pPr>
                <a:r>
                  <a:rPr lang="en-US" sz="2000" dirty="0">
                    <a:ea typeface="Arial" charset="0"/>
                    <a:cs typeface="Arial" charset="0"/>
                  </a:rPr>
                  <a:t>Choose the “Q point” of the conducting transistor (4mA)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r>
                      <a:rPr lang="en-US" sz="2000" b="0" i="1" smtClean="0">
                        <a:latin typeface="Cambria Math" panose="02040503050406030204" pitchFamily="18" charset="0"/>
                        <a:cs typeface="Arial" charset="0"/>
                      </a:rPr>
                      <m:t>=5</m:t>
                    </m:r>
                    <m:r>
                      <a:rPr lang="en-US" sz="2000" b="0" i="1" smtClean="0">
                        <a:latin typeface="Cambria Math" panose="02040503050406030204" pitchFamily="18" charset="0"/>
                        <a:cs typeface="Arial" charset="0"/>
                      </a:rPr>
                      <m:t>𝑣</m:t>
                    </m:r>
                    <m:r>
                      <a:rPr lang="en-US" sz="2000" b="0" i="1" smtClean="0">
                        <a:latin typeface="Cambria Math" panose="02040503050406030204" pitchFamily="18" charset="0"/>
                        <a:cs typeface="Arial" charset="0"/>
                      </a:rPr>
                      <m:t>.</m:t>
                    </m:r>
                  </m:oMath>
                </a14:m>
                <a:endParaRPr lang="en-US" sz="2000" b="0" dirty="0">
                  <a:cs typeface="Arial" charset="0"/>
                </a:endParaRP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i</a:t>
                </a:r>
                <a:r>
                  <a:rPr lang="en-US" sz="2000" baseline="-25000" dirty="0" err="1">
                    <a:ea typeface="Arial" charset="0"/>
                    <a:cs typeface="Arial" charset="0"/>
                  </a:rPr>
                  <a:t>c</a:t>
                </a:r>
                <a:r>
                  <a:rPr lang="en-US" sz="2000" dirty="0" err="1">
                    <a:ea typeface="Arial" charset="0"/>
                    <a:cs typeface="Arial" charset="0"/>
                  </a:rPr>
                  <a:t>∙R</a:t>
                </a:r>
                <a:r>
                  <a:rPr lang="en-US" sz="2000" baseline="-25000" dirty="0" err="1">
                    <a:ea typeface="Arial" charset="0"/>
                    <a:cs typeface="Arial" charset="0"/>
                  </a:rPr>
                  <a:t>C</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i</a:t>
                </a:r>
                <a:r>
                  <a:rPr lang="en-US" sz="2000" baseline="-25000" dirty="0" err="1">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 with </a:t>
                </a:r>
                <a:r>
                  <a:rPr lang="en-US" sz="2000" dirty="0" err="1">
                    <a:ea typeface="Arial" charset="0"/>
                    <a:cs typeface="Arial" charset="0"/>
                  </a:rPr>
                  <a:t>i</a:t>
                </a:r>
                <a:r>
                  <a:rPr lang="en-US" sz="2000" baseline="-25000" dirty="0" err="1">
                    <a:ea typeface="Arial" charset="0"/>
                    <a:cs typeface="Arial" charset="0"/>
                  </a:rPr>
                  <a:t>c</a:t>
                </a:r>
                <a:r>
                  <a:rPr lang="en-US" sz="2000" dirty="0">
                    <a:ea typeface="Arial" charset="0"/>
                    <a:cs typeface="Arial" charset="0"/>
                  </a:rPr>
                  <a:t>=4mA.</a:t>
                </a:r>
              </a:p>
              <a:p>
                <a:pPr marL="914400" lvl="1" indent="-457200">
                  <a:buFont typeface="+mj-lt"/>
                  <a:buAutoNum type="arabicPeriod"/>
                </a:pPr>
                <a:r>
                  <a:rPr lang="en-US" sz="2000" dirty="0">
                    <a:ea typeface="Arial" charset="0"/>
                    <a:cs typeface="Arial" charset="0"/>
                  </a:rPr>
                  <a:t>We get (R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 (</a:t>
                </a:r>
                <a:r>
                  <a:rPr lang="en-US" sz="2000" dirty="0" err="1">
                    <a:ea typeface="Arial" charset="0"/>
                    <a:cs typeface="Arial" charset="0"/>
                  </a:rPr>
                  <a:t>V</a:t>
                </a:r>
                <a:r>
                  <a:rPr lang="en-US" sz="2000" baseline="-25000" dirty="0" err="1">
                    <a:ea typeface="Arial" charset="0"/>
                    <a:cs typeface="Arial" charset="0"/>
                  </a:rPr>
                  <a:t>cc</a:t>
                </a:r>
                <a:r>
                  <a:rPr lang="en-US" sz="2000" baseline="-25000" dirty="0">
                    <a:ea typeface="Arial" charset="0"/>
                    <a:cs typeface="Arial" charset="0"/>
                  </a:rPr>
                  <a:t> </a:t>
                </a:r>
                <a:r>
                  <a:rPr lang="en-US" sz="2000" dirty="0">
                    <a:ea typeface="Arial" charset="0"/>
                    <a:cs typeface="Arial" charset="0"/>
                  </a:rPr>
                  <a:t>- </a:t>
                </a:r>
                <a:r>
                  <a:rPr lang="en-US" sz="2000" dirty="0" err="1">
                    <a:ea typeface="Arial" charset="0"/>
                    <a:cs typeface="Arial" charset="0"/>
                  </a:rPr>
                  <a:t>V</a:t>
                </a:r>
                <a:r>
                  <a:rPr lang="en-US" sz="2000" baseline="-25000" dirty="0" err="1">
                    <a:ea typeface="Arial" charset="0"/>
                    <a:cs typeface="Arial" charset="0"/>
                  </a:rPr>
                  <a:t>ce</a:t>
                </a:r>
                <a:r>
                  <a:rPr lang="en-US" sz="2000" dirty="0">
                    <a:ea typeface="Arial" charset="0"/>
                    <a:cs typeface="Arial" charset="0"/>
                  </a:rPr>
                  <a:t>)/(4mA) =1.75 k𝝮.</a:t>
                </a:r>
              </a:p>
              <a:p>
                <a:pPr marL="914400" lvl="1" indent="-457200">
                  <a:buFont typeface="+mj-lt"/>
                  <a:buAutoNum type="arabicPeriod"/>
                </a:pPr>
                <a:r>
                  <a:rPr lang="en-US" sz="2000" dirty="0">
                    <a:ea typeface="Arial" charset="0"/>
                    <a:cs typeface="Arial" charset="0"/>
                  </a:rPr>
                  <a:t>Since A = 5 and A=R</a:t>
                </a:r>
                <a:r>
                  <a:rPr lang="en-US" sz="2000" baseline="-25000" dirty="0">
                    <a:ea typeface="Arial" charset="0"/>
                    <a:cs typeface="Arial" charset="0"/>
                  </a:rPr>
                  <a:t>C</a:t>
                </a:r>
                <a:r>
                  <a:rPr lang="en-US" sz="2000" dirty="0">
                    <a:ea typeface="Arial" charset="0"/>
                    <a:cs typeface="Arial" charset="0"/>
                  </a:rPr>
                  <a:t>/R</a:t>
                </a:r>
                <a:r>
                  <a:rPr lang="en-US" sz="2000" baseline="-25000" dirty="0">
                    <a:ea typeface="Arial" charset="0"/>
                    <a:cs typeface="Arial" charset="0"/>
                  </a:rPr>
                  <a:t>E</a:t>
                </a:r>
                <a:r>
                  <a:rPr lang="en-US" sz="2000" dirty="0">
                    <a:ea typeface="Arial" charset="0"/>
                    <a:cs typeface="Arial" charset="0"/>
                  </a:rPr>
                  <a:t>, R</a:t>
                </a:r>
                <a:r>
                  <a:rPr lang="en-US" sz="2000" baseline="-25000" dirty="0">
                    <a:ea typeface="Arial" charset="0"/>
                    <a:cs typeface="Arial" charset="0"/>
                  </a:rPr>
                  <a:t>C</a:t>
                </a:r>
                <a:r>
                  <a:rPr lang="en-US" sz="2000" dirty="0">
                    <a:ea typeface="Arial" charset="0"/>
                    <a:cs typeface="Arial" charset="0"/>
                  </a:rPr>
                  <a:t>= 5 R</a:t>
                </a:r>
                <a:r>
                  <a:rPr lang="en-US" sz="2000" baseline="-25000" dirty="0">
                    <a:ea typeface="Arial" charset="0"/>
                    <a:cs typeface="Arial" charset="0"/>
                  </a:rPr>
                  <a:t>E</a:t>
                </a:r>
                <a:r>
                  <a:rPr lang="en-US" sz="2000" dirty="0">
                    <a:ea typeface="Arial" charset="0"/>
                    <a:cs typeface="Arial" charset="0"/>
                  </a:rPr>
                  <a:t> so R</a:t>
                </a:r>
                <a:r>
                  <a:rPr lang="en-US" sz="2000" baseline="-25000" dirty="0">
                    <a:ea typeface="Arial" charset="0"/>
                    <a:cs typeface="Arial" charset="0"/>
                  </a:rPr>
                  <a:t>E</a:t>
                </a:r>
                <a:r>
                  <a:rPr lang="en-US" sz="2000" dirty="0">
                    <a:ea typeface="Arial" charset="0"/>
                    <a:cs typeface="Arial" charset="0"/>
                  </a:rPr>
                  <a:t> ∼ 270 𝝮 and R</a:t>
                </a:r>
                <a:r>
                  <a:rPr lang="en-US" sz="2000" baseline="-25000" dirty="0">
                    <a:ea typeface="Arial" charset="0"/>
                    <a:cs typeface="Arial" charset="0"/>
                  </a:rPr>
                  <a:t>C</a:t>
                </a:r>
                <a:r>
                  <a:rPr lang="en-US" sz="2000" dirty="0">
                    <a:ea typeface="Arial" charset="0"/>
                    <a:cs typeface="Arial" charset="0"/>
                  </a:rPr>
                  <a:t>= 1.5k𝝮.</a:t>
                </a:r>
              </a:p>
              <a:p>
                <a:pPr marL="914400" lvl="1" indent="-457200">
                  <a:buFont typeface="+mj-lt"/>
                  <a:buAutoNum type="arabicPeriod"/>
                </a:pPr>
                <a:r>
                  <a:rPr lang="en-US" sz="2000" dirty="0" err="1">
                    <a:ea typeface="Arial" charset="0"/>
                    <a:cs typeface="Arial" charset="0"/>
                  </a:rPr>
                  <a:t>V</a:t>
                </a:r>
                <a:r>
                  <a:rPr lang="en-US" sz="2000" baseline="-25000" dirty="0" err="1">
                    <a:ea typeface="Arial" charset="0"/>
                    <a:cs typeface="Arial" charset="0"/>
                  </a:rPr>
                  <a:t>be</a:t>
                </a:r>
                <a:r>
                  <a:rPr lang="en-US" sz="2000" dirty="0">
                    <a:ea typeface="Arial" charset="0"/>
                    <a:cs typeface="Arial" charset="0"/>
                  </a:rPr>
                  <a:t> must be less than -.7V throughout the input signal range.</a:t>
                </a:r>
              </a:p>
              <a:p>
                <a:pPr marL="914400" lvl="1" indent="-457200">
                  <a:buFont typeface="+mj-lt"/>
                  <a:buAutoNum type="arabicPeriod"/>
                </a:pPr>
                <a:r>
                  <a:rPr lang="en-US" sz="2000" dirty="0" err="1">
                    <a:ea typeface="Arial" charset="0"/>
                    <a:cs typeface="Arial" charset="0"/>
                  </a:rPr>
                  <a:t>i</a:t>
                </a:r>
                <a:r>
                  <a:rPr lang="en-US" sz="2000" baseline="-25000" dirty="0" err="1">
                    <a:ea typeface="Arial" charset="0"/>
                    <a:cs typeface="Arial" charset="0"/>
                  </a:rPr>
                  <a:t>b</a:t>
                </a:r>
                <a:r>
                  <a:rPr lang="en-US" sz="2000" dirty="0">
                    <a:ea typeface="Arial" charset="0"/>
                    <a:cs typeface="Arial" charset="0"/>
                  </a:rPr>
                  <a:t> = 4mA/𝛽 = 27 𝝁A.  Rule of thumb is current through R</a:t>
                </a:r>
                <a:r>
                  <a:rPr lang="en-US" sz="2000" baseline="-25000" dirty="0">
                    <a:ea typeface="Arial" charset="0"/>
                    <a:cs typeface="Arial" charset="0"/>
                  </a:rPr>
                  <a:t>1</a:t>
                </a:r>
                <a:r>
                  <a:rPr lang="en-US" sz="2000" dirty="0">
                    <a:ea typeface="Arial" charset="0"/>
                    <a:cs typeface="Arial" charset="0"/>
                  </a:rPr>
                  <a:t> and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oMath>
                </a14:m>
                <a:r>
                  <a:rPr lang="en-US" sz="2000" dirty="0">
                    <a:ea typeface="Arial" charset="0"/>
                    <a:cs typeface="Arial" charset="0"/>
                  </a:rPr>
                  <a:t> is </a:t>
                </a:r>
                <a14:m>
                  <m:oMath xmlns:m="http://schemas.openxmlformats.org/officeDocument/2006/math">
                    <m:r>
                      <a:rPr lang="en-US" sz="2000" b="0" i="1" smtClean="0">
                        <a:latin typeface="Cambria Math" panose="02040503050406030204" pitchFamily="18" charset="0"/>
                        <a:ea typeface="Arial" charset="0"/>
                        <a:cs typeface="Arial" charset="0"/>
                      </a:rPr>
                      <m:t>10</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oMath>
                </a14:m>
                <a:r>
                  <a:rPr lang="en-US" sz="2000" dirty="0">
                    <a:ea typeface="Arial" charset="0"/>
                    <a:cs typeface="Arial" charset="0"/>
                  </a:rPr>
                  <a:t>. </a:t>
                </a: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𝑖𝑛</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oMath>
                </a14:m>
                <a:endParaRPr lang="en-US" sz="2000" dirty="0">
                  <a:ea typeface="Arial" charset="0"/>
                  <a:cs typeface="Arial" charset="0"/>
                </a:endParaRPr>
              </a:p>
              <a:p>
                <a:pPr lvl="1"/>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𝐶</m:t>
                        </m:r>
                      </m:sub>
                    </m:sSub>
                  </m:oMath>
                </a14:m>
                <a:endParaRPr lang="en-US" sz="2000" dirty="0">
                  <a:ea typeface="Arial" charset="0"/>
                  <a:cs typeface="Arial" charset="0"/>
                </a:endParaRPr>
              </a:p>
              <a:p>
                <a:pPr lvl="1"/>
                <a14:m>
                  <m:oMath xmlns:m="http://schemas.openxmlformats.org/officeDocument/2006/math">
                    <m:f>
                      <m:fPr>
                        <m:ctrlPr>
                          <a:rPr lang="en-US" sz="2000" i="1" smtClean="0">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𝑜</m:t>
                            </m:r>
                          </m:sub>
                        </m:sSub>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𝑖</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𝑐</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𝜋</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𝐸</m:t>
                            </m:r>
                          </m:sub>
                        </m:sSub>
                      </m:den>
                    </m:f>
                  </m:oMath>
                </a14:m>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914400" lvl="1" indent="-457200">
                  <a:buFont typeface="+mj-lt"/>
                  <a:buAutoNum type="arabicPeriod"/>
                </a:pPr>
                <a:endParaRPr lang="en-US" sz="1800" dirty="0">
                  <a:ea typeface="Arial" charset="0"/>
                  <a:cs typeface="Arial" charset="0"/>
                </a:endParaRPr>
              </a:p>
              <a:p>
                <a:pPr marL="457200" lvl="1" indent="0">
                  <a:buNone/>
                </a:pPr>
                <a:endParaRPr lang="en-US" sz="1800" dirty="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3" name="Content Placeholder 2">
                <a:extLst>
                  <a:ext uri="{FF2B5EF4-FFF2-40B4-BE49-F238E27FC236}">
                    <a16:creationId xmlns:a16="http://schemas.microsoft.com/office/drawing/2014/main" id="{0C55370B-C0CD-897F-D8F9-FAB88A2C1432}"/>
                  </a:ext>
                </a:extLst>
              </p:cNvPr>
              <p:cNvSpPr>
                <a:spLocks noGrp="1" noRot="1" noChangeAspect="1" noMove="1" noResize="1" noEditPoints="1" noAdjustHandles="1" noChangeArrowheads="1" noChangeShapeType="1" noTextEdit="1"/>
              </p:cNvSpPr>
              <p:nvPr>
                <p:ph idx="1"/>
              </p:nvPr>
            </p:nvSpPr>
            <p:spPr>
              <a:xfrm>
                <a:off x="3352527" y="1350069"/>
                <a:ext cx="8815596" cy="4922936"/>
              </a:xfrm>
              <a:blipFill>
                <a:blip r:embed="rId3"/>
                <a:stretch>
                  <a:fillRect l="-576" t="-154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8D08925-F81D-55A9-C621-363EF62FA52F}"/>
              </a:ext>
            </a:extLst>
          </p:cNvPr>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grpSp>
        <p:nvGrpSpPr>
          <p:cNvPr id="4" name="Group 3">
            <a:extLst>
              <a:ext uri="{FF2B5EF4-FFF2-40B4-BE49-F238E27FC236}">
                <a16:creationId xmlns:a16="http://schemas.microsoft.com/office/drawing/2014/main" id="{F0AF6244-764F-026E-17BE-5C266EEAA6D3}"/>
              </a:ext>
            </a:extLst>
          </p:cNvPr>
          <p:cNvGrpSpPr/>
          <p:nvPr/>
        </p:nvGrpSpPr>
        <p:grpSpPr>
          <a:xfrm>
            <a:off x="273837" y="2143429"/>
            <a:ext cx="3078690" cy="3139812"/>
            <a:chOff x="-122618" y="1638933"/>
            <a:chExt cx="3078690" cy="3139812"/>
          </a:xfrm>
        </p:grpSpPr>
        <p:sp>
          <p:nvSpPr>
            <p:cNvPr id="38" name="TextBox 37">
              <a:extLst>
                <a:ext uri="{FF2B5EF4-FFF2-40B4-BE49-F238E27FC236}">
                  <a16:creationId xmlns:a16="http://schemas.microsoft.com/office/drawing/2014/main" id="{5E1B36C2-DFCD-49F4-C743-4C074201E936}"/>
                </a:ext>
              </a:extLst>
            </p:cNvPr>
            <p:cNvSpPr txBox="1"/>
            <p:nvPr/>
          </p:nvSpPr>
          <p:spPr>
            <a:xfrm>
              <a:off x="2190701" y="3828229"/>
              <a:ext cx="649076" cy="369332"/>
            </a:xfrm>
            <a:prstGeom prst="rect">
              <a:avLst/>
            </a:prstGeom>
            <a:noFill/>
          </p:spPr>
          <p:txBody>
            <a:bodyPr wrap="square" rtlCol="0">
              <a:spAutoFit/>
            </a:bodyPr>
            <a:lstStyle/>
            <a:p>
              <a:r>
                <a:rPr lang="en-US" dirty="0"/>
                <a:t>R</a:t>
              </a:r>
              <a:r>
                <a:rPr lang="en-US" baseline="-25000" dirty="0"/>
                <a:t>C</a:t>
              </a:r>
              <a:endParaRPr lang="en-US" sz="1200" baseline="-25000" dirty="0"/>
            </a:p>
          </p:txBody>
        </p:sp>
        <p:grpSp>
          <p:nvGrpSpPr>
            <p:cNvPr id="11" name="Group 207">
              <a:extLst>
                <a:ext uri="{FF2B5EF4-FFF2-40B4-BE49-F238E27FC236}">
                  <a16:creationId xmlns:a16="http://schemas.microsoft.com/office/drawing/2014/main" id="{092EE207-51D2-8EFC-FA97-22970F578FD0}"/>
                </a:ext>
              </a:extLst>
            </p:cNvPr>
            <p:cNvGrpSpPr>
              <a:grpSpLocks/>
            </p:cNvGrpSpPr>
            <p:nvPr/>
          </p:nvGrpSpPr>
          <p:grpSpPr bwMode="auto">
            <a:xfrm>
              <a:off x="232832" y="3350561"/>
              <a:ext cx="304800" cy="762000"/>
              <a:chOff x="4560" y="2400"/>
              <a:chExt cx="192" cy="480"/>
            </a:xfrm>
          </p:grpSpPr>
          <p:sp>
            <p:nvSpPr>
              <p:cNvPr id="12" name="Oval 111">
                <a:extLst>
                  <a:ext uri="{FF2B5EF4-FFF2-40B4-BE49-F238E27FC236}">
                    <a16:creationId xmlns:a16="http://schemas.microsoft.com/office/drawing/2014/main" id="{08706219-E34E-EE5A-99D7-5DBD20DAAF03}"/>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a:p>
            </p:txBody>
          </p:sp>
          <p:sp>
            <p:nvSpPr>
              <p:cNvPr id="13" name="Line 112">
                <a:extLst>
                  <a:ext uri="{FF2B5EF4-FFF2-40B4-BE49-F238E27FC236}">
                    <a16:creationId xmlns:a16="http://schemas.microsoft.com/office/drawing/2014/main" id="{06D0FD29-772C-5B36-972C-EF8F09DC41EC}"/>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 name="Line 113">
                <a:extLst>
                  <a:ext uri="{FF2B5EF4-FFF2-40B4-BE49-F238E27FC236}">
                    <a16:creationId xmlns:a16="http://schemas.microsoft.com/office/drawing/2014/main" id="{991E8698-32CF-D069-CCF9-FE77CB95E96D}"/>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a:p>
            </p:txBody>
          </p:sp>
          <p:grpSp>
            <p:nvGrpSpPr>
              <p:cNvPr id="15" name="Group 117">
                <a:extLst>
                  <a:ext uri="{FF2B5EF4-FFF2-40B4-BE49-F238E27FC236}">
                    <a16:creationId xmlns:a16="http://schemas.microsoft.com/office/drawing/2014/main" id="{B0066D6B-9419-1D6B-A966-7D31069A57D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EB4F555E-F738-74AC-5609-996D50467F64}"/>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17" name="Arc 119">
                  <a:extLst>
                    <a:ext uri="{FF2B5EF4-FFF2-40B4-BE49-F238E27FC236}">
                      <a16:creationId xmlns:a16="http://schemas.microsoft.com/office/drawing/2014/main" id="{40849FCA-58D3-874C-6D94-9CDCB2FE597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a:p>
              </p:txBody>
            </p:sp>
          </p:grpSp>
        </p:grpSp>
        <p:cxnSp>
          <p:nvCxnSpPr>
            <p:cNvPr id="18" name="Straight Connector 17">
              <a:extLst>
                <a:ext uri="{FF2B5EF4-FFF2-40B4-BE49-F238E27FC236}">
                  <a16:creationId xmlns:a16="http://schemas.microsoft.com/office/drawing/2014/main" id="{4341DABA-7AFE-172E-69B6-37E8C1C6D904}"/>
                </a:ext>
              </a:extLst>
            </p:cNvPr>
            <p:cNvCxnSpPr/>
            <p:nvPr/>
          </p:nvCxnSpPr>
          <p:spPr>
            <a:xfrm>
              <a:off x="1134093" y="335183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3B72D7E6-175A-ED53-132A-4BB8C79FCA42}"/>
                </a:ext>
              </a:extLst>
            </p:cNvPr>
            <p:cNvGrpSpPr>
              <a:grpSpLocks/>
            </p:cNvGrpSpPr>
            <p:nvPr/>
          </p:nvGrpSpPr>
          <p:grpSpPr bwMode="auto">
            <a:xfrm>
              <a:off x="232832" y="3974645"/>
              <a:ext cx="304800" cy="381000"/>
              <a:chOff x="4272" y="3072"/>
              <a:chExt cx="192" cy="240"/>
            </a:xfrm>
          </p:grpSpPr>
          <p:sp>
            <p:nvSpPr>
              <p:cNvPr id="20" name="Line 99">
                <a:extLst>
                  <a:ext uri="{FF2B5EF4-FFF2-40B4-BE49-F238E27FC236}">
                    <a16:creationId xmlns:a16="http://schemas.microsoft.com/office/drawing/2014/main" id="{072A31A2-F61B-8436-74C6-F9EB4C08F3C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0">
                <a:extLst>
                  <a:ext uri="{FF2B5EF4-FFF2-40B4-BE49-F238E27FC236}">
                    <a16:creationId xmlns:a16="http://schemas.microsoft.com/office/drawing/2014/main" id="{245EECA8-15E7-E321-E417-02486FE21D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101">
                <a:extLst>
                  <a:ext uri="{FF2B5EF4-FFF2-40B4-BE49-F238E27FC236}">
                    <a16:creationId xmlns:a16="http://schemas.microsoft.com/office/drawing/2014/main" id="{4AF74B17-5B6B-6FD4-2BE2-F10CAB8212F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2">
                <a:extLst>
                  <a:ext uri="{FF2B5EF4-FFF2-40B4-BE49-F238E27FC236}">
                    <a16:creationId xmlns:a16="http://schemas.microsoft.com/office/drawing/2014/main" id="{CC0063BA-4FE9-4343-A8B8-E2C8FA9E0CB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03">
                <a:extLst>
                  <a:ext uri="{FF2B5EF4-FFF2-40B4-BE49-F238E27FC236}">
                    <a16:creationId xmlns:a16="http://schemas.microsoft.com/office/drawing/2014/main" id="{F4D2FE12-B2BB-32D3-8AB4-4A5B98B9C83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5" name="Line 104">
                <a:extLst>
                  <a:ext uri="{FF2B5EF4-FFF2-40B4-BE49-F238E27FC236}">
                    <a16:creationId xmlns:a16="http://schemas.microsoft.com/office/drawing/2014/main" id="{CD93A451-26CF-2A93-143B-2C1A8E6FE8F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nvGrpSpPr>
            <p:cNvPr id="27" name="Group 210">
              <a:extLst>
                <a:ext uri="{FF2B5EF4-FFF2-40B4-BE49-F238E27FC236}">
                  <a16:creationId xmlns:a16="http://schemas.microsoft.com/office/drawing/2014/main" id="{AA9330E4-0131-EBA0-551B-C12870DBA2CA}"/>
                </a:ext>
              </a:extLst>
            </p:cNvPr>
            <p:cNvGrpSpPr>
              <a:grpSpLocks/>
            </p:cNvGrpSpPr>
            <p:nvPr/>
          </p:nvGrpSpPr>
          <p:grpSpPr bwMode="auto">
            <a:xfrm rot="16200000">
              <a:off x="613832" y="2970016"/>
              <a:ext cx="304800" cy="762000"/>
              <a:chOff x="3216" y="1728"/>
              <a:chExt cx="192" cy="480"/>
            </a:xfrm>
          </p:grpSpPr>
          <p:sp>
            <p:nvSpPr>
              <p:cNvPr id="28" name="Line 8">
                <a:extLst>
                  <a:ext uri="{FF2B5EF4-FFF2-40B4-BE49-F238E27FC236}">
                    <a16:creationId xmlns:a16="http://schemas.microsoft.com/office/drawing/2014/main" id="{A1B31AA6-AEB2-1629-C5D3-E2CECA01B97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9" name="Line 9">
                <a:extLst>
                  <a:ext uri="{FF2B5EF4-FFF2-40B4-BE49-F238E27FC236}">
                    <a16:creationId xmlns:a16="http://schemas.microsoft.com/office/drawing/2014/main" id="{E18A7DD9-1E22-904B-31F7-A914CF5FB2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0" name="Line 10">
                <a:extLst>
                  <a:ext uri="{FF2B5EF4-FFF2-40B4-BE49-F238E27FC236}">
                    <a16:creationId xmlns:a16="http://schemas.microsoft.com/office/drawing/2014/main" id="{5CD89A2E-06D8-9F6E-39FA-396A8F5D763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1" name="Line 11">
                <a:extLst>
                  <a:ext uri="{FF2B5EF4-FFF2-40B4-BE49-F238E27FC236}">
                    <a16:creationId xmlns:a16="http://schemas.microsoft.com/office/drawing/2014/main" id="{EAABB25F-62C2-EE28-81A9-0CF79C2FBE9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32" name="Freeform 12">
              <a:extLst>
                <a:ext uri="{FF2B5EF4-FFF2-40B4-BE49-F238E27FC236}">
                  <a16:creationId xmlns:a16="http://schemas.microsoft.com/office/drawing/2014/main" id="{DC4BF2B7-0CE2-4D97-0849-293DD54F68A8}"/>
                </a:ext>
              </a:extLst>
            </p:cNvPr>
            <p:cNvSpPr>
              <a:spLocks/>
            </p:cNvSpPr>
            <p:nvPr/>
          </p:nvSpPr>
          <p:spPr bwMode="auto">
            <a:xfrm flipH="1">
              <a:off x="1201511" y="265778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35" name="Straight Connector 34">
              <a:extLst>
                <a:ext uri="{FF2B5EF4-FFF2-40B4-BE49-F238E27FC236}">
                  <a16:creationId xmlns:a16="http://schemas.microsoft.com/office/drawing/2014/main" id="{ABF7162A-5871-30B2-135F-63F369BD5575}"/>
                </a:ext>
              </a:extLst>
            </p:cNvPr>
            <p:cNvCxnSpPr/>
            <p:nvPr/>
          </p:nvCxnSpPr>
          <p:spPr>
            <a:xfrm flipV="1">
              <a:off x="1272857" y="2271802"/>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3957ADC-6D17-3CF1-BA97-7539F52E5EAB}"/>
                </a:ext>
              </a:extLst>
            </p:cNvPr>
            <p:cNvCxnSpPr>
              <a:cxnSpLocks/>
            </p:cNvCxnSpPr>
            <p:nvPr/>
          </p:nvCxnSpPr>
          <p:spPr>
            <a:xfrm flipV="1">
              <a:off x="1288648" y="2241903"/>
              <a:ext cx="0" cy="5394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C3DAD84-CC6C-2EF3-7084-A80F74010333}"/>
                </a:ext>
              </a:extLst>
            </p:cNvPr>
            <p:cNvCxnSpPr/>
            <p:nvPr/>
          </p:nvCxnSpPr>
          <p:spPr>
            <a:xfrm rot="5400000" flipH="1" flipV="1">
              <a:off x="1114650" y="2122338"/>
              <a:ext cx="347472"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9DF49FD1-5DD0-2705-97EF-00574303B2E3}"/>
                </a:ext>
              </a:extLst>
            </p:cNvPr>
            <p:cNvSpPr txBox="1"/>
            <p:nvPr/>
          </p:nvSpPr>
          <p:spPr>
            <a:xfrm>
              <a:off x="804332" y="2784620"/>
              <a:ext cx="871856" cy="369332"/>
            </a:xfrm>
            <a:prstGeom prst="rect">
              <a:avLst/>
            </a:prstGeom>
            <a:noFill/>
          </p:spPr>
          <p:txBody>
            <a:bodyPr wrap="square" rtlCol="0">
              <a:spAutoFit/>
            </a:bodyPr>
            <a:lstStyle/>
            <a:p>
              <a:r>
                <a:rPr lang="en-US"/>
                <a:t>R</a:t>
              </a:r>
              <a:r>
                <a:rPr lang="en-US" baseline="-25000"/>
                <a:t>1</a:t>
              </a:r>
              <a:endParaRPr lang="en-US"/>
            </a:p>
          </p:txBody>
        </p:sp>
        <p:sp>
          <p:nvSpPr>
            <p:cNvPr id="40" name="TextBox 39">
              <a:extLst>
                <a:ext uri="{FF2B5EF4-FFF2-40B4-BE49-F238E27FC236}">
                  <a16:creationId xmlns:a16="http://schemas.microsoft.com/office/drawing/2014/main" id="{67098452-DC90-DD2A-A2DC-4F02817315D7}"/>
                </a:ext>
              </a:extLst>
            </p:cNvPr>
            <p:cNvSpPr txBox="1"/>
            <p:nvPr/>
          </p:nvSpPr>
          <p:spPr>
            <a:xfrm>
              <a:off x="422190" y="2907845"/>
              <a:ext cx="748308" cy="369332"/>
            </a:xfrm>
            <a:prstGeom prst="rect">
              <a:avLst/>
            </a:prstGeom>
            <a:noFill/>
          </p:spPr>
          <p:txBody>
            <a:bodyPr wrap="square" rtlCol="0">
              <a:spAutoFit/>
            </a:bodyPr>
            <a:lstStyle/>
            <a:p>
              <a:r>
                <a:rPr lang="en-US"/>
                <a:t>C</a:t>
              </a:r>
              <a:r>
                <a:rPr lang="en-US" baseline="-25000"/>
                <a:t>i</a:t>
              </a:r>
              <a:endParaRPr lang="en-US"/>
            </a:p>
          </p:txBody>
        </p:sp>
        <p:grpSp>
          <p:nvGrpSpPr>
            <p:cNvPr id="41" name="Group 210">
              <a:extLst>
                <a:ext uri="{FF2B5EF4-FFF2-40B4-BE49-F238E27FC236}">
                  <a16:creationId xmlns:a16="http://schemas.microsoft.com/office/drawing/2014/main" id="{0457794F-8D46-93F8-D847-2096B0CCC64E}"/>
                </a:ext>
              </a:extLst>
            </p:cNvPr>
            <p:cNvGrpSpPr>
              <a:grpSpLocks/>
            </p:cNvGrpSpPr>
            <p:nvPr/>
          </p:nvGrpSpPr>
          <p:grpSpPr bwMode="auto">
            <a:xfrm rot="16200000">
              <a:off x="2359385" y="3147638"/>
              <a:ext cx="304800" cy="762000"/>
              <a:chOff x="3216" y="1728"/>
              <a:chExt cx="192" cy="480"/>
            </a:xfrm>
          </p:grpSpPr>
          <p:sp>
            <p:nvSpPr>
              <p:cNvPr id="42" name="Line 8">
                <a:extLst>
                  <a:ext uri="{FF2B5EF4-FFF2-40B4-BE49-F238E27FC236}">
                    <a16:creationId xmlns:a16="http://schemas.microsoft.com/office/drawing/2014/main" id="{7E4610A1-91D8-94C4-464E-A500208B30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D5680025-6EAE-6D23-879A-316A6F5468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A6BA504A-ABBB-D130-3D4E-2923848443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AA75B9BE-32E2-0B6D-7AED-B3D7267BE49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1C420913-C9AC-E7C8-4F4F-50DC9603F011}"/>
                </a:ext>
              </a:extLst>
            </p:cNvPr>
            <p:cNvSpPr/>
            <p:nvPr/>
          </p:nvSpPr>
          <p:spPr>
            <a:xfrm>
              <a:off x="2826329" y="346117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FA9000D6-F1CC-243B-6EBE-22E6B0D31789}"/>
                </a:ext>
              </a:extLst>
            </p:cNvPr>
            <p:cNvGrpSpPr>
              <a:grpSpLocks/>
            </p:cNvGrpSpPr>
            <p:nvPr/>
          </p:nvGrpSpPr>
          <p:grpSpPr bwMode="auto">
            <a:xfrm>
              <a:off x="1946516" y="4397745"/>
              <a:ext cx="304800" cy="381000"/>
              <a:chOff x="4272" y="3072"/>
              <a:chExt cx="192" cy="240"/>
            </a:xfrm>
          </p:grpSpPr>
          <p:sp>
            <p:nvSpPr>
              <p:cNvPr id="48" name="Line 99">
                <a:extLst>
                  <a:ext uri="{FF2B5EF4-FFF2-40B4-BE49-F238E27FC236}">
                    <a16:creationId xmlns:a16="http://schemas.microsoft.com/office/drawing/2014/main" id="{4F215672-BCD5-B4E1-74C7-4E55538B47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49" name="Line 100">
                <a:extLst>
                  <a:ext uri="{FF2B5EF4-FFF2-40B4-BE49-F238E27FC236}">
                    <a16:creationId xmlns:a16="http://schemas.microsoft.com/office/drawing/2014/main" id="{774F68D2-8E31-7D66-3B61-4BF8D547111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0" name="Line 101">
                <a:extLst>
                  <a:ext uri="{FF2B5EF4-FFF2-40B4-BE49-F238E27FC236}">
                    <a16:creationId xmlns:a16="http://schemas.microsoft.com/office/drawing/2014/main" id="{B20B5D3D-61F8-B323-2FD1-A1913ACBE99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1" name="Line 102">
                <a:extLst>
                  <a:ext uri="{FF2B5EF4-FFF2-40B4-BE49-F238E27FC236}">
                    <a16:creationId xmlns:a16="http://schemas.microsoft.com/office/drawing/2014/main" id="{7B8C525B-0BFC-A39C-4EC6-3BD9F0A810A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2" name="Line 103">
                <a:extLst>
                  <a:ext uri="{FF2B5EF4-FFF2-40B4-BE49-F238E27FC236}">
                    <a16:creationId xmlns:a16="http://schemas.microsoft.com/office/drawing/2014/main" id="{96C2818B-0F8D-8FB0-1C30-301B181D57E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53" name="Line 104">
                <a:extLst>
                  <a:ext uri="{FF2B5EF4-FFF2-40B4-BE49-F238E27FC236}">
                    <a16:creationId xmlns:a16="http://schemas.microsoft.com/office/drawing/2014/main" id="{55D2C4CC-A69A-444F-A5A8-D3698390EDE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4" name="Freeform 12">
              <a:extLst>
                <a:ext uri="{FF2B5EF4-FFF2-40B4-BE49-F238E27FC236}">
                  <a16:creationId xmlns:a16="http://schemas.microsoft.com/office/drawing/2014/main" id="{774666E8-1CB7-F424-462B-4B8AA0883751}"/>
                </a:ext>
              </a:extLst>
            </p:cNvPr>
            <p:cNvSpPr>
              <a:spLocks/>
            </p:cNvSpPr>
            <p:nvPr/>
          </p:nvSpPr>
          <p:spPr bwMode="auto">
            <a:xfrm flipH="1">
              <a:off x="1196527" y="341696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55" name="Freeform 12">
              <a:extLst>
                <a:ext uri="{FF2B5EF4-FFF2-40B4-BE49-F238E27FC236}">
                  <a16:creationId xmlns:a16="http://schemas.microsoft.com/office/drawing/2014/main" id="{80A9F723-2A98-6E57-0454-B0B4597FB5B3}"/>
                </a:ext>
              </a:extLst>
            </p:cNvPr>
            <p:cNvSpPr>
              <a:spLocks/>
            </p:cNvSpPr>
            <p:nvPr/>
          </p:nvSpPr>
          <p:spPr bwMode="auto">
            <a:xfrm flipH="1">
              <a:off x="2012768" y="364444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56" name="Straight Connector 55">
              <a:extLst>
                <a:ext uri="{FF2B5EF4-FFF2-40B4-BE49-F238E27FC236}">
                  <a16:creationId xmlns:a16="http://schemas.microsoft.com/office/drawing/2014/main" id="{051C049F-5315-9702-4051-DD7696020061}"/>
                </a:ext>
              </a:extLst>
            </p:cNvPr>
            <p:cNvCxnSpPr>
              <a:cxnSpLocks/>
              <a:endCxn id="64" idx="2"/>
            </p:cNvCxnSpPr>
            <p:nvPr/>
          </p:nvCxnSpPr>
          <p:spPr>
            <a:xfrm flipV="1">
              <a:off x="1273089" y="4391326"/>
              <a:ext cx="156754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6B65E63-4297-3CC9-1BE3-B3712F5F3BD6}"/>
                </a:ext>
              </a:extLst>
            </p:cNvPr>
            <p:cNvCxnSpPr>
              <a:cxnSpLocks/>
            </p:cNvCxnSpPr>
            <p:nvPr/>
          </p:nvCxnSpPr>
          <p:spPr>
            <a:xfrm>
              <a:off x="1283765" y="4112393"/>
              <a:ext cx="0" cy="2643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F3F98610-D13D-E6AA-B8C3-6B899C12EC48}"/>
                </a:ext>
              </a:extLst>
            </p:cNvPr>
            <p:cNvSpPr/>
            <p:nvPr/>
          </p:nvSpPr>
          <p:spPr>
            <a:xfrm>
              <a:off x="2840630" y="4331890"/>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65" name="TextBox 64">
              <a:extLst>
                <a:ext uri="{FF2B5EF4-FFF2-40B4-BE49-F238E27FC236}">
                  <a16:creationId xmlns:a16="http://schemas.microsoft.com/office/drawing/2014/main" id="{2E13EEAA-65F2-B36D-0864-1F965D932A87}"/>
                </a:ext>
              </a:extLst>
            </p:cNvPr>
            <p:cNvSpPr txBox="1"/>
            <p:nvPr/>
          </p:nvSpPr>
          <p:spPr>
            <a:xfrm>
              <a:off x="2490123" y="3096523"/>
              <a:ext cx="389850" cy="369332"/>
            </a:xfrm>
            <a:prstGeom prst="rect">
              <a:avLst/>
            </a:prstGeom>
            <a:noFill/>
          </p:spPr>
          <p:txBody>
            <a:bodyPr wrap="none" rtlCol="0">
              <a:spAutoFit/>
            </a:bodyPr>
            <a:lstStyle/>
            <a:p>
              <a:r>
                <a:rPr lang="en-US" dirty="0"/>
                <a:t>C</a:t>
              </a:r>
              <a:r>
                <a:rPr lang="en-US" baseline="-25000" dirty="0"/>
                <a:t>o</a:t>
              </a:r>
            </a:p>
          </p:txBody>
        </p:sp>
        <p:sp>
          <p:nvSpPr>
            <p:cNvPr id="66" name="TextBox 65">
              <a:extLst>
                <a:ext uri="{FF2B5EF4-FFF2-40B4-BE49-F238E27FC236}">
                  <a16:creationId xmlns:a16="http://schemas.microsoft.com/office/drawing/2014/main" id="{F7AEDBE2-C894-5CF4-A246-A83EB498CF29}"/>
                </a:ext>
              </a:extLst>
            </p:cNvPr>
            <p:cNvSpPr txBox="1"/>
            <p:nvPr/>
          </p:nvSpPr>
          <p:spPr>
            <a:xfrm>
              <a:off x="830961" y="3582510"/>
              <a:ext cx="566663" cy="369332"/>
            </a:xfrm>
            <a:prstGeom prst="rect">
              <a:avLst/>
            </a:prstGeom>
            <a:noFill/>
          </p:spPr>
          <p:txBody>
            <a:bodyPr wrap="square" rtlCol="0">
              <a:spAutoFit/>
            </a:bodyPr>
            <a:lstStyle/>
            <a:p>
              <a:r>
                <a:rPr lang="en-US" dirty="0"/>
                <a:t>R</a:t>
              </a:r>
              <a:r>
                <a:rPr lang="en-US" baseline="-25000" dirty="0"/>
                <a:t>2</a:t>
              </a:r>
            </a:p>
          </p:txBody>
        </p:sp>
        <p:sp>
          <p:nvSpPr>
            <p:cNvPr id="67" name="TextBox 66">
              <a:extLst>
                <a:ext uri="{FF2B5EF4-FFF2-40B4-BE49-F238E27FC236}">
                  <a16:creationId xmlns:a16="http://schemas.microsoft.com/office/drawing/2014/main" id="{B9F82A49-CDB2-8C25-B5FE-ACD0E5AB3FDC}"/>
                </a:ext>
              </a:extLst>
            </p:cNvPr>
            <p:cNvSpPr txBox="1"/>
            <p:nvPr/>
          </p:nvSpPr>
          <p:spPr>
            <a:xfrm>
              <a:off x="2207905" y="2507384"/>
              <a:ext cx="515632" cy="369332"/>
            </a:xfrm>
            <a:prstGeom prst="rect">
              <a:avLst/>
            </a:prstGeom>
            <a:noFill/>
          </p:spPr>
          <p:txBody>
            <a:bodyPr wrap="square" rtlCol="0">
              <a:spAutoFit/>
            </a:bodyPr>
            <a:lstStyle/>
            <a:p>
              <a:r>
                <a:rPr lang="en-US" dirty="0"/>
                <a:t>R</a:t>
              </a:r>
              <a:r>
                <a:rPr lang="en-US" baseline="-25000" dirty="0"/>
                <a:t>E</a:t>
              </a:r>
            </a:p>
          </p:txBody>
        </p:sp>
        <p:sp>
          <p:nvSpPr>
            <p:cNvPr id="68" name="Oval 67">
              <a:extLst>
                <a:ext uri="{FF2B5EF4-FFF2-40B4-BE49-F238E27FC236}">
                  <a16:creationId xmlns:a16="http://schemas.microsoft.com/office/drawing/2014/main" id="{7B80C4D6-FF80-3313-082F-FB7781E92174}"/>
                </a:ext>
              </a:extLst>
            </p:cNvPr>
            <p:cNvSpPr/>
            <p:nvPr/>
          </p:nvSpPr>
          <p:spPr>
            <a:xfrm>
              <a:off x="1233610" y="185542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F4A7893-FED9-6441-8455-77763BEB9DE4}"/>
                </a:ext>
              </a:extLst>
            </p:cNvPr>
            <p:cNvSpPr txBox="1"/>
            <p:nvPr/>
          </p:nvSpPr>
          <p:spPr>
            <a:xfrm>
              <a:off x="-122618" y="3517445"/>
              <a:ext cx="366920" cy="369332"/>
            </a:xfrm>
            <a:prstGeom prst="rect">
              <a:avLst/>
            </a:prstGeom>
            <a:noFill/>
          </p:spPr>
          <p:txBody>
            <a:bodyPr wrap="square" rtlCol="0">
              <a:spAutoFit/>
            </a:bodyPr>
            <a:lstStyle/>
            <a:p>
              <a:r>
                <a:rPr lang="en-US"/>
                <a:t>v</a:t>
              </a:r>
              <a:r>
                <a:rPr lang="en-US" baseline="-25000"/>
                <a:t>s</a:t>
              </a:r>
            </a:p>
          </p:txBody>
        </p:sp>
        <p:sp>
          <p:nvSpPr>
            <p:cNvPr id="70" name="TextBox 69">
              <a:extLst>
                <a:ext uri="{FF2B5EF4-FFF2-40B4-BE49-F238E27FC236}">
                  <a16:creationId xmlns:a16="http://schemas.microsoft.com/office/drawing/2014/main" id="{EE9B79E6-F388-5451-DA01-362930450FD5}"/>
                </a:ext>
              </a:extLst>
            </p:cNvPr>
            <p:cNvSpPr txBox="1"/>
            <p:nvPr/>
          </p:nvSpPr>
          <p:spPr>
            <a:xfrm>
              <a:off x="1365039" y="1638933"/>
              <a:ext cx="477567" cy="369332"/>
            </a:xfrm>
            <a:prstGeom prst="rect">
              <a:avLst/>
            </a:prstGeom>
            <a:noFill/>
          </p:spPr>
          <p:txBody>
            <a:bodyPr wrap="none" rtlCol="0">
              <a:spAutoFit/>
            </a:bodyPr>
            <a:lstStyle/>
            <a:p>
              <a:r>
                <a:rPr lang="en-US" dirty="0"/>
                <a:t>V</a:t>
              </a:r>
              <a:r>
                <a:rPr lang="en-US" baseline="-25000" dirty="0"/>
                <a:t>CC</a:t>
              </a:r>
            </a:p>
          </p:txBody>
        </p:sp>
        <p:sp>
          <p:nvSpPr>
            <p:cNvPr id="72" name="Oval 71">
              <a:extLst>
                <a:ext uri="{FF2B5EF4-FFF2-40B4-BE49-F238E27FC236}">
                  <a16:creationId xmlns:a16="http://schemas.microsoft.com/office/drawing/2014/main" id="{719687CC-390D-7D1A-AB6A-6D2CB7B7DC98}"/>
                </a:ext>
              </a:extLst>
            </p:cNvPr>
            <p:cNvSpPr/>
            <p:nvPr/>
          </p:nvSpPr>
          <p:spPr>
            <a:xfrm>
              <a:off x="2035948" y="34673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16F504C-2AC5-6849-9479-97C5B91050E1}"/>
                </a:ext>
              </a:extLst>
            </p:cNvPr>
            <p:cNvSpPr/>
            <p:nvPr/>
          </p:nvSpPr>
          <p:spPr>
            <a:xfrm>
              <a:off x="1223148" y="329007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E7C24FF-B96F-A320-30AB-378C7E934EE8}"/>
                </a:ext>
              </a:extLst>
            </p:cNvPr>
            <p:cNvSpPr/>
            <p:nvPr/>
          </p:nvSpPr>
          <p:spPr>
            <a:xfrm>
              <a:off x="2042151" y="4344327"/>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479">
              <a:extLst>
                <a:ext uri="{FF2B5EF4-FFF2-40B4-BE49-F238E27FC236}">
                  <a16:creationId xmlns:a16="http://schemas.microsoft.com/office/drawing/2014/main" id="{E4C8F0F8-277C-33F7-F178-F126528F952D}"/>
                </a:ext>
              </a:extLst>
            </p:cNvPr>
            <p:cNvGrpSpPr>
              <a:grpSpLocks/>
            </p:cNvGrpSpPr>
            <p:nvPr/>
          </p:nvGrpSpPr>
          <p:grpSpPr bwMode="auto">
            <a:xfrm rot="10800000">
              <a:off x="1798160" y="3041463"/>
              <a:ext cx="304800" cy="609600"/>
              <a:chOff x="4944" y="1344"/>
              <a:chExt cx="192" cy="384"/>
            </a:xfrm>
          </p:grpSpPr>
          <p:sp>
            <p:nvSpPr>
              <p:cNvPr id="60" name="Freeform 30">
                <a:extLst>
                  <a:ext uri="{FF2B5EF4-FFF2-40B4-BE49-F238E27FC236}">
                    <a16:creationId xmlns:a16="http://schemas.microsoft.com/office/drawing/2014/main" id="{DAEE5F68-B6DB-B144-A640-718736F41144}"/>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61" name="Line 31">
                <a:extLst>
                  <a:ext uri="{FF2B5EF4-FFF2-40B4-BE49-F238E27FC236}">
                    <a16:creationId xmlns:a16="http://schemas.microsoft.com/office/drawing/2014/main" id="{55922833-5300-EEBF-0223-2DF6AA8A2027}"/>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2" name="Line 32">
                <a:extLst>
                  <a:ext uri="{FF2B5EF4-FFF2-40B4-BE49-F238E27FC236}">
                    <a16:creationId xmlns:a16="http://schemas.microsoft.com/office/drawing/2014/main" id="{6426B6C0-7F25-0F4E-5BE8-4F47FFA11095}"/>
                  </a:ext>
                </a:extLst>
              </p:cNvPr>
              <p:cNvSpPr>
                <a:spLocks noChangeAspect="1" noChangeShapeType="1"/>
              </p:cNvSpPr>
              <p:nvPr/>
            </p:nvSpPr>
            <p:spPr bwMode="auto">
              <a:xfrm>
                <a:off x="5040" y="152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63" name="Freeform 33">
                <a:extLst>
                  <a:ext uri="{FF2B5EF4-FFF2-40B4-BE49-F238E27FC236}">
                    <a16:creationId xmlns:a16="http://schemas.microsoft.com/office/drawing/2014/main" id="{83440E8D-1BE2-B520-92DB-6F410490D0E3}"/>
                  </a:ext>
                </a:extLst>
              </p:cNvPr>
              <p:cNvSpPr>
                <a:spLocks noChangeAspect="1"/>
              </p:cNvSpPr>
              <p:nvPr/>
            </p:nvSpPr>
            <p:spPr bwMode="auto">
              <a:xfrm rot="19440000" flipH="1">
                <a:off x="4982" y="1576"/>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sz="2800"/>
              </a:p>
            </p:txBody>
          </p:sp>
        </p:grpSp>
        <p:sp>
          <p:nvSpPr>
            <p:cNvPr id="73" name="Freeform 12">
              <a:extLst>
                <a:ext uri="{FF2B5EF4-FFF2-40B4-BE49-F238E27FC236}">
                  <a16:creationId xmlns:a16="http://schemas.microsoft.com/office/drawing/2014/main" id="{59F109A1-01DA-6478-41D1-BBEC1550C099}"/>
                </a:ext>
              </a:extLst>
            </p:cNvPr>
            <p:cNvSpPr>
              <a:spLocks/>
            </p:cNvSpPr>
            <p:nvPr/>
          </p:nvSpPr>
          <p:spPr bwMode="auto">
            <a:xfrm flipH="1">
              <a:off x="2005601" y="228657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spTree>
    <p:extLst>
      <p:ext uri="{BB962C8B-B14F-4D97-AF65-F5344CB8AC3E}">
        <p14:creationId xmlns:p14="http://schemas.microsoft.com/office/powerpoint/2010/main" val="2605320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c</a:t>
            </a:r>
            <a:r>
              <a:rPr lang="en-US" sz="4400" dirty="0">
                <a:cs typeface="Arial" panose="020B0604020202020204" pitchFamily="34" charset="0"/>
              </a:rPr>
              <a:t>ollector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21137" y="1554288"/>
                <a:ext cx="7940363" cy="4743981"/>
              </a:xfrm>
            </p:spPr>
            <p:txBody>
              <a:bodyPr>
                <a:noAutofit/>
              </a:bodyPr>
              <a:lstStyle/>
              <a:p>
                <a:pPr marL="457200" indent="-457200" algn="l">
                  <a:spcBef>
                    <a:spcPts val="400"/>
                  </a:spcBef>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=150</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𝑐𝑐</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𝑣</m:t>
                    </m:r>
                  </m:oMath>
                </a14:m>
                <a:endParaRPr lang="en-US" sz="1800" b="0" dirty="0">
                  <a:latin typeface="Arial" charset="0"/>
                  <a:cs typeface="Arial" charset="0"/>
                </a:endParaRPr>
              </a:p>
              <a:p>
                <a:pPr marL="457200" indent="-457200" algn="l">
                  <a:spcBef>
                    <a:spcPts val="400"/>
                  </a:spcBef>
                  <a:buFont typeface="+mj-lt"/>
                  <a:buAutoNum type="arabicPeriod"/>
                </a:pPr>
                <a:r>
                  <a:rPr lang="en-US" sz="1800" dirty="0">
                    <a:latin typeface="Arial" charset="0"/>
                    <a:ea typeface="Arial" charset="0"/>
                    <a:cs typeface="Arial" charset="0"/>
                  </a:rPr>
                  <a:t>Q-pt: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=5</m:t>
                    </m:r>
                    <m:r>
                      <a:rPr lang="en-US" sz="1800" b="0" i="1" smtClean="0">
                        <a:latin typeface="Cambria Math" panose="02040503050406030204" pitchFamily="18" charset="0"/>
                        <a:cs typeface="Arial" charset="0"/>
                      </a:rPr>
                      <m:t>𝑚𝐴</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=6</m:t>
                    </m:r>
                    <m:r>
                      <a:rPr lang="en-US" sz="1800" b="0" i="1" smtClean="0">
                        <a:latin typeface="Cambria Math" panose="02040503050406030204" pitchFamily="18" charset="0"/>
                        <a:cs typeface="Arial" charset="0"/>
                      </a:rPr>
                      <m:t>𝑣</m:t>
                    </m:r>
                  </m:oMath>
                </a14:m>
                <a:r>
                  <a:rPr lang="en-US" sz="1800" dirty="0">
                    <a:latin typeface="Arial" charset="0"/>
                    <a:ea typeface="Arial" charset="0"/>
                    <a:cs typeface="Arial" charset="0"/>
                  </a:rPr>
                  <a:t> (rule of thumb),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a:t>
                </a: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smtClean="0">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=10</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𝑏</m:t>
                        </m:r>
                      </m:sub>
                    </m:sSub>
                  </m:oMath>
                </a14:m>
                <a:r>
                  <a:rPr lang="en-US" sz="1800" dirty="0">
                    <a:latin typeface="Arial" charset="0"/>
                    <a:ea typeface="Arial" charset="0"/>
                    <a:cs typeface="Arial" charset="0"/>
                  </a:rPr>
                  <a:t> (ROT),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𝑐𝑒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𝑣</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𝑐𝑒</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0" smtClean="0">
                        <a:latin typeface="Cambria Math" panose="02040503050406030204" pitchFamily="18" charset="0"/>
                        <a:ea typeface="Cambria Math" panose="02040503050406030204" pitchFamily="18" charset="0"/>
                        <a:cs typeface="Arial" charset="0"/>
                      </a:rPr>
                      <m:t>,</m:t>
                    </m:r>
                  </m:oMath>
                </a14:m>
                <a:r>
                  <a:rPr lang="en-US" sz="1800" dirty="0">
                    <a:latin typeface="Arial" charset="0"/>
                    <a:ea typeface="Arial"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𝑖</m:t>
                        </m:r>
                      </m:e>
                      <m:sub>
                        <m:r>
                          <a:rPr lang="en-US" sz="1800" b="0" i="1" dirty="0" smtClean="0">
                            <a:latin typeface="Cambria Math" panose="02040503050406030204" pitchFamily="18" charset="0"/>
                            <a:cs typeface="Arial" charset="0"/>
                          </a:rPr>
                          <m:t>𝑏</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𝑉</m:t>
                            </m:r>
                          </m:e>
                          <m:sub>
                            <m:r>
                              <a:rPr lang="en-US" sz="1800" b="0" i="1" dirty="0" smtClean="0">
                                <a:latin typeface="Cambria Math" panose="02040503050406030204" pitchFamily="18" charset="0"/>
                                <a:cs typeface="Arial" charset="0"/>
                              </a:rPr>
                              <m:t>𝑐𝑒</m:t>
                            </m:r>
                            <m:r>
                              <a:rPr lang="en-US" sz="1800" b="0" i="1" dirty="0" smtClean="0">
                                <a:latin typeface="Cambria Math" panose="02040503050406030204" pitchFamily="18" charset="0"/>
                                <a:cs typeface="Arial" charset="0"/>
                              </a:rPr>
                              <m:t>,</m:t>
                            </m:r>
                            <m:r>
                              <a:rPr lang="en-US" sz="1800" b="0" i="1" dirty="0" smtClean="0">
                                <a:latin typeface="Cambria Math" panose="02040503050406030204" pitchFamily="18" charset="0"/>
                                <a:cs typeface="Arial" charset="0"/>
                              </a:rPr>
                              <m:t>𝑞</m:t>
                            </m:r>
                          </m:sub>
                        </m:sSub>
                      </m:num>
                      <m:den>
                        <m:r>
                          <a:rPr lang="en-US" sz="1800" b="0" i="1" dirty="0" smtClean="0">
                            <a:latin typeface="Cambria Math" panose="02040503050406030204" pitchFamily="18" charset="0"/>
                            <a:ea typeface="Cambria Math" panose="02040503050406030204" pitchFamily="18" charset="0"/>
                            <a:cs typeface="Arial" charset="0"/>
                          </a:rPr>
                          <m:t>𝛽</m:t>
                        </m:r>
                      </m:den>
                    </m:f>
                    <m:r>
                      <a:rPr lang="en-US" sz="1800" b="0" i="1" dirty="0" smtClean="0">
                        <a:latin typeface="Cambria Math" panose="02040503050406030204" pitchFamily="18" charset="0"/>
                        <a:cs typeface="Arial" charset="0"/>
                      </a:rPr>
                      <m:t>=33</m:t>
                    </m:r>
                    <m:r>
                      <a:rPr lang="en-US" sz="1800" b="0" i="1" dirty="0" smtClean="0">
                        <a:latin typeface="Cambria Math" panose="02040503050406030204" pitchFamily="18" charset="0"/>
                        <a:ea typeface="Cambria Math" panose="02040503050406030204" pitchFamily="18" charset="0"/>
                        <a:cs typeface="Arial" charset="0"/>
                      </a:rPr>
                      <m:t>𝜇</m:t>
                    </m:r>
                    <m:r>
                      <a:rPr lang="en-US" sz="1800" b="0" i="1" dirty="0" smtClean="0">
                        <a:latin typeface="Cambria Math" panose="02040503050406030204" pitchFamily="18" charset="0"/>
                        <a:ea typeface="Cambria Math" panose="02040503050406030204" pitchFamily="18" charset="0"/>
                        <a:cs typeface="Arial" charset="0"/>
                      </a:rPr>
                      <m:t>𝐴</m:t>
                    </m:r>
                  </m:oMath>
                </a14:m>
                <a:endParaRPr lang="en-US" sz="1800" b="0" dirty="0">
                  <a:latin typeface="Arial" charset="0"/>
                  <a:ea typeface="Cambria Math" panose="02040503050406030204" pitchFamily="18" charset="0"/>
                  <a:cs typeface="Arial" charset="0"/>
                </a:endParaRPr>
              </a:p>
              <a:p>
                <a:pPr marL="457200" indent="-457200" algn="l">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𝑏𝑒</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𝐶</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=6.7</m:t>
                    </m:r>
                    <m:r>
                      <a:rPr lang="en-US" sz="1800" b="0" i="1" smtClean="0">
                        <a:latin typeface="Cambria Math" panose="02040503050406030204" pitchFamily="18" charset="0"/>
                        <a:cs typeface="Arial" charset="0"/>
                      </a:rPr>
                      <m:t>𝑉</m:t>
                    </m:r>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sub>
                    </m:sSub>
                    <m:r>
                      <a:rPr lang="en-US" sz="1800" b="0" i="1" smtClean="0">
                        <a:latin typeface="Cambria Math" panose="02040503050406030204" pitchFamily="18" charset="0"/>
                        <a:cs typeface="Arial" charset="0"/>
                      </a:rPr>
                      <m:t>=5.3</m:t>
                    </m:r>
                    <m:r>
                      <a:rPr lang="en-US" sz="1800" b="0" i="1" smtClean="0">
                        <a:latin typeface="Cambria Math" panose="02040503050406030204" pitchFamily="18" charset="0"/>
                        <a:cs typeface="Arial" charset="0"/>
                      </a:rPr>
                      <m:t>𝑉</m:t>
                    </m:r>
                  </m:oMath>
                </a14:m>
                <a:endParaRPr lang="en-US" sz="1800" b="0" dirty="0">
                  <a:latin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6.7</m:t>
                        </m:r>
                      </m:num>
                      <m:den>
                        <m:r>
                          <a:rPr lang="en-US" sz="1800" b="0" i="1" smtClean="0">
                            <a:latin typeface="Cambria Math" panose="02040503050406030204" pitchFamily="18" charset="0"/>
                            <a:cs typeface="Arial" charset="0"/>
                          </a:rPr>
                          <m:t>330</m:t>
                        </m:r>
                        <m:r>
                          <a:rPr lang="en-US" sz="1800" b="0" i="1" smtClean="0">
                            <a:latin typeface="Cambria Math" panose="02040503050406030204" pitchFamily="18" charset="0"/>
                            <a:ea typeface="Cambria Math" panose="02040503050406030204" pitchFamily="18" charset="0"/>
                            <a:cs typeface="Arial" charset="0"/>
                          </a:rPr>
                          <m:t>𝜇</m:t>
                        </m:r>
                        <m:r>
                          <a:rPr lang="en-US" sz="1800" b="0" i="1" smtClean="0">
                            <a:latin typeface="Cambria Math" panose="02040503050406030204" pitchFamily="18" charset="0"/>
                            <a:ea typeface="Cambria Math" panose="02040503050406030204" pitchFamily="18" charset="0"/>
                            <a:cs typeface="Arial" charset="0"/>
                          </a:rPr>
                          <m:t>𝐴</m:t>
                        </m:r>
                      </m:den>
                    </m:f>
                    <m:r>
                      <a:rPr lang="en-US" sz="1800" b="0" i="1" smtClean="0">
                        <a:latin typeface="Cambria Math" panose="02040503050406030204" pitchFamily="18" charset="0"/>
                        <a:cs typeface="Arial" charset="0"/>
                      </a:rPr>
                      <m:t>=20</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5.3</m:t>
                        </m:r>
                      </m:num>
                      <m:den>
                        <m:r>
                          <a:rPr lang="en-US" sz="1800" i="1">
                            <a:latin typeface="Cambria Math" panose="02040503050406030204" pitchFamily="18" charset="0"/>
                            <a:cs typeface="Arial" charset="0"/>
                          </a:rPr>
                          <m:t>330</m:t>
                        </m:r>
                        <m:r>
                          <a:rPr lang="en-US" sz="1800" i="1">
                            <a:latin typeface="Cambria Math" panose="02040503050406030204" pitchFamily="18" charset="0"/>
                            <a:ea typeface="Cambria Math" panose="02040503050406030204" pitchFamily="18" charset="0"/>
                            <a:cs typeface="Arial" charset="0"/>
                          </a:rPr>
                          <m:t>𝜇</m:t>
                        </m:r>
                        <m:r>
                          <a:rPr lang="en-US" sz="1800" i="1">
                            <a:latin typeface="Cambria Math" panose="02040503050406030204" pitchFamily="18" charset="0"/>
                            <a:ea typeface="Cambria Math" panose="02040503050406030204" pitchFamily="18" charset="0"/>
                            <a:cs typeface="Arial" charset="0"/>
                          </a:rPr>
                          <m:t>𝐴</m:t>
                        </m:r>
                      </m:den>
                    </m:f>
                    <m:r>
                      <a:rPr lang="en-US" sz="1800" i="1">
                        <a:latin typeface="Cambria Math" panose="02040503050406030204" pitchFamily="18" charset="0"/>
                        <a:cs typeface="Arial" charset="0"/>
                      </a:rPr>
                      <m:t>=</m:t>
                    </m:r>
                    <m:r>
                      <a:rPr lang="en-US" sz="1800" b="0" i="1" smtClean="0">
                        <a:latin typeface="Cambria Math" panose="02040503050406030204" pitchFamily="18" charset="0"/>
                        <a:cs typeface="Arial" charset="0"/>
                      </a:rPr>
                      <m:t>16</m:t>
                    </m:r>
                    <m:r>
                      <a:rPr lang="en-US" sz="1800" i="1">
                        <a:latin typeface="Cambria Math" panose="02040503050406030204" pitchFamily="18" charset="0"/>
                        <a:cs typeface="Arial" charset="0"/>
                      </a:rPr>
                      <m:t>𝑘</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d>
                      <m:dPr>
                        <m:begChr m:val="|"/>
                        <m:endChr m:val="|"/>
                        <m:ctrlPr>
                          <a:rPr lang="en-US" sz="1800" b="0" i="1" smtClean="0">
                            <a:latin typeface="Cambria Math" panose="02040503050406030204" pitchFamily="18" charset="0"/>
                            <a:cs typeface="Arial" charset="0"/>
                          </a:rPr>
                        </m:ctrlPr>
                      </m:dPr>
                      <m:e>
                        <m:d>
                          <m:dPr>
                            <m:begChr m:val="|"/>
                            <m:endChr m:val="|"/>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e>
                        </m:d>
                      </m:e>
                    </m:d>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𝐸</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1</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2</m:t>
                            </m:r>
                          </m:sub>
                        </m:sSub>
                      </m:num>
                      <m:den>
                        <m:r>
                          <a:rPr lang="en-US" sz="1800" b="0" i="1" smtClean="0">
                            <a:latin typeface="Cambria Math" panose="02040503050406030204" pitchFamily="18" charset="0"/>
                            <a:cs typeface="Arial" charset="0"/>
                          </a:rPr>
                          <m:t>(</m:t>
                        </m:r>
                        <m:r>
                          <a:rPr lang="en-US" sz="1800" b="0" i="1" smtClean="0">
                            <a:latin typeface="Cambria Math" panose="02040503050406030204" pitchFamily="18" charset="0"/>
                            <a:ea typeface="Cambria Math" panose="02040503050406030204" pitchFamily="18" charset="0"/>
                            <a:cs typeface="Arial" charset="0"/>
                          </a:rPr>
                          <m:t>𝛽</m:t>
                        </m:r>
                        <m:r>
                          <a:rPr lang="en-US" sz="1800" b="0" i="1" smtClean="0">
                            <a:latin typeface="Cambria Math" panose="02040503050406030204" pitchFamily="18" charset="0"/>
                            <a:ea typeface="Cambria Math" panose="02040503050406030204" pitchFamily="18" charset="0"/>
                            <a:cs typeface="Arial" charset="0"/>
                          </a:rPr>
                          <m:t>+1)</m:t>
                        </m:r>
                      </m:den>
                    </m:f>
                    <m:r>
                      <a:rPr lang="en-US" sz="1800" b="0" i="0" smtClean="0">
                        <a:latin typeface="Cambria Math" panose="02040503050406030204" pitchFamily="18" charset="0"/>
                        <a:cs typeface="Arial" charset="0"/>
                      </a:rPr>
                      <m:t>+</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𝑟</m:t>
                            </m:r>
                          </m:e>
                          <m:sub>
                            <m:r>
                              <a:rPr lang="en-US" sz="1800" b="0" i="1" smtClean="0">
                                <a:latin typeface="Cambria Math" panose="02040503050406030204" pitchFamily="18" charset="0"/>
                                <a:cs typeface="Arial" charset="0"/>
                              </a:rPr>
                              <m:t>𝑒</m:t>
                            </m:r>
                          </m:sub>
                        </m:sSub>
                      </m:e>
                      <m:sup>
                        <m:r>
                          <a:rPr lang="en-US" sz="1800" b="0" i="1" smtClean="0">
                            <a:latin typeface="Cambria Math" panose="02040503050406030204" pitchFamily="18" charset="0"/>
                            <a:cs typeface="Arial" charset="0"/>
                          </a:rPr>
                          <m:t>′</m:t>
                        </m:r>
                      </m:sup>
                    </m:sSup>
                  </m:oMath>
                </a14:m>
                <a:endParaRPr lang="en-US" sz="18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𝑖𝑛</m:t>
                        </m:r>
                      </m:sub>
                    </m:sSub>
                    <m:r>
                      <a:rPr lang="en-US" sz="1800" b="0" i="1" smtClean="0">
                        <a:latin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r>
                  <a:rPr lang="en-US" sz="1800" dirty="0">
                    <a:latin typeface="Arial" charset="0"/>
                    <a:ea typeface="Arial" charset="0"/>
                    <a:cs typeface="Arial" charset="0"/>
                  </a:rPr>
                  <a:t>,</a:t>
                </a:r>
                <a:r>
                  <a:rPr lang="en-US" sz="1800" dirty="0">
                    <a:cs typeface="Arial" charset="0"/>
                  </a:rPr>
                  <a:t> </a:t>
                </a:r>
                <a14:m>
                  <m:oMath xmlns:m="http://schemas.openxmlformats.org/officeDocument/2006/math">
                    <m:sSub>
                      <m:sSubPr>
                        <m:ctrlPr>
                          <a:rPr lang="en-US" sz="1800" i="1">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𝑍</m:t>
                        </m:r>
                      </m:e>
                      <m:sub>
                        <m:r>
                          <a:rPr lang="en-US" sz="1800" b="0" i="1" smtClean="0">
                            <a:latin typeface="Cambria Math" panose="02040503050406030204" pitchFamily="18" charset="0"/>
                            <a:cs typeface="Arial" charset="0"/>
                          </a:rPr>
                          <m:t>𝑜𝑢𝑡</m:t>
                        </m:r>
                      </m:sub>
                    </m:sSub>
                    <m:r>
                      <a:rPr lang="en-US" sz="1800" i="1">
                        <a:latin typeface="Cambria Math" panose="02040503050406030204" pitchFamily="18" charset="0"/>
                        <a:cs typeface="Arial" charset="0"/>
                      </a:rPr>
                      <m:t>=5</m:t>
                    </m:r>
                    <m:r>
                      <m:rPr>
                        <m:sty m:val="p"/>
                      </m:rPr>
                      <a:rPr lang="el-GR" sz="1800" i="1">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21137" y="1554288"/>
                <a:ext cx="7940363" cy="4743981"/>
              </a:xfrm>
              <a:blipFill>
                <a:blip r:embed="rId3"/>
                <a:stretch>
                  <a:fillRect l="-478" t="-13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
        <p:nvSpPr>
          <p:cNvPr id="4" name="TextBox 3">
            <a:extLst>
              <a:ext uri="{FF2B5EF4-FFF2-40B4-BE49-F238E27FC236}">
                <a16:creationId xmlns:a16="http://schemas.microsoft.com/office/drawing/2014/main" id="{C122BA88-05E2-6F4D-B8F4-98D1DC124AD5}"/>
              </a:ext>
            </a:extLst>
          </p:cNvPr>
          <p:cNvSpPr txBox="1"/>
          <p:nvPr/>
        </p:nvSpPr>
        <p:spPr>
          <a:xfrm>
            <a:off x="770743" y="5421625"/>
            <a:ext cx="2826415" cy="307777"/>
          </a:xfrm>
          <a:prstGeom prst="rect">
            <a:avLst/>
          </a:prstGeom>
          <a:noFill/>
        </p:spPr>
        <p:txBody>
          <a:bodyPr wrap="none" rtlCol="0">
            <a:spAutoFit/>
          </a:bodyPr>
          <a:lstStyle/>
          <a:p>
            <a:r>
              <a:rPr lang="en-US" sz="1400"/>
              <a:t>Credit: Ward, Hands on Radio.</a:t>
            </a:r>
          </a:p>
        </p:txBody>
      </p:sp>
      <p:grpSp>
        <p:nvGrpSpPr>
          <p:cNvPr id="8" name="Group 7">
            <a:extLst>
              <a:ext uri="{FF2B5EF4-FFF2-40B4-BE49-F238E27FC236}">
                <a16:creationId xmlns:a16="http://schemas.microsoft.com/office/drawing/2014/main" id="{3BF6B0FC-1D00-7447-90E2-190029FA5DEA}"/>
              </a:ext>
            </a:extLst>
          </p:cNvPr>
          <p:cNvGrpSpPr/>
          <p:nvPr/>
        </p:nvGrpSpPr>
        <p:grpSpPr>
          <a:xfrm>
            <a:off x="557158" y="1551204"/>
            <a:ext cx="3691395" cy="3445928"/>
            <a:chOff x="315421" y="1551204"/>
            <a:chExt cx="3691395" cy="3445928"/>
          </a:xfrm>
        </p:grpSpPr>
        <p:sp>
          <p:nvSpPr>
            <p:cNvPr id="95" name="TextBox 94">
              <a:extLst>
                <a:ext uri="{FF2B5EF4-FFF2-40B4-BE49-F238E27FC236}">
                  <a16:creationId xmlns:a16="http://schemas.microsoft.com/office/drawing/2014/main" id="{B3ADBC0A-8B56-E040-834F-E2C6DB0E33DD}"/>
                </a:ext>
              </a:extLst>
            </p:cNvPr>
            <p:cNvSpPr txBox="1"/>
            <p:nvPr/>
          </p:nvSpPr>
          <p:spPr>
            <a:xfrm>
              <a:off x="315421" y="4658578"/>
              <a:ext cx="3691395" cy="338554"/>
            </a:xfrm>
            <a:prstGeom prst="rect">
              <a:avLst/>
            </a:prstGeom>
            <a:noFill/>
          </p:spPr>
          <p:txBody>
            <a:bodyPr wrap="none" rtlCol="0">
              <a:spAutoFit/>
            </a:bodyPr>
            <a:lstStyle/>
            <a:p>
              <a:r>
                <a:rPr lang="en-US" sz="1600" dirty="0"/>
                <a:t>Common collector amp (Emitter Follower)</a:t>
              </a:r>
            </a:p>
          </p:txBody>
        </p:sp>
        <p:sp>
          <p:nvSpPr>
            <p:cNvPr id="130" name="TextBox 129">
              <a:extLst>
                <a:ext uri="{FF2B5EF4-FFF2-40B4-BE49-F238E27FC236}">
                  <a16:creationId xmlns:a16="http://schemas.microsoft.com/office/drawing/2014/main" id="{0B5D9FEF-4076-C047-B6CD-655C21E73FE6}"/>
                </a:ext>
              </a:extLst>
            </p:cNvPr>
            <p:cNvSpPr txBox="1"/>
            <p:nvPr/>
          </p:nvSpPr>
          <p:spPr>
            <a:xfrm>
              <a:off x="2412827" y="3104079"/>
              <a:ext cx="401890" cy="338554"/>
            </a:xfrm>
            <a:prstGeom prst="rect">
              <a:avLst/>
            </a:prstGeom>
            <a:noFill/>
          </p:spPr>
          <p:txBody>
            <a:bodyPr wrap="square" rtlCol="0">
              <a:spAutoFit/>
            </a:bodyPr>
            <a:lstStyle/>
            <a:p>
              <a:r>
                <a:rPr lang="en-US" sz="1600" dirty="0"/>
                <a:t>C</a:t>
              </a:r>
              <a:r>
                <a:rPr lang="en-US" sz="1600" baseline="-25000" dirty="0"/>
                <a:t>o</a:t>
              </a:r>
              <a:endParaRPr lang="en-US" sz="1200" baseline="30000" dirty="0"/>
            </a:p>
          </p:txBody>
        </p:sp>
        <p:grpSp>
          <p:nvGrpSpPr>
            <p:cNvPr id="73" name="Group 478">
              <a:extLst>
                <a:ext uri="{FF2B5EF4-FFF2-40B4-BE49-F238E27FC236}">
                  <a16:creationId xmlns:a16="http://schemas.microsoft.com/office/drawing/2014/main" id="{361E9761-F237-6E4C-8882-D3D3A6AE8693}"/>
                </a:ext>
              </a:extLst>
            </p:cNvPr>
            <p:cNvGrpSpPr>
              <a:grpSpLocks/>
            </p:cNvGrpSpPr>
            <p:nvPr/>
          </p:nvGrpSpPr>
          <p:grpSpPr bwMode="auto">
            <a:xfrm flipH="1">
              <a:off x="1801005" y="3018822"/>
              <a:ext cx="401622" cy="609600"/>
              <a:chOff x="4656" y="1344"/>
              <a:chExt cx="192" cy="384"/>
            </a:xfrm>
          </p:grpSpPr>
          <p:sp>
            <p:nvSpPr>
              <p:cNvPr id="74" name="Freeform 73">
                <a:extLst>
                  <a:ext uri="{FF2B5EF4-FFF2-40B4-BE49-F238E27FC236}">
                    <a16:creationId xmlns:a16="http://schemas.microsoft.com/office/drawing/2014/main" id="{6D5F667A-25FE-EF4C-A68E-63B8E04FA984}"/>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6">
                <a:extLst>
                  <a:ext uri="{FF2B5EF4-FFF2-40B4-BE49-F238E27FC236}">
                    <a16:creationId xmlns:a16="http://schemas.microsoft.com/office/drawing/2014/main" id="{017545A5-9F89-2749-A706-3AAB0735C9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Line 37">
                <a:extLst>
                  <a:ext uri="{FF2B5EF4-FFF2-40B4-BE49-F238E27FC236}">
                    <a16:creationId xmlns:a16="http://schemas.microsoft.com/office/drawing/2014/main" id="{B8D1EE04-8734-5746-A11E-A30A1FC3CCE5}"/>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9" name="Freeform 78">
                <a:extLst>
                  <a:ext uri="{FF2B5EF4-FFF2-40B4-BE49-F238E27FC236}">
                    <a16:creationId xmlns:a16="http://schemas.microsoft.com/office/drawing/2014/main" id="{09080B67-7B6B-054A-A466-E841C6782A8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80" name="Group 207">
              <a:extLst>
                <a:ext uri="{FF2B5EF4-FFF2-40B4-BE49-F238E27FC236}">
                  <a16:creationId xmlns:a16="http://schemas.microsoft.com/office/drawing/2014/main" id="{3CD695D2-1590-4F40-8199-EFC92217BBCD}"/>
                </a:ext>
              </a:extLst>
            </p:cNvPr>
            <p:cNvGrpSpPr>
              <a:grpSpLocks/>
            </p:cNvGrpSpPr>
            <p:nvPr/>
          </p:nvGrpSpPr>
          <p:grpSpPr bwMode="auto">
            <a:xfrm>
              <a:off x="683555" y="3337907"/>
              <a:ext cx="304800" cy="762000"/>
              <a:chOff x="4560" y="2400"/>
              <a:chExt cx="192" cy="480"/>
            </a:xfrm>
          </p:grpSpPr>
          <p:sp>
            <p:nvSpPr>
              <p:cNvPr id="81" name="Oval 111">
                <a:extLst>
                  <a:ext uri="{FF2B5EF4-FFF2-40B4-BE49-F238E27FC236}">
                    <a16:creationId xmlns:a16="http://schemas.microsoft.com/office/drawing/2014/main" id="{409CF989-1476-BB4D-8654-F1D4440DA5D0}"/>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2" name="Line 112">
                <a:extLst>
                  <a:ext uri="{FF2B5EF4-FFF2-40B4-BE49-F238E27FC236}">
                    <a16:creationId xmlns:a16="http://schemas.microsoft.com/office/drawing/2014/main" id="{C4447D59-AFB8-F74E-AF3B-40AE4FE94067}"/>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3" name="Line 113">
                <a:extLst>
                  <a:ext uri="{FF2B5EF4-FFF2-40B4-BE49-F238E27FC236}">
                    <a16:creationId xmlns:a16="http://schemas.microsoft.com/office/drawing/2014/main" id="{DE6C87DC-48D3-8B45-9F59-4F12781553E0}"/>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4" name="Group 117">
                <a:extLst>
                  <a:ext uri="{FF2B5EF4-FFF2-40B4-BE49-F238E27FC236}">
                    <a16:creationId xmlns:a16="http://schemas.microsoft.com/office/drawing/2014/main" id="{F0E6A506-8BA1-3947-A007-7E83A18D9AED}"/>
                  </a:ext>
                </a:extLst>
              </p:cNvPr>
              <p:cNvGrpSpPr>
                <a:grpSpLocks noChangeAspect="1"/>
              </p:cNvGrpSpPr>
              <p:nvPr/>
            </p:nvGrpSpPr>
            <p:grpSpPr bwMode="auto">
              <a:xfrm>
                <a:off x="4608" y="2592"/>
                <a:ext cx="96" cy="96"/>
                <a:chOff x="2929" y="3217"/>
                <a:chExt cx="383" cy="191"/>
              </a:xfrm>
            </p:grpSpPr>
            <p:sp>
              <p:nvSpPr>
                <p:cNvPr id="85" name="Arc 118">
                  <a:extLst>
                    <a:ext uri="{FF2B5EF4-FFF2-40B4-BE49-F238E27FC236}">
                      <a16:creationId xmlns:a16="http://schemas.microsoft.com/office/drawing/2014/main" id="{DB4680CA-DC42-A640-88FE-82339944E055}"/>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6" name="Arc 119">
                  <a:extLst>
                    <a:ext uri="{FF2B5EF4-FFF2-40B4-BE49-F238E27FC236}">
                      <a16:creationId xmlns:a16="http://schemas.microsoft.com/office/drawing/2014/main" id="{3DBAC816-6678-8C46-818F-4DEFC269A2B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7" name="Straight Connector 86">
              <a:extLst>
                <a:ext uri="{FF2B5EF4-FFF2-40B4-BE49-F238E27FC236}">
                  <a16:creationId xmlns:a16="http://schemas.microsoft.com/office/drawing/2014/main" id="{A673FD14-2B56-254B-87D5-0DF4AE9C4877}"/>
                </a:ext>
              </a:extLst>
            </p:cNvPr>
            <p:cNvCxnSpPr/>
            <p:nvPr/>
          </p:nvCxnSpPr>
          <p:spPr>
            <a:xfrm>
              <a:off x="1293155" y="3322069"/>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8" name="Group 222">
              <a:extLst>
                <a:ext uri="{FF2B5EF4-FFF2-40B4-BE49-F238E27FC236}">
                  <a16:creationId xmlns:a16="http://schemas.microsoft.com/office/drawing/2014/main" id="{DEC9F654-BE3F-B94F-9A6A-916A9828E463}"/>
                </a:ext>
              </a:extLst>
            </p:cNvPr>
            <p:cNvGrpSpPr>
              <a:grpSpLocks/>
            </p:cNvGrpSpPr>
            <p:nvPr/>
          </p:nvGrpSpPr>
          <p:grpSpPr bwMode="auto">
            <a:xfrm>
              <a:off x="683555" y="3944890"/>
              <a:ext cx="304800" cy="381000"/>
              <a:chOff x="4272" y="3072"/>
              <a:chExt cx="192" cy="240"/>
            </a:xfrm>
          </p:grpSpPr>
          <p:sp>
            <p:nvSpPr>
              <p:cNvPr id="89" name="Line 99">
                <a:extLst>
                  <a:ext uri="{FF2B5EF4-FFF2-40B4-BE49-F238E27FC236}">
                    <a16:creationId xmlns:a16="http://schemas.microsoft.com/office/drawing/2014/main" id="{BB88C3C5-A980-EC4D-A24D-67FE13788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0">
                <a:extLst>
                  <a:ext uri="{FF2B5EF4-FFF2-40B4-BE49-F238E27FC236}">
                    <a16:creationId xmlns:a16="http://schemas.microsoft.com/office/drawing/2014/main" id="{FF15EFAE-3F1F-A142-959A-3CB02BC7365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1">
                <a:extLst>
                  <a:ext uri="{FF2B5EF4-FFF2-40B4-BE49-F238E27FC236}">
                    <a16:creationId xmlns:a16="http://schemas.microsoft.com/office/drawing/2014/main" id="{AEB74D2E-5F94-954C-9A71-11282AA39FF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2">
                <a:extLst>
                  <a:ext uri="{FF2B5EF4-FFF2-40B4-BE49-F238E27FC236}">
                    <a16:creationId xmlns:a16="http://schemas.microsoft.com/office/drawing/2014/main" id="{847B87C8-EC3C-B641-AF83-ACB9EE9623E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3">
                <a:extLst>
                  <a:ext uri="{FF2B5EF4-FFF2-40B4-BE49-F238E27FC236}">
                    <a16:creationId xmlns:a16="http://schemas.microsoft.com/office/drawing/2014/main" id="{5AD0238A-B624-2140-A82E-383B2D4B523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4" name="Line 104">
                <a:extLst>
                  <a:ext uri="{FF2B5EF4-FFF2-40B4-BE49-F238E27FC236}">
                    <a16:creationId xmlns:a16="http://schemas.microsoft.com/office/drawing/2014/main" id="{1E9EDD6E-F090-D441-92DE-435289510C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6" name="Group 210">
              <a:extLst>
                <a:ext uri="{FF2B5EF4-FFF2-40B4-BE49-F238E27FC236}">
                  <a16:creationId xmlns:a16="http://schemas.microsoft.com/office/drawing/2014/main" id="{F7969697-9DD2-7746-A905-671CC84925A6}"/>
                </a:ext>
              </a:extLst>
            </p:cNvPr>
            <p:cNvGrpSpPr>
              <a:grpSpLocks/>
            </p:cNvGrpSpPr>
            <p:nvPr/>
          </p:nvGrpSpPr>
          <p:grpSpPr bwMode="auto">
            <a:xfrm rot="16200000">
              <a:off x="1064555" y="2942622"/>
              <a:ext cx="304800" cy="762000"/>
              <a:chOff x="3216" y="1728"/>
              <a:chExt cx="192" cy="480"/>
            </a:xfrm>
          </p:grpSpPr>
          <p:sp>
            <p:nvSpPr>
              <p:cNvPr id="97" name="Line 8">
                <a:extLst>
                  <a:ext uri="{FF2B5EF4-FFF2-40B4-BE49-F238E27FC236}">
                    <a16:creationId xmlns:a16="http://schemas.microsoft.com/office/drawing/2014/main" id="{DB0EBB3D-EE55-4943-AAA5-C7CB1FAF78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9">
                <a:extLst>
                  <a:ext uri="{FF2B5EF4-FFF2-40B4-BE49-F238E27FC236}">
                    <a16:creationId xmlns:a16="http://schemas.microsoft.com/office/drawing/2014/main" id="{B793F0B3-F788-8247-AAA2-56F31CFB08B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0">
                <a:extLst>
                  <a:ext uri="{FF2B5EF4-FFF2-40B4-BE49-F238E27FC236}">
                    <a16:creationId xmlns:a16="http://schemas.microsoft.com/office/drawing/2014/main" id="{C21B0C89-2C17-6146-9140-C718CE6308F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11">
                <a:extLst>
                  <a:ext uri="{FF2B5EF4-FFF2-40B4-BE49-F238E27FC236}">
                    <a16:creationId xmlns:a16="http://schemas.microsoft.com/office/drawing/2014/main" id="{EB408D5D-3CAC-5548-B2CC-CC94AC6550A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1" name="Freeform 12">
              <a:extLst>
                <a:ext uri="{FF2B5EF4-FFF2-40B4-BE49-F238E27FC236}">
                  <a16:creationId xmlns:a16="http://schemas.microsoft.com/office/drawing/2014/main" id="{BB9BC6D6-608F-DC4E-84F9-5ADD2F86C5A3}"/>
                </a:ext>
              </a:extLst>
            </p:cNvPr>
            <p:cNvSpPr>
              <a:spLocks/>
            </p:cNvSpPr>
            <p:nvPr/>
          </p:nvSpPr>
          <p:spPr bwMode="auto">
            <a:xfrm flipH="1">
              <a:off x="1669225" y="259210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2" name="Straight Connector 101">
              <a:extLst>
                <a:ext uri="{FF2B5EF4-FFF2-40B4-BE49-F238E27FC236}">
                  <a16:creationId xmlns:a16="http://schemas.microsoft.com/office/drawing/2014/main" id="{3B33E947-A2C9-1E4A-BDAB-BCCE20B6216E}"/>
                </a:ext>
              </a:extLst>
            </p:cNvPr>
            <p:cNvCxnSpPr>
              <a:cxnSpLocks/>
            </p:cNvCxnSpPr>
            <p:nvPr/>
          </p:nvCxnSpPr>
          <p:spPr>
            <a:xfrm>
              <a:off x="2182005" y="3018822"/>
              <a:ext cx="413812" cy="27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AE5820D-5A37-FC46-8357-0BC57B2C7470}"/>
                </a:ext>
              </a:extLst>
            </p:cNvPr>
            <p:cNvCxnSpPr/>
            <p:nvPr/>
          </p:nvCxnSpPr>
          <p:spPr>
            <a:xfrm flipV="1">
              <a:off x="1746869" y="2292651"/>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DD3C11-0F60-8C4C-B046-1A9615B3100C}"/>
                </a:ext>
              </a:extLst>
            </p:cNvPr>
            <p:cNvCxnSpPr/>
            <p:nvPr/>
          </p:nvCxnSpPr>
          <p:spPr>
            <a:xfrm rot="10800000">
              <a:off x="1758917" y="228625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9932DC4-BF22-AA49-948F-391AD52C9E4A}"/>
                </a:ext>
              </a:extLst>
            </p:cNvPr>
            <p:cNvCxnSpPr/>
            <p:nvPr/>
          </p:nvCxnSpPr>
          <p:spPr>
            <a:xfrm rot="5400000" flipH="1" flipV="1">
              <a:off x="2002172" y="2124129"/>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944BA33C-7AF7-A04A-B01D-EC46AFB84C5B}"/>
                </a:ext>
              </a:extLst>
            </p:cNvPr>
            <p:cNvSpPr txBox="1"/>
            <p:nvPr/>
          </p:nvSpPr>
          <p:spPr>
            <a:xfrm>
              <a:off x="2265420" y="3776130"/>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107" name="TextBox 106">
              <a:extLst>
                <a:ext uri="{FF2B5EF4-FFF2-40B4-BE49-F238E27FC236}">
                  <a16:creationId xmlns:a16="http://schemas.microsoft.com/office/drawing/2014/main" id="{84616DF3-81B3-5F44-9074-428DABDBC284}"/>
                </a:ext>
              </a:extLst>
            </p:cNvPr>
            <p:cNvSpPr txBox="1"/>
            <p:nvPr/>
          </p:nvSpPr>
          <p:spPr>
            <a:xfrm>
              <a:off x="1297907" y="2607024"/>
              <a:ext cx="475159" cy="338554"/>
            </a:xfrm>
            <a:prstGeom prst="rect">
              <a:avLst/>
            </a:prstGeom>
            <a:noFill/>
          </p:spPr>
          <p:txBody>
            <a:bodyPr wrap="square" rtlCol="0">
              <a:spAutoFit/>
            </a:bodyPr>
            <a:lstStyle/>
            <a:p>
              <a:r>
                <a:rPr lang="en-US" sz="1600" dirty="0"/>
                <a:t>R</a:t>
              </a:r>
              <a:r>
                <a:rPr lang="en-US" sz="1600" baseline="-25000" dirty="0"/>
                <a:t>1</a:t>
              </a:r>
              <a:endParaRPr lang="en-US" sz="1200" dirty="0"/>
            </a:p>
          </p:txBody>
        </p:sp>
        <p:grpSp>
          <p:nvGrpSpPr>
            <p:cNvPr id="109" name="Group 222">
              <a:extLst>
                <a:ext uri="{FF2B5EF4-FFF2-40B4-BE49-F238E27FC236}">
                  <a16:creationId xmlns:a16="http://schemas.microsoft.com/office/drawing/2014/main" id="{A7C12862-4F98-5D47-B698-36AE34BB9B9D}"/>
                </a:ext>
              </a:extLst>
            </p:cNvPr>
            <p:cNvGrpSpPr>
              <a:grpSpLocks/>
            </p:cNvGrpSpPr>
            <p:nvPr/>
          </p:nvGrpSpPr>
          <p:grpSpPr bwMode="auto">
            <a:xfrm>
              <a:off x="2056945" y="4253690"/>
              <a:ext cx="304800" cy="381000"/>
              <a:chOff x="4272" y="3072"/>
              <a:chExt cx="192" cy="240"/>
            </a:xfrm>
          </p:grpSpPr>
          <p:sp>
            <p:nvSpPr>
              <p:cNvPr id="110" name="Line 99">
                <a:extLst>
                  <a:ext uri="{FF2B5EF4-FFF2-40B4-BE49-F238E27FC236}">
                    <a16:creationId xmlns:a16="http://schemas.microsoft.com/office/drawing/2014/main" id="{4B66E38F-16C2-114D-B4EE-7146C1C1D4F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1" name="Line 100">
                <a:extLst>
                  <a:ext uri="{FF2B5EF4-FFF2-40B4-BE49-F238E27FC236}">
                    <a16:creationId xmlns:a16="http://schemas.microsoft.com/office/drawing/2014/main" id="{709F0E4B-3258-5A45-BAEC-26A91E34564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2" name="Line 101">
                <a:extLst>
                  <a:ext uri="{FF2B5EF4-FFF2-40B4-BE49-F238E27FC236}">
                    <a16:creationId xmlns:a16="http://schemas.microsoft.com/office/drawing/2014/main" id="{CD2F6D0C-5FDE-E642-B077-68EB32F7F74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3" name="Line 102">
                <a:extLst>
                  <a:ext uri="{FF2B5EF4-FFF2-40B4-BE49-F238E27FC236}">
                    <a16:creationId xmlns:a16="http://schemas.microsoft.com/office/drawing/2014/main" id="{93987576-5195-4445-858F-24B6EAFEAEE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4" name="Line 103">
                <a:extLst>
                  <a:ext uri="{FF2B5EF4-FFF2-40B4-BE49-F238E27FC236}">
                    <a16:creationId xmlns:a16="http://schemas.microsoft.com/office/drawing/2014/main" id="{9D6ADE18-1A1D-0A4C-82C1-A20FF7FD3F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5" name="Line 104">
                <a:extLst>
                  <a:ext uri="{FF2B5EF4-FFF2-40B4-BE49-F238E27FC236}">
                    <a16:creationId xmlns:a16="http://schemas.microsoft.com/office/drawing/2014/main" id="{622B39EB-7A23-574F-8B95-442A4C6B09E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16" name="Freeform 12">
              <a:extLst>
                <a:ext uri="{FF2B5EF4-FFF2-40B4-BE49-F238E27FC236}">
                  <a16:creationId xmlns:a16="http://schemas.microsoft.com/office/drawing/2014/main" id="{799D86E1-5241-0140-BE76-D2F0C11E7E02}"/>
                </a:ext>
              </a:extLst>
            </p:cNvPr>
            <p:cNvSpPr>
              <a:spLocks/>
            </p:cNvSpPr>
            <p:nvPr/>
          </p:nvSpPr>
          <p:spPr bwMode="auto">
            <a:xfrm flipH="1">
              <a:off x="1672491" y="33352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7" name="Freeform 12">
              <a:extLst>
                <a:ext uri="{FF2B5EF4-FFF2-40B4-BE49-F238E27FC236}">
                  <a16:creationId xmlns:a16="http://schemas.microsoft.com/office/drawing/2014/main" id="{163D3FB0-FA48-054B-A457-D7862279D922}"/>
                </a:ext>
              </a:extLst>
            </p:cNvPr>
            <p:cNvSpPr>
              <a:spLocks/>
            </p:cNvSpPr>
            <p:nvPr/>
          </p:nvSpPr>
          <p:spPr bwMode="auto">
            <a:xfrm flipH="1">
              <a:off x="2112433" y="356389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18" name="Straight Connector 117">
              <a:extLst>
                <a:ext uri="{FF2B5EF4-FFF2-40B4-BE49-F238E27FC236}">
                  <a16:creationId xmlns:a16="http://schemas.microsoft.com/office/drawing/2014/main" id="{A214F004-FE33-CB42-A160-704EF0ACAD07}"/>
                </a:ext>
              </a:extLst>
            </p:cNvPr>
            <p:cNvCxnSpPr/>
            <p:nvPr/>
          </p:nvCxnSpPr>
          <p:spPr>
            <a:xfrm flipV="1">
              <a:off x="1773742" y="4262216"/>
              <a:ext cx="113348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7F9D386-74CD-3F4B-81B1-7609675A1031}"/>
                </a:ext>
              </a:extLst>
            </p:cNvPr>
            <p:cNvCxnSpPr>
              <a:cxnSpLocks/>
            </p:cNvCxnSpPr>
            <p:nvPr/>
          </p:nvCxnSpPr>
          <p:spPr>
            <a:xfrm flipV="1">
              <a:off x="1765196" y="3967901"/>
              <a:ext cx="0" cy="307777"/>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0" name="Group 210">
              <a:extLst>
                <a:ext uri="{FF2B5EF4-FFF2-40B4-BE49-F238E27FC236}">
                  <a16:creationId xmlns:a16="http://schemas.microsoft.com/office/drawing/2014/main" id="{897F6BB2-1367-CC4F-8625-2E15FDAE88F3}"/>
                </a:ext>
              </a:extLst>
            </p:cNvPr>
            <p:cNvGrpSpPr>
              <a:grpSpLocks/>
            </p:cNvGrpSpPr>
            <p:nvPr/>
          </p:nvGrpSpPr>
          <p:grpSpPr bwMode="auto">
            <a:xfrm rot="16200000">
              <a:off x="2431989" y="3194558"/>
              <a:ext cx="304800" cy="762000"/>
              <a:chOff x="3216" y="1728"/>
              <a:chExt cx="192" cy="480"/>
            </a:xfrm>
          </p:grpSpPr>
          <p:sp>
            <p:nvSpPr>
              <p:cNvPr id="121" name="Line 8">
                <a:extLst>
                  <a:ext uri="{FF2B5EF4-FFF2-40B4-BE49-F238E27FC236}">
                    <a16:creationId xmlns:a16="http://schemas.microsoft.com/office/drawing/2014/main" id="{3EBFB474-61CE-CC47-BAFD-2B18343847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9">
                <a:extLst>
                  <a:ext uri="{FF2B5EF4-FFF2-40B4-BE49-F238E27FC236}">
                    <a16:creationId xmlns:a16="http://schemas.microsoft.com/office/drawing/2014/main" id="{59E23E19-BBF3-5840-8B70-BF967C70F31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
                <a:extLst>
                  <a:ext uri="{FF2B5EF4-FFF2-40B4-BE49-F238E27FC236}">
                    <a16:creationId xmlns:a16="http://schemas.microsoft.com/office/drawing/2014/main" id="{E8CAFA92-971E-FA4A-88F7-7F2F155BB0F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1">
                <a:extLst>
                  <a:ext uri="{FF2B5EF4-FFF2-40B4-BE49-F238E27FC236}">
                    <a16:creationId xmlns:a16="http://schemas.microsoft.com/office/drawing/2014/main" id="{4D7826B4-3FD4-044E-B232-F64E144E1B6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5851EA67-BFAC-E44F-A48C-B8B9EBDF6518}"/>
                </a:ext>
              </a:extLst>
            </p:cNvPr>
            <p:cNvSpPr/>
            <p:nvPr/>
          </p:nvSpPr>
          <p:spPr>
            <a:xfrm>
              <a:off x="2876335" y="42134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6" name="TextBox 125">
              <a:extLst>
                <a:ext uri="{FF2B5EF4-FFF2-40B4-BE49-F238E27FC236}">
                  <a16:creationId xmlns:a16="http://schemas.microsoft.com/office/drawing/2014/main" id="{88C53F88-6E7F-1F4D-8ECC-24265D0E162B}"/>
                </a:ext>
              </a:extLst>
            </p:cNvPr>
            <p:cNvSpPr txBox="1"/>
            <p:nvPr/>
          </p:nvSpPr>
          <p:spPr>
            <a:xfrm>
              <a:off x="1345214" y="3613994"/>
              <a:ext cx="404595" cy="338554"/>
            </a:xfrm>
            <a:prstGeom prst="rect">
              <a:avLst/>
            </a:prstGeom>
            <a:noFill/>
          </p:spPr>
          <p:txBody>
            <a:bodyPr wrap="square" rtlCol="0">
              <a:spAutoFit/>
            </a:bodyPr>
            <a:lstStyle/>
            <a:p>
              <a:r>
                <a:rPr lang="en-US" sz="1600" dirty="0"/>
                <a:t>R</a:t>
              </a:r>
              <a:r>
                <a:rPr lang="en-US" sz="1600" baseline="-25000" dirty="0"/>
                <a:t>2</a:t>
              </a:r>
              <a:endParaRPr lang="en-US" sz="1200" baseline="-25000" dirty="0"/>
            </a:p>
          </p:txBody>
        </p:sp>
        <p:sp>
          <p:nvSpPr>
            <p:cNvPr id="127" name="Oval 126">
              <a:extLst>
                <a:ext uri="{FF2B5EF4-FFF2-40B4-BE49-F238E27FC236}">
                  <a16:creationId xmlns:a16="http://schemas.microsoft.com/office/drawing/2014/main" id="{8FEADDB2-5583-2249-9A47-E128CC8BAD2C}"/>
                </a:ext>
              </a:extLst>
            </p:cNvPr>
            <p:cNvSpPr/>
            <p:nvPr/>
          </p:nvSpPr>
          <p:spPr>
            <a:xfrm>
              <a:off x="2110019" y="18623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8" name="TextBox 127">
              <a:extLst>
                <a:ext uri="{FF2B5EF4-FFF2-40B4-BE49-F238E27FC236}">
                  <a16:creationId xmlns:a16="http://schemas.microsoft.com/office/drawing/2014/main" id="{D6115C7A-FF59-054B-A1FD-B78C33F1ACDD}"/>
                </a:ext>
              </a:extLst>
            </p:cNvPr>
            <p:cNvSpPr txBox="1"/>
            <p:nvPr/>
          </p:nvSpPr>
          <p:spPr>
            <a:xfrm>
              <a:off x="328105" y="3487690"/>
              <a:ext cx="366920" cy="338554"/>
            </a:xfrm>
            <a:prstGeom prst="rect">
              <a:avLst/>
            </a:prstGeom>
            <a:noFill/>
          </p:spPr>
          <p:txBody>
            <a:bodyPr wrap="square" rtlCol="0">
              <a:spAutoFit/>
            </a:bodyPr>
            <a:lstStyle/>
            <a:p>
              <a:r>
                <a:rPr lang="en-US" sz="1600" dirty="0"/>
                <a:t>V</a:t>
              </a:r>
              <a:r>
                <a:rPr lang="en-US" sz="1600" baseline="-25000" dirty="0"/>
                <a:t>i</a:t>
              </a:r>
            </a:p>
          </p:txBody>
        </p:sp>
        <p:sp>
          <p:nvSpPr>
            <p:cNvPr id="129" name="TextBox 128">
              <a:extLst>
                <a:ext uri="{FF2B5EF4-FFF2-40B4-BE49-F238E27FC236}">
                  <a16:creationId xmlns:a16="http://schemas.microsoft.com/office/drawing/2014/main" id="{9FA35B8F-EDE4-3141-8856-4122BD927FB3}"/>
                </a:ext>
              </a:extLst>
            </p:cNvPr>
            <p:cNvSpPr txBox="1"/>
            <p:nvPr/>
          </p:nvSpPr>
          <p:spPr>
            <a:xfrm>
              <a:off x="1990622" y="1551204"/>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cxnSp>
          <p:nvCxnSpPr>
            <p:cNvPr id="132" name="Straight Connector 131">
              <a:extLst>
                <a:ext uri="{FF2B5EF4-FFF2-40B4-BE49-F238E27FC236}">
                  <a16:creationId xmlns:a16="http://schemas.microsoft.com/office/drawing/2014/main" id="{6B714703-DECD-1E45-8689-B5E973EF03D9}"/>
                </a:ext>
              </a:extLst>
            </p:cNvPr>
            <p:cNvCxnSpPr>
              <a:cxnSpLocks/>
            </p:cNvCxnSpPr>
            <p:nvPr/>
          </p:nvCxnSpPr>
          <p:spPr>
            <a:xfrm flipH="1" flipV="1">
              <a:off x="2570533" y="2279158"/>
              <a:ext cx="16124" cy="75133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0BF207D-1C04-0D48-8489-06DB0923FEDD}"/>
                </a:ext>
              </a:extLst>
            </p:cNvPr>
            <p:cNvSpPr txBox="1"/>
            <p:nvPr/>
          </p:nvSpPr>
          <p:spPr>
            <a:xfrm>
              <a:off x="1052846" y="2811320"/>
              <a:ext cx="420241" cy="338554"/>
            </a:xfrm>
            <a:prstGeom prst="rect">
              <a:avLst/>
            </a:prstGeom>
            <a:noFill/>
          </p:spPr>
          <p:txBody>
            <a:bodyPr wrap="square" rtlCol="0">
              <a:spAutoFit/>
            </a:bodyPr>
            <a:lstStyle/>
            <a:p>
              <a:r>
                <a:rPr lang="en-US" sz="1600" dirty="0" err="1"/>
                <a:t>C</a:t>
              </a:r>
              <a:r>
                <a:rPr lang="en-US" sz="1600" baseline="-25000" dirty="0" err="1"/>
                <a:t>i</a:t>
              </a:r>
              <a:endParaRPr lang="en-US" sz="1200" dirty="0"/>
            </a:p>
          </p:txBody>
        </p:sp>
        <p:sp>
          <p:nvSpPr>
            <p:cNvPr id="67" name="Oval 66">
              <a:extLst>
                <a:ext uri="{FF2B5EF4-FFF2-40B4-BE49-F238E27FC236}">
                  <a16:creationId xmlns:a16="http://schemas.microsoft.com/office/drawing/2014/main" id="{33D1D7C1-1A8F-BA4C-8B57-9399B5B6F080}"/>
                </a:ext>
              </a:extLst>
            </p:cNvPr>
            <p:cNvSpPr/>
            <p:nvPr/>
          </p:nvSpPr>
          <p:spPr>
            <a:xfrm>
              <a:off x="2916001" y="351405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B7D32F-056A-7B4E-A230-10A4EA1F3D6F}"/>
                </a:ext>
              </a:extLst>
            </p:cNvPr>
            <p:cNvSpPr/>
            <p:nvPr/>
          </p:nvSpPr>
          <p:spPr>
            <a:xfrm>
              <a:off x="1703236" y="326562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30CDDB2B-308C-5544-A366-A95FC1F36015}"/>
                </a:ext>
              </a:extLst>
            </p:cNvPr>
            <p:cNvSpPr/>
            <p:nvPr/>
          </p:nvSpPr>
          <p:spPr>
            <a:xfrm>
              <a:off x="2140940" y="4205074"/>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692812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BJT </a:t>
            </a:r>
            <a:r>
              <a:rPr lang="en-US" dirty="0">
                <a:cs typeface="Arial" panose="020B0604020202020204" pitchFamily="34" charset="0"/>
              </a:rPr>
              <a:t>c</a:t>
            </a:r>
            <a:r>
              <a:rPr lang="en-US" sz="4400" dirty="0">
                <a:cs typeface="Arial" panose="020B0604020202020204" pitchFamily="34" charset="0"/>
              </a:rPr>
              <a:t>ommon </a:t>
            </a:r>
            <a:r>
              <a:rPr lang="en-US" dirty="0">
                <a:cs typeface="Arial" panose="020B0604020202020204" pitchFamily="34" charset="0"/>
              </a:rPr>
              <a:t>b</a:t>
            </a:r>
            <a:r>
              <a:rPr lang="en-US" sz="4400" dirty="0">
                <a:cs typeface="Arial" panose="020B0604020202020204" pitchFamily="34" charset="0"/>
              </a:rPr>
              <a:t>ase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5294" y="1621248"/>
                <a:ext cx="7940363" cy="4580519"/>
              </a:xfrm>
            </p:spPr>
            <p:txBody>
              <a:bodyPr>
                <a:noAutofit/>
              </a:bodyPr>
              <a:lstStyle/>
              <a:p>
                <a:pPr>
                  <a:spcBef>
                    <a:spcPts val="400"/>
                  </a:spcBef>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𝐼</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𝐸</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𝛽</m:t>
                        </m:r>
                      </m:num>
                      <m:den>
                        <m:r>
                          <a:rPr lang="en-US" sz="2000" b="0" i="1" smtClean="0">
                            <a:latin typeface="Cambria Math" panose="02040503050406030204" pitchFamily="18" charset="0"/>
                            <a:ea typeface="Cambria Math" panose="02040503050406030204" pitchFamily="18" charset="0"/>
                            <a:cs typeface="Arial" charset="0"/>
                          </a:rPr>
                          <m:t>𝛽</m:t>
                        </m:r>
                        <m:r>
                          <a:rPr lang="en-US" sz="2000" b="0" i="1" smtClean="0">
                            <a:latin typeface="Cambria Math" panose="02040503050406030204" pitchFamily="18" charset="0"/>
                            <a:ea typeface="Cambria Math" panose="02040503050406030204" pitchFamily="18" charset="0"/>
                            <a:cs typeface="Arial" charset="0"/>
                          </a:rPr>
                          <m:t>+1</m:t>
                        </m:r>
                      </m:den>
                    </m:f>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b="0" i="1" smtClean="0">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𝐿</m:t>
                            </m:r>
                          </m:sub>
                        </m:sSub>
                      </m:num>
                      <m:den>
                        <m:sSub>
                          <m:sSubPr>
                            <m:ctrlPr>
                              <a:rPr lang="en-US" sz="2000" i="1">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𝑒</m:t>
                            </m:r>
                          </m:sub>
                        </m:sSub>
                      </m:den>
                    </m:f>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𝑍</m:t>
                        </m:r>
                      </m:e>
                      <m:sub>
                        <m:r>
                          <a:rPr lang="en-US" sz="2000" b="0" i="1" smtClean="0">
                            <a:latin typeface="Cambria Math" panose="02040503050406030204" pitchFamily="18" charset="0"/>
                            <a:cs typeface="Arial" charset="0"/>
                          </a:rPr>
                          <m:t>𝑜𝑢𝑡</m:t>
                        </m:r>
                      </m:sub>
                    </m:sSub>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𝐶𝐶</m:t>
                        </m:r>
                      </m:sub>
                    </m:sSub>
                    <m:r>
                      <a:rPr lang="en-US" sz="2000" b="0" i="1" smtClean="0">
                        <a:latin typeface="Cambria Math" panose="02040503050406030204" pitchFamily="18" charset="0"/>
                        <a:cs typeface="Arial" charset="0"/>
                      </a:rPr>
                      <m:t>=12,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=.7</m:t>
                    </m:r>
                    <m:r>
                      <a:rPr lang="en-US" sz="2000" b="0" i="1" smtClean="0">
                        <a:latin typeface="Cambria Math" panose="02040503050406030204" pitchFamily="18" charset="0"/>
                        <a:cs typeface="Arial" charset="0"/>
                      </a:rPr>
                      <m:t>𝑉</m:t>
                    </m:r>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=50</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𝐿</m:t>
                        </m:r>
                      </m:sub>
                    </m:sSub>
                    <m:r>
                      <a:rPr lang="en-US" sz="2000" b="0" i="1" smtClean="0">
                        <a:latin typeface="Cambria Math" panose="02040503050406030204" pitchFamily="18" charset="0"/>
                        <a:ea typeface="Cambria Math" panose="02040503050406030204" pitchFamily="18" charset="0"/>
                        <a:cs typeface="Arial" charset="0"/>
                      </a:rPr>
                      <m:t>=1</m:t>
                    </m:r>
                    <m:r>
                      <a:rPr lang="en-US" sz="2000" b="0" i="1" smtClean="0">
                        <a:latin typeface="Cambria Math" panose="02040503050406030204" pitchFamily="18" charset="0"/>
                        <a:ea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=5</m:t>
                    </m:r>
                    <m:r>
                      <a:rPr lang="en-US" sz="2000" b="0" i="1" smtClean="0">
                        <a:latin typeface="Cambria Math" panose="02040503050406030204" pitchFamily="18" charset="0"/>
                        <a:ea typeface="Cambria Math" panose="02040503050406030204" pitchFamily="18" charset="0"/>
                        <a:cs typeface="Arial" charset="0"/>
                      </a:rPr>
                      <m:t>𝑚𝐴</m:t>
                    </m:r>
                    <m:r>
                      <a:rPr lang="en-US" sz="2000" b="0" i="1" smtClean="0">
                        <a:latin typeface="Cambria Math" panose="02040503050406030204" pitchFamily="18" charset="0"/>
                        <a:ea typeface="Cambria Math" panose="02040503050406030204" pitchFamily="18" charset="0"/>
                        <a:cs typeface="Arial" charset="0"/>
                      </a:rPr>
                      <m:t>, </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𝑐𝑒</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𝑞</m:t>
                        </m:r>
                      </m:sub>
                    </m:sSub>
                    <m:r>
                      <a:rPr lang="en-US" sz="2000" b="0" i="1" smtClean="0">
                        <a:latin typeface="Cambria Math" panose="02040503050406030204" pitchFamily="18" charset="0"/>
                        <a:ea typeface="Cambria Math" panose="02040503050406030204" pitchFamily="18" charset="0"/>
                        <a:cs typeface="Arial" charset="0"/>
                      </a:rPr>
                      <m:t>=6</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b="0" dirty="0">
                  <a:latin typeface="Arial" charset="0"/>
                  <a:ea typeface="Cambria Math" panose="02040503050406030204" pitchFamily="18"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𝑞</m:t>
                            </m:r>
                          </m:sub>
                        </m:sSub>
                      </m:num>
                      <m:den>
                        <m:r>
                          <a:rPr lang="en-US" sz="2000" b="0" i="1" smtClean="0">
                            <a:latin typeface="Cambria Math" panose="02040503050406030204" pitchFamily="18" charset="0"/>
                            <a:ea typeface="Cambria Math" panose="02040503050406030204" pitchFamily="18" charset="0"/>
                            <a:cs typeface="Arial" charset="0"/>
                          </a:rPr>
                          <m:t>𝛽</m:t>
                        </m:r>
                      </m:den>
                    </m:f>
                    <m:r>
                      <a:rPr lang="en-US" sz="2000" b="0" i="1" smtClean="0">
                        <a:latin typeface="Cambria Math" panose="02040503050406030204" pitchFamily="18" charset="0"/>
                        <a:cs typeface="Arial" charset="0"/>
                      </a:rPr>
                      <m:t>=33</m:t>
                    </m:r>
                    <m:r>
                      <a:rPr lang="en-US" sz="2000" b="0" i="1" smtClean="0">
                        <a:latin typeface="Cambria Math" panose="02040503050406030204" pitchFamily="18" charset="0"/>
                        <a:ea typeface="Cambria Math" panose="02040503050406030204" pitchFamily="18" charset="0"/>
                        <a:cs typeface="Arial" charset="0"/>
                      </a:rPr>
                      <m:t>𝜇</m:t>
                    </m:r>
                    <m:r>
                      <a:rPr lang="en-US" sz="2000" b="0" i="1" smtClean="0">
                        <a:latin typeface="Cambria Math" panose="02040503050406030204" pitchFamily="18" charset="0"/>
                        <a:ea typeface="Cambria Math" panose="02040503050406030204" pitchFamily="18" charset="0"/>
                        <a:cs typeface="Arial" charset="0"/>
                      </a:rPr>
                      <m:t>𝐴</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𝑅</m:t>
                            </m:r>
                          </m:e>
                          <m:sub>
                            <m:r>
                              <a:rPr lang="en-US" sz="2000" b="0" i="1" smtClean="0">
                                <a:latin typeface="Cambria Math" panose="02040503050406030204" pitchFamily="18" charset="0"/>
                                <a:ea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=10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𝑏</m:t>
                        </m:r>
                      </m:sub>
                    </m:sSub>
                    <m:r>
                      <a:rPr lang="en-US" sz="2000" i="1">
                        <a:latin typeface="Cambria Math" panose="02040503050406030204" pitchFamily="18" charset="0"/>
                        <a:cs typeface="Arial" charset="0"/>
                      </a:rPr>
                      <m:t>=33</m:t>
                    </m:r>
                    <m:r>
                      <a:rPr lang="en-US" sz="2000" b="0" i="1" smtClean="0">
                        <a:latin typeface="Cambria Math" panose="02040503050406030204" pitchFamily="18" charset="0"/>
                        <a:cs typeface="Arial" charset="0"/>
                      </a:rPr>
                      <m:t>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 </m:t>
                    </m:r>
                  </m:oMath>
                </a14:m>
                <a:r>
                  <a:rPr lang="en-US" sz="2000" dirty="0">
                    <a:latin typeface="Arial" charset="0"/>
                    <a:ea typeface="Arial" charset="0"/>
                    <a:cs typeface="Arial" charset="0"/>
                  </a:rPr>
                  <a:t>(ROT)</a:t>
                </a: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2</m:t>
                            </m:r>
                          </m:sub>
                        </m:sSub>
                      </m:sub>
                    </m:sSub>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𝑏𝑒</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𝐶</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=6.7</m:t>
                    </m:r>
                    <m:r>
                      <a:rPr lang="en-US" sz="2000" b="0" i="1" smtClean="0">
                        <a:latin typeface="Cambria Math" panose="02040503050406030204" pitchFamily="18" charset="0"/>
                        <a:cs typeface="Arial" charset="0"/>
                      </a:rPr>
                      <m:t>𝑉</m:t>
                    </m:r>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𝑉</m:t>
                        </m:r>
                      </m:e>
                      <m:sub>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sub>
                    </m:sSub>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5.3</m:t>
                    </m:r>
                    <m:r>
                      <a:rPr lang="en-US" sz="2000" b="0" i="1" smtClean="0">
                        <a:latin typeface="Cambria Math" panose="02040503050406030204" pitchFamily="18" charset="0"/>
                        <a:cs typeface="Arial" charset="0"/>
                      </a:rPr>
                      <m:t>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1</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5.3</m:t>
                        </m:r>
                      </m:num>
                      <m:den>
                        <m:r>
                          <a:rPr lang="en-US" sz="2000" i="1">
                            <a:latin typeface="Cambria Math" panose="02040503050406030204" pitchFamily="18" charset="0"/>
                            <a:cs typeface="Arial" charset="0"/>
                          </a:rPr>
                          <m:t>330</m:t>
                        </m:r>
                        <m:r>
                          <a:rPr lang="en-US" sz="2000" i="1">
                            <a:latin typeface="Cambria Math" panose="02040503050406030204" pitchFamily="18" charset="0"/>
                            <a:ea typeface="Cambria Math" panose="02040503050406030204" pitchFamily="18" charset="0"/>
                            <a:cs typeface="Arial" charset="0"/>
                          </a:rPr>
                          <m:t>𝜇</m:t>
                        </m:r>
                        <m:r>
                          <a:rPr lang="en-US" sz="2000" i="1">
                            <a:latin typeface="Cambria Math" panose="02040503050406030204" pitchFamily="18" charset="0"/>
                            <a:ea typeface="Cambria Math" panose="02040503050406030204" pitchFamily="18" charset="0"/>
                            <a:cs typeface="Arial" charset="0"/>
                          </a:rPr>
                          <m:t>𝐴</m:t>
                        </m:r>
                      </m:den>
                    </m:f>
                    <m:r>
                      <a:rPr lang="en-US" sz="2000" b="0" i="1" smtClean="0">
                        <a:latin typeface="Cambria Math" panose="02040503050406030204" pitchFamily="18" charset="0"/>
                        <a:cs typeface="Arial" charset="0"/>
                      </a:rPr>
                      <m:t>=16</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𝑐𝑐</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𝐸</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𝑐𝑒</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num>
                      <m:den>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𝑐</m:t>
                            </m:r>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𝑄</m:t>
                            </m:r>
                          </m:sub>
                        </m:sSub>
                      </m:den>
                    </m:f>
                    <m:r>
                      <a:rPr lang="en-US" sz="2000" b="0" i="1" smtClean="0">
                        <a:latin typeface="Cambria Math" panose="02040503050406030204" pitchFamily="18" charset="0"/>
                        <a:cs typeface="Arial" charset="0"/>
                      </a:rPr>
                      <m:t>=1.35</m:t>
                    </m:r>
                    <m:r>
                      <a:rPr lang="en-US" sz="2000" b="0" i="1" smtClean="0">
                        <a:latin typeface="Cambria Math" panose="02040503050406030204" pitchFamily="18" charset="0"/>
                        <a:cs typeface="Arial" charset="0"/>
                      </a:rPr>
                      <m:t>𝑘</m:t>
                    </m:r>
                    <m:r>
                      <m:rPr>
                        <m:sty m:val="p"/>
                      </m:rPr>
                      <a:rPr lang="el-GR" sz="2000" b="0" i="1" smtClean="0">
                        <a:latin typeface="Cambria Math" panose="02040503050406030204" pitchFamily="18" charset="0"/>
                        <a:ea typeface="Cambria Math" panose="02040503050406030204" pitchFamily="18" charset="0"/>
                        <a:cs typeface="Arial" charset="0"/>
                      </a:rPr>
                      <m:t>Ω</m:t>
                    </m:r>
                  </m:oMath>
                </a14:m>
                <a:endParaRPr lang="en-US" sz="2000" dirty="0">
                  <a:latin typeface="Arial" charset="0"/>
                  <a:ea typeface="Arial" charset="0"/>
                  <a:cs typeface="Arial" charset="0"/>
                </a:endParaRPr>
              </a:p>
              <a:p>
                <a:pPr marL="457200" indent="-457200">
                  <a:spcBef>
                    <a:spcPts val="400"/>
                  </a:spcBef>
                  <a:buFont typeface="+mj-lt"/>
                  <a:buAutoNum type="arabicPeriod"/>
                </a:pP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𝐴</m:t>
                        </m:r>
                      </m:e>
                      <m:sub>
                        <m:r>
                          <a:rPr lang="en-US" sz="2000" i="1">
                            <a:latin typeface="Cambria Math" panose="02040503050406030204" pitchFamily="18" charset="0"/>
                            <a:cs typeface="Arial" charset="0"/>
                          </a:rPr>
                          <m:t>𝑉</m:t>
                        </m:r>
                      </m:sub>
                    </m:sSub>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𝐶</m:t>
                            </m:r>
                          </m:sub>
                        </m:sSub>
                        <m:r>
                          <a:rPr lang="en-US" sz="2000" i="1">
                            <a:latin typeface="Cambria Math" panose="02040503050406030204" pitchFamily="18" charset="0"/>
                            <a:cs typeface="Arial" charset="0"/>
                          </a:rPr>
                          <m:t>||</m:t>
                        </m:r>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𝑅</m:t>
                            </m:r>
                          </m:e>
                          <m:sub>
                            <m:r>
                              <a:rPr lang="en-US" sz="2000" i="1">
                                <a:latin typeface="Cambria Math" panose="02040503050406030204" pitchFamily="18" charset="0"/>
                                <a:cs typeface="Arial" charset="0"/>
                              </a:rPr>
                              <m:t>𝐿</m:t>
                            </m:r>
                          </m:sub>
                        </m:sSub>
                      </m:num>
                      <m:den>
                        <m:f>
                          <m:fPr>
                            <m:type m:val="skw"/>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26</m:t>
                            </m:r>
                          </m:num>
                          <m:den>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𝑖</m:t>
                                </m:r>
                              </m:e>
                              <m:sub>
                                <m:r>
                                  <a:rPr lang="en-US" sz="2000" b="0" i="1" smtClean="0">
                                    <a:latin typeface="Cambria Math" panose="02040503050406030204" pitchFamily="18" charset="0"/>
                                    <a:cs typeface="Arial" charset="0"/>
                                  </a:rPr>
                                  <m:t>𝑒</m:t>
                                </m:r>
                              </m:sub>
                            </m:sSub>
                          </m:den>
                        </m:f>
                      </m:den>
                    </m:f>
                    <m:r>
                      <a:rPr lang="en-US" sz="2000" b="0" i="1" smtClean="0">
                        <a:latin typeface="Cambria Math" panose="02040503050406030204" pitchFamily="18" charset="0"/>
                        <a:cs typeface="Arial" charset="0"/>
                      </a:rPr>
                      <m:t>=115</m:t>
                    </m:r>
                  </m:oMath>
                </a14:m>
                <a:endParaRPr lang="en-US" sz="2000" dirty="0">
                  <a:latin typeface="Arial" charset="0"/>
                  <a:ea typeface="Arial" charset="0"/>
                  <a:cs typeface="Arial" charset="0"/>
                </a:endParaRPr>
              </a:p>
              <a:p>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5294" y="1621248"/>
                <a:ext cx="7940363" cy="4580519"/>
              </a:xfrm>
              <a:blipFill>
                <a:blip r:embed="rId3"/>
                <a:stretch>
                  <a:fillRect l="-639" t="-2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grpSp>
        <p:nvGrpSpPr>
          <p:cNvPr id="4" name="Group 3">
            <a:extLst>
              <a:ext uri="{FF2B5EF4-FFF2-40B4-BE49-F238E27FC236}">
                <a16:creationId xmlns:a16="http://schemas.microsoft.com/office/drawing/2014/main" id="{7B1BE9CF-7486-674A-8184-49CE33A9351A}"/>
              </a:ext>
            </a:extLst>
          </p:cNvPr>
          <p:cNvGrpSpPr/>
          <p:nvPr/>
        </p:nvGrpSpPr>
        <p:grpSpPr>
          <a:xfrm>
            <a:off x="199492" y="1911700"/>
            <a:ext cx="3557971" cy="3769551"/>
            <a:chOff x="199492" y="1911700"/>
            <a:chExt cx="3557971" cy="3769551"/>
          </a:xfrm>
        </p:grpSpPr>
        <p:sp>
          <p:nvSpPr>
            <p:cNvPr id="94" name="TextBox 93">
              <a:extLst>
                <a:ext uri="{FF2B5EF4-FFF2-40B4-BE49-F238E27FC236}">
                  <a16:creationId xmlns:a16="http://schemas.microsoft.com/office/drawing/2014/main" id="{B18A0DE3-6490-8943-8BF2-9C500D124847}"/>
                </a:ext>
              </a:extLst>
            </p:cNvPr>
            <p:cNvSpPr txBox="1"/>
            <p:nvPr/>
          </p:nvSpPr>
          <p:spPr>
            <a:xfrm>
              <a:off x="760256" y="5311919"/>
              <a:ext cx="2002471" cy="369332"/>
            </a:xfrm>
            <a:prstGeom prst="rect">
              <a:avLst/>
            </a:prstGeom>
            <a:noFill/>
          </p:spPr>
          <p:txBody>
            <a:bodyPr wrap="none" rtlCol="0">
              <a:spAutoFit/>
            </a:bodyPr>
            <a:lstStyle/>
            <a:p>
              <a:r>
                <a:rPr lang="en-US" dirty="0"/>
                <a:t>Common base amp</a:t>
              </a:r>
            </a:p>
          </p:txBody>
        </p:sp>
        <p:grpSp>
          <p:nvGrpSpPr>
            <p:cNvPr id="73" name="Group 478">
              <a:extLst>
                <a:ext uri="{FF2B5EF4-FFF2-40B4-BE49-F238E27FC236}">
                  <a16:creationId xmlns:a16="http://schemas.microsoft.com/office/drawing/2014/main" id="{90287EDC-179F-DB4A-9677-6E2684B856C3}"/>
                </a:ext>
              </a:extLst>
            </p:cNvPr>
            <p:cNvGrpSpPr>
              <a:grpSpLocks/>
            </p:cNvGrpSpPr>
            <p:nvPr/>
          </p:nvGrpSpPr>
          <p:grpSpPr bwMode="auto">
            <a:xfrm rot="16200000" flipH="1" flipV="1">
              <a:off x="1958406" y="3302545"/>
              <a:ext cx="414173" cy="603504"/>
              <a:chOff x="4656" y="1344"/>
              <a:chExt cx="198" cy="384"/>
            </a:xfrm>
          </p:grpSpPr>
          <p:sp>
            <p:nvSpPr>
              <p:cNvPr id="74" name="Freeform 73">
                <a:extLst>
                  <a:ext uri="{FF2B5EF4-FFF2-40B4-BE49-F238E27FC236}">
                    <a16:creationId xmlns:a16="http://schemas.microsoft.com/office/drawing/2014/main" id="{DA096B38-9B25-704D-AC09-ADBDFCD71057}"/>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7" name="Line 37">
                <a:extLst>
                  <a:ext uri="{FF2B5EF4-FFF2-40B4-BE49-F238E27FC236}">
                    <a16:creationId xmlns:a16="http://schemas.microsoft.com/office/drawing/2014/main" id="{86C6E86A-25E9-024C-9A3D-DD6BA954AE11}"/>
                  </a:ext>
                </a:extLst>
              </p:cNvPr>
              <p:cNvSpPr>
                <a:spLocks noChangeAspect="1" noChangeShapeType="1"/>
              </p:cNvSpPr>
              <p:nvPr/>
            </p:nvSpPr>
            <p:spPr bwMode="auto">
              <a:xfrm>
                <a:off x="4761"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8" name="Freeform 77">
                <a:extLst>
                  <a:ext uri="{FF2B5EF4-FFF2-40B4-BE49-F238E27FC236}">
                    <a16:creationId xmlns:a16="http://schemas.microsoft.com/office/drawing/2014/main" id="{8A011EB4-49B1-3B41-ABD2-A12419EE95C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79" name="Group 207">
              <a:extLst>
                <a:ext uri="{FF2B5EF4-FFF2-40B4-BE49-F238E27FC236}">
                  <a16:creationId xmlns:a16="http://schemas.microsoft.com/office/drawing/2014/main" id="{F5B6722C-4B88-F44C-A7B2-ADF6E4C8E5FC}"/>
                </a:ext>
              </a:extLst>
            </p:cNvPr>
            <p:cNvGrpSpPr>
              <a:grpSpLocks/>
            </p:cNvGrpSpPr>
            <p:nvPr/>
          </p:nvGrpSpPr>
          <p:grpSpPr bwMode="auto">
            <a:xfrm>
              <a:off x="457196" y="3399829"/>
              <a:ext cx="304800" cy="763588"/>
              <a:chOff x="4560" y="2400"/>
              <a:chExt cx="192" cy="481"/>
            </a:xfrm>
          </p:grpSpPr>
          <p:sp>
            <p:nvSpPr>
              <p:cNvPr id="80" name="Oval 111">
                <a:extLst>
                  <a:ext uri="{FF2B5EF4-FFF2-40B4-BE49-F238E27FC236}">
                    <a16:creationId xmlns:a16="http://schemas.microsoft.com/office/drawing/2014/main" id="{70D4FBDF-7637-C14C-B08C-E377776F7197}"/>
                  </a:ext>
                </a:extLst>
              </p:cNvPr>
              <p:cNvSpPr>
                <a:spLocks noChangeAspect="1" noChangeArrowheads="1"/>
              </p:cNvSpPr>
              <p:nvPr/>
            </p:nvSpPr>
            <p:spPr bwMode="auto">
              <a:xfrm>
                <a:off x="4560" y="2544"/>
                <a:ext cx="192" cy="192"/>
              </a:xfrm>
              <a:prstGeom prst="ellipse">
                <a:avLst/>
              </a:prstGeom>
              <a:noFill/>
              <a:ln w="6350">
                <a:solidFill>
                  <a:schemeClr val="tx1"/>
                </a:solidFill>
                <a:round/>
                <a:headEnd/>
                <a:tailEnd/>
              </a:ln>
            </p:spPr>
            <p:txBody>
              <a:bodyPr wrap="none" anchor="ctr">
                <a:prstTxWarp prst="textNoShape">
                  <a:avLst/>
                </a:prstTxWarp>
              </a:bodyPr>
              <a:lstStyle/>
              <a:p>
                <a:pPr algn="ctr"/>
                <a:endParaRPr lang="en-US" sz="1200"/>
              </a:p>
            </p:txBody>
          </p:sp>
          <p:sp>
            <p:nvSpPr>
              <p:cNvPr id="81" name="Line 112">
                <a:extLst>
                  <a:ext uri="{FF2B5EF4-FFF2-40B4-BE49-F238E27FC236}">
                    <a16:creationId xmlns:a16="http://schemas.microsoft.com/office/drawing/2014/main" id="{EA016A31-E1E8-8546-B531-8C0A654B937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82" name="Line 113">
                <a:extLst>
                  <a:ext uri="{FF2B5EF4-FFF2-40B4-BE49-F238E27FC236}">
                    <a16:creationId xmlns:a16="http://schemas.microsoft.com/office/drawing/2014/main" id="{E645F1ED-3CC5-E648-9A07-107AC25CC7DD}"/>
                  </a:ext>
                </a:extLst>
              </p:cNvPr>
              <p:cNvSpPr>
                <a:spLocks noChangeAspect="1" noChangeShapeType="1"/>
              </p:cNvSpPr>
              <p:nvPr/>
            </p:nvSpPr>
            <p:spPr bwMode="auto">
              <a:xfrm flipV="1">
                <a:off x="4646" y="2737"/>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83" name="Group 117">
                <a:extLst>
                  <a:ext uri="{FF2B5EF4-FFF2-40B4-BE49-F238E27FC236}">
                    <a16:creationId xmlns:a16="http://schemas.microsoft.com/office/drawing/2014/main" id="{DA0B4BD9-E14B-794C-9B6B-FE9C42B602A7}"/>
                  </a:ext>
                </a:extLst>
              </p:cNvPr>
              <p:cNvGrpSpPr>
                <a:grpSpLocks noChangeAspect="1"/>
              </p:cNvGrpSpPr>
              <p:nvPr/>
            </p:nvGrpSpPr>
            <p:grpSpPr bwMode="auto">
              <a:xfrm>
                <a:off x="4608" y="2592"/>
                <a:ext cx="96" cy="96"/>
                <a:chOff x="2929" y="3217"/>
                <a:chExt cx="383" cy="191"/>
              </a:xfrm>
            </p:grpSpPr>
            <p:sp>
              <p:nvSpPr>
                <p:cNvPr id="84" name="Arc 118">
                  <a:extLst>
                    <a:ext uri="{FF2B5EF4-FFF2-40B4-BE49-F238E27FC236}">
                      <a16:creationId xmlns:a16="http://schemas.microsoft.com/office/drawing/2014/main" id="{8377EE10-59A0-B941-A8D6-F1AB4D9B604E}"/>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sp>
              <p:nvSpPr>
                <p:cNvPr id="85" name="Arc 119">
                  <a:extLst>
                    <a:ext uri="{FF2B5EF4-FFF2-40B4-BE49-F238E27FC236}">
                      <a16:creationId xmlns:a16="http://schemas.microsoft.com/office/drawing/2014/main" id="{D70F15A9-0B71-B747-8A8A-8566415F9E54}"/>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9525">
                  <a:solidFill>
                    <a:schemeClr val="tx1"/>
                  </a:solidFill>
                  <a:round/>
                  <a:headEnd/>
                  <a:tailEnd/>
                </a:ln>
              </p:spPr>
              <p:txBody>
                <a:bodyPr wrap="none" anchor="ctr">
                  <a:prstTxWarp prst="textNoShape">
                    <a:avLst/>
                  </a:prstTxWarp>
                </a:bodyPr>
                <a:lstStyle/>
                <a:p>
                  <a:endParaRPr lang="en-US" sz="1200"/>
                </a:p>
              </p:txBody>
            </p:sp>
          </p:grpSp>
        </p:grpSp>
        <p:cxnSp>
          <p:nvCxnSpPr>
            <p:cNvPr id="86" name="Straight Connector 85">
              <a:extLst>
                <a:ext uri="{FF2B5EF4-FFF2-40B4-BE49-F238E27FC236}">
                  <a16:creationId xmlns:a16="http://schemas.microsoft.com/office/drawing/2014/main" id="{336AF142-7529-7641-BF93-FC6E2FF14C68}"/>
                </a:ext>
              </a:extLst>
            </p:cNvPr>
            <p:cNvCxnSpPr>
              <a:cxnSpLocks/>
            </p:cNvCxnSpPr>
            <p:nvPr/>
          </p:nvCxnSpPr>
          <p:spPr>
            <a:xfrm>
              <a:off x="1066796" y="3394149"/>
              <a:ext cx="86980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7" name="Group 222">
              <a:extLst>
                <a:ext uri="{FF2B5EF4-FFF2-40B4-BE49-F238E27FC236}">
                  <a16:creationId xmlns:a16="http://schemas.microsoft.com/office/drawing/2014/main" id="{F61032C9-16EB-4645-8032-D0314FED53E0}"/>
                </a:ext>
              </a:extLst>
            </p:cNvPr>
            <p:cNvGrpSpPr>
              <a:grpSpLocks/>
            </p:cNvGrpSpPr>
            <p:nvPr/>
          </p:nvGrpSpPr>
          <p:grpSpPr bwMode="auto">
            <a:xfrm>
              <a:off x="438474" y="4132485"/>
              <a:ext cx="304800" cy="381000"/>
              <a:chOff x="4272" y="3072"/>
              <a:chExt cx="192" cy="240"/>
            </a:xfrm>
          </p:grpSpPr>
          <p:sp>
            <p:nvSpPr>
              <p:cNvPr id="88" name="Line 99">
                <a:extLst>
                  <a:ext uri="{FF2B5EF4-FFF2-40B4-BE49-F238E27FC236}">
                    <a16:creationId xmlns:a16="http://schemas.microsoft.com/office/drawing/2014/main" id="{6536254D-5C28-E749-AF3E-4B9ECBE2C2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89" name="Line 100">
                <a:extLst>
                  <a:ext uri="{FF2B5EF4-FFF2-40B4-BE49-F238E27FC236}">
                    <a16:creationId xmlns:a16="http://schemas.microsoft.com/office/drawing/2014/main" id="{129C6FA4-EBC3-E243-BB4C-1812ED6AC3A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0" name="Line 101">
                <a:extLst>
                  <a:ext uri="{FF2B5EF4-FFF2-40B4-BE49-F238E27FC236}">
                    <a16:creationId xmlns:a16="http://schemas.microsoft.com/office/drawing/2014/main" id="{F94E41C1-A8C2-B345-855B-308741973F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1" name="Line 102">
                <a:extLst>
                  <a:ext uri="{FF2B5EF4-FFF2-40B4-BE49-F238E27FC236}">
                    <a16:creationId xmlns:a16="http://schemas.microsoft.com/office/drawing/2014/main" id="{A0B0AC1D-7977-9746-86AE-134496CF14E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2" name="Line 103">
                <a:extLst>
                  <a:ext uri="{FF2B5EF4-FFF2-40B4-BE49-F238E27FC236}">
                    <a16:creationId xmlns:a16="http://schemas.microsoft.com/office/drawing/2014/main" id="{F7E04930-57CA-A842-8718-3232982B256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3" name="Line 104">
                <a:extLst>
                  <a:ext uri="{FF2B5EF4-FFF2-40B4-BE49-F238E27FC236}">
                    <a16:creationId xmlns:a16="http://schemas.microsoft.com/office/drawing/2014/main" id="{83945C51-7907-1D4A-B3D2-C22BCFD45AA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95" name="Group 210">
              <a:extLst>
                <a:ext uri="{FF2B5EF4-FFF2-40B4-BE49-F238E27FC236}">
                  <a16:creationId xmlns:a16="http://schemas.microsoft.com/office/drawing/2014/main" id="{256FE185-5F0D-8E48-9982-D3DCE0D3F7BF}"/>
                </a:ext>
              </a:extLst>
            </p:cNvPr>
            <p:cNvGrpSpPr>
              <a:grpSpLocks/>
            </p:cNvGrpSpPr>
            <p:nvPr/>
          </p:nvGrpSpPr>
          <p:grpSpPr bwMode="auto">
            <a:xfrm rot="16200000">
              <a:off x="825670" y="3017068"/>
              <a:ext cx="304800" cy="762000"/>
              <a:chOff x="3216" y="1728"/>
              <a:chExt cx="192" cy="480"/>
            </a:xfrm>
          </p:grpSpPr>
          <p:sp>
            <p:nvSpPr>
              <p:cNvPr id="96" name="Line 8">
                <a:extLst>
                  <a:ext uri="{FF2B5EF4-FFF2-40B4-BE49-F238E27FC236}">
                    <a16:creationId xmlns:a16="http://schemas.microsoft.com/office/drawing/2014/main" id="{657F4C51-CA13-5646-82CE-B7E852E6C9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7" name="Line 9">
                <a:extLst>
                  <a:ext uri="{FF2B5EF4-FFF2-40B4-BE49-F238E27FC236}">
                    <a16:creationId xmlns:a16="http://schemas.microsoft.com/office/drawing/2014/main" id="{FE05D2BD-744C-3F48-A434-7E18BA73D48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8" name="Line 10">
                <a:extLst>
                  <a:ext uri="{FF2B5EF4-FFF2-40B4-BE49-F238E27FC236}">
                    <a16:creationId xmlns:a16="http://schemas.microsoft.com/office/drawing/2014/main" id="{615817D3-D7D9-DC4E-BABD-C91FF929FEA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9" name="Line 11">
                <a:extLst>
                  <a:ext uri="{FF2B5EF4-FFF2-40B4-BE49-F238E27FC236}">
                    <a16:creationId xmlns:a16="http://schemas.microsoft.com/office/drawing/2014/main" id="{9D771B73-0A20-0048-B314-0D1C2E0219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100" name="Straight Connector 99">
              <a:extLst>
                <a:ext uri="{FF2B5EF4-FFF2-40B4-BE49-F238E27FC236}">
                  <a16:creationId xmlns:a16="http://schemas.microsoft.com/office/drawing/2014/main" id="{C2BBCA82-DAEB-894B-B0AC-EA606AE98D1C}"/>
                </a:ext>
              </a:extLst>
            </p:cNvPr>
            <p:cNvCxnSpPr/>
            <p:nvPr/>
          </p:nvCxnSpPr>
          <p:spPr>
            <a:xfrm flipV="1">
              <a:off x="2458151" y="3382526"/>
              <a:ext cx="762000" cy="132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DB09B35B-D027-3347-B06B-55F80DFE1CDD}"/>
                </a:ext>
              </a:extLst>
            </p:cNvPr>
            <p:cNvSpPr txBox="1"/>
            <p:nvPr/>
          </p:nvSpPr>
          <p:spPr>
            <a:xfrm>
              <a:off x="826365" y="2800200"/>
              <a:ext cx="618436" cy="338554"/>
            </a:xfrm>
            <a:prstGeom prst="rect">
              <a:avLst/>
            </a:prstGeom>
            <a:noFill/>
          </p:spPr>
          <p:txBody>
            <a:bodyPr wrap="square" rtlCol="0">
              <a:spAutoFit/>
            </a:bodyPr>
            <a:lstStyle/>
            <a:p>
              <a:r>
                <a:rPr lang="en-US" sz="1600" dirty="0" err="1"/>
                <a:t>C</a:t>
              </a:r>
              <a:r>
                <a:rPr lang="en-US" sz="1600" baseline="-25000" dirty="0" err="1"/>
                <a:t>i</a:t>
              </a:r>
              <a:endParaRPr lang="en-US" sz="1400" dirty="0"/>
            </a:p>
          </p:txBody>
        </p:sp>
        <p:grpSp>
          <p:nvGrpSpPr>
            <p:cNvPr id="102" name="Group 210">
              <a:extLst>
                <a:ext uri="{FF2B5EF4-FFF2-40B4-BE49-F238E27FC236}">
                  <a16:creationId xmlns:a16="http://schemas.microsoft.com/office/drawing/2014/main" id="{4DA0533B-60F3-7C41-8921-17278ADEC5D4}"/>
                </a:ext>
              </a:extLst>
            </p:cNvPr>
            <p:cNvGrpSpPr>
              <a:grpSpLocks/>
            </p:cNvGrpSpPr>
            <p:nvPr/>
          </p:nvGrpSpPr>
          <p:grpSpPr bwMode="auto">
            <a:xfrm>
              <a:off x="2012241" y="4099659"/>
              <a:ext cx="302516" cy="674132"/>
              <a:chOff x="3216" y="1728"/>
              <a:chExt cx="192" cy="480"/>
            </a:xfrm>
          </p:grpSpPr>
          <p:sp>
            <p:nvSpPr>
              <p:cNvPr id="103" name="Line 8">
                <a:extLst>
                  <a:ext uri="{FF2B5EF4-FFF2-40B4-BE49-F238E27FC236}">
                    <a16:creationId xmlns:a16="http://schemas.microsoft.com/office/drawing/2014/main" id="{A847F04B-697E-2146-BF28-F8C28858C7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4" name="Line 9">
                <a:extLst>
                  <a:ext uri="{FF2B5EF4-FFF2-40B4-BE49-F238E27FC236}">
                    <a16:creationId xmlns:a16="http://schemas.microsoft.com/office/drawing/2014/main" id="{FD907968-AA0B-4442-9FF0-F783AB764D6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5" name="Line 10">
                <a:extLst>
                  <a:ext uri="{FF2B5EF4-FFF2-40B4-BE49-F238E27FC236}">
                    <a16:creationId xmlns:a16="http://schemas.microsoft.com/office/drawing/2014/main" id="{8DCE582D-A743-D548-A7C0-F819D124ADC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6" name="Line 11">
                <a:extLst>
                  <a:ext uri="{FF2B5EF4-FFF2-40B4-BE49-F238E27FC236}">
                    <a16:creationId xmlns:a16="http://schemas.microsoft.com/office/drawing/2014/main" id="{B2F1DCAF-ECF5-EB44-AC7E-6DA66F88DC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7" name="Freeform 12">
              <a:extLst>
                <a:ext uri="{FF2B5EF4-FFF2-40B4-BE49-F238E27FC236}">
                  <a16:creationId xmlns:a16="http://schemas.microsoft.com/office/drawing/2014/main" id="{46F03282-D4EC-DC4C-A654-D7BD23F063F9}"/>
                </a:ext>
              </a:extLst>
            </p:cNvPr>
            <p:cNvSpPr>
              <a:spLocks/>
            </p:cNvSpPr>
            <p:nvPr/>
          </p:nvSpPr>
          <p:spPr bwMode="auto">
            <a:xfrm flipH="1">
              <a:off x="1696652" y="417382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08" name="Straight Connector 107">
              <a:extLst>
                <a:ext uri="{FF2B5EF4-FFF2-40B4-BE49-F238E27FC236}">
                  <a16:creationId xmlns:a16="http://schemas.microsoft.com/office/drawing/2014/main" id="{9C902A7B-584A-044D-9059-1799B8637E8A}"/>
                </a:ext>
              </a:extLst>
            </p:cNvPr>
            <p:cNvCxnSpPr>
              <a:cxnSpLocks/>
            </p:cNvCxnSpPr>
            <p:nvPr/>
          </p:nvCxnSpPr>
          <p:spPr>
            <a:xfrm>
              <a:off x="1778264" y="4218429"/>
              <a:ext cx="3886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9" name="Group 210">
              <a:extLst>
                <a:ext uri="{FF2B5EF4-FFF2-40B4-BE49-F238E27FC236}">
                  <a16:creationId xmlns:a16="http://schemas.microsoft.com/office/drawing/2014/main" id="{42A257EA-1EB7-C741-B630-A8E84ECDB2CE}"/>
                </a:ext>
              </a:extLst>
            </p:cNvPr>
            <p:cNvGrpSpPr>
              <a:grpSpLocks/>
            </p:cNvGrpSpPr>
            <p:nvPr/>
          </p:nvGrpSpPr>
          <p:grpSpPr bwMode="auto">
            <a:xfrm rot="16200000">
              <a:off x="3084020" y="3001494"/>
              <a:ext cx="304800" cy="762000"/>
              <a:chOff x="3216" y="1728"/>
              <a:chExt cx="192" cy="480"/>
            </a:xfrm>
          </p:grpSpPr>
          <p:sp>
            <p:nvSpPr>
              <p:cNvPr id="110" name="Line 8">
                <a:extLst>
                  <a:ext uri="{FF2B5EF4-FFF2-40B4-BE49-F238E27FC236}">
                    <a16:creationId xmlns:a16="http://schemas.microsoft.com/office/drawing/2014/main" id="{A0C04916-4A13-C24A-B0D6-D93F0F2BB6A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9">
                <a:extLst>
                  <a:ext uri="{FF2B5EF4-FFF2-40B4-BE49-F238E27FC236}">
                    <a16:creationId xmlns:a16="http://schemas.microsoft.com/office/drawing/2014/main" id="{76FE8FDB-76AC-7540-AF08-3F1AA509C3B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Line 10">
                <a:extLst>
                  <a:ext uri="{FF2B5EF4-FFF2-40B4-BE49-F238E27FC236}">
                    <a16:creationId xmlns:a16="http://schemas.microsoft.com/office/drawing/2014/main" id="{5A4D6F87-4F14-C640-B85F-DB701911DF95}"/>
                  </a:ext>
                </a:extLst>
              </p:cNvPr>
              <p:cNvSpPr>
                <a:spLocks noChangeAspect="1" noChangeShapeType="1"/>
              </p:cNvSpPr>
              <p:nvPr/>
            </p:nvSpPr>
            <p:spPr bwMode="auto">
              <a:xfrm>
                <a:off x="3216" y="1951"/>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3" name="Line 11">
                <a:extLst>
                  <a:ext uri="{FF2B5EF4-FFF2-40B4-BE49-F238E27FC236}">
                    <a16:creationId xmlns:a16="http://schemas.microsoft.com/office/drawing/2014/main" id="{F9929BE1-7671-9548-8306-6BF9589CC3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14" name="Oval 113">
              <a:extLst>
                <a:ext uri="{FF2B5EF4-FFF2-40B4-BE49-F238E27FC236}">
                  <a16:creationId xmlns:a16="http://schemas.microsoft.com/office/drawing/2014/main" id="{CFD7B609-BA23-E24A-A4B1-B734D95D4E77}"/>
                </a:ext>
              </a:extLst>
            </p:cNvPr>
            <p:cNvSpPr/>
            <p:nvPr/>
          </p:nvSpPr>
          <p:spPr>
            <a:xfrm>
              <a:off x="3548624" y="37782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TextBox 114">
              <a:extLst>
                <a:ext uri="{FF2B5EF4-FFF2-40B4-BE49-F238E27FC236}">
                  <a16:creationId xmlns:a16="http://schemas.microsoft.com/office/drawing/2014/main" id="{3AFC5F91-DB28-1745-A7DC-3C683D5FBA72}"/>
                </a:ext>
              </a:extLst>
            </p:cNvPr>
            <p:cNvSpPr txBox="1"/>
            <p:nvPr/>
          </p:nvSpPr>
          <p:spPr>
            <a:xfrm>
              <a:off x="2336731" y="4347064"/>
              <a:ext cx="706969" cy="307777"/>
            </a:xfrm>
            <a:prstGeom prst="rect">
              <a:avLst/>
            </a:prstGeom>
            <a:noFill/>
          </p:spPr>
          <p:txBody>
            <a:bodyPr wrap="square" rtlCol="0">
              <a:spAutoFit/>
            </a:bodyPr>
            <a:lstStyle/>
            <a:p>
              <a:r>
                <a:rPr lang="en-US" sz="1400" dirty="0"/>
                <a:t>C</a:t>
              </a:r>
              <a:r>
                <a:rPr lang="en-US" sz="1400" baseline="-25000" dirty="0"/>
                <a:t>B</a:t>
              </a:r>
              <a:endParaRPr lang="en-US" sz="1200" baseline="-25000" dirty="0"/>
            </a:p>
          </p:txBody>
        </p:sp>
        <p:sp>
          <p:nvSpPr>
            <p:cNvPr id="116" name="TextBox 115">
              <a:extLst>
                <a:ext uri="{FF2B5EF4-FFF2-40B4-BE49-F238E27FC236}">
                  <a16:creationId xmlns:a16="http://schemas.microsoft.com/office/drawing/2014/main" id="{FAE049A2-BB3E-514F-A90B-CB3BF4DF3098}"/>
                </a:ext>
              </a:extLst>
            </p:cNvPr>
            <p:cNvSpPr txBox="1"/>
            <p:nvPr/>
          </p:nvSpPr>
          <p:spPr>
            <a:xfrm>
              <a:off x="1416685" y="3574563"/>
              <a:ext cx="366920" cy="307777"/>
            </a:xfrm>
            <a:prstGeom prst="rect">
              <a:avLst/>
            </a:prstGeom>
            <a:noFill/>
          </p:spPr>
          <p:txBody>
            <a:bodyPr wrap="square" rtlCol="0">
              <a:spAutoFit/>
            </a:bodyPr>
            <a:lstStyle/>
            <a:p>
              <a:r>
                <a:rPr lang="en-US" sz="1400" dirty="0"/>
                <a:t>R</a:t>
              </a:r>
              <a:r>
                <a:rPr lang="en-US" sz="1400" baseline="-25000" dirty="0"/>
                <a:t>1</a:t>
              </a:r>
            </a:p>
          </p:txBody>
        </p:sp>
        <p:sp>
          <p:nvSpPr>
            <p:cNvPr id="117" name="TextBox 116">
              <a:extLst>
                <a:ext uri="{FF2B5EF4-FFF2-40B4-BE49-F238E27FC236}">
                  <a16:creationId xmlns:a16="http://schemas.microsoft.com/office/drawing/2014/main" id="{3705B93B-DEC8-4341-8BED-7E87306048CC}"/>
                </a:ext>
              </a:extLst>
            </p:cNvPr>
            <p:cNvSpPr txBox="1"/>
            <p:nvPr/>
          </p:nvSpPr>
          <p:spPr>
            <a:xfrm>
              <a:off x="199492" y="3861673"/>
              <a:ext cx="366920" cy="307777"/>
            </a:xfrm>
            <a:prstGeom prst="rect">
              <a:avLst/>
            </a:prstGeom>
            <a:noFill/>
          </p:spPr>
          <p:txBody>
            <a:bodyPr wrap="square" rtlCol="0">
              <a:spAutoFit/>
            </a:bodyPr>
            <a:lstStyle/>
            <a:p>
              <a:r>
                <a:rPr lang="en-US" sz="1400" dirty="0"/>
                <a:t>v</a:t>
              </a:r>
              <a:r>
                <a:rPr lang="en-US" sz="1400" baseline="-25000" dirty="0"/>
                <a:t>i</a:t>
              </a:r>
            </a:p>
          </p:txBody>
        </p:sp>
        <p:grpSp>
          <p:nvGrpSpPr>
            <p:cNvPr id="118" name="Group 222">
              <a:extLst>
                <a:ext uri="{FF2B5EF4-FFF2-40B4-BE49-F238E27FC236}">
                  <a16:creationId xmlns:a16="http://schemas.microsoft.com/office/drawing/2014/main" id="{A3D1BCB7-9561-2B48-B904-ED0FFD8A7F28}"/>
                </a:ext>
              </a:extLst>
            </p:cNvPr>
            <p:cNvGrpSpPr>
              <a:grpSpLocks/>
            </p:cNvGrpSpPr>
            <p:nvPr/>
          </p:nvGrpSpPr>
          <p:grpSpPr bwMode="auto">
            <a:xfrm>
              <a:off x="3452663" y="3854410"/>
              <a:ext cx="304800" cy="381000"/>
              <a:chOff x="4272" y="3072"/>
              <a:chExt cx="192" cy="240"/>
            </a:xfrm>
          </p:grpSpPr>
          <p:sp>
            <p:nvSpPr>
              <p:cNvPr id="119" name="Line 99">
                <a:extLst>
                  <a:ext uri="{FF2B5EF4-FFF2-40B4-BE49-F238E27FC236}">
                    <a16:creationId xmlns:a16="http://schemas.microsoft.com/office/drawing/2014/main" id="{7264A138-24B6-9E46-8515-B7365669593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0" name="Line 100">
                <a:extLst>
                  <a:ext uri="{FF2B5EF4-FFF2-40B4-BE49-F238E27FC236}">
                    <a16:creationId xmlns:a16="http://schemas.microsoft.com/office/drawing/2014/main" id="{7ACFA9E4-7F7F-8F47-B967-E780E12F86D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1" name="Line 101">
                <a:extLst>
                  <a:ext uri="{FF2B5EF4-FFF2-40B4-BE49-F238E27FC236}">
                    <a16:creationId xmlns:a16="http://schemas.microsoft.com/office/drawing/2014/main" id="{6127E7A5-0492-A342-99DB-F8A70026C17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2" name="Line 102">
                <a:extLst>
                  <a:ext uri="{FF2B5EF4-FFF2-40B4-BE49-F238E27FC236}">
                    <a16:creationId xmlns:a16="http://schemas.microsoft.com/office/drawing/2014/main" id="{37F7A58B-0DE5-624E-A1E9-C975AA4620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3" name="Line 103">
                <a:extLst>
                  <a:ext uri="{FF2B5EF4-FFF2-40B4-BE49-F238E27FC236}">
                    <a16:creationId xmlns:a16="http://schemas.microsoft.com/office/drawing/2014/main" id="{A2AE0BD7-99A8-F642-8C0E-7513EDDFB627}"/>
                  </a:ext>
                </a:extLst>
              </p:cNvPr>
              <p:cNvSpPr>
                <a:spLocks noChangeAspect="1" noChangeShapeType="1"/>
              </p:cNvSpPr>
              <p:nvPr/>
            </p:nvSpPr>
            <p:spPr bwMode="auto">
              <a:xfrm>
                <a:off x="4344" y="3302"/>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24" name="Line 104">
                <a:extLst>
                  <a:ext uri="{FF2B5EF4-FFF2-40B4-BE49-F238E27FC236}">
                    <a16:creationId xmlns:a16="http://schemas.microsoft.com/office/drawing/2014/main" id="{444289D7-629C-8342-BF53-22A24596125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25" name="Oval 124">
              <a:extLst>
                <a:ext uri="{FF2B5EF4-FFF2-40B4-BE49-F238E27FC236}">
                  <a16:creationId xmlns:a16="http://schemas.microsoft.com/office/drawing/2014/main" id="{ACE38AA0-1CE8-B94E-A524-2440860EA9F3}"/>
                </a:ext>
              </a:extLst>
            </p:cNvPr>
            <p:cNvSpPr/>
            <p:nvPr/>
          </p:nvSpPr>
          <p:spPr>
            <a:xfrm>
              <a:off x="3541220" y="332100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26" name="Straight Connector 125">
              <a:extLst>
                <a:ext uri="{FF2B5EF4-FFF2-40B4-BE49-F238E27FC236}">
                  <a16:creationId xmlns:a16="http://schemas.microsoft.com/office/drawing/2014/main" id="{5546D638-9C9E-994E-8FC6-E6FF33F3948B}"/>
                </a:ext>
              </a:extLst>
            </p:cNvPr>
            <p:cNvCxnSpPr/>
            <p:nvPr/>
          </p:nvCxnSpPr>
          <p:spPr>
            <a:xfrm>
              <a:off x="1775742" y="4893282"/>
              <a:ext cx="42062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CE82E7F-1039-1F4E-B2FC-E995F9321FF2}"/>
                </a:ext>
              </a:extLst>
            </p:cNvPr>
            <p:cNvSpPr txBox="1"/>
            <p:nvPr/>
          </p:nvSpPr>
          <p:spPr>
            <a:xfrm>
              <a:off x="844650" y="3578728"/>
              <a:ext cx="357400" cy="307777"/>
            </a:xfrm>
            <a:prstGeom prst="rect">
              <a:avLst/>
            </a:prstGeom>
            <a:noFill/>
          </p:spPr>
          <p:txBody>
            <a:bodyPr wrap="square" rtlCol="0">
              <a:spAutoFit/>
            </a:bodyPr>
            <a:lstStyle/>
            <a:p>
              <a:r>
                <a:rPr lang="en-US" sz="1400" dirty="0"/>
                <a:t>R</a:t>
              </a:r>
              <a:r>
                <a:rPr lang="en-US" sz="1400" baseline="-25000" dirty="0"/>
                <a:t>E</a:t>
              </a:r>
              <a:endParaRPr lang="en-US" sz="1200" baseline="-25000" dirty="0"/>
            </a:p>
          </p:txBody>
        </p:sp>
        <p:cxnSp>
          <p:nvCxnSpPr>
            <p:cNvPr id="128" name="Straight Connector 127">
              <a:extLst>
                <a:ext uri="{FF2B5EF4-FFF2-40B4-BE49-F238E27FC236}">
                  <a16:creationId xmlns:a16="http://schemas.microsoft.com/office/drawing/2014/main" id="{A78ECD93-8E84-9447-AA6D-1BD751A3D3C3}"/>
                </a:ext>
              </a:extLst>
            </p:cNvPr>
            <p:cNvCxnSpPr/>
            <p:nvPr/>
          </p:nvCxnSpPr>
          <p:spPr>
            <a:xfrm flipV="1">
              <a:off x="2168436" y="3701958"/>
              <a:ext cx="1588" cy="4191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Freeform 12">
              <a:extLst>
                <a:ext uri="{FF2B5EF4-FFF2-40B4-BE49-F238E27FC236}">
                  <a16:creationId xmlns:a16="http://schemas.microsoft.com/office/drawing/2014/main" id="{DB73EE2A-FE35-E04B-8E11-460468B65AA6}"/>
                </a:ext>
              </a:extLst>
            </p:cNvPr>
            <p:cNvSpPr>
              <a:spLocks/>
            </p:cNvSpPr>
            <p:nvPr/>
          </p:nvSpPr>
          <p:spPr bwMode="auto">
            <a:xfrm flipH="1">
              <a:off x="1687958" y="35139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0" name="Freeform 12">
              <a:extLst>
                <a:ext uri="{FF2B5EF4-FFF2-40B4-BE49-F238E27FC236}">
                  <a16:creationId xmlns:a16="http://schemas.microsoft.com/office/drawing/2014/main" id="{933A9E16-05FE-F345-B49D-FA4A5D7B1059}"/>
                </a:ext>
              </a:extLst>
            </p:cNvPr>
            <p:cNvSpPr>
              <a:spLocks/>
            </p:cNvSpPr>
            <p:nvPr/>
          </p:nvSpPr>
          <p:spPr bwMode="auto">
            <a:xfrm flipH="1">
              <a:off x="2698600" y="2723936"/>
              <a:ext cx="182880" cy="694944"/>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31" name="Straight Connector 130">
              <a:extLst>
                <a:ext uri="{FF2B5EF4-FFF2-40B4-BE49-F238E27FC236}">
                  <a16:creationId xmlns:a16="http://schemas.microsoft.com/office/drawing/2014/main" id="{011E93E1-D0E7-4F47-A9DC-82A154900E2B}"/>
                </a:ext>
              </a:extLst>
            </p:cNvPr>
            <p:cNvCxnSpPr>
              <a:cxnSpLocks/>
            </p:cNvCxnSpPr>
            <p:nvPr/>
          </p:nvCxnSpPr>
          <p:spPr>
            <a:xfrm flipV="1">
              <a:off x="1761492" y="2728067"/>
              <a:ext cx="1020085"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4C79B71-364E-0C40-B6CA-08CE659279AD}"/>
                </a:ext>
              </a:extLst>
            </p:cNvPr>
            <p:cNvCxnSpPr/>
            <p:nvPr/>
          </p:nvCxnSpPr>
          <p:spPr>
            <a:xfrm rot="5400000" flipH="1" flipV="1">
              <a:off x="2191757" y="255934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456B785B-8C14-3149-946A-52E9BA123C1D}"/>
                </a:ext>
              </a:extLst>
            </p:cNvPr>
            <p:cNvSpPr/>
            <p:nvPr/>
          </p:nvSpPr>
          <p:spPr>
            <a:xfrm>
              <a:off x="2299604" y="229755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4" name="TextBox 133">
              <a:extLst>
                <a:ext uri="{FF2B5EF4-FFF2-40B4-BE49-F238E27FC236}">
                  <a16:creationId xmlns:a16="http://schemas.microsoft.com/office/drawing/2014/main" id="{39B3F436-6A60-2148-8C4F-D75856B073BC}"/>
                </a:ext>
              </a:extLst>
            </p:cNvPr>
            <p:cNvSpPr txBox="1"/>
            <p:nvPr/>
          </p:nvSpPr>
          <p:spPr>
            <a:xfrm>
              <a:off x="2180158" y="1911700"/>
              <a:ext cx="445956"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35" name="TextBox 134">
              <a:extLst>
                <a:ext uri="{FF2B5EF4-FFF2-40B4-BE49-F238E27FC236}">
                  <a16:creationId xmlns:a16="http://schemas.microsoft.com/office/drawing/2014/main" id="{EB22016F-8A4F-F24D-8FF3-05D102271C58}"/>
                </a:ext>
              </a:extLst>
            </p:cNvPr>
            <p:cNvSpPr txBox="1"/>
            <p:nvPr/>
          </p:nvSpPr>
          <p:spPr>
            <a:xfrm>
              <a:off x="1344348" y="4443241"/>
              <a:ext cx="461207" cy="307777"/>
            </a:xfrm>
            <a:prstGeom prst="rect">
              <a:avLst/>
            </a:prstGeom>
            <a:noFill/>
          </p:spPr>
          <p:txBody>
            <a:bodyPr wrap="square" rtlCol="0">
              <a:spAutoFit/>
            </a:bodyPr>
            <a:lstStyle/>
            <a:p>
              <a:r>
                <a:rPr lang="en-US" sz="1400" dirty="0"/>
                <a:t>R</a:t>
              </a:r>
              <a:r>
                <a:rPr lang="en-US" sz="1400" baseline="-25000" dirty="0"/>
                <a:t>2</a:t>
              </a:r>
            </a:p>
          </p:txBody>
        </p:sp>
        <p:sp>
          <p:nvSpPr>
            <p:cNvPr id="136" name="TextBox 135">
              <a:extLst>
                <a:ext uri="{FF2B5EF4-FFF2-40B4-BE49-F238E27FC236}">
                  <a16:creationId xmlns:a16="http://schemas.microsoft.com/office/drawing/2014/main" id="{392224FC-8943-2540-85D3-9916576EC6D5}"/>
                </a:ext>
              </a:extLst>
            </p:cNvPr>
            <p:cNvSpPr txBox="1"/>
            <p:nvPr/>
          </p:nvSpPr>
          <p:spPr>
            <a:xfrm>
              <a:off x="2348657" y="2876336"/>
              <a:ext cx="465963" cy="430887"/>
            </a:xfrm>
            <a:prstGeom prst="rect">
              <a:avLst/>
            </a:prstGeom>
            <a:noFill/>
          </p:spPr>
          <p:txBody>
            <a:bodyPr wrap="square" rtlCol="0">
              <a:spAutoFit/>
            </a:bodyPr>
            <a:lstStyle/>
            <a:p>
              <a:r>
                <a:rPr lang="en-US" sz="1400" dirty="0"/>
                <a:t>R</a:t>
              </a:r>
              <a:r>
                <a:rPr lang="en-US" sz="1400" baseline="-25000" dirty="0"/>
                <a:t>C</a:t>
              </a:r>
            </a:p>
            <a:p>
              <a:endParaRPr lang="en-US" sz="1200" baseline="-25000" dirty="0"/>
            </a:p>
          </p:txBody>
        </p:sp>
        <p:grpSp>
          <p:nvGrpSpPr>
            <p:cNvPr id="137" name="Group 222">
              <a:extLst>
                <a:ext uri="{FF2B5EF4-FFF2-40B4-BE49-F238E27FC236}">
                  <a16:creationId xmlns:a16="http://schemas.microsoft.com/office/drawing/2014/main" id="{11115397-3DA0-D247-8D2D-8092FEE27EF7}"/>
                </a:ext>
              </a:extLst>
            </p:cNvPr>
            <p:cNvGrpSpPr>
              <a:grpSpLocks/>
            </p:cNvGrpSpPr>
            <p:nvPr/>
          </p:nvGrpSpPr>
          <p:grpSpPr bwMode="auto">
            <a:xfrm>
              <a:off x="2012286" y="4772477"/>
              <a:ext cx="304800" cy="381000"/>
              <a:chOff x="4272" y="3072"/>
              <a:chExt cx="192" cy="240"/>
            </a:xfrm>
          </p:grpSpPr>
          <p:sp>
            <p:nvSpPr>
              <p:cNvPr id="138" name="Line 99">
                <a:extLst>
                  <a:ext uri="{FF2B5EF4-FFF2-40B4-BE49-F238E27FC236}">
                    <a16:creationId xmlns:a16="http://schemas.microsoft.com/office/drawing/2014/main" id="{E7995C2A-7314-5F48-B458-57F1CB7C106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9" name="Line 100">
                <a:extLst>
                  <a:ext uri="{FF2B5EF4-FFF2-40B4-BE49-F238E27FC236}">
                    <a16:creationId xmlns:a16="http://schemas.microsoft.com/office/drawing/2014/main" id="{4ACF7A5E-2C6A-0F49-9BD1-C3D0C2DA0AC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0" name="Line 101">
                <a:extLst>
                  <a:ext uri="{FF2B5EF4-FFF2-40B4-BE49-F238E27FC236}">
                    <a16:creationId xmlns:a16="http://schemas.microsoft.com/office/drawing/2014/main" id="{DF8AD314-E3A1-434A-AECD-D766A92D472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1" name="Line 102">
                <a:extLst>
                  <a:ext uri="{FF2B5EF4-FFF2-40B4-BE49-F238E27FC236}">
                    <a16:creationId xmlns:a16="http://schemas.microsoft.com/office/drawing/2014/main" id="{2BCFA104-7A27-7B48-8DF3-96F8C16374C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2" name="Line 103">
                <a:extLst>
                  <a:ext uri="{FF2B5EF4-FFF2-40B4-BE49-F238E27FC236}">
                    <a16:creationId xmlns:a16="http://schemas.microsoft.com/office/drawing/2014/main" id="{FE4BA22C-197B-1D4C-BAF5-6DC0C74182F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3" name="Line 104">
                <a:extLst>
                  <a:ext uri="{FF2B5EF4-FFF2-40B4-BE49-F238E27FC236}">
                    <a16:creationId xmlns:a16="http://schemas.microsoft.com/office/drawing/2014/main" id="{AEE904B6-DA63-D449-802D-6FC8E864D691}"/>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44" name="Straight Connector 143">
              <a:extLst>
                <a:ext uri="{FF2B5EF4-FFF2-40B4-BE49-F238E27FC236}">
                  <a16:creationId xmlns:a16="http://schemas.microsoft.com/office/drawing/2014/main" id="{4CAC8134-A788-D242-8633-BDD240C0FF01}"/>
                </a:ext>
              </a:extLst>
            </p:cNvPr>
            <p:cNvCxnSpPr>
              <a:cxnSpLocks/>
            </p:cNvCxnSpPr>
            <p:nvPr/>
          </p:nvCxnSpPr>
          <p:spPr>
            <a:xfrm flipH="1" flipV="1">
              <a:off x="1778720" y="2727365"/>
              <a:ext cx="0" cy="8667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306E6F0B-A829-464B-B874-07399B02F84F}"/>
                </a:ext>
              </a:extLst>
            </p:cNvPr>
            <p:cNvSpPr>
              <a:spLocks/>
            </p:cNvSpPr>
            <p:nvPr/>
          </p:nvSpPr>
          <p:spPr bwMode="auto">
            <a:xfrm flipH="1">
              <a:off x="1138902" y="339076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6" name="Group 222">
              <a:extLst>
                <a:ext uri="{FF2B5EF4-FFF2-40B4-BE49-F238E27FC236}">
                  <a16:creationId xmlns:a16="http://schemas.microsoft.com/office/drawing/2014/main" id="{914B5D8A-85CD-5948-82CE-F236E9D1BEAB}"/>
                </a:ext>
              </a:extLst>
            </p:cNvPr>
            <p:cNvGrpSpPr>
              <a:grpSpLocks/>
            </p:cNvGrpSpPr>
            <p:nvPr/>
          </p:nvGrpSpPr>
          <p:grpSpPr bwMode="auto">
            <a:xfrm>
              <a:off x="1076686" y="4059316"/>
              <a:ext cx="304800" cy="381000"/>
              <a:chOff x="4272" y="3072"/>
              <a:chExt cx="192" cy="240"/>
            </a:xfrm>
          </p:grpSpPr>
          <p:sp>
            <p:nvSpPr>
              <p:cNvPr id="147" name="Line 99">
                <a:extLst>
                  <a:ext uri="{FF2B5EF4-FFF2-40B4-BE49-F238E27FC236}">
                    <a16:creationId xmlns:a16="http://schemas.microsoft.com/office/drawing/2014/main" id="{D916FD39-0A7C-B544-ADE1-EB35FEDB765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8" name="Line 100">
                <a:extLst>
                  <a:ext uri="{FF2B5EF4-FFF2-40B4-BE49-F238E27FC236}">
                    <a16:creationId xmlns:a16="http://schemas.microsoft.com/office/drawing/2014/main" id="{015C7CFF-03DA-DB4D-A193-C59ABB492E5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9" name="Line 101">
                <a:extLst>
                  <a:ext uri="{FF2B5EF4-FFF2-40B4-BE49-F238E27FC236}">
                    <a16:creationId xmlns:a16="http://schemas.microsoft.com/office/drawing/2014/main" id="{0BDF74FB-1046-E042-AE06-BDCEF7074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0" name="Line 102">
                <a:extLst>
                  <a:ext uri="{FF2B5EF4-FFF2-40B4-BE49-F238E27FC236}">
                    <a16:creationId xmlns:a16="http://schemas.microsoft.com/office/drawing/2014/main" id="{8DDA095E-2456-1642-A034-202FF507C7A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1" name="Line 103">
                <a:extLst>
                  <a:ext uri="{FF2B5EF4-FFF2-40B4-BE49-F238E27FC236}">
                    <a16:creationId xmlns:a16="http://schemas.microsoft.com/office/drawing/2014/main" id="{E5C3E6B7-649C-B24C-8996-31C5335EAD7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52" name="Line 104">
                <a:extLst>
                  <a:ext uri="{FF2B5EF4-FFF2-40B4-BE49-F238E27FC236}">
                    <a16:creationId xmlns:a16="http://schemas.microsoft.com/office/drawing/2014/main" id="{2D6DCEDD-8114-F74B-9C02-BC78268CAD7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153" name="Oval 152">
              <a:extLst>
                <a:ext uri="{FF2B5EF4-FFF2-40B4-BE49-F238E27FC236}">
                  <a16:creationId xmlns:a16="http://schemas.microsoft.com/office/drawing/2014/main" id="{D13ADFC3-0697-6140-BCF2-05ECE049DCDC}"/>
                </a:ext>
              </a:extLst>
            </p:cNvPr>
            <p:cNvSpPr/>
            <p:nvPr/>
          </p:nvSpPr>
          <p:spPr>
            <a:xfrm>
              <a:off x="1718351" y="41618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4" name="Oval 153">
              <a:extLst>
                <a:ext uri="{FF2B5EF4-FFF2-40B4-BE49-F238E27FC236}">
                  <a16:creationId xmlns:a16="http://schemas.microsoft.com/office/drawing/2014/main" id="{98818385-BC8C-9242-96AE-72C3C7BFE4F6}"/>
                </a:ext>
              </a:extLst>
            </p:cNvPr>
            <p:cNvSpPr/>
            <p:nvPr/>
          </p:nvSpPr>
          <p:spPr>
            <a:xfrm>
              <a:off x="2102945" y="4163626"/>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5" name="Oval 154">
              <a:extLst>
                <a:ext uri="{FF2B5EF4-FFF2-40B4-BE49-F238E27FC236}">
                  <a16:creationId xmlns:a16="http://schemas.microsoft.com/office/drawing/2014/main" id="{53AAAC03-60E3-934E-917B-AE07BDC138F5}"/>
                </a:ext>
              </a:extLst>
            </p:cNvPr>
            <p:cNvSpPr/>
            <p:nvPr/>
          </p:nvSpPr>
          <p:spPr>
            <a:xfrm>
              <a:off x="2094644" y="482030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6" name="Oval 155">
              <a:extLst>
                <a:ext uri="{FF2B5EF4-FFF2-40B4-BE49-F238E27FC236}">
                  <a16:creationId xmlns:a16="http://schemas.microsoft.com/office/drawing/2014/main" id="{50C0C974-2950-F84E-B929-0DC067CF4B50}"/>
                </a:ext>
              </a:extLst>
            </p:cNvPr>
            <p:cNvSpPr/>
            <p:nvPr/>
          </p:nvSpPr>
          <p:spPr>
            <a:xfrm>
              <a:off x="1166892" y="3339649"/>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7" name="Oval 156">
              <a:extLst>
                <a:ext uri="{FF2B5EF4-FFF2-40B4-BE49-F238E27FC236}">
                  <a16:creationId xmlns:a16="http://schemas.microsoft.com/office/drawing/2014/main" id="{2ED5E74E-B993-AC43-992A-C687971D2C83}"/>
                </a:ext>
              </a:extLst>
            </p:cNvPr>
            <p:cNvSpPr/>
            <p:nvPr/>
          </p:nvSpPr>
          <p:spPr>
            <a:xfrm>
              <a:off x="1714712" y="3343765"/>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8" name="Oval 157">
              <a:extLst>
                <a:ext uri="{FF2B5EF4-FFF2-40B4-BE49-F238E27FC236}">
                  <a16:creationId xmlns:a16="http://schemas.microsoft.com/office/drawing/2014/main" id="{D958CD27-921E-F540-A84D-D776E6A3432E}"/>
                </a:ext>
              </a:extLst>
            </p:cNvPr>
            <p:cNvSpPr/>
            <p:nvPr/>
          </p:nvSpPr>
          <p:spPr>
            <a:xfrm>
              <a:off x="2732090" y="33355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87868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66255" y="180244"/>
            <a:ext cx="1130530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t> </a:t>
            </a:r>
            <a:r>
              <a:rPr lang="en-US" sz="4400" dirty="0">
                <a:latin typeface="+mj-lt"/>
              </a:rPr>
              <a:t>JFETs</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371870" y="643653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63</a:t>
            </a:fld>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1C84753-3A72-6E44-8AFB-C2FA9850A71E}"/>
                  </a:ext>
                </a:extLst>
              </p:cNvPr>
              <p:cNvSpPr txBox="1">
                <a:spLocks/>
              </p:cNvSpPr>
              <p:nvPr/>
            </p:nvSpPr>
            <p:spPr>
              <a:xfrm>
                <a:off x="320106" y="1121150"/>
                <a:ext cx="9164396" cy="4943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JFET circuit model (active region): </a:t>
                </a:r>
              </a:p>
              <a:p>
                <a:pPr marL="800100" lvl="1" indent="-342900" algn="l">
                  <a:spcBef>
                    <a:spcPts val="400"/>
                  </a:spcBef>
                  <a:buFont typeface="Arial" panose="020B0604020202020204" pitchFamily="34" charset="0"/>
                  <a:buChar char="•"/>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𝐼</m:t>
                        </m:r>
                      </m:e>
                      <m:sub>
                        <m:r>
                          <a:rPr lang="en-US" sz="1800" b="0" i="1" smtClean="0">
                            <a:latin typeface="Cambria Math" panose="02040503050406030204" pitchFamily="18" charset="0"/>
                            <a:cs typeface="Arial" charset="0"/>
                          </a:rPr>
                          <m:t>𝑑𝑠𝑠</m:t>
                        </m:r>
                        <m:r>
                          <a:rPr lang="en-US" sz="1800" b="0" i="1" smtClean="0">
                            <a:latin typeface="Cambria Math" panose="02040503050406030204" pitchFamily="18" charset="0"/>
                            <a:cs typeface="Arial" charset="0"/>
                          </a:rPr>
                          <m:t> </m:t>
                        </m:r>
                      </m:sub>
                    </m:sSub>
                    <m:sSup>
                      <m:sSupPr>
                        <m:ctrlPr>
                          <a:rPr lang="en-US" sz="1800" b="0" i="1" smtClean="0">
                            <a:latin typeface="Cambria Math" panose="02040503050406030204" pitchFamily="18" charset="0"/>
                            <a:cs typeface="Arial" charset="0"/>
                          </a:rPr>
                        </m:ctrlPr>
                      </m:sSupPr>
                      <m:e>
                        <m:r>
                          <a:rPr lang="en-US" sz="1800" b="0" i="1" smtClean="0">
                            <a:latin typeface="Cambria Math" panose="02040503050406030204" pitchFamily="18" charset="0"/>
                            <a:cs typeface="Arial" charset="0"/>
                          </a:rPr>
                          <m:t>(1−</m:t>
                        </m:r>
                        <m:f>
                          <m:fPr>
                            <m:ctrlPr>
                              <a:rPr lang="en-US" sz="1800" i="1">
                                <a:latin typeface="Cambria Math" panose="02040503050406030204" pitchFamily="18" charset="0"/>
                                <a:ea typeface="Cambria Math" panose="02040503050406030204" pitchFamily="18" charset="0"/>
                                <a:cs typeface="Arial" charset="0"/>
                              </a:rPr>
                            </m:ctrlPr>
                          </m:fPr>
                          <m:num>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𝑔𝑠</m:t>
                                </m:r>
                              </m:sub>
                            </m:sSub>
                          </m:num>
                          <m:den>
                            <m:sSub>
                              <m:sSubPr>
                                <m:ctrlPr>
                                  <a:rPr lang="en-US" sz="1800" i="1">
                                    <a:latin typeface="Cambria Math" panose="02040503050406030204" pitchFamily="18" charset="0"/>
                                    <a:ea typeface="Cambria Math" panose="02040503050406030204" pitchFamily="18" charset="0"/>
                                    <a:cs typeface="Arial" charset="0"/>
                                  </a:rPr>
                                </m:ctrlPr>
                              </m:sSubPr>
                              <m:e>
                                <m:r>
                                  <a:rPr lang="en-US" sz="1800" i="1">
                                    <a:latin typeface="Cambria Math" panose="02040503050406030204" pitchFamily="18" charset="0"/>
                                    <a:ea typeface="Cambria Math" panose="02040503050406030204" pitchFamily="18" charset="0"/>
                                    <a:cs typeface="Arial" charset="0"/>
                                  </a:rPr>
                                  <m:t>𝑉</m:t>
                                </m:r>
                              </m:e>
                              <m:sub>
                                <m:r>
                                  <a:rPr lang="en-US" sz="1800" i="1">
                                    <a:latin typeface="Cambria Math" panose="02040503050406030204" pitchFamily="18" charset="0"/>
                                    <a:ea typeface="Cambria Math" panose="02040503050406030204" pitchFamily="18" charset="0"/>
                                    <a:cs typeface="Arial" charset="0"/>
                                  </a:rPr>
                                  <m:t>𝑐</m:t>
                                </m:r>
                              </m:sub>
                            </m:sSub>
                          </m:den>
                        </m:f>
                        <m:r>
                          <a:rPr lang="en-US" sz="1800" b="0" i="1" smtClean="0">
                            <a:latin typeface="Cambria Math" panose="02040503050406030204" pitchFamily="18" charset="0"/>
                            <a:cs typeface="Arial" charset="0"/>
                          </a:rPr>
                          <m:t>)</m:t>
                        </m:r>
                      </m:e>
                      <m:sup>
                        <m:r>
                          <a:rPr lang="en-US" sz="1800" b="0" i="1" smtClean="0">
                            <a:latin typeface="Cambria Math" panose="02040503050406030204" pitchFamily="18" charset="0"/>
                            <a:cs typeface="Arial" charset="0"/>
                          </a:rPr>
                          <m:t>2</m:t>
                        </m:r>
                      </m:sup>
                    </m:sSup>
                  </m:oMath>
                </a14:m>
                <a:r>
                  <a:rPr lang="en-US" sz="1800" dirty="0">
                    <a:latin typeface="Calibri" panose="020F0502020204030204" pitchFamily="34" charset="0"/>
                    <a:ea typeface="Arial" charset="0"/>
                    <a:cs typeface="Calibri" panose="020F0502020204030204" pitchFamily="34" charset="0"/>
                  </a:rPr>
                  <a:t>, provided </a:t>
                </a:r>
                <a14:m>
                  <m:oMath xmlns:m="http://schemas.openxmlformats.org/officeDocument/2006/math">
                    <m:r>
                      <a:rPr lang="en-US" sz="1800" i="1">
                        <a:latin typeface="Cambria Math" panose="02040503050406030204" pitchFamily="18" charset="0"/>
                        <a:ea typeface="Arial" charset="0"/>
                        <a:cs typeface="Calibri" panose="020F0502020204030204" pitchFamily="34" charset="0"/>
                      </a:rPr>
                      <m:t>0&lt;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𝑣</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&lt;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oMath>
                </a14:m>
                <a:r>
                  <a:rPr lang="en-US" sz="1800" dirty="0">
                    <a:latin typeface="Calibri" panose="020F0502020204030204" pitchFamily="34" charset="0"/>
                    <a:ea typeface="Arial" charset="0"/>
                    <a:cs typeface="Calibri" panose="020F0502020204030204" pitchFamily="34" charset="0"/>
                  </a:rPr>
                  <a:t> and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𝑑𝑠</m:t>
                        </m:r>
                      </m:sub>
                    </m:sSub>
                    <m:r>
                      <a:rPr lang="en-US" sz="1800" i="1">
                        <a:latin typeface="Cambria Math" panose="02040503050406030204" pitchFamily="18" charset="0"/>
                        <a:cs typeface="Calibri" panose="020F0502020204030204" pitchFamily="34" charset="0"/>
                      </a:rPr>
                      <m:t>&gt;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𝑔𝑠</m:t>
                        </m:r>
                      </m:sub>
                    </m:sSub>
                    <m:r>
                      <a:rPr lang="en-US" sz="1800" i="1">
                        <a:latin typeface="Cambria Math" panose="02040503050406030204" pitchFamily="18" charset="0"/>
                        <a:cs typeface="Calibri" panose="020F0502020204030204" pitchFamily="34" charset="0"/>
                      </a:rPr>
                      <m:t>−</m:t>
                    </m:r>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𝑉</m:t>
                        </m:r>
                      </m:e>
                      <m:sub>
                        <m:r>
                          <a:rPr lang="en-US" sz="1800" i="1">
                            <a:latin typeface="Cambria Math" panose="02040503050406030204" pitchFamily="18" charset="0"/>
                            <a:cs typeface="Calibri" panose="020F0502020204030204" pitchFamily="34" charset="0"/>
                          </a:rPr>
                          <m:t>𝑐</m:t>
                        </m:r>
                      </m:sub>
                    </m:sSub>
                    <m:r>
                      <a:rPr lang="en-US" sz="1800" i="1">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cs typeface="Calibri" panose="020F0502020204030204" pitchFamily="34" charset="0"/>
                      </a:rPr>
                      <m:t>. </m:t>
                    </m:r>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oMath>
                </a14:m>
                <a:r>
                  <a:rPr lang="en-US" sz="1800" dirty="0">
                    <a:latin typeface="Calibri" panose="020F0502020204030204" pitchFamily="34" charset="0"/>
                    <a:ea typeface="Arial" charset="0"/>
                    <a:cs typeface="Calibri" panose="020F0502020204030204" pitchFamily="34" charset="0"/>
                  </a:rPr>
                  <a:t> is drain to source current when gate is at 0.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rPr>
                        </m:ctrlPr>
                      </m:sSubPr>
                      <m:e>
                        <m:r>
                          <a:rPr lang="en-US" sz="1800" b="0" i="1" smtClean="0">
                            <a:latin typeface="Cambria Math" panose="02040503050406030204" pitchFamily="18" charset="0"/>
                            <a:cs typeface="Calibri" panose="020F0502020204030204" pitchFamily="34" charset="0"/>
                          </a:rPr>
                          <m:t>𝑣</m:t>
                        </m:r>
                      </m:e>
                      <m:sub>
                        <m:r>
                          <a:rPr lang="en-US" sz="1800" b="0" i="1" smtClean="0">
                            <a:latin typeface="Cambria Math" panose="02040503050406030204" pitchFamily="18" charset="0"/>
                            <a:cs typeface="Calibri" panose="020F0502020204030204" pitchFamily="34" charset="0"/>
                          </a:rPr>
                          <m:t>𝑔𝑠</m:t>
                        </m:r>
                      </m:sub>
                    </m:sSub>
                    <m:r>
                      <a:rPr lang="en-US" sz="180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endParaRPr lang="en-US" sz="18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𝐼</m:t>
                            </m:r>
                          </m:e>
                          <m:sub>
                            <m:r>
                              <a:rPr lang="en-US" sz="2000" b="0" i="1" smtClean="0">
                                <a:latin typeface="Cambria Math" panose="02040503050406030204" pitchFamily="18" charset="0"/>
                                <a:cs typeface="Arial" charset="0"/>
                              </a:rPr>
                              <m:t>𝑑</m:t>
                            </m:r>
                          </m:sub>
                        </m:sSub>
                      </m:num>
                      <m:den>
                        <m:r>
                          <a:rPr lang="en-US" sz="2000" b="0" i="1" smtClean="0">
                            <a:latin typeface="Cambria Math" panose="02040503050406030204" pitchFamily="18" charset="0"/>
                            <a:cs typeface="Arial" charset="0"/>
                          </a:rPr>
                          <m:t>𝑑</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𝑉</m:t>
                            </m:r>
                          </m:e>
                          <m:sub>
                            <m:r>
                              <a:rPr lang="en-US" sz="2000" b="0" i="1" smtClean="0">
                                <a:latin typeface="Cambria Math" panose="02040503050406030204" pitchFamily="18" charset="0"/>
                                <a:cs typeface="Arial" charset="0"/>
                              </a:rPr>
                              <m:t>𝑔𝑠</m:t>
                            </m:r>
                          </m:sub>
                        </m:sSub>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num>
                      <m:den>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2</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𝐼</m:t>
                            </m:r>
                          </m:e>
                          <m:sub>
                            <m:r>
                              <a:rPr lang="en-US" sz="2000" b="0" i="1" smtClean="0">
                                <a:latin typeface="Cambria Math" panose="02040503050406030204" pitchFamily="18" charset="0"/>
                                <a:ea typeface="Cambria Math" panose="02040503050406030204" pitchFamily="18" charset="0"/>
                                <a:cs typeface="Arial" charset="0"/>
                              </a:rPr>
                              <m:t>𝑑𝑠𝑠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(1−</m:t>
                    </m:r>
                    <m:f>
                      <m:fPr>
                        <m:ctrlPr>
                          <a:rPr lang="en-US" sz="2000" b="0" i="1" smtClean="0">
                            <a:latin typeface="Cambria Math" panose="02040503050406030204" pitchFamily="18" charset="0"/>
                            <a:ea typeface="Cambria Math" panose="02040503050406030204" pitchFamily="18" charset="0"/>
                            <a:cs typeface="Arial" charset="0"/>
                          </a:rPr>
                        </m:ctrlPr>
                      </m:fPr>
                      <m:num>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𝑔𝑠</m:t>
                            </m:r>
                          </m:sub>
                        </m:sSub>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𝑐</m:t>
                            </m:r>
                          </m:sub>
                        </m:sSub>
                      </m:den>
                    </m:f>
                    <m:r>
                      <a:rPr lang="en-US" sz="2000" b="0" i="1" smtClean="0">
                        <a:latin typeface="Cambria Math" panose="02040503050406030204" pitchFamily="18" charset="0"/>
                        <a:ea typeface="Cambria Math" panose="02040503050406030204" pitchFamily="18" charset="0"/>
                        <a:cs typeface="Arial" charset="0"/>
                      </a:rPr>
                      <m:t>)</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circuit on right,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𝑔</m:t>
                        </m:r>
                      </m:e>
                      <m:sub>
                        <m:r>
                          <a:rPr lang="en-US" sz="2000" b="0" i="1" smtClean="0">
                            <a:latin typeface="Cambria Math" panose="02040503050406030204" pitchFamily="18" charset="0"/>
                            <a:cs typeface="Arial" charset="0"/>
                          </a:rPr>
                          <m:t>𝑚</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𝑣</m:t>
                        </m:r>
                      </m:e>
                      <m:sub>
                        <m:r>
                          <a:rPr lang="en-US" sz="2000" b="0" i="1" smtClean="0">
                            <a:latin typeface="Cambria Math" panose="02040503050406030204" pitchFamily="18" charset="0"/>
                            <a:ea typeface="Cambria Math" panose="02040503050406030204" pitchFamily="18" charset="0"/>
                            <a:cs typeface="Arial" charset="0"/>
                          </a:rPr>
                          <m:t>𝑔𝑠</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𝑖</m:t>
                        </m:r>
                      </m:e>
                      <m:sub>
                        <m:r>
                          <a:rPr lang="en-US" sz="2000" b="0" i="1" smtClean="0">
                            <a:latin typeface="Cambria Math" panose="02040503050406030204" pitchFamily="18" charset="0"/>
                            <a:ea typeface="Cambria Math" panose="02040503050406030204" pitchFamily="18" charset="0"/>
                            <a:cs typeface="Arial" charset="0"/>
                          </a:rPr>
                          <m:t>𝑑𝑠</m:t>
                        </m:r>
                      </m:sub>
                    </m:sSub>
                  </m:oMath>
                </a14:m>
                <a:r>
                  <a:rPr lang="en-US" sz="2000" dirty="0">
                    <a:latin typeface="Calibri" panose="020F0502020204030204" pitchFamily="34" charset="0"/>
                    <a:ea typeface="Arial" charset="0"/>
                    <a:cs typeface="Calibri" panose="020F0502020204030204" pitchFamily="34" charset="0"/>
                  </a:rPr>
                  <a:t> and so </a:t>
                </a:r>
                <a14:m>
                  <m:oMath xmlns:m="http://schemas.openxmlformats.org/officeDocument/2006/math">
                    <m:sSub>
                      <m:sSubPr>
                        <m:ctrlPr>
                          <a:rPr lang="en-US" sz="2000" i="1">
                            <a:latin typeface="Cambria Math" panose="02040503050406030204" pitchFamily="18" charset="0"/>
                            <a:cs typeface="Arial" charset="0"/>
                          </a:rPr>
                        </m:ctrlPr>
                      </m:sSubPr>
                      <m:e>
                        <m:r>
                          <a:rPr lang="en-US" sz="2000" i="1">
                            <a:latin typeface="Cambria Math" panose="02040503050406030204" pitchFamily="18" charset="0"/>
                            <a:cs typeface="Arial" charset="0"/>
                          </a:rPr>
                          <m:t>𝑔</m:t>
                        </m:r>
                      </m:e>
                      <m:sub>
                        <m:r>
                          <a:rPr lang="en-US" sz="2000" i="1">
                            <a:latin typeface="Cambria Math" panose="02040503050406030204" pitchFamily="18" charset="0"/>
                            <a:cs typeface="Arial" charset="0"/>
                          </a:rPr>
                          <m:t>𝑚</m:t>
                        </m:r>
                      </m:sub>
                    </m:sSub>
                    <m:sSub>
                      <m:sSubPr>
                        <m:ctrlPr>
                          <a:rPr lang="en-US" sz="200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𝑅</m:t>
                        </m:r>
                      </m:e>
                      <m:sub>
                        <m:r>
                          <a:rPr lang="en-US" sz="2000" b="0" i="1" smtClean="0">
                            <a:latin typeface="Cambria Math" panose="02040503050406030204" pitchFamily="18" charset="0"/>
                            <a:cs typeface="Arial" charset="0"/>
                          </a:rPr>
                          <m:t>𝑆</m:t>
                        </m:r>
                      </m:sub>
                    </m:sSub>
                    <m:r>
                      <a:rPr lang="en-US" sz="2000" i="1" smtClean="0">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𝑣</m:t>
                        </m:r>
                      </m:e>
                      <m:sub>
                        <m:r>
                          <a:rPr lang="en-US" sz="2000" i="1">
                            <a:latin typeface="Cambria Math" panose="02040503050406030204" pitchFamily="18" charset="0"/>
                            <a:ea typeface="Cambria Math" panose="02040503050406030204" pitchFamily="18" charset="0"/>
                            <a:cs typeface="Arial" charset="0"/>
                          </a:rPr>
                          <m:t>𝑔𝑠</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a:spcBef>
                    <a:spcPts val="40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𝑐</m:t>
                        </m:r>
                      </m:sub>
                    </m:sSub>
                    <m:r>
                      <a:rPr lang="en-US" sz="2000" b="0" i="1"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is cutoff voltage.  When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&lt;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𝐶</m:t>
                        </m:r>
                      </m:sub>
                    </m:sSub>
                  </m:oMath>
                </a14:m>
                <a:r>
                  <a:rPr lang="en-US" sz="2000" dirty="0">
                    <a:latin typeface="Calibri" panose="020F0502020204030204" pitchFamily="34" charset="0"/>
                    <a:ea typeface="Arial" charset="0"/>
                    <a:cs typeface="Calibri" panose="020F0502020204030204" pitchFamily="34" charset="0"/>
                  </a:rPr>
                  <a:t> there’s no channel conduction. Some people call this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𝑇</m:t>
                        </m:r>
                      </m:sub>
                    </m:sSub>
                  </m:oMath>
                </a14:m>
                <a:r>
                  <a:rPr lang="en-US" sz="2000" dirty="0">
                    <a:latin typeface="Calibri" panose="020F0502020204030204" pitchFamily="34" charset="0"/>
                    <a:ea typeface="Arial" charset="0"/>
                    <a:cs typeface="Calibri" panose="020F0502020204030204" pitchFamily="34" charset="0"/>
                  </a:rPr>
                  <a:t> or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𝑃</m:t>
                        </m:r>
                      </m:sub>
                    </m:sSub>
                  </m:oMath>
                </a14:m>
                <a:r>
                  <a:rPr lang="en-US" sz="2000" dirty="0">
                    <a:latin typeface="Calibri" panose="020F0502020204030204" pitchFamily="34" charset="0"/>
                    <a:ea typeface="Arial" charset="0"/>
                    <a:cs typeface="Calibri" panose="020F0502020204030204" pitchFamily="34" charset="0"/>
                  </a:rPr>
                  <a:t>.  JFET input impedance is high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10</m:t>
                        </m:r>
                      </m:e>
                      <m:sup>
                        <m:r>
                          <a:rPr lang="en-US" sz="2000" b="0" i="1" smtClean="0">
                            <a:latin typeface="Cambria Math" panose="02040503050406030204" pitchFamily="18" charset="0"/>
                            <a:cs typeface="Calibri" panose="020F0502020204030204" pitchFamily="34" charset="0"/>
                          </a:rPr>
                          <m:t>10</m:t>
                        </m:r>
                      </m:sup>
                    </m:sSup>
                    <m:r>
                      <m:rPr>
                        <m:sty m:val="p"/>
                      </m:rPr>
                      <a:rPr lang="el-GR" sz="2000" i="1" smtClean="0">
                        <a:latin typeface="Cambria Math" panose="02040503050406030204" pitchFamily="18" charset="0"/>
                        <a:ea typeface="Cambria Math" panose="02040503050406030204" pitchFamily="18" charset="0"/>
                        <a:cs typeface="Calibri" panose="020F0502020204030204" pitchFamily="34" charset="0"/>
                      </a:rPr>
                      <m:t>Ω</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For J309,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𝑉</m:t>
                        </m:r>
                      </m:e>
                      <m:sub>
                        <m:r>
                          <a:rPr lang="en-US" sz="2000" i="1">
                            <a:latin typeface="Cambria Math" panose="02040503050406030204" pitchFamily="18" charset="0"/>
                            <a:cs typeface="Calibri" panose="020F0502020204030204" pitchFamily="34" charset="0"/>
                          </a:rPr>
                          <m:t>𝑐</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−2.6</m:t>
                    </m:r>
                    <m:r>
                      <a:rPr lang="en-US" sz="2000" b="0" i="1" smtClean="0">
                        <a:latin typeface="Cambria Math" panose="02040503050406030204" pitchFamily="18" charset="0"/>
                        <a:ea typeface="Cambria Math" panose="02040503050406030204" pitchFamily="18" charset="0"/>
                        <a:cs typeface="Calibri" panose="020F0502020204030204" pitchFamily="34" charset="0"/>
                      </a:rPr>
                      <m:t>𝑉</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𝑑𝑠𝑠</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23</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𝑚𝐴</m:t>
                    </m:r>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12</m:t>
                    </m:r>
                  </m:oMath>
                </a14:m>
                <a:r>
                  <a:rPr lang="en-US" sz="2000" dirty="0">
                    <a:latin typeface="Calibri" panose="020F0502020204030204" pitchFamily="34" charset="0"/>
                    <a:ea typeface="Arial" charset="0"/>
                    <a:cs typeface="Calibri" panose="020F0502020204030204" pitchFamily="34" charset="0"/>
                  </a:rPr>
                  <a:t>.</a:t>
                </a:r>
              </a:p>
              <a:p>
                <a:pPr marL="342900" indent="-342900" algn="l">
                  <a:spcBef>
                    <a:spcPts val="400"/>
                  </a:spcBef>
                  <a:buFont typeface="Arial" panose="020B0604020202020204" pitchFamily="34" charset="0"/>
                  <a:buChar char="•"/>
                </a:pPr>
                <a:r>
                  <a:rPr lang="en-US" sz="2000" dirty="0">
                    <a:cs typeface="Calibri" panose="020F0502020204030204" pitchFamily="34" charset="0"/>
                  </a:rPr>
                  <a:t>DC: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𝑏</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𝑖</m:t>
                        </m:r>
                      </m:e>
                      <m:sub>
                        <m:r>
                          <a:rPr lang="en-US" sz="2000" b="0" i="1" smtClean="0">
                            <a:latin typeface="Cambria Math" panose="02040503050406030204" pitchFamily="18" charset="0"/>
                            <a:cs typeface="Calibri" panose="020F0502020204030204" pitchFamily="34" charset="0"/>
                          </a:rPr>
                          <m:t>𝑏</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r>
                      <a:rPr lang="en-US" sz="2000" b="0" i="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ea typeface="Arial" charset="0"/>
                    <a:cs typeface="Calibri" panose="020F0502020204030204" pitchFamily="34" charset="0"/>
                  </a:rPr>
                  <a:t>AC: </a:t>
                </a:r>
                <a14:m>
                  <m:oMath xmlns:m="http://schemas.openxmlformats.org/officeDocument/2006/math">
                    <m:r>
                      <a:rPr lang="en-US" sz="2000" b="0" i="1" smtClean="0">
                        <a:latin typeface="Cambria Math" panose="02040503050406030204" pitchFamily="18" charset="0"/>
                        <a:ea typeface="Arial" charset="0"/>
                        <a:cs typeface="Calibri" panose="020F0502020204030204" pitchFamily="34" charset="0"/>
                      </a:rPr>
                      <m:t>𝑉</m:t>
                    </m:r>
                    <m:r>
                      <a:rPr lang="en-US" sz="2000" b="0" i="1" smtClean="0">
                        <a:latin typeface="Cambria Math" panose="02040503050406030204" pitchFamily="18" charset="0"/>
                        <a:ea typeface="Arial"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𝑅</m:t>
                        </m:r>
                      </m:e>
                      <m:sub>
                        <m:r>
                          <a:rPr lang="en-US" sz="2000" b="0" i="1" smtClean="0">
                            <a:latin typeface="Cambria Math" panose="02040503050406030204" pitchFamily="18" charset="0"/>
                            <a:cs typeface="Calibri" panose="020F0502020204030204" pitchFamily="34" charset="0"/>
                          </a:rPr>
                          <m:t>𝑆</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𝑔</m:t>
                        </m:r>
                      </m:e>
                      <m:sub>
                        <m:r>
                          <a:rPr lang="en-US" sz="2000" b="0" i="1" smtClean="0">
                            <a:latin typeface="Cambria Math" panose="02040503050406030204" pitchFamily="18" charset="0"/>
                            <a:cs typeface="Calibri" panose="020F0502020204030204" pitchFamily="34" charset="0"/>
                          </a:rPr>
                          <m:t>𝑚</m:t>
                        </m:r>
                      </m:sub>
                    </m:sSub>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𝑔𝑠</m:t>
                        </m:r>
                      </m:sub>
                    </m:sSub>
                  </m:oMath>
                </a14:m>
                <a:r>
                  <a:rPr lang="en-US" sz="2000" dirty="0">
                    <a:latin typeface="Calibri" panose="020F0502020204030204" pitchFamily="34" charset="0"/>
                    <a:ea typeface="Arial" charset="0"/>
                    <a:cs typeface="Calibri" panose="020F0502020204030204" pitchFamily="34" charset="0"/>
                  </a:rPr>
                  <a:t>,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𝑣</m:t>
                        </m:r>
                      </m:e>
                      <m:sub>
                        <m:r>
                          <a:rPr lang="en-US" sz="2000" b="0" i="1" smtClean="0">
                            <a:latin typeface="Cambria Math" panose="02040503050406030204" pitchFamily="18" charset="0"/>
                            <a:cs typeface="Calibri" panose="020F0502020204030204" pitchFamily="34" charset="0"/>
                          </a:rPr>
                          <m:t>𝑔𝑠</m:t>
                        </m:r>
                      </m:sub>
                    </m:sSub>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𝑉</m:t>
                        </m:r>
                      </m:e>
                      <m:sub>
                        <m:r>
                          <a:rPr lang="en-US" sz="2000" b="0" i="1" smtClean="0">
                            <a:latin typeface="Cambria Math" panose="02040503050406030204" pitchFamily="18" charset="0"/>
                            <a:cs typeface="Calibri" panose="020F0502020204030204" pitchFamily="34" charset="0"/>
                          </a:rPr>
                          <m:t>𝑔</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𝑉</m:t>
                    </m:r>
                  </m:oMath>
                </a14:m>
                <a:endParaRPr lang="en-US" sz="2000" dirty="0">
                  <a:latin typeface="Calibri" panose="020F0502020204030204" pitchFamily="34" charset="0"/>
                  <a:ea typeface="Arial" charset="0"/>
                  <a:cs typeface="Calibri" panose="020F0502020204030204" pitchFamily="34" charset="0"/>
                </a:endParaRPr>
              </a:p>
              <a:p>
                <a:pPr marL="342900" indent="-342900" algn="l" defTabSz="457200" hangingPunct="0">
                  <a:spcBef>
                    <a:spcPts val="400"/>
                  </a:spcBef>
                  <a:buFont typeface="Arial" panose="020B0604020202020204" pitchFamily="34" charset="0"/>
                  <a:buChar char="•"/>
                </a:pP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𝑆</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oMath>
                </a14:m>
                <a:endParaRPr lang="en-US" sz="2000" b="1"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𝑣</m:t>
                        </m:r>
                      </m:e>
                      <m:sub>
                        <m:r>
                          <a:rPr lang="en-US" sz="2000" i="1">
                            <a:solidFill>
                              <a:srgbClr val="000000"/>
                            </a:solidFill>
                            <a:latin typeface="Cambria Math" panose="02040503050406030204" pitchFamily="18" charset="0"/>
                            <a:ea typeface="Cambria Math" panose="02040503050406030204" pitchFamily="18" charset="0"/>
                            <a:sym typeface="Calibri"/>
                          </a:rPr>
                          <m:t>𝑔𝑠</m:t>
                        </m:r>
                      </m:sub>
                    </m:sSub>
                    <m:r>
                      <a:rPr lang="en-US" sz="2000" i="1">
                        <a:solidFill>
                          <a:srgbClr val="000000"/>
                        </a:solidFill>
                        <a:latin typeface="Cambria Math" panose="02040503050406030204" pitchFamily="18" charset="0"/>
                        <a:ea typeface="Cambria Math" panose="02040503050406030204" pitchFamily="18" charset="0"/>
                        <a:sym typeface="Calibri"/>
                      </a:rPr>
                      <m:t>= </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𝑉</m:t>
                    </m:r>
                  </m:oMath>
                </a14:m>
                <a:r>
                  <a:rPr lang="en-US" sz="2000" b="1" dirty="0">
                    <a:solidFill>
                      <a:srgbClr val="000000"/>
                    </a:solidFill>
                    <a:ea typeface="Cambria Math" panose="02040503050406030204" pitchFamily="18" charset="0"/>
                    <a:sym typeface="Calibri"/>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𝑉</m:t>
                    </m:r>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𝑅</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num>
                      <m:den>
                        <m:r>
                          <a:rPr lang="en-US" sz="2000" i="1">
                            <a:solidFill>
                              <a:srgbClr val="000000"/>
                            </a:solidFill>
                            <a:latin typeface="Cambria Math" panose="02040503050406030204" pitchFamily="18" charset="0"/>
                            <a:ea typeface="Cambria Math" panose="02040503050406030204" pitchFamily="18" charset="0"/>
                            <a:sym typeface="Calibri"/>
                          </a:rPr>
                          <m:t>𝑅</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den>
                    </m:f>
                  </m:oMath>
                </a14:m>
                <a:r>
                  <a:rPr lang="en-US" sz="2000" dirty="0">
                    <a:solidFill>
                      <a:srgbClr val="000000"/>
                    </a:solidFill>
                    <a:ea typeface="Cambria Math" panose="02040503050406030204" pitchFamily="18" charset="0"/>
                    <a:sym typeface="Calibri"/>
                  </a:rPr>
                  <a:t>, </a:t>
                </a: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𝑣</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𝑖</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num>
                      <m:den>
                        <m:r>
                          <a:rPr lang="en-US" sz="2000" i="1">
                            <a:solidFill>
                              <a:srgbClr val="000000"/>
                            </a:solidFill>
                            <a:latin typeface="Cambria Math" panose="02040503050406030204" pitchFamily="18" charset="0"/>
                            <a:ea typeface="Cambria Math" panose="02040503050406030204" pitchFamily="18" charset="0"/>
                            <a:sym typeface="Calibri"/>
                          </a:rPr>
                          <m:t>1+</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r>
                      <a:rPr lang="en-US" sz="2000" i="1">
                        <a:solidFill>
                          <a:srgbClr val="000000"/>
                        </a:solidFill>
                        <a:latin typeface="Cambria Math" panose="02040503050406030204" pitchFamily="18" charset="0"/>
                        <a:ea typeface="Cambria Math" panose="02040503050406030204" pitchFamily="18" charset="0"/>
                        <a:sym typeface="Calibri"/>
                      </a:rPr>
                      <m:t>≈1</m:t>
                    </m:r>
                  </m:oMath>
                </a14:m>
                <a:endParaRPr lang="en-US" sz="2000" dirty="0">
                  <a:solidFill>
                    <a:srgbClr val="000000"/>
                  </a:solidFill>
                  <a:ea typeface="Cambria Math" panose="02040503050406030204" pitchFamily="18" charset="0"/>
                  <a:sym typeface="Calibri"/>
                </a:endParaRPr>
              </a:p>
              <a:p>
                <a:pPr marL="342900" indent="-342900" algn="l" defTabSz="457200" hangingPunct="0">
                  <a:spcBef>
                    <a:spcPts val="400"/>
                  </a:spcBef>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𝑔</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den>
                    </m:f>
                  </m:oMath>
                </a14:m>
                <a:endParaRPr lang="en-US" sz="2000" dirty="0">
                  <a:solidFill>
                    <a:srgbClr val="000000"/>
                  </a:solidFill>
                  <a:ea typeface="Cambria Math" panose="02040503050406030204" pitchFamily="18" charset="0"/>
                  <a:sym typeface="Calibri"/>
                </a:endParaRPr>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mc:Choice>
        <mc:Fallback xmlns="">
          <p:sp>
            <p:nvSpPr>
              <p:cNvPr id="5" name="Content Placeholder 2">
                <a:extLst>
                  <a:ext uri="{FF2B5EF4-FFF2-40B4-BE49-F238E27FC236}">
                    <a16:creationId xmlns:a16="http://schemas.microsoft.com/office/drawing/2014/main" id="{41C84753-3A72-6E44-8AFB-C2FA9850A71E}"/>
                  </a:ext>
                </a:extLst>
              </p:cNvPr>
              <p:cNvSpPr txBox="1">
                <a:spLocks noRot="1" noChangeAspect="1" noMove="1" noResize="1" noEditPoints="1" noAdjustHandles="1" noChangeArrowheads="1" noChangeShapeType="1" noTextEdit="1"/>
              </p:cNvSpPr>
              <p:nvPr/>
            </p:nvSpPr>
            <p:spPr>
              <a:xfrm>
                <a:off x="320106" y="1121150"/>
                <a:ext cx="9164396" cy="4943264"/>
              </a:xfrm>
              <a:prstGeom prst="rect">
                <a:avLst/>
              </a:prstGeom>
              <a:blipFill>
                <a:blip r:embed="rId3"/>
                <a:stretch>
                  <a:fillRect l="-554" t="-1538" b="-384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E990738-0076-9346-ACC5-595E173090D9}"/>
              </a:ext>
            </a:extLst>
          </p:cNvPr>
          <p:cNvGrpSpPr/>
          <p:nvPr/>
        </p:nvGrpSpPr>
        <p:grpSpPr>
          <a:xfrm>
            <a:off x="10145082" y="608529"/>
            <a:ext cx="1826387" cy="2529583"/>
            <a:chOff x="10410701" y="359766"/>
            <a:chExt cx="1981776" cy="2529583"/>
          </a:xfrm>
        </p:grpSpPr>
        <p:grpSp>
          <p:nvGrpSpPr>
            <p:cNvPr id="7" name="Group 912">
              <a:extLst>
                <a:ext uri="{FF2B5EF4-FFF2-40B4-BE49-F238E27FC236}">
                  <a16:creationId xmlns:a16="http://schemas.microsoft.com/office/drawing/2014/main" id="{2B04B6B5-94E5-5A4D-B28C-0A11BC8A196C}"/>
                </a:ext>
              </a:extLst>
            </p:cNvPr>
            <p:cNvGrpSpPr>
              <a:grpSpLocks/>
            </p:cNvGrpSpPr>
            <p:nvPr/>
          </p:nvGrpSpPr>
          <p:grpSpPr bwMode="auto">
            <a:xfrm>
              <a:off x="11090176" y="1160289"/>
              <a:ext cx="613208" cy="826818"/>
              <a:chOff x="5562600" y="3124201"/>
              <a:chExt cx="304800" cy="455612"/>
            </a:xfrm>
          </p:grpSpPr>
          <p:cxnSp>
            <p:nvCxnSpPr>
              <p:cNvPr id="54" name="Straight Connector 53">
                <a:extLst>
                  <a:ext uri="{FF2B5EF4-FFF2-40B4-BE49-F238E27FC236}">
                    <a16:creationId xmlns:a16="http://schemas.microsoft.com/office/drawing/2014/main" id="{37E3E542-76DE-1240-AAC0-000AC0951D58}"/>
                  </a:ext>
                </a:extLst>
              </p:cNvPr>
              <p:cNvCxnSpPr/>
              <p:nvPr/>
            </p:nvCxnSpPr>
            <p:spPr bwMode="auto">
              <a:xfrm rot="5400000">
                <a:off x="5637213" y="3352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317B85-E370-0741-8C6B-F8D056B77AF2}"/>
                  </a:ext>
                </a:extLst>
              </p:cNvPr>
              <p:cNvCxnSpPr/>
              <p:nvPr/>
            </p:nvCxnSpPr>
            <p:spPr bwMode="auto">
              <a:xfrm>
                <a:off x="5788025" y="3429000"/>
                <a:ext cx="77788"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35F28B-068E-B946-AE4B-9DC689F1EB98}"/>
                  </a:ext>
                </a:extLst>
              </p:cNvPr>
              <p:cNvCxnSpPr/>
              <p:nvPr/>
            </p:nvCxnSpPr>
            <p:spPr bwMode="auto">
              <a:xfrm rot="16200000" flipH="1">
                <a:off x="5713412" y="3351213"/>
                <a:ext cx="1508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74FA-4F53-9440-8088-98AF519DD931}"/>
                  </a:ext>
                </a:extLst>
              </p:cNvPr>
              <p:cNvCxnSpPr/>
              <p:nvPr/>
            </p:nvCxnSpPr>
            <p:spPr bwMode="auto">
              <a:xfrm rot="16200000" flipV="1">
                <a:off x="5791200" y="3198814"/>
                <a:ext cx="150813"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25D362-C91B-F145-B9C8-7326A11A5403}"/>
                  </a:ext>
                </a:extLst>
              </p:cNvPr>
              <p:cNvCxnSpPr/>
              <p:nvPr/>
            </p:nvCxnSpPr>
            <p:spPr bwMode="auto">
              <a:xfrm rot="16200000" flipV="1">
                <a:off x="5790407" y="3502819"/>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6574A3-E913-794D-87C2-AA31565707AC}"/>
                  </a:ext>
                </a:extLst>
              </p:cNvPr>
              <p:cNvCxnSpPr/>
              <p:nvPr/>
            </p:nvCxnSpPr>
            <p:spPr bwMode="auto">
              <a:xfrm flipV="1">
                <a:off x="5789613" y="3276601"/>
                <a:ext cx="76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8EBDDC-4024-9244-AC91-315A00BE019A}"/>
                  </a:ext>
                </a:extLst>
              </p:cNvPr>
              <p:cNvCxnSpPr/>
              <p:nvPr/>
            </p:nvCxnSpPr>
            <p:spPr bwMode="auto">
              <a:xfrm flipV="1">
                <a:off x="5562600" y="3351214"/>
                <a:ext cx="152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Isosceles Triangle 911">
                <a:extLst>
                  <a:ext uri="{FF2B5EF4-FFF2-40B4-BE49-F238E27FC236}">
                    <a16:creationId xmlns:a16="http://schemas.microsoft.com/office/drawing/2014/main" id="{1B4E2B54-6D2B-7D46-9565-7DFCD26217A7}"/>
                  </a:ext>
                </a:extLst>
              </p:cNvPr>
              <p:cNvSpPr/>
              <p:nvPr/>
            </p:nvSpPr>
            <p:spPr>
              <a:xfrm rot="5400000">
                <a:off x="5633244" y="3326606"/>
                <a:ext cx="46038" cy="539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 name="Freeform 12">
              <a:extLst>
                <a:ext uri="{FF2B5EF4-FFF2-40B4-BE49-F238E27FC236}">
                  <a16:creationId xmlns:a16="http://schemas.microsoft.com/office/drawing/2014/main" id="{2E74472D-FB31-0645-BD14-F88024C4FCC3}"/>
                </a:ext>
              </a:extLst>
            </p:cNvPr>
            <p:cNvSpPr>
              <a:spLocks noChangeAspect="1"/>
            </p:cNvSpPr>
            <p:nvPr/>
          </p:nvSpPr>
          <p:spPr bwMode="auto">
            <a:xfrm>
              <a:off x="11624245" y="1934908"/>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 name="Group 220">
              <a:extLst>
                <a:ext uri="{FF2B5EF4-FFF2-40B4-BE49-F238E27FC236}">
                  <a16:creationId xmlns:a16="http://schemas.microsoft.com/office/drawing/2014/main" id="{87E3609A-8A98-3C47-8CE8-C58A59005DE0}"/>
                </a:ext>
              </a:extLst>
            </p:cNvPr>
            <p:cNvGrpSpPr>
              <a:grpSpLocks/>
            </p:cNvGrpSpPr>
            <p:nvPr/>
          </p:nvGrpSpPr>
          <p:grpSpPr bwMode="auto">
            <a:xfrm>
              <a:off x="11631647" y="2609651"/>
              <a:ext cx="140150" cy="279698"/>
              <a:chOff x="3280" y="3072"/>
              <a:chExt cx="96" cy="192"/>
            </a:xfrm>
          </p:grpSpPr>
          <p:sp>
            <p:nvSpPr>
              <p:cNvPr id="52" name="Line 17">
                <a:extLst>
                  <a:ext uri="{FF2B5EF4-FFF2-40B4-BE49-F238E27FC236}">
                    <a16:creationId xmlns:a16="http://schemas.microsoft.com/office/drawing/2014/main" id="{B06B5E2B-C16D-2741-868A-70C63E774409}"/>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18">
                <a:extLst>
                  <a:ext uri="{FF2B5EF4-FFF2-40B4-BE49-F238E27FC236}">
                    <a16:creationId xmlns:a16="http://schemas.microsoft.com/office/drawing/2014/main" id="{661B9DB2-AAFC-3147-BF8E-3801CDCDB20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0" name="TextBox 9">
              <a:extLst>
                <a:ext uri="{FF2B5EF4-FFF2-40B4-BE49-F238E27FC236}">
                  <a16:creationId xmlns:a16="http://schemas.microsoft.com/office/drawing/2014/main" id="{F9E87183-863E-4D41-9B49-224053DBBCAF}"/>
                </a:ext>
              </a:extLst>
            </p:cNvPr>
            <p:cNvSpPr txBox="1"/>
            <p:nvPr/>
          </p:nvSpPr>
          <p:spPr>
            <a:xfrm>
              <a:off x="10999481" y="1174938"/>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1" name="TextBox 10">
              <a:extLst>
                <a:ext uri="{FF2B5EF4-FFF2-40B4-BE49-F238E27FC236}">
                  <a16:creationId xmlns:a16="http://schemas.microsoft.com/office/drawing/2014/main" id="{53F173DD-BC8B-D840-9938-621A9038E739}"/>
                </a:ext>
              </a:extLst>
            </p:cNvPr>
            <p:cNvSpPr txBox="1"/>
            <p:nvPr/>
          </p:nvSpPr>
          <p:spPr>
            <a:xfrm>
              <a:off x="11757350" y="1578189"/>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2" name="TextBox 11">
              <a:extLst>
                <a:ext uri="{FF2B5EF4-FFF2-40B4-BE49-F238E27FC236}">
                  <a16:creationId xmlns:a16="http://schemas.microsoft.com/office/drawing/2014/main" id="{994040C0-9AE1-0541-A81E-E268F17C0E20}"/>
                </a:ext>
              </a:extLst>
            </p:cNvPr>
            <p:cNvSpPr txBox="1"/>
            <p:nvPr/>
          </p:nvSpPr>
          <p:spPr>
            <a:xfrm>
              <a:off x="11762686" y="1192717"/>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nvGrpSpPr>
            <p:cNvPr id="13" name="Group 13">
              <a:extLst>
                <a:ext uri="{FF2B5EF4-FFF2-40B4-BE49-F238E27FC236}">
                  <a16:creationId xmlns:a16="http://schemas.microsoft.com/office/drawing/2014/main" id="{DF6FE1FA-7B42-0A40-BE41-F03881320A13}"/>
                </a:ext>
              </a:extLst>
            </p:cNvPr>
            <p:cNvGrpSpPr>
              <a:grpSpLocks noChangeAspect="1"/>
            </p:cNvGrpSpPr>
            <p:nvPr/>
          </p:nvGrpSpPr>
          <p:grpSpPr bwMode="auto">
            <a:xfrm>
              <a:off x="11528944" y="749213"/>
              <a:ext cx="245263" cy="174811"/>
              <a:chOff x="1344" y="2016"/>
              <a:chExt cx="336" cy="240"/>
            </a:xfrm>
          </p:grpSpPr>
          <p:sp>
            <p:nvSpPr>
              <p:cNvPr id="49" name="Oval 14">
                <a:extLst>
                  <a:ext uri="{FF2B5EF4-FFF2-40B4-BE49-F238E27FC236}">
                    <a16:creationId xmlns:a16="http://schemas.microsoft.com/office/drawing/2014/main" id="{0A96ABC5-99EA-8244-9806-2B18A77407E6}"/>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 name="Rectangle 15">
                <a:extLst>
                  <a:ext uri="{FF2B5EF4-FFF2-40B4-BE49-F238E27FC236}">
                    <a16:creationId xmlns:a16="http://schemas.microsoft.com/office/drawing/2014/main" id="{EE3CA62D-0965-4748-B11A-770C629135C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6" name="Group 13">
              <a:extLst>
                <a:ext uri="{FF2B5EF4-FFF2-40B4-BE49-F238E27FC236}">
                  <a16:creationId xmlns:a16="http://schemas.microsoft.com/office/drawing/2014/main" id="{4FDF1587-36E8-F446-ACB1-ADAE5D5C1D77}"/>
                </a:ext>
              </a:extLst>
            </p:cNvPr>
            <p:cNvGrpSpPr>
              <a:grpSpLocks noChangeAspect="1"/>
            </p:cNvGrpSpPr>
            <p:nvPr/>
          </p:nvGrpSpPr>
          <p:grpSpPr bwMode="auto">
            <a:xfrm>
              <a:off x="10922484" y="1497818"/>
              <a:ext cx="245264" cy="174811"/>
              <a:chOff x="1344" y="2016"/>
              <a:chExt cx="336" cy="240"/>
            </a:xfrm>
          </p:grpSpPr>
          <p:sp>
            <p:nvSpPr>
              <p:cNvPr id="43" name="Oval 14">
                <a:extLst>
                  <a:ext uri="{FF2B5EF4-FFF2-40B4-BE49-F238E27FC236}">
                    <a16:creationId xmlns:a16="http://schemas.microsoft.com/office/drawing/2014/main" id="{70F00A9A-C467-0D4B-A7C9-BB1CF4C73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Rectangle 15">
                <a:extLst>
                  <a:ext uri="{FF2B5EF4-FFF2-40B4-BE49-F238E27FC236}">
                    <a16:creationId xmlns:a16="http://schemas.microsoft.com/office/drawing/2014/main" id="{D9186C87-F777-514F-AE2F-70B2404B8F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6" name="Rectangle 15">
              <a:extLst>
                <a:ext uri="{FF2B5EF4-FFF2-40B4-BE49-F238E27FC236}">
                  <a16:creationId xmlns:a16="http://schemas.microsoft.com/office/drawing/2014/main" id="{FCED8564-6ABB-0F49-BFDF-D591D46FADE7}"/>
                </a:ext>
              </a:extLst>
            </p:cNvPr>
            <p:cNvSpPr>
              <a:spLocks noChangeAspect="1" noChangeArrowheads="1"/>
            </p:cNvSpPr>
            <p:nvPr/>
          </p:nvSpPr>
          <p:spPr bwMode="auto">
            <a:xfrm>
              <a:off x="11528538" y="1163481"/>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 name="Group 13">
              <a:extLst>
                <a:ext uri="{FF2B5EF4-FFF2-40B4-BE49-F238E27FC236}">
                  <a16:creationId xmlns:a16="http://schemas.microsoft.com/office/drawing/2014/main" id="{AE5D2698-2ACA-0B45-8A9B-100EFA8D0E56}"/>
                </a:ext>
              </a:extLst>
            </p:cNvPr>
            <p:cNvGrpSpPr>
              <a:grpSpLocks noChangeAspect="1"/>
            </p:cNvGrpSpPr>
            <p:nvPr/>
          </p:nvGrpSpPr>
          <p:grpSpPr bwMode="auto">
            <a:xfrm>
              <a:off x="10410701" y="1497818"/>
              <a:ext cx="245263" cy="174811"/>
              <a:chOff x="1344" y="2016"/>
              <a:chExt cx="336" cy="240"/>
            </a:xfrm>
          </p:grpSpPr>
          <p:sp>
            <p:nvSpPr>
              <p:cNvPr id="33" name="Oval 14">
                <a:extLst>
                  <a:ext uri="{FF2B5EF4-FFF2-40B4-BE49-F238E27FC236}">
                    <a16:creationId xmlns:a16="http://schemas.microsoft.com/office/drawing/2014/main" id="{01A0BF14-5F25-0F45-B521-9DFCCD20DAEF}"/>
                  </a:ext>
                </a:extLst>
              </p:cNvPr>
              <p:cNvSpPr>
                <a:spLocks noChangeAspect="1" noChangeArrowheads="1"/>
              </p:cNvSpPr>
              <p:nvPr/>
            </p:nvSpPr>
            <p:spPr bwMode="auto">
              <a:xfrm flipH="1">
                <a:off x="1488" y="2016"/>
                <a:ext cx="192" cy="192"/>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Rectangle 15">
                <a:extLst>
                  <a:ext uri="{FF2B5EF4-FFF2-40B4-BE49-F238E27FC236}">
                    <a16:creationId xmlns:a16="http://schemas.microsoft.com/office/drawing/2014/main" id="{20BBDB6A-6BD8-BD41-A2A5-33219B91C96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2" name="Rectangle 15">
              <a:extLst>
                <a:ext uri="{FF2B5EF4-FFF2-40B4-BE49-F238E27FC236}">
                  <a16:creationId xmlns:a16="http://schemas.microsoft.com/office/drawing/2014/main" id="{3709A371-9448-5D45-AB21-5946DE245EFE}"/>
                </a:ext>
              </a:extLst>
            </p:cNvPr>
            <p:cNvSpPr>
              <a:spLocks noChangeAspect="1" noChangeArrowheads="1"/>
            </p:cNvSpPr>
            <p:nvPr/>
          </p:nvSpPr>
          <p:spPr bwMode="auto">
            <a:xfrm>
              <a:off x="12019376" y="1200706"/>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TextBox 22">
              <a:extLst>
                <a:ext uri="{FF2B5EF4-FFF2-40B4-BE49-F238E27FC236}">
                  <a16:creationId xmlns:a16="http://schemas.microsoft.com/office/drawing/2014/main" id="{867B59A7-6ABF-CA4F-AE47-530D67D1D7D9}"/>
                </a:ext>
              </a:extLst>
            </p:cNvPr>
            <p:cNvSpPr txBox="1"/>
            <p:nvPr/>
          </p:nvSpPr>
          <p:spPr>
            <a:xfrm>
              <a:off x="11869818" y="1825976"/>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90B23F27-F92B-AB44-A3D4-58FA39E91902}"/>
                </a:ext>
              </a:extLst>
            </p:cNvPr>
            <p:cNvSpPr txBox="1"/>
            <p:nvPr/>
          </p:nvSpPr>
          <p:spPr>
            <a:xfrm>
              <a:off x="10516775" y="1593738"/>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5EFBC275-3EB0-B540-83F8-EFC809690DEA}"/>
                </a:ext>
              </a:extLst>
            </p:cNvPr>
            <p:cNvSpPr txBox="1"/>
            <p:nvPr/>
          </p:nvSpPr>
          <p:spPr>
            <a:xfrm>
              <a:off x="11288761" y="2077779"/>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S</a:t>
              </a:r>
            </a:p>
          </p:txBody>
        </p:sp>
        <p:sp>
          <p:nvSpPr>
            <p:cNvPr id="30" name="TextBox 29">
              <a:extLst>
                <a:ext uri="{FF2B5EF4-FFF2-40B4-BE49-F238E27FC236}">
                  <a16:creationId xmlns:a16="http://schemas.microsoft.com/office/drawing/2014/main" id="{9A704D1A-5D15-C74E-96E2-4022F6503A5C}"/>
                </a:ext>
              </a:extLst>
            </p:cNvPr>
            <p:cNvSpPr txBox="1"/>
            <p:nvPr/>
          </p:nvSpPr>
          <p:spPr>
            <a:xfrm>
              <a:off x="11543692" y="359766"/>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V</a:t>
              </a:r>
              <a:r>
                <a:rPr kumimoji="0" lang="en-US" sz="1800" b="0" i="0" u="none" strike="noStrike" cap="none" spc="0" normalizeH="0" baseline="-25000" dirty="0">
                  <a:ln>
                    <a:noFill/>
                  </a:ln>
                  <a:solidFill>
                    <a:srgbClr val="000000"/>
                  </a:solidFill>
                  <a:effectLst/>
                  <a:uFillTx/>
                  <a:latin typeface="+mj-lt"/>
                  <a:ea typeface="+mj-ea"/>
                  <a:cs typeface="+mj-cs"/>
                  <a:sym typeface="Helvetica"/>
                </a:rPr>
                <a:t>DD</a:t>
              </a:r>
            </a:p>
          </p:txBody>
        </p:sp>
        <p:cxnSp>
          <p:nvCxnSpPr>
            <p:cNvPr id="67" name="Straight Connector 66">
              <a:extLst>
                <a:ext uri="{FF2B5EF4-FFF2-40B4-BE49-F238E27FC236}">
                  <a16:creationId xmlns:a16="http://schemas.microsoft.com/office/drawing/2014/main" id="{5A98EE9D-7C89-BE42-98E2-6BDC41757C3A}"/>
                </a:ext>
              </a:extLst>
            </p:cNvPr>
            <p:cNvCxnSpPr>
              <a:cxnSpLocks/>
            </p:cNvCxnSpPr>
            <p:nvPr/>
          </p:nvCxnSpPr>
          <p:spPr>
            <a:xfrm flipH="1">
              <a:off x="10602496" y="1562109"/>
              <a:ext cx="4876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4">
              <a:extLst>
                <a:ext uri="{FF2B5EF4-FFF2-40B4-BE49-F238E27FC236}">
                  <a16:creationId xmlns:a16="http://schemas.microsoft.com/office/drawing/2014/main" id="{1F075FFB-C5F3-AB45-8259-A2926D375424}"/>
                </a:ext>
              </a:extLst>
            </p:cNvPr>
            <p:cNvSpPr>
              <a:spLocks noChangeAspect="1" noChangeArrowheads="1"/>
            </p:cNvSpPr>
            <p:nvPr/>
          </p:nvSpPr>
          <p:spPr bwMode="auto">
            <a:xfrm flipH="1">
              <a:off x="11638573" y="1841352"/>
              <a:ext cx="140150" cy="139849"/>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42" name="Straight Connector 41">
              <a:extLst>
                <a:ext uri="{FF2B5EF4-FFF2-40B4-BE49-F238E27FC236}">
                  <a16:creationId xmlns:a16="http://schemas.microsoft.com/office/drawing/2014/main" id="{F675EB52-40E7-2648-A07B-DA7F07475B61}"/>
                </a:ext>
              </a:extLst>
            </p:cNvPr>
            <p:cNvCxnSpPr>
              <a:cxnSpLocks/>
            </p:cNvCxnSpPr>
            <p:nvPr/>
          </p:nvCxnSpPr>
          <p:spPr>
            <a:xfrm>
              <a:off x="11698793" y="845981"/>
              <a:ext cx="0" cy="3523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C4A5A88-FAD5-8F4C-87D6-449411B3FDE3}"/>
              </a:ext>
            </a:extLst>
          </p:cNvPr>
          <p:cNvGrpSpPr/>
          <p:nvPr/>
        </p:nvGrpSpPr>
        <p:grpSpPr>
          <a:xfrm>
            <a:off x="9156699" y="1267259"/>
            <a:ext cx="911508" cy="1978165"/>
            <a:chOff x="10430717" y="203270"/>
            <a:chExt cx="911508" cy="1978165"/>
          </a:xfrm>
        </p:grpSpPr>
        <p:grpSp>
          <p:nvGrpSpPr>
            <p:cNvPr id="47" name="Group 204">
              <a:extLst>
                <a:ext uri="{FF2B5EF4-FFF2-40B4-BE49-F238E27FC236}">
                  <a16:creationId xmlns:a16="http://schemas.microsoft.com/office/drawing/2014/main" id="{901C4501-AB5B-CA48-AD05-56C59D5F8B8A}"/>
                </a:ext>
              </a:extLst>
            </p:cNvPr>
            <p:cNvGrpSpPr>
              <a:grpSpLocks/>
            </p:cNvGrpSpPr>
            <p:nvPr/>
          </p:nvGrpSpPr>
          <p:grpSpPr bwMode="auto">
            <a:xfrm>
              <a:off x="10666482" y="416588"/>
              <a:ext cx="675743" cy="1408043"/>
              <a:chOff x="3552" y="2400"/>
              <a:chExt cx="192" cy="480"/>
            </a:xfrm>
          </p:grpSpPr>
          <p:sp>
            <p:nvSpPr>
              <p:cNvPr id="80" name="Line 52">
                <a:extLst>
                  <a:ext uri="{FF2B5EF4-FFF2-40B4-BE49-F238E27FC236}">
                    <a16:creationId xmlns:a16="http://schemas.microsoft.com/office/drawing/2014/main" id="{48CBB469-645D-5C43-ACDC-ED01F8D1DFA3}"/>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3">
                <a:extLst>
                  <a:ext uri="{FF2B5EF4-FFF2-40B4-BE49-F238E27FC236}">
                    <a16:creationId xmlns:a16="http://schemas.microsoft.com/office/drawing/2014/main" id="{0C5DCD68-F5D6-214E-8C46-B266D74EBAA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57">
                <a:extLst>
                  <a:ext uri="{FF2B5EF4-FFF2-40B4-BE49-F238E27FC236}">
                    <a16:creationId xmlns:a16="http://schemas.microsoft.com/office/drawing/2014/main" id="{6AF06E15-8B69-5343-B0E4-4FC0CE6DC7B9}"/>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D58797B-E70D-794B-B690-F8609854C0E7}"/>
                    </a:ext>
                  </a:extLst>
                </p:cNvPr>
                <p:cNvSpPr txBox="1"/>
                <p:nvPr/>
              </p:nvSpPr>
              <p:spPr>
                <a:xfrm>
                  <a:off x="10649985" y="886624"/>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75" name="TextBox 74">
                  <a:extLst>
                    <a:ext uri="{FF2B5EF4-FFF2-40B4-BE49-F238E27FC236}">
                      <a16:creationId xmlns:a16="http://schemas.microsoft.com/office/drawing/2014/main" id="{ED58797B-E70D-794B-B690-F8609854C0E7}"/>
                    </a:ext>
                  </a:extLst>
                </p:cNvPr>
                <p:cNvSpPr txBox="1">
                  <a:spLocks noRot="1" noChangeAspect="1" noMove="1" noResize="1" noEditPoints="1" noAdjustHandles="1" noChangeArrowheads="1" noChangeShapeType="1" noTextEdit="1"/>
                </p:cNvSpPr>
                <p:nvPr/>
              </p:nvSpPr>
              <p:spPr>
                <a:xfrm>
                  <a:off x="10649985" y="886624"/>
                  <a:ext cx="662609" cy="358560"/>
                </a:xfrm>
                <a:prstGeom prst="rect">
                  <a:avLst/>
                </a:prstGeom>
                <a:blipFill>
                  <a:blip r:embed="rId4"/>
                  <a:stretch>
                    <a:fillRect/>
                  </a:stretch>
                </a:blipFill>
              </p:spPr>
              <p:txBody>
                <a:bodyPr/>
                <a:lstStyle/>
                <a:p>
                  <a:r>
                    <a:rPr lang="en-US">
                      <a:noFill/>
                    </a:rPr>
                    <a:t> </a:t>
                  </a:r>
                </a:p>
              </p:txBody>
            </p:sp>
          </mc:Fallback>
        </mc:AlternateContent>
        <p:sp>
          <p:nvSpPr>
            <p:cNvPr id="84" name="Oval 14">
              <a:extLst>
                <a:ext uri="{FF2B5EF4-FFF2-40B4-BE49-F238E27FC236}">
                  <a16:creationId xmlns:a16="http://schemas.microsoft.com/office/drawing/2014/main" id="{EAE01D3D-08EF-ED4C-BBCA-5711684A88B6}"/>
                </a:ext>
              </a:extLst>
            </p:cNvPr>
            <p:cNvSpPr>
              <a:spLocks noChangeAspect="1" noChangeArrowheads="1"/>
            </p:cNvSpPr>
            <p:nvPr/>
          </p:nvSpPr>
          <p:spPr bwMode="auto">
            <a:xfrm flipH="1">
              <a:off x="10931734" y="329495"/>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p>
          </p:txBody>
        </p:sp>
        <p:sp>
          <p:nvSpPr>
            <p:cNvPr id="85" name="Oval 14">
              <a:extLst>
                <a:ext uri="{FF2B5EF4-FFF2-40B4-BE49-F238E27FC236}">
                  <a16:creationId xmlns:a16="http://schemas.microsoft.com/office/drawing/2014/main" id="{74C331CF-29D6-164E-8042-C1D62BE2CC13}"/>
                </a:ext>
              </a:extLst>
            </p:cNvPr>
            <p:cNvSpPr>
              <a:spLocks noChangeAspect="1" noChangeArrowheads="1"/>
            </p:cNvSpPr>
            <p:nvPr/>
          </p:nvSpPr>
          <p:spPr bwMode="auto">
            <a:xfrm flipH="1">
              <a:off x="10467575" y="166561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6" name="Oval 14">
              <a:extLst>
                <a:ext uri="{FF2B5EF4-FFF2-40B4-BE49-F238E27FC236}">
                  <a16:creationId xmlns:a16="http://schemas.microsoft.com/office/drawing/2014/main" id="{448DE751-DEC8-6A48-B961-95DEA6C04E55}"/>
                </a:ext>
              </a:extLst>
            </p:cNvPr>
            <p:cNvSpPr>
              <a:spLocks noChangeAspect="1" noChangeArrowheads="1"/>
            </p:cNvSpPr>
            <p:nvPr/>
          </p:nvSpPr>
          <p:spPr bwMode="auto">
            <a:xfrm flipH="1">
              <a:off x="10927479" y="1694443"/>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7" name="TextBox 86">
              <a:extLst>
                <a:ext uri="{FF2B5EF4-FFF2-40B4-BE49-F238E27FC236}">
                  <a16:creationId xmlns:a16="http://schemas.microsoft.com/office/drawing/2014/main" id="{2581FB2C-4266-F144-949F-F0AA1662026B}"/>
                </a:ext>
              </a:extLst>
            </p:cNvPr>
            <p:cNvSpPr txBox="1"/>
            <p:nvPr/>
          </p:nvSpPr>
          <p:spPr>
            <a:xfrm>
              <a:off x="10430717" y="1322813"/>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88" name="TextBox 87">
              <a:extLst>
                <a:ext uri="{FF2B5EF4-FFF2-40B4-BE49-F238E27FC236}">
                  <a16:creationId xmlns:a16="http://schemas.microsoft.com/office/drawing/2014/main" id="{80710133-F73E-434D-AA42-2CA25EE45F79}"/>
                </a:ext>
              </a:extLst>
            </p:cNvPr>
            <p:cNvSpPr txBox="1"/>
            <p:nvPr/>
          </p:nvSpPr>
          <p:spPr>
            <a:xfrm>
              <a:off x="10670755" y="203270"/>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D</a:t>
              </a:r>
            </a:p>
          </p:txBody>
        </p:sp>
        <p:sp>
          <p:nvSpPr>
            <p:cNvPr id="89" name="TextBox 88">
              <a:extLst>
                <a:ext uri="{FF2B5EF4-FFF2-40B4-BE49-F238E27FC236}">
                  <a16:creationId xmlns:a16="http://schemas.microsoft.com/office/drawing/2014/main" id="{00174B2A-DD9F-F54E-8BA2-D3543F059E5A}"/>
                </a:ext>
              </a:extLst>
            </p:cNvPr>
            <p:cNvSpPr txBox="1"/>
            <p:nvPr/>
          </p:nvSpPr>
          <p:spPr>
            <a:xfrm>
              <a:off x="11088758" y="1469057"/>
              <a:ext cx="224945"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S</a:t>
              </a:r>
            </a:p>
          </p:txBody>
        </p:sp>
        <p:sp>
          <p:nvSpPr>
            <p:cNvPr id="90" name="TextBox 89">
              <a:extLst>
                <a:ext uri="{FF2B5EF4-FFF2-40B4-BE49-F238E27FC236}">
                  <a16:creationId xmlns:a16="http://schemas.microsoft.com/office/drawing/2014/main" id="{900CA4E6-BCBF-9040-99B5-4D442CC7F4DB}"/>
                </a:ext>
              </a:extLst>
            </p:cNvPr>
            <p:cNvSpPr txBox="1"/>
            <p:nvPr/>
          </p:nvSpPr>
          <p:spPr>
            <a:xfrm>
              <a:off x="10436037" y="1842885"/>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grpSp>
        <p:nvGrpSpPr>
          <p:cNvPr id="26" name="Group 25">
            <a:extLst>
              <a:ext uri="{FF2B5EF4-FFF2-40B4-BE49-F238E27FC236}">
                <a16:creationId xmlns:a16="http://schemas.microsoft.com/office/drawing/2014/main" id="{B0DFC887-9750-994D-95BD-C55EC52ED766}"/>
              </a:ext>
            </a:extLst>
          </p:cNvPr>
          <p:cNvGrpSpPr/>
          <p:nvPr/>
        </p:nvGrpSpPr>
        <p:grpSpPr>
          <a:xfrm>
            <a:off x="10532949" y="3365256"/>
            <a:ext cx="1310511" cy="2780851"/>
            <a:chOff x="10465716" y="3623441"/>
            <a:chExt cx="1310511" cy="2780851"/>
          </a:xfrm>
        </p:grpSpPr>
        <p:sp>
          <p:nvSpPr>
            <p:cNvPr id="48" name="Freeform 12">
              <a:extLst>
                <a:ext uri="{FF2B5EF4-FFF2-40B4-BE49-F238E27FC236}">
                  <a16:creationId xmlns:a16="http://schemas.microsoft.com/office/drawing/2014/main" id="{658785DD-FDB7-1544-85FF-C26778324374}"/>
                </a:ext>
              </a:extLst>
            </p:cNvPr>
            <p:cNvSpPr>
              <a:spLocks noChangeAspect="1"/>
            </p:cNvSpPr>
            <p:nvPr/>
          </p:nvSpPr>
          <p:spPr bwMode="auto">
            <a:xfrm>
              <a:off x="10971083" y="49620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1" name="Group 204">
              <a:extLst>
                <a:ext uri="{FF2B5EF4-FFF2-40B4-BE49-F238E27FC236}">
                  <a16:creationId xmlns:a16="http://schemas.microsoft.com/office/drawing/2014/main" id="{0C0BDF28-8CCF-DD45-9150-3FC040B29848}"/>
                </a:ext>
              </a:extLst>
            </p:cNvPr>
            <p:cNvGrpSpPr>
              <a:grpSpLocks/>
            </p:cNvGrpSpPr>
            <p:nvPr/>
          </p:nvGrpSpPr>
          <p:grpSpPr bwMode="auto">
            <a:xfrm>
              <a:off x="10712864" y="3629372"/>
              <a:ext cx="675743" cy="1408043"/>
              <a:chOff x="3552" y="2400"/>
              <a:chExt cx="192" cy="480"/>
            </a:xfrm>
          </p:grpSpPr>
          <p:sp>
            <p:nvSpPr>
              <p:cNvPr id="92" name="Line 52">
                <a:extLst>
                  <a:ext uri="{FF2B5EF4-FFF2-40B4-BE49-F238E27FC236}">
                    <a16:creationId xmlns:a16="http://schemas.microsoft.com/office/drawing/2014/main" id="{A6BC80DC-F445-CF46-8670-E5C34A0D4485}"/>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53">
                <a:extLst>
                  <a:ext uri="{FF2B5EF4-FFF2-40B4-BE49-F238E27FC236}">
                    <a16:creationId xmlns:a16="http://schemas.microsoft.com/office/drawing/2014/main" id="{46486002-3589-5E4F-8F21-0688D0C55251}"/>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57">
                <a:extLst>
                  <a:ext uri="{FF2B5EF4-FFF2-40B4-BE49-F238E27FC236}">
                    <a16:creationId xmlns:a16="http://schemas.microsoft.com/office/drawing/2014/main" id="{4B0E6A83-BEDA-184B-87BC-752492FC9976}"/>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95" name="Straight Connector 94">
              <a:extLst>
                <a:ext uri="{FF2B5EF4-FFF2-40B4-BE49-F238E27FC236}">
                  <a16:creationId xmlns:a16="http://schemas.microsoft.com/office/drawing/2014/main" id="{BECE0250-6F5B-7B4E-BAE7-909CA40E8AD8}"/>
                </a:ext>
              </a:extLst>
            </p:cNvPr>
            <p:cNvCxnSpPr>
              <a:cxnSpLocks/>
            </p:cNvCxnSpPr>
            <p:nvPr/>
          </p:nvCxnSpPr>
          <p:spPr>
            <a:xfrm>
              <a:off x="11047283" y="3634540"/>
              <a:ext cx="640481" cy="5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69B84C8-4EE3-064E-86EA-0488287DDC24}"/>
                    </a:ext>
                  </a:extLst>
                </p:cNvPr>
                <p:cNvSpPr txBox="1"/>
                <p:nvPr/>
              </p:nvSpPr>
              <p:spPr>
                <a:xfrm>
                  <a:off x="10696367" y="4099408"/>
                  <a:ext cx="662609" cy="35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𝑔</m:t>
                            </m:r>
                          </m:e>
                          <m:sub>
                            <m:r>
                              <a:rPr lang="en-US" sz="1600" b="0" i="1" smtClean="0">
                                <a:latin typeface="Cambria Math" panose="02040503050406030204" pitchFamily="18" charset="0"/>
                                <a:ea typeface="Cambria Math" panose="02040503050406030204" pitchFamily="18" charset="0"/>
                              </a:rPr>
                              <m:t>𝑚</m:t>
                            </m:r>
                          </m:sub>
                        </m:sSub>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𝑔𝑠</m:t>
                            </m:r>
                          </m:sub>
                        </m:sSub>
                      </m:oMath>
                    </m:oMathPara>
                  </a14:m>
                  <a:endParaRPr lang="en-US" sz="1600" dirty="0"/>
                </a:p>
              </p:txBody>
            </p:sp>
          </mc:Choice>
          <mc:Fallback xmlns="">
            <p:sp>
              <p:nvSpPr>
                <p:cNvPr id="98" name="TextBox 97">
                  <a:extLst>
                    <a:ext uri="{FF2B5EF4-FFF2-40B4-BE49-F238E27FC236}">
                      <a16:creationId xmlns:a16="http://schemas.microsoft.com/office/drawing/2014/main" id="{C69B84C8-4EE3-064E-86EA-0488287DDC24}"/>
                    </a:ext>
                  </a:extLst>
                </p:cNvPr>
                <p:cNvSpPr txBox="1">
                  <a:spLocks noRot="1" noChangeAspect="1" noMove="1" noResize="1" noEditPoints="1" noAdjustHandles="1" noChangeArrowheads="1" noChangeShapeType="1" noTextEdit="1"/>
                </p:cNvSpPr>
                <p:nvPr/>
              </p:nvSpPr>
              <p:spPr>
                <a:xfrm>
                  <a:off x="10696367" y="4099408"/>
                  <a:ext cx="662609" cy="358560"/>
                </a:xfrm>
                <a:prstGeom prst="rect">
                  <a:avLst/>
                </a:prstGeom>
                <a:blipFill>
                  <a:blip r:embed="rId5"/>
                  <a:stretch>
                    <a:fillRect/>
                  </a:stretch>
                </a:blipFill>
              </p:spPr>
              <p:txBody>
                <a:bodyPr/>
                <a:lstStyle/>
                <a:p>
                  <a:r>
                    <a:rPr lang="en-US">
                      <a:noFill/>
                    </a:rPr>
                    <a:t> </a:t>
                  </a:r>
                </a:p>
              </p:txBody>
            </p:sp>
          </mc:Fallback>
        </mc:AlternateContent>
        <p:sp>
          <p:nvSpPr>
            <p:cNvPr id="101" name="Oval 14">
              <a:extLst>
                <a:ext uri="{FF2B5EF4-FFF2-40B4-BE49-F238E27FC236}">
                  <a16:creationId xmlns:a16="http://schemas.microsoft.com/office/drawing/2014/main" id="{3ED9B9F6-1F14-BC43-8935-F72ED6FB439D}"/>
                </a:ext>
              </a:extLst>
            </p:cNvPr>
            <p:cNvSpPr>
              <a:spLocks noChangeAspect="1" noChangeArrowheads="1"/>
            </p:cNvSpPr>
            <p:nvPr/>
          </p:nvSpPr>
          <p:spPr bwMode="auto">
            <a:xfrm flipH="1">
              <a:off x="10534979" y="4904901"/>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 name="Oval 14">
              <a:extLst>
                <a:ext uri="{FF2B5EF4-FFF2-40B4-BE49-F238E27FC236}">
                  <a16:creationId xmlns:a16="http://schemas.microsoft.com/office/drawing/2014/main" id="{FB759EB9-3AD5-9A48-9B7A-4ED4867EE6FD}"/>
                </a:ext>
              </a:extLst>
            </p:cNvPr>
            <p:cNvSpPr>
              <a:spLocks noChangeAspect="1" noChangeArrowheads="1"/>
            </p:cNvSpPr>
            <p:nvPr/>
          </p:nvSpPr>
          <p:spPr bwMode="auto">
            <a:xfrm flipH="1">
              <a:off x="10973861" y="4907227"/>
              <a:ext cx="154165" cy="15383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3" name="TextBox 102">
              <a:extLst>
                <a:ext uri="{FF2B5EF4-FFF2-40B4-BE49-F238E27FC236}">
                  <a16:creationId xmlns:a16="http://schemas.microsoft.com/office/drawing/2014/main" id="{48D1BE2C-6FE9-544B-A651-D7DF227D0AE3}"/>
                </a:ext>
              </a:extLst>
            </p:cNvPr>
            <p:cNvSpPr txBox="1"/>
            <p:nvPr/>
          </p:nvSpPr>
          <p:spPr>
            <a:xfrm>
              <a:off x="10519141" y="5093737"/>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6" name="TextBox 105">
              <a:extLst>
                <a:ext uri="{FF2B5EF4-FFF2-40B4-BE49-F238E27FC236}">
                  <a16:creationId xmlns:a16="http://schemas.microsoft.com/office/drawing/2014/main" id="{11A80BC9-482E-6142-8ED3-630162EDF7E6}"/>
                </a:ext>
              </a:extLst>
            </p:cNvPr>
            <p:cNvSpPr txBox="1"/>
            <p:nvPr/>
          </p:nvSpPr>
          <p:spPr>
            <a:xfrm>
              <a:off x="10506353" y="4497231"/>
              <a:ext cx="503711" cy="3385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a:rPr>
                <a:t>V</a:t>
              </a:r>
              <a:r>
                <a:rPr kumimoji="0" lang="en-US" sz="1600" b="0" i="0" u="none" strike="noStrike" cap="none" spc="0" normalizeH="0" baseline="-25000" dirty="0" err="1">
                  <a:ln>
                    <a:noFill/>
                  </a:ln>
                  <a:solidFill>
                    <a:srgbClr val="000000"/>
                  </a:solidFill>
                  <a:effectLst/>
                  <a:uFillTx/>
                  <a:latin typeface="Arial" panose="020B0604020202020204" pitchFamily="34" charset="0"/>
                  <a:cs typeface="Arial" panose="020B0604020202020204" pitchFamily="34" charset="0"/>
                  <a:sym typeface="Helvetica"/>
                </a:rPr>
                <a:t>gs</a:t>
              </a:r>
              <a:endParaRPr kumimoji="0" lang="en-US" sz="1600" b="0" i="0" u="none" strike="noStrike" cap="none" spc="0" normalizeH="0" baseline="-25000" dirty="0">
                <a:ln>
                  <a:noFill/>
                </a:ln>
                <a:solidFill>
                  <a:srgbClr val="000000"/>
                </a:solidFill>
                <a:effectLst/>
                <a:uFillTx/>
                <a:latin typeface="Arial" panose="020B0604020202020204" pitchFamily="34" charset="0"/>
                <a:cs typeface="Arial" panose="020B0604020202020204" pitchFamily="34" charset="0"/>
                <a:sym typeface="Helvetica"/>
              </a:endParaRPr>
            </a:p>
          </p:txBody>
        </p:sp>
        <p:grpSp>
          <p:nvGrpSpPr>
            <p:cNvPr id="107" name="Group 220">
              <a:extLst>
                <a:ext uri="{FF2B5EF4-FFF2-40B4-BE49-F238E27FC236}">
                  <a16:creationId xmlns:a16="http://schemas.microsoft.com/office/drawing/2014/main" id="{BAF0C2F4-2F93-6B42-BDA0-291ADD70F7C7}"/>
                </a:ext>
              </a:extLst>
            </p:cNvPr>
            <p:cNvGrpSpPr>
              <a:grpSpLocks/>
            </p:cNvGrpSpPr>
            <p:nvPr/>
          </p:nvGrpSpPr>
          <p:grpSpPr bwMode="auto">
            <a:xfrm>
              <a:off x="11625021" y="3623441"/>
              <a:ext cx="140150" cy="279698"/>
              <a:chOff x="3280" y="3072"/>
              <a:chExt cx="96" cy="192"/>
            </a:xfrm>
          </p:grpSpPr>
          <p:sp>
            <p:nvSpPr>
              <p:cNvPr id="108" name="Line 17">
                <a:extLst>
                  <a:ext uri="{FF2B5EF4-FFF2-40B4-BE49-F238E27FC236}">
                    <a16:creationId xmlns:a16="http://schemas.microsoft.com/office/drawing/2014/main" id="{8E277F29-D5DB-AD48-9652-41304562B2A8}"/>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Freeform 18">
                <a:extLst>
                  <a:ext uri="{FF2B5EF4-FFF2-40B4-BE49-F238E27FC236}">
                    <a16:creationId xmlns:a16="http://schemas.microsoft.com/office/drawing/2014/main" id="{F4BCBB51-B8E5-6E4D-9847-9DAAD08D9784}"/>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0" name="TextBox 109">
              <a:extLst>
                <a:ext uri="{FF2B5EF4-FFF2-40B4-BE49-F238E27FC236}">
                  <a16:creationId xmlns:a16="http://schemas.microsoft.com/office/drawing/2014/main" id="{3D6BAA23-6259-CF40-9779-47C57F6D4254}"/>
                </a:ext>
              </a:extLst>
            </p:cNvPr>
            <p:cNvSpPr txBox="1"/>
            <p:nvPr/>
          </p:nvSpPr>
          <p:spPr>
            <a:xfrm>
              <a:off x="11253568" y="479297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111" name="Group 220">
              <a:extLst>
                <a:ext uri="{FF2B5EF4-FFF2-40B4-BE49-F238E27FC236}">
                  <a16:creationId xmlns:a16="http://schemas.microsoft.com/office/drawing/2014/main" id="{6EB060DB-AB92-6942-9AFD-FB9991D27641}"/>
                </a:ext>
              </a:extLst>
            </p:cNvPr>
            <p:cNvGrpSpPr>
              <a:grpSpLocks/>
            </p:cNvGrpSpPr>
            <p:nvPr/>
          </p:nvGrpSpPr>
          <p:grpSpPr bwMode="auto">
            <a:xfrm>
              <a:off x="10992455" y="5686144"/>
              <a:ext cx="140150" cy="279698"/>
              <a:chOff x="3280" y="3072"/>
              <a:chExt cx="96" cy="192"/>
            </a:xfrm>
          </p:grpSpPr>
          <p:sp>
            <p:nvSpPr>
              <p:cNvPr id="112" name="Line 17">
                <a:extLst>
                  <a:ext uri="{FF2B5EF4-FFF2-40B4-BE49-F238E27FC236}">
                    <a16:creationId xmlns:a16="http://schemas.microsoft.com/office/drawing/2014/main" id="{23BD4E0F-C370-E048-972D-C7FEAC700D3F}"/>
                  </a:ext>
                </a:extLst>
              </p:cNvPr>
              <p:cNvSpPr>
                <a:spLocks noChangeAspect="1" noChangeShapeType="1"/>
              </p:cNvSpPr>
              <p:nvPr/>
            </p:nvSpPr>
            <p:spPr bwMode="auto">
              <a:xfrm>
                <a:off x="3320"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Freeform 18">
                <a:extLst>
                  <a:ext uri="{FF2B5EF4-FFF2-40B4-BE49-F238E27FC236}">
                    <a16:creationId xmlns:a16="http://schemas.microsoft.com/office/drawing/2014/main" id="{5FC67E4C-112D-004D-992C-B0232890E51E}"/>
                  </a:ext>
                </a:extLst>
              </p:cNvPr>
              <p:cNvSpPr>
                <a:spLocks noChangeAspect="1"/>
              </p:cNvSpPr>
              <p:nvPr/>
            </p:nvSpPr>
            <p:spPr bwMode="auto">
              <a:xfrm>
                <a:off x="3280"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14" name="TextBox 113">
              <a:extLst>
                <a:ext uri="{FF2B5EF4-FFF2-40B4-BE49-F238E27FC236}">
                  <a16:creationId xmlns:a16="http://schemas.microsoft.com/office/drawing/2014/main" id="{9BE95FAF-BFE5-7F4E-B2FA-2BC7AE126CAE}"/>
                </a:ext>
              </a:extLst>
            </p:cNvPr>
            <p:cNvSpPr txBox="1"/>
            <p:nvPr/>
          </p:nvSpPr>
          <p:spPr>
            <a:xfrm>
              <a:off x="11182955" y="5195291"/>
              <a:ext cx="3575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R</a:t>
              </a:r>
              <a:r>
                <a:rPr lang="en-US" baseline="-25000" dirty="0">
                  <a:solidFill>
                    <a:srgbClr val="000000"/>
                  </a:solidFill>
                </a:rPr>
                <a:t>S</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19" name="TextBox 18">
              <a:extLst>
                <a:ext uri="{FF2B5EF4-FFF2-40B4-BE49-F238E27FC236}">
                  <a16:creationId xmlns:a16="http://schemas.microsoft.com/office/drawing/2014/main" id="{AA68FC73-4706-A842-A5D8-A7E1BA9FA27B}"/>
                </a:ext>
              </a:extLst>
            </p:cNvPr>
            <p:cNvSpPr txBox="1"/>
            <p:nvPr/>
          </p:nvSpPr>
          <p:spPr>
            <a:xfrm>
              <a:off x="10465716" y="6034960"/>
              <a:ext cx="1088696" cy="369332"/>
            </a:xfrm>
            <a:prstGeom prst="rect">
              <a:avLst/>
            </a:prstGeom>
            <a:noFill/>
          </p:spPr>
          <p:txBody>
            <a:bodyPr wrap="none" rtlCol="0">
              <a:spAutoFit/>
            </a:bodyPr>
            <a:lstStyle/>
            <a:p>
              <a:r>
                <a:rPr lang="en-US" dirty="0"/>
                <a:t>AC model</a:t>
              </a:r>
            </a:p>
          </p:txBody>
        </p:sp>
      </p:grpSp>
      <p:graphicFrame>
        <p:nvGraphicFramePr>
          <p:cNvPr id="6" name="Table 13">
            <a:extLst>
              <a:ext uri="{FF2B5EF4-FFF2-40B4-BE49-F238E27FC236}">
                <a16:creationId xmlns:a16="http://schemas.microsoft.com/office/drawing/2014/main" id="{654C814E-95ED-2242-B868-73A00B7A9D98}"/>
              </a:ext>
            </a:extLst>
          </p:cNvPr>
          <p:cNvGraphicFramePr>
            <a:graphicFrameLocks noGrp="1"/>
          </p:cNvGraphicFramePr>
          <p:nvPr>
            <p:extLst>
              <p:ext uri="{D42A27DB-BD31-4B8C-83A1-F6EECF244321}">
                <p14:modId xmlns:p14="http://schemas.microsoft.com/office/powerpoint/2010/main" val="2855210794"/>
              </p:ext>
            </p:extLst>
          </p:nvPr>
        </p:nvGraphicFramePr>
        <p:xfrm>
          <a:off x="5910347" y="3981257"/>
          <a:ext cx="4489526" cy="2123440"/>
        </p:xfrm>
        <a:graphic>
          <a:graphicData uri="http://schemas.openxmlformats.org/drawingml/2006/table">
            <a:tbl>
              <a:tblPr firstRow="1" bandRow="1">
                <a:tableStyleId>{5C22544A-7EE6-4342-B048-85BDC9FD1C3A}</a:tableStyleId>
              </a:tblPr>
              <a:tblGrid>
                <a:gridCol w="1283835">
                  <a:extLst>
                    <a:ext uri="{9D8B030D-6E8A-4147-A177-3AD203B41FA5}">
                      <a16:colId xmlns:a16="http://schemas.microsoft.com/office/drawing/2014/main" val="2925834725"/>
                    </a:ext>
                  </a:extLst>
                </a:gridCol>
                <a:gridCol w="3205691">
                  <a:extLst>
                    <a:ext uri="{9D8B030D-6E8A-4147-A177-3AD203B41FA5}">
                      <a16:colId xmlns:a16="http://schemas.microsoft.com/office/drawing/2014/main" val="250498001"/>
                    </a:ext>
                  </a:extLst>
                </a:gridCol>
              </a:tblGrid>
              <a:tr h="370840">
                <a:tc>
                  <a:txBody>
                    <a:bodyPr/>
                    <a:lstStyle/>
                    <a:p>
                      <a:pPr algn="r"/>
                      <a:r>
                        <a:rPr lang="en-US" dirty="0"/>
                        <a:t>Region</a:t>
                      </a:r>
                    </a:p>
                  </a:txBody>
                  <a:tcPr/>
                </a:tc>
                <a:tc>
                  <a:txBody>
                    <a:bodyPr/>
                    <a:lstStyle/>
                    <a:p>
                      <a:pPr algn="r"/>
                      <a:r>
                        <a:rPr lang="en-US" dirty="0"/>
                        <a:t>Characteristic</a:t>
                      </a:r>
                    </a:p>
                  </a:txBody>
                  <a:tcPr/>
                </a:tc>
                <a:extLst>
                  <a:ext uri="{0D108BD9-81ED-4DB2-BD59-A6C34878D82A}">
                    <a16:rowId xmlns:a16="http://schemas.microsoft.com/office/drawing/2014/main" val="409142417"/>
                  </a:ext>
                </a:extLst>
              </a:tr>
              <a:tr h="370840">
                <a:tc>
                  <a:txBody>
                    <a:bodyPr/>
                    <a:lstStyle/>
                    <a:p>
                      <a:r>
                        <a:rPr lang="en-US" dirty="0"/>
                        <a:t>ohmic</a:t>
                      </a:r>
                    </a:p>
                  </a:txBody>
                  <a:tcPr/>
                </a:tc>
                <a:tc>
                  <a:txBody>
                    <a:bodyPr/>
                    <a:lstStyle/>
                    <a:p>
                      <a:r>
                        <a:rPr lang="en-US" dirty="0"/>
                        <a:t>i</a:t>
                      </a:r>
                      <a:r>
                        <a:rPr lang="en-US" baseline="-25000" dirty="0"/>
                        <a:t>d</a:t>
                      </a:r>
                      <a:r>
                        <a:rPr lang="en-US" dirty="0"/>
                        <a:t> linear in </a:t>
                      </a:r>
                      <a:r>
                        <a:rPr lang="en-US" dirty="0" err="1"/>
                        <a:t>v</a:t>
                      </a:r>
                      <a:r>
                        <a:rPr lang="en-US" baseline="-25000" dirty="0" err="1"/>
                        <a:t>ds</a:t>
                      </a:r>
                      <a:r>
                        <a:rPr lang="en-US" baseline="0" dirty="0"/>
                        <a:t>, </a:t>
                      </a:r>
                      <a:r>
                        <a:rPr lang="en-US" baseline="0" dirty="0" err="1"/>
                        <a:t>v</a:t>
                      </a:r>
                      <a:r>
                        <a:rPr lang="en-US" baseline="-25000" dirty="0" err="1"/>
                        <a:t>gs</a:t>
                      </a:r>
                      <a:r>
                        <a:rPr lang="en-US" baseline="0" dirty="0"/>
                        <a:t> &lt;0</a:t>
                      </a:r>
                      <a:endParaRPr lang="en-US" baseline="-25000" dirty="0"/>
                    </a:p>
                  </a:txBody>
                  <a:tcPr/>
                </a:tc>
                <a:extLst>
                  <a:ext uri="{0D108BD9-81ED-4DB2-BD59-A6C34878D82A}">
                    <a16:rowId xmlns:a16="http://schemas.microsoft.com/office/drawing/2014/main" val="2169857266"/>
                  </a:ext>
                </a:extLst>
              </a:tr>
              <a:tr h="370840">
                <a:tc>
                  <a:txBody>
                    <a:bodyPr/>
                    <a:lstStyle/>
                    <a:p>
                      <a:r>
                        <a:rPr lang="en-US" dirty="0"/>
                        <a:t>active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a:t>
                      </a:r>
                      <a:r>
                        <a:rPr lang="en-US" baseline="-25000" dirty="0" err="1"/>
                        <a:t>gs</a:t>
                      </a:r>
                      <a:r>
                        <a:rPr lang="en-US" baseline="0" dirty="0"/>
                        <a:t> controls </a:t>
                      </a:r>
                      <a:r>
                        <a:rPr lang="en-US" dirty="0"/>
                        <a:t>i</a:t>
                      </a:r>
                      <a:r>
                        <a:rPr lang="en-US" baseline="-25000" dirty="0"/>
                        <a:t>d</a:t>
                      </a:r>
                      <a:r>
                        <a:rPr lang="en-US" baseline="0" dirty="0"/>
                        <a:t> linearly, </a:t>
                      </a:r>
                      <a:r>
                        <a:rPr lang="en-US" baseline="0" dirty="0" err="1"/>
                        <a:t>v</a:t>
                      </a:r>
                      <a:r>
                        <a:rPr lang="en-US" baseline="-25000" dirty="0" err="1"/>
                        <a:t>gs</a:t>
                      </a:r>
                      <a:r>
                        <a:rPr lang="en-US" baseline="0" dirty="0"/>
                        <a:t> &lt;0</a:t>
                      </a:r>
                      <a:endParaRPr lang="en-US" dirty="0"/>
                    </a:p>
                  </a:txBody>
                  <a:tcPr/>
                </a:tc>
                <a:extLst>
                  <a:ext uri="{0D108BD9-81ED-4DB2-BD59-A6C34878D82A}">
                    <a16:rowId xmlns:a16="http://schemas.microsoft.com/office/drawing/2014/main" val="1327339601"/>
                  </a:ext>
                </a:extLst>
              </a:tr>
              <a:tr h="370840">
                <a:tc>
                  <a:txBody>
                    <a:bodyPr/>
                    <a:lstStyle/>
                    <a:p>
                      <a:r>
                        <a:rPr lang="en-US" dirty="0"/>
                        <a:t>breakdown</a:t>
                      </a:r>
                    </a:p>
                  </a:txBody>
                  <a:tcPr/>
                </a:tc>
                <a:tc>
                  <a:txBody>
                    <a:bodyPr/>
                    <a:lstStyle/>
                    <a:p>
                      <a:r>
                        <a:rPr lang="en-US" baseline="0" dirty="0" err="1"/>
                        <a:t>v</a:t>
                      </a:r>
                      <a:r>
                        <a:rPr lang="en-US" baseline="-25000" dirty="0" err="1"/>
                        <a:t>ds</a:t>
                      </a:r>
                      <a:r>
                        <a:rPr lang="en-US" baseline="0" dirty="0"/>
                        <a:t> is so high channel breaks</a:t>
                      </a:r>
                      <a:endParaRPr lang="en-US" dirty="0"/>
                    </a:p>
                  </a:txBody>
                  <a:tcPr/>
                </a:tc>
                <a:extLst>
                  <a:ext uri="{0D108BD9-81ED-4DB2-BD59-A6C34878D82A}">
                    <a16:rowId xmlns:a16="http://schemas.microsoft.com/office/drawing/2014/main" val="627449099"/>
                  </a:ext>
                </a:extLst>
              </a:tr>
              <a:tr h="370840">
                <a:tc>
                  <a:txBody>
                    <a:bodyPr/>
                    <a:lstStyle/>
                    <a:p>
                      <a:r>
                        <a:rPr lang="en-US" dirty="0"/>
                        <a:t>Pinch-off</a:t>
                      </a:r>
                    </a:p>
                  </a:txBody>
                  <a:tcPr/>
                </a:tc>
                <a:tc>
                  <a:txBody>
                    <a:bodyPr/>
                    <a:lstStyle/>
                    <a:p>
                      <a:r>
                        <a:rPr lang="en-US" dirty="0" err="1"/>
                        <a:t>V</a:t>
                      </a:r>
                      <a:r>
                        <a:rPr lang="en-US" baseline="-25000" dirty="0" err="1"/>
                        <a:t>gs</a:t>
                      </a:r>
                      <a:r>
                        <a:rPr lang="en-US" dirty="0"/>
                        <a:t>&lt;&lt;0 and i</a:t>
                      </a:r>
                      <a:r>
                        <a:rPr lang="en-US" baseline="-25000" dirty="0"/>
                        <a:t>d</a:t>
                      </a:r>
                      <a:r>
                        <a:rPr lang="en-US" dirty="0"/>
                        <a:t>=0 independent of </a:t>
                      </a:r>
                      <a:r>
                        <a:rPr lang="en-US" dirty="0" err="1"/>
                        <a:t>v</a:t>
                      </a:r>
                      <a:r>
                        <a:rPr lang="en-US" baseline="-25000" dirty="0" err="1"/>
                        <a:t>ds</a:t>
                      </a:r>
                      <a:endParaRPr lang="en-US" baseline="-25000" dirty="0"/>
                    </a:p>
                  </a:txBody>
                  <a:tcPr/>
                </a:tc>
                <a:extLst>
                  <a:ext uri="{0D108BD9-81ED-4DB2-BD59-A6C34878D82A}">
                    <a16:rowId xmlns:a16="http://schemas.microsoft.com/office/drawing/2014/main" val="4184056187"/>
                  </a:ext>
                </a:extLst>
              </a:tr>
            </a:tbl>
          </a:graphicData>
        </a:graphic>
      </p:graphicFrame>
    </p:spTree>
    <p:extLst>
      <p:ext uri="{BB962C8B-B14F-4D97-AF65-F5344CB8AC3E}">
        <p14:creationId xmlns:p14="http://schemas.microsoft.com/office/powerpoint/2010/main" val="83871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50478" y="236275"/>
            <a:ext cx="11529391" cy="769441"/>
          </a:xfrm>
          <a:prstGeom prst="rect">
            <a:avLst/>
          </a:prstGeom>
          <a:noFill/>
        </p:spPr>
        <p:txBody>
          <a:bodyPr wrap="square" rtlCol="0">
            <a:spAutoFit/>
          </a:bodyPr>
          <a:lstStyle/>
          <a:p>
            <a:pPr algn="ctr"/>
            <a:r>
              <a:rPr lang="en-US" sz="4400" dirty="0">
                <a:latin typeface="+mj-lt"/>
              </a:rPr>
              <a:t>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601707" y="6319554"/>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64</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6FE2E7-0816-574C-A7C0-86894C758606}"/>
                  </a:ext>
                </a:extLst>
              </p:cNvPr>
              <p:cNvSpPr txBox="1"/>
              <p:nvPr/>
            </p:nvSpPr>
            <p:spPr>
              <a:xfrm>
                <a:off x="1269325" y="2363708"/>
                <a:ext cx="6519734" cy="2879317"/>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sSub>
                      <m:sSubPr>
                        <m:ctrlPr>
                          <a:rPr lang="el-GR"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𝐺𝑆</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𝑑</m:t>
                            </m:r>
                          </m:sub>
                        </m:sSub>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m:rPr>
                        <m:sty m:val="p"/>
                      </m:rPr>
                      <a:rPr lang="el-GR" sz="2000" b="0" i="1" smtClean="0">
                        <a:latin typeface="Cambria Math" panose="02040503050406030204" pitchFamily="18" charset="0"/>
                        <a:ea typeface="Cambria Math" panose="02040503050406030204" pitchFamily="18" charset="0"/>
                      </a:rPr>
                      <m:t>Δ</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oMath>
                </a14:m>
                <a:endParaRPr lang="en-US" sz="2000" dirty="0"/>
              </a:p>
              <a:p>
                <a:pPr marL="285750" indent="-285750">
                  <a:buFont typeface="Arial" panose="020B0604020202020204" pitchFamily="34" charset="0"/>
                  <a:buChar char="•"/>
                </a:pP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i="1">
                                <a:latin typeface="Cambria Math" panose="02040503050406030204" pitchFamily="18" charset="0"/>
                                <a:ea typeface="Cambria Math" panose="02040503050406030204" pitchFamily="18" charset="0"/>
                              </a:rPr>
                              <m:t>𝐺𝑆</m:t>
                            </m:r>
                          </m:sub>
                        </m:sSub>
                      </m:den>
                    </m:f>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𝑚</m:t>
                        </m:r>
                      </m:sub>
                    </m:sSub>
                  </m:oMath>
                </a14:m>
                <a:r>
                  <a:rPr lang="en-US" sz="2000" dirty="0"/>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𝑖</m:t>
                            </m:r>
                          </m:e>
                          <m:sub>
                            <m:r>
                              <a:rPr lang="en-US" sz="2000" i="1">
                                <a:latin typeface="Cambria Math" panose="02040503050406030204" pitchFamily="18" charset="0"/>
                                <a:ea typeface="Cambria Math" panose="02040503050406030204" pitchFamily="18" charset="0"/>
                              </a:rPr>
                              <m:t>𝑑</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𝐷𝑆</m:t>
                            </m:r>
                          </m:sub>
                        </m:sSub>
                      </m:den>
                    </m:f>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𝑑</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𝑑</m:t>
                            </m:r>
                          </m:sub>
                        </m:sSub>
                      </m:den>
                    </m:f>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𝑔𝑠</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𝑑𝑠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den>
                    </m:f>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𝑔𝑠</m:t>
                        </m:r>
                      </m:sub>
                    </m:sSub>
                  </m:oMath>
                </a14:m>
                <a:r>
                  <a:rPr lang="en-US" sz="2000" dirty="0"/>
                  <a:t>, since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𝑑</m:t>
                        </m:r>
                      </m:sub>
                    </m:sSub>
                  </m:oMath>
                </a14:m>
                <a:r>
                  <a:rPr lang="en-US" sz="2000" dirty="0"/>
                  <a:t> is large</a:t>
                </a:r>
              </a:p>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𝑖𝑛</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9</m:t>
                        </m:r>
                      </m:sup>
                    </m:sSup>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𝑜𝑢𝑡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𝑑</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𝐺𝑆</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𝐷𝑆</m:t>
                            </m:r>
                          </m:sub>
                        </m:sSub>
                        <m:r>
                          <a:rPr lang="en-US" sz="2000" i="1">
                            <a:latin typeface="Cambria Math" panose="02040503050406030204" pitchFamily="18" charset="0"/>
                            <a:ea typeface="Cambria Math" panose="02040503050406030204" pitchFamily="18" charset="0"/>
                          </a:rPr>
                          <m:t>)</m:t>
                        </m:r>
                      </m:den>
                    </m:f>
                  </m:oMath>
                </a14:m>
                <a:endParaRPr lang="en-US" sz="2000" dirty="0"/>
              </a:p>
              <a:p>
                <a:pPr marL="285750" indent="-285750">
                  <a:buFont typeface="Arial" panose="020B0604020202020204" pitchFamily="34" charset="0"/>
                  <a:buChar char="•"/>
                </a:pPr>
                <a:endParaRPr lang="en-US" dirty="0"/>
              </a:p>
            </p:txBody>
          </p:sp>
        </mc:Choice>
        <mc:Fallback xmlns="">
          <p:sp>
            <p:nvSpPr>
              <p:cNvPr id="10" name="TextBox 9">
                <a:extLst>
                  <a:ext uri="{FF2B5EF4-FFF2-40B4-BE49-F238E27FC236}">
                    <a16:creationId xmlns:a16="http://schemas.microsoft.com/office/drawing/2014/main" id="{846FE2E7-0816-574C-A7C0-86894C758606}"/>
                  </a:ext>
                </a:extLst>
              </p:cNvPr>
              <p:cNvSpPr txBox="1">
                <a:spLocks noRot="1" noChangeAspect="1" noMove="1" noResize="1" noEditPoints="1" noAdjustHandles="1" noChangeArrowheads="1" noChangeShapeType="1" noTextEdit="1"/>
              </p:cNvSpPr>
              <p:nvPr/>
            </p:nvSpPr>
            <p:spPr>
              <a:xfrm>
                <a:off x="1269325" y="2363708"/>
                <a:ext cx="6519734" cy="2879317"/>
              </a:xfrm>
              <a:prstGeom prst="rect">
                <a:avLst/>
              </a:prstGeom>
              <a:blipFill>
                <a:blip r:embed="rId3"/>
                <a:stretch>
                  <a:fillRect l="-58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CD447D5-BA4B-BBBA-EE80-4BC3FCD9C29E}"/>
              </a:ext>
            </a:extLst>
          </p:cNvPr>
          <p:cNvGrpSpPr/>
          <p:nvPr/>
        </p:nvGrpSpPr>
        <p:grpSpPr>
          <a:xfrm>
            <a:off x="7573505" y="2880723"/>
            <a:ext cx="3609112" cy="1649194"/>
            <a:chOff x="8171219" y="1833042"/>
            <a:chExt cx="3609112" cy="1649194"/>
          </a:xfrm>
        </p:grpSpPr>
        <p:sp>
          <p:nvSpPr>
            <p:cNvPr id="33" name="TextBox 32">
              <a:extLst>
                <a:ext uri="{FF2B5EF4-FFF2-40B4-BE49-F238E27FC236}">
                  <a16:creationId xmlns:a16="http://schemas.microsoft.com/office/drawing/2014/main" id="{24EB9DA6-501F-7B49-A287-8D50128217A9}"/>
                </a:ext>
              </a:extLst>
            </p:cNvPr>
            <p:cNvSpPr txBox="1"/>
            <p:nvPr/>
          </p:nvSpPr>
          <p:spPr>
            <a:xfrm>
              <a:off x="9733597" y="1901713"/>
              <a:ext cx="1556132" cy="369332"/>
            </a:xfrm>
            <a:prstGeom prst="rect">
              <a:avLst/>
            </a:prstGeom>
            <a:noFill/>
          </p:spPr>
          <p:txBody>
            <a:bodyPr wrap="none" rtlCol="0">
              <a:spAutoFit/>
            </a:bodyPr>
            <a:lstStyle/>
            <a:p>
              <a:r>
                <a:rPr lang="en-US" dirty="0"/>
                <a:t>FET equivalent</a:t>
              </a:r>
            </a:p>
          </p:txBody>
        </p:sp>
        <p:grpSp>
          <p:nvGrpSpPr>
            <p:cNvPr id="36" name="Group 203">
              <a:extLst>
                <a:ext uri="{FF2B5EF4-FFF2-40B4-BE49-F238E27FC236}">
                  <a16:creationId xmlns:a16="http://schemas.microsoft.com/office/drawing/2014/main" id="{E00E8298-8E21-5544-B082-9A5E00DCADAE}"/>
                </a:ext>
              </a:extLst>
            </p:cNvPr>
            <p:cNvGrpSpPr>
              <a:grpSpLocks/>
            </p:cNvGrpSpPr>
            <p:nvPr/>
          </p:nvGrpSpPr>
          <p:grpSpPr bwMode="auto">
            <a:xfrm>
              <a:off x="9417917" y="2415436"/>
              <a:ext cx="304800" cy="762000"/>
              <a:chOff x="3216" y="2400"/>
              <a:chExt cx="192" cy="480"/>
            </a:xfrm>
          </p:grpSpPr>
          <p:sp>
            <p:nvSpPr>
              <p:cNvPr id="37" name="Line 46">
                <a:extLst>
                  <a:ext uri="{FF2B5EF4-FFF2-40B4-BE49-F238E27FC236}">
                    <a16:creationId xmlns:a16="http://schemas.microsoft.com/office/drawing/2014/main" id="{7CC1FED9-F469-834D-B83D-E3D1D8034C85}"/>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47">
                <a:extLst>
                  <a:ext uri="{FF2B5EF4-FFF2-40B4-BE49-F238E27FC236}">
                    <a16:creationId xmlns:a16="http://schemas.microsoft.com/office/drawing/2014/main" id="{37A4622B-654D-4246-ABF8-C481B19EBF58}"/>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8">
                <a:extLst>
                  <a:ext uri="{FF2B5EF4-FFF2-40B4-BE49-F238E27FC236}">
                    <a16:creationId xmlns:a16="http://schemas.microsoft.com/office/drawing/2014/main" id="{D73BC8F4-E225-574A-8EBC-CF39FC890C23}"/>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40" name="Freeform 49">
                <a:extLst>
                  <a:ext uri="{FF2B5EF4-FFF2-40B4-BE49-F238E27FC236}">
                    <a16:creationId xmlns:a16="http://schemas.microsoft.com/office/drawing/2014/main" id="{17FDDF0F-9D6C-744A-93E2-87BD57ADEE27}"/>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41" name="Freeform 50">
                <a:extLst>
                  <a:ext uri="{FF2B5EF4-FFF2-40B4-BE49-F238E27FC236}">
                    <a16:creationId xmlns:a16="http://schemas.microsoft.com/office/drawing/2014/main" id="{D4CC76DB-6B8B-9246-9FBB-F3F6D811B562}"/>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210">
              <a:extLst>
                <a:ext uri="{FF2B5EF4-FFF2-40B4-BE49-F238E27FC236}">
                  <a16:creationId xmlns:a16="http://schemas.microsoft.com/office/drawing/2014/main" id="{39939245-5E73-7743-AE74-7091FEFD09FF}"/>
                </a:ext>
              </a:extLst>
            </p:cNvPr>
            <p:cNvGrpSpPr>
              <a:grpSpLocks/>
            </p:cNvGrpSpPr>
            <p:nvPr/>
          </p:nvGrpSpPr>
          <p:grpSpPr bwMode="auto">
            <a:xfrm>
              <a:off x="8789531" y="2415436"/>
              <a:ext cx="304800" cy="762000"/>
              <a:chOff x="3216" y="1728"/>
              <a:chExt cx="192" cy="480"/>
            </a:xfrm>
          </p:grpSpPr>
          <p:sp>
            <p:nvSpPr>
              <p:cNvPr id="43" name="Line 8">
                <a:extLst>
                  <a:ext uri="{FF2B5EF4-FFF2-40B4-BE49-F238E27FC236}">
                    <a16:creationId xmlns:a16="http://schemas.microsoft.com/office/drawing/2014/main" id="{EDD80E27-BAD7-9E41-BF93-5522C22A03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a:extLst>
                  <a:ext uri="{FF2B5EF4-FFF2-40B4-BE49-F238E27FC236}">
                    <a16:creationId xmlns:a16="http://schemas.microsoft.com/office/drawing/2014/main" id="{95763DBA-CDCA-CD40-95D7-FE8AA4EDC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
                <a:extLst>
                  <a:ext uri="{FF2B5EF4-FFF2-40B4-BE49-F238E27FC236}">
                    <a16:creationId xmlns:a16="http://schemas.microsoft.com/office/drawing/2014/main" id="{E3BF8EC9-3CD6-164C-B450-C1142526F81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1">
                <a:extLst>
                  <a:ext uri="{FF2B5EF4-FFF2-40B4-BE49-F238E27FC236}">
                    <a16:creationId xmlns:a16="http://schemas.microsoft.com/office/drawing/2014/main" id="{9C6E7123-CE9A-9748-99D1-5AD040B8B6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 name="Freeform 12">
              <a:extLst>
                <a:ext uri="{FF2B5EF4-FFF2-40B4-BE49-F238E27FC236}">
                  <a16:creationId xmlns:a16="http://schemas.microsoft.com/office/drawing/2014/main" id="{B5D2CB17-BE89-7A48-9ECB-69C3DDC8A68D}"/>
                </a:ext>
              </a:extLst>
            </p:cNvPr>
            <p:cNvSpPr>
              <a:spLocks noChangeAspect="1"/>
            </p:cNvSpPr>
            <p:nvPr/>
          </p:nvSpPr>
          <p:spPr bwMode="auto">
            <a:xfrm>
              <a:off x="11075003" y="242632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8" name="Group 220">
              <a:extLst>
                <a:ext uri="{FF2B5EF4-FFF2-40B4-BE49-F238E27FC236}">
                  <a16:creationId xmlns:a16="http://schemas.microsoft.com/office/drawing/2014/main" id="{AED1845F-17A1-1D4C-9BD5-7C0E10FCEC40}"/>
                </a:ext>
              </a:extLst>
            </p:cNvPr>
            <p:cNvGrpSpPr>
              <a:grpSpLocks/>
            </p:cNvGrpSpPr>
            <p:nvPr/>
          </p:nvGrpSpPr>
          <p:grpSpPr bwMode="auto">
            <a:xfrm>
              <a:off x="8865728" y="3177436"/>
              <a:ext cx="152400" cy="304800"/>
              <a:chOff x="3264" y="3072"/>
              <a:chExt cx="96" cy="192"/>
            </a:xfrm>
          </p:grpSpPr>
          <p:sp>
            <p:nvSpPr>
              <p:cNvPr id="49" name="Line 17">
                <a:extLst>
                  <a:ext uri="{FF2B5EF4-FFF2-40B4-BE49-F238E27FC236}">
                    <a16:creationId xmlns:a16="http://schemas.microsoft.com/office/drawing/2014/main" id="{5830A4D7-1D14-6541-9B80-76B590B53552}"/>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18">
                <a:extLst>
                  <a:ext uri="{FF2B5EF4-FFF2-40B4-BE49-F238E27FC236}">
                    <a16:creationId xmlns:a16="http://schemas.microsoft.com/office/drawing/2014/main" id="{6792B9BE-C172-4548-B893-4ABCEC823EB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 name="Group 13">
              <a:extLst>
                <a:ext uri="{FF2B5EF4-FFF2-40B4-BE49-F238E27FC236}">
                  <a16:creationId xmlns:a16="http://schemas.microsoft.com/office/drawing/2014/main" id="{17B8A6FF-956B-8D41-AEFC-B3CA2A93B4D7}"/>
                </a:ext>
              </a:extLst>
            </p:cNvPr>
            <p:cNvGrpSpPr>
              <a:grpSpLocks noChangeAspect="1"/>
            </p:cNvGrpSpPr>
            <p:nvPr/>
          </p:nvGrpSpPr>
          <p:grpSpPr bwMode="auto">
            <a:xfrm>
              <a:off x="11489185" y="2345761"/>
              <a:ext cx="152400" cy="152400"/>
              <a:chOff x="1344" y="2064"/>
              <a:chExt cx="192" cy="192"/>
            </a:xfrm>
          </p:grpSpPr>
          <p:sp>
            <p:nvSpPr>
              <p:cNvPr id="53" name="Oval 14">
                <a:extLst>
                  <a:ext uri="{FF2B5EF4-FFF2-40B4-BE49-F238E27FC236}">
                    <a16:creationId xmlns:a16="http://schemas.microsoft.com/office/drawing/2014/main" id="{31949B06-EE43-7F42-8771-0DF229E2241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4" name="Rectangle 15">
                <a:extLst>
                  <a:ext uri="{FF2B5EF4-FFF2-40B4-BE49-F238E27FC236}">
                    <a16:creationId xmlns:a16="http://schemas.microsoft.com/office/drawing/2014/main" id="{0D0EDB1A-A93A-FB48-9EA6-A278EE13D94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55" name="Straight Connector 54">
              <a:extLst>
                <a:ext uri="{FF2B5EF4-FFF2-40B4-BE49-F238E27FC236}">
                  <a16:creationId xmlns:a16="http://schemas.microsoft.com/office/drawing/2014/main" id="{CA5E36D4-80EA-6A4C-B6F9-8AA8BA3968EC}"/>
                </a:ext>
              </a:extLst>
            </p:cNvPr>
            <p:cNvCxnSpPr/>
            <p:nvPr/>
          </p:nvCxnSpPr>
          <p:spPr>
            <a:xfrm flipV="1">
              <a:off x="8332325" y="2428264"/>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210">
              <a:extLst>
                <a:ext uri="{FF2B5EF4-FFF2-40B4-BE49-F238E27FC236}">
                  <a16:creationId xmlns:a16="http://schemas.microsoft.com/office/drawing/2014/main" id="{FFC2F5A3-33CC-C040-B2DA-A5905FC4B22E}"/>
                </a:ext>
              </a:extLst>
            </p:cNvPr>
            <p:cNvGrpSpPr>
              <a:grpSpLocks/>
            </p:cNvGrpSpPr>
            <p:nvPr/>
          </p:nvGrpSpPr>
          <p:grpSpPr bwMode="auto">
            <a:xfrm>
              <a:off x="10394910" y="2433452"/>
              <a:ext cx="304800" cy="762000"/>
              <a:chOff x="3216" y="1728"/>
              <a:chExt cx="192" cy="480"/>
            </a:xfrm>
          </p:grpSpPr>
          <p:sp>
            <p:nvSpPr>
              <p:cNvPr id="57" name="Line 8">
                <a:extLst>
                  <a:ext uri="{FF2B5EF4-FFF2-40B4-BE49-F238E27FC236}">
                    <a16:creationId xmlns:a16="http://schemas.microsoft.com/office/drawing/2014/main" id="{533D3133-4D95-9647-89DE-246041E63AE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A9279EC1-96A3-654F-AECA-95ACAEFB044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2D91E1E8-6578-0E4A-8710-22DAD42F34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191A7839-593B-2E42-B9C1-8A1A9184FD2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86A6C400-5809-7249-B8B7-BB48078FBB1E}"/>
                </a:ext>
              </a:extLst>
            </p:cNvPr>
            <p:cNvGrpSpPr>
              <a:grpSpLocks/>
            </p:cNvGrpSpPr>
            <p:nvPr/>
          </p:nvGrpSpPr>
          <p:grpSpPr bwMode="auto">
            <a:xfrm rot="5400000">
              <a:off x="9153938" y="2045322"/>
              <a:ext cx="304800" cy="762000"/>
              <a:chOff x="3216" y="1728"/>
              <a:chExt cx="192" cy="480"/>
            </a:xfrm>
          </p:grpSpPr>
          <p:sp>
            <p:nvSpPr>
              <p:cNvPr id="63" name="Line 8">
                <a:extLst>
                  <a:ext uri="{FF2B5EF4-FFF2-40B4-BE49-F238E27FC236}">
                    <a16:creationId xmlns:a16="http://schemas.microsoft.com/office/drawing/2014/main" id="{D363C0FE-F247-9D40-B269-F2D0F437F5A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412315AE-6E0E-7948-A6E1-CB99D3111DD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6C33DDA0-F621-814B-81E4-D43C7E6AD40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9BB809B-1529-1147-9B94-850415A2B9D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EFCE540F-2FDB-9C46-94D2-54CA5B82386B}"/>
                </a:ext>
              </a:extLst>
            </p:cNvPr>
            <p:cNvCxnSpPr>
              <a:cxnSpLocks/>
            </p:cNvCxnSpPr>
            <p:nvPr/>
          </p:nvCxnSpPr>
          <p:spPr>
            <a:xfrm flipV="1">
              <a:off x="9586645" y="2424863"/>
              <a:ext cx="1978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13">
              <a:extLst>
                <a:ext uri="{FF2B5EF4-FFF2-40B4-BE49-F238E27FC236}">
                  <a16:creationId xmlns:a16="http://schemas.microsoft.com/office/drawing/2014/main" id="{809871F7-B79E-4F40-8D44-22A45F6B102C}"/>
                </a:ext>
              </a:extLst>
            </p:cNvPr>
            <p:cNvGrpSpPr>
              <a:grpSpLocks noChangeAspect="1"/>
            </p:cNvGrpSpPr>
            <p:nvPr/>
          </p:nvGrpSpPr>
          <p:grpSpPr bwMode="auto">
            <a:xfrm>
              <a:off x="9496572" y="2345761"/>
              <a:ext cx="152400" cy="152400"/>
              <a:chOff x="1344" y="2064"/>
              <a:chExt cx="192" cy="192"/>
            </a:xfrm>
          </p:grpSpPr>
          <p:sp>
            <p:nvSpPr>
              <p:cNvPr id="69" name="Oval 14">
                <a:extLst>
                  <a:ext uri="{FF2B5EF4-FFF2-40B4-BE49-F238E27FC236}">
                    <a16:creationId xmlns:a16="http://schemas.microsoft.com/office/drawing/2014/main" id="{CA7C98D5-9719-984A-9017-244A4656CEB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0" name="Rectangle 15">
                <a:extLst>
                  <a:ext uri="{FF2B5EF4-FFF2-40B4-BE49-F238E27FC236}">
                    <a16:creationId xmlns:a16="http://schemas.microsoft.com/office/drawing/2014/main" id="{6012F62A-89B3-5640-B5F0-B794E53F136D}"/>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1" name="Group 13">
              <a:extLst>
                <a:ext uri="{FF2B5EF4-FFF2-40B4-BE49-F238E27FC236}">
                  <a16:creationId xmlns:a16="http://schemas.microsoft.com/office/drawing/2014/main" id="{2443E5E5-DFA1-F541-99DA-E7D5C2A95CEC}"/>
                </a:ext>
              </a:extLst>
            </p:cNvPr>
            <p:cNvGrpSpPr>
              <a:grpSpLocks noChangeAspect="1"/>
            </p:cNvGrpSpPr>
            <p:nvPr/>
          </p:nvGrpSpPr>
          <p:grpSpPr bwMode="auto">
            <a:xfrm>
              <a:off x="8266486" y="2356643"/>
              <a:ext cx="152400" cy="152400"/>
              <a:chOff x="1344" y="2064"/>
              <a:chExt cx="192" cy="192"/>
            </a:xfrm>
          </p:grpSpPr>
          <p:sp>
            <p:nvSpPr>
              <p:cNvPr id="72" name="Oval 14">
                <a:extLst>
                  <a:ext uri="{FF2B5EF4-FFF2-40B4-BE49-F238E27FC236}">
                    <a16:creationId xmlns:a16="http://schemas.microsoft.com/office/drawing/2014/main" id="{6F305622-2A1C-314B-9F2E-1FB08547939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73" name="Rectangle 15">
                <a:extLst>
                  <a:ext uri="{FF2B5EF4-FFF2-40B4-BE49-F238E27FC236}">
                    <a16:creationId xmlns:a16="http://schemas.microsoft.com/office/drawing/2014/main" id="{AA7EE432-B9DB-294A-AAA4-3459E76CCBCF}"/>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74" name="Group 220">
              <a:extLst>
                <a:ext uri="{FF2B5EF4-FFF2-40B4-BE49-F238E27FC236}">
                  <a16:creationId xmlns:a16="http://schemas.microsoft.com/office/drawing/2014/main" id="{6D4BBC91-6D64-6B4D-A75D-06343FCFBCD2}"/>
                </a:ext>
              </a:extLst>
            </p:cNvPr>
            <p:cNvGrpSpPr>
              <a:grpSpLocks/>
            </p:cNvGrpSpPr>
            <p:nvPr/>
          </p:nvGrpSpPr>
          <p:grpSpPr bwMode="auto">
            <a:xfrm>
              <a:off x="9486215" y="3133893"/>
              <a:ext cx="152400" cy="304800"/>
              <a:chOff x="3264" y="3072"/>
              <a:chExt cx="96" cy="192"/>
            </a:xfrm>
          </p:grpSpPr>
          <p:sp>
            <p:nvSpPr>
              <p:cNvPr id="75" name="Line 17">
                <a:extLst>
                  <a:ext uri="{FF2B5EF4-FFF2-40B4-BE49-F238E27FC236}">
                    <a16:creationId xmlns:a16="http://schemas.microsoft.com/office/drawing/2014/main" id="{2BE586C9-41AC-2A42-82AA-B9E83AC86CEC}"/>
                  </a:ext>
                </a:extLst>
              </p:cNvPr>
              <p:cNvSpPr>
                <a:spLocks noChangeAspect="1" noChangeShapeType="1"/>
              </p:cNvSpPr>
              <p:nvPr/>
            </p:nvSpPr>
            <p:spPr bwMode="auto">
              <a:xfrm>
                <a:off x="3318"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Freeform 18">
                <a:extLst>
                  <a:ext uri="{FF2B5EF4-FFF2-40B4-BE49-F238E27FC236}">
                    <a16:creationId xmlns:a16="http://schemas.microsoft.com/office/drawing/2014/main" id="{9F223765-C04F-594C-A059-521785C4BED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7" name="Group 220">
              <a:extLst>
                <a:ext uri="{FF2B5EF4-FFF2-40B4-BE49-F238E27FC236}">
                  <a16:creationId xmlns:a16="http://schemas.microsoft.com/office/drawing/2014/main" id="{C7D43EDE-6F68-A24D-8C94-BDB3C3880F00}"/>
                </a:ext>
              </a:extLst>
            </p:cNvPr>
            <p:cNvGrpSpPr>
              <a:grpSpLocks/>
            </p:cNvGrpSpPr>
            <p:nvPr/>
          </p:nvGrpSpPr>
          <p:grpSpPr bwMode="auto">
            <a:xfrm>
              <a:off x="10479024" y="3059869"/>
              <a:ext cx="152400" cy="304800"/>
              <a:chOff x="3264" y="3072"/>
              <a:chExt cx="96" cy="192"/>
            </a:xfrm>
          </p:grpSpPr>
          <p:sp>
            <p:nvSpPr>
              <p:cNvPr id="78" name="Line 17">
                <a:extLst>
                  <a:ext uri="{FF2B5EF4-FFF2-40B4-BE49-F238E27FC236}">
                    <a16:creationId xmlns:a16="http://schemas.microsoft.com/office/drawing/2014/main" id="{6B1131BB-3D97-1445-9599-0C967EAEF6E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18">
                <a:extLst>
                  <a:ext uri="{FF2B5EF4-FFF2-40B4-BE49-F238E27FC236}">
                    <a16:creationId xmlns:a16="http://schemas.microsoft.com/office/drawing/2014/main" id="{40BC2D1F-8407-0C45-81B3-D76FCD7DCDD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80" name="Group 220">
              <a:extLst>
                <a:ext uri="{FF2B5EF4-FFF2-40B4-BE49-F238E27FC236}">
                  <a16:creationId xmlns:a16="http://schemas.microsoft.com/office/drawing/2014/main" id="{108AEE4E-78BA-4044-A109-CFE3B20E33DB}"/>
                </a:ext>
              </a:extLst>
            </p:cNvPr>
            <p:cNvGrpSpPr>
              <a:grpSpLocks/>
            </p:cNvGrpSpPr>
            <p:nvPr/>
          </p:nvGrpSpPr>
          <p:grpSpPr bwMode="auto">
            <a:xfrm>
              <a:off x="11075531" y="3112123"/>
              <a:ext cx="152400" cy="304800"/>
              <a:chOff x="3264" y="3072"/>
              <a:chExt cx="96" cy="192"/>
            </a:xfrm>
          </p:grpSpPr>
          <p:sp>
            <p:nvSpPr>
              <p:cNvPr id="81" name="Line 17">
                <a:extLst>
                  <a:ext uri="{FF2B5EF4-FFF2-40B4-BE49-F238E27FC236}">
                    <a16:creationId xmlns:a16="http://schemas.microsoft.com/office/drawing/2014/main" id="{679323CB-A6FF-4247-A039-75E13E91BE4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2" name="Freeform 18">
                <a:extLst>
                  <a:ext uri="{FF2B5EF4-FFF2-40B4-BE49-F238E27FC236}">
                    <a16:creationId xmlns:a16="http://schemas.microsoft.com/office/drawing/2014/main" id="{DDCF5EE3-5AE6-3F41-9B51-FD9F60957F4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6E7711B-4720-1942-8377-79648E3971FD}"/>
                    </a:ext>
                  </a:extLst>
                </p:cNvPr>
                <p:cNvSpPr txBox="1"/>
                <p:nvPr/>
              </p:nvSpPr>
              <p:spPr>
                <a:xfrm>
                  <a:off x="8171219" y="2408504"/>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3" name="TextBox 92">
                  <a:extLst>
                    <a:ext uri="{FF2B5EF4-FFF2-40B4-BE49-F238E27FC236}">
                      <a16:creationId xmlns:a16="http://schemas.microsoft.com/office/drawing/2014/main" id="{56E7711B-4720-1942-8377-79648E3971FD}"/>
                    </a:ext>
                  </a:extLst>
                </p:cNvPr>
                <p:cNvSpPr txBox="1">
                  <a:spLocks noRot="1" noChangeAspect="1" noMove="1" noResize="1" noEditPoints="1" noAdjustHandles="1" noChangeArrowheads="1" noChangeShapeType="1" noTextEdit="1"/>
                </p:cNvSpPr>
                <p:nvPr/>
              </p:nvSpPr>
              <p:spPr>
                <a:xfrm>
                  <a:off x="8171219" y="2408504"/>
                  <a:ext cx="315158" cy="391902"/>
                </a:xfrm>
                <a:prstGeom prst="rect">
                  <a:avLst/>
                </a:prstGeom>
                <a:blipFill>
                  <a:blip r:embed="rId4"/>
                  <a:stretch>
                    <a:fillRect r="-38462"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6CB381D-F7A9-B04C-B1C5-77EF8E3BD896}"/>
                    </a:ext>
                  </a:extLst>
                </p:cNvPr>
                <p:cNvSpPr txBox="1"/>
                <p:nvPr/>
              </p:nvSpPr>
              <p:spPr>
                <a:xfrm>
                  <a:off x="8430568" y="2703899"/>
                  <a:ext cx="31515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sub>
                        </m:sSub>
                      </m:oMath>
                    </m:oMathPara>
                  </a14:m>
                  <a:endParaRPr lang="en-US" dirty="0"/>
                </a:p>
              </p:txBody>
            </p:sp>
          </mc:Choice>
          <mc:Fallback xmlns="">
            <p:sp>
              <p:nvSpPr>
                <p:cNvPr id="94" name="TextBox 93">
                  <a:extLst>
                    <a:ext uri="{FF2B5EF4-FFF2-40B4-BE49-F238E27FC236}">
                      <a16:creationId xmlns:a16="http://schemas.microsoft.com/office/drawing/2014/main" id="{A6CB381D-F7A9-B04C-B1C5-77EF8E3BD896}"/>
                    </a:ext>
                  </a:extLst>
                </p:cNvPr>
                <p:cNvSpPr txBox="1">
                  <a:spLocks noRot="1" noChangeAspect="1" noMove="1" noResize="1" noEditPoints="1" noAdjustHandles="1" noChangeArrowheads="1" noChangeShapeType="1" noTextEdit="1"/>
                </p:cNvSpPr>
                <p:nvPr/>
              </p:nvSpPr>
              <p:spPr>
                <a:xfrm>
                  <a:off x="8430568" y="2703899"/>
                  <a:ext cx="315158" cy="391902"/>
                </a:xfrm>
                <a:prstGeom prst="rect">
                  <a:avLst/>
                </a:prstGeom>
                <a:blipFill>
                  <a:blip r:embed="rId5"/>
                  <a:stretch>
                    <a:fillRect r="-42308"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1CD0806-89F0-864B-A5D6-81C22764153F}"/>
                    </a:ext>
                  </a:extLst>
                </p:cNvPr>
                <p:cNvSpPr txBox="1"/>
                <p:nvPr/>
              </p:nvSpPr>
              <p:spPr>
                <a:xfrm>
                  <a:off x="9061937" y="1833042"/>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𝑔𝑑</m:t>
                            </m:r>
                          </m:sub>
                        </m:sSub>
                      </m:oMath>
                    </m:oMathPara>
                  </a14:m>
                  <a:endParaRPr lang="en-US" dirty="0"/>
                </a:p>
              </p:txBody>
            </p:sp>
          </mc:Choice>
          <mc:Fallback xmlns="">
            <p:sp>
              <p:nvSpPr>
                <p:cNvPr id="95" name="TextBox 94">
                  <a:extLst>
                    <a:ext uri="{FF2B5EF4-FFF2-40B4-BE49-F238E27FC236}">
                      <a16:creationId xmlns:a16="http://schemas.microsoft.com/office/drawing/2014/main" id="{A1CD0806-89F0-864B-A5D6-81C22764153F}"/>
                    </a:ext>
                  </a:extLst>
                </p:cNvPr>
                <p:cNvSpPr txBox="1">
                  <a:spLocks noRot="1" noChangeAspect="1" noMove="1" noResize="1" noEditPoints="1" noAdjustHandles="1" noChangeArrowheads="1" noChangeShapeType="1" noTextEdit="1"/>
                </p:cNvSpPr>
                <p:nvPr/>
              </p:nvSpPr>
              <p:spPr>
                <a:xfrm>
                  <a:off x="9061937" y="1833042"/>
                  <a:ext cx="437621" cy="391902"/>
                </a:xfrm>
                <a:prstGeom prst="rect">
                  <a:avLst/>
                </a:prstGeom>
                <a:blipFill>
                  <a:blip r:embed="rId6"/>
                  <a:stretch>
                    <a:fillRect r="-1428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9DDCF6E-332E-8243-8B3D-725CC8D4FC29}"/>
                    </a:ext>
                  </a:extLst>
                </p:cNvPr>
                <p:cNvSpPr txBox="1"/>
                <p:nvPr/>
              </p:nvSpPr>
              <p:spPr>
                <a:xfrm>
                  <a:off x="11184379" y="2584855"/>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oMath>
                    </m:oMathPara>
                  </a14:m>
                  <a:endParaRPr lang="en-US" dirty="0"/>
                </a:p>
              </p:txBody>
            </p:sp>
          </mc:Choice>
          <mc:Fallback xmlns="">
            <p:sp>
              <p:nvSpPr>
                <p:cNvPr id="96" name="TextBox 95">
                  <a:extLst>
                    <a:ext uri="{FF2B5EF4-FFF2-40B4-BE49-F238E27FC236}">
                      <a16:creationId xmlns:a16="http://schemas.microsoft.com/office/drawing/2014/main" id="{39DDCF6E-332E-8243-8B3D-725CC8D4FC29}"/>
                    </a:ext>
                  </a:extLst>
                </p:cNvPr>
                <p:cNvSpPr txBox="1">
                  <a:spLocks noRot="1" noChangeAspect="1" noMove="1" noResize="1" noEditPoints="1" noAdjustHandles="1" noChangeArrowheads="1" noChangeShapeType="1" noTextEdit="1"/>
                </p:cNvSpPr>
                <p:nvPr/>
              </p:nvSpPr>
              <p:spPr>
                <a:xfrm>
                  <a:off x="11184379" y="2584855"/>
                  <a:ext cx="315158" cy="369332"/>
                </a:xfrm>
                <a:prstGeom prst="rect">
                  <a:avLst/>
                </a:prstGeom>
                <a:blipFill>
                  <a:blip r:embed="rId7"/>
                  <a:stretch>
                    <a:fillRect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C4FE1AF-E8F0-5F4A-8F7D-E1CEBAB39C7B}"/>
                    </a:ext>
                  </a:extLst>
                </p:cNvPr>
                <p:cNvSpPr txBox="1"/>
                <p:nvPr/>
              </p:nvSpPr>
              <p:spPr>
                <a:xfrm>
                  <a:off x="10640106" y="2638585"/>
                  <a:ext cx="4376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𝑑𝑠</m:t>
                            </m:r>
                          </m:sub>
                        </m:sSub>
                      </m:oMath>
                    </m:oMathPara>
                  </a14:m>
                  <a:endParaRPr lang="en-US" dirty="0"/>
                </a:p>
              </p:txBody>
            </p:sp>
          </mc:Choice>
          <mc:Fallback xmlns="">
            <p:sp>
              <p:nvSpPr>
                <p:cNvPr id="97" name="TextBox 96">
                  <a:extLst>
                    <a:ext uri="{FF2B5EF4-FFF2-40B4-BE49-F238E27FC236}">
                      <a16:creationId xmlns:a16="http://schemas.microsoft.com/office/drawing/2014/main" id="{FC4FE1AF-E8F0-5F4A-8F7D-E1CEBAB39C7B}"/>
                    </a:ext>
                  </a:extLst>
                </p:cNvPr>
                <p:cNvSpPr txBox="1">
                  <a:spLocks noRot="1" noChangeAspect="1" noMove="1" noResize="1" noEditPoints="1" noAdjustHandles="1" noChangeArrowheads="1" noChangeShapeType="1" noTextEdit="1"/>
                </p:cNvSpPr>
                <p:nvPr/>
              </p:nvSpPr>
              <p:spPr>
                <a:xfrm>
                  <a:off x="10640106" y="2638585"/>
                  <a:ext cx="437621" cy="369332"/>
                </a:xfrm>
                <a:prstGeom prst="rect">
                  <a:avLst/>
                </a:prstGeom>
                <a:blipFill>
                  <a:blip r:embed="rId8"/>
                  <a:stretch>
                    <a:fillRect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D37F808-3519-BC4E-B5E3-18EE26870784}"/>
                    </a:ext>
                  </a:extLst>
                </p:cNvPr>
                <p:cNvSpPr txBox="1"/>
                <p:nvPr/>
              </p:nvSpPr>
              <p:spPr>
                <a:xfrm>
                  <a:off x="9608417" y="2716664"/>
                  <a:ext cx="437621"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m:oMathPara>
                  </a14:m>
                  <a:endParaRPr lang="en-US" dirty="0"/>
                </a:p>
              </p:txBody>
            </p:sp>
          </mc:Choice>
          <mc:Fallback xmlns="">
            <p:sp>
              <p:nvSpPr>
                <p:cNvPr id="98" name="TextBox 97">
                  <a:extLst>
                    <a:ext uri="{FF2B5EF4-FFF2-40B4-BE49-F238E27FC236}">
                      <a16:creationId xmlns:a16="http://schemas.microsoft.com/office/drawing/2014/main" id="{3D37F808-3519-BC4E-B5E3-18EE26870784}"/>
                    </a:ext>
                  </a:extLst>
                </p:cNvPr>
                <p:cNvSpPr txBox="1">
                  <a:spLocks noRot="1" noChangeAspect="1" noMove="1" noResize="1" noEditPoints="1" noAdjustHandles="1" noChangeArrowheads="1" noChangeShapeType="1" noTextEdit="1"/>
                </p:cNvSpPr>
                <p:nvPr/>
              </p:nvSpPr>
              <p:spPr>
                <a:xfrm>
                  <a:off x="9608417" y="2716664"/>
                  <a:ext cx="437621" cy="391902"/>
                </a:xfrm>
                <a:prstGeom prst="rect">
                  <a:avLst/>
                </a:prstGeom>
                <a:blipFill>
                  <a:blip r:embed="rId9"/>
                  <a:stretch>
                    <a:fillRect r="-63889" b="-3226"/>
                  </a:stretch>
                </a:blipFill>
              </p:spPr>
              <p:txBody>
                <a:bodyPr/>
                <a:lstStyle/>
                <a:p>
                  <a:r>
                    <a:rPr lang="en-US">
                      <a:noFill/>
                    </a:rPr>
                    <a:t> </a:t>
                  </a:r>
                </a:p>
              </p:txBody>
            </p:sp>
          </mc:Fallback>
        </mc:AlternateContent>
        <p:grpSp>
          <p:nvGrpSpPr>
            <p:cNvPr id="99" name="Group 220">
              <a:extLst>
                <a:ext uri="{FF2B5EF4-FFF2-40B4-BE49-F238E27FC236}">
                  <a16:creationId xmlns:a16="http://schemas.microsoft.com/office/drawing/2014/main" id="{A63FF86D-8076-7D4F-9D16-B00B8B3AAD07}"/>
                </a:ext>
              </a:extLst>
            </p:cNvPr>
            <p:cNvGrpSpPr>
              <a:grpSpLocks/>
            </p:cNvGrpSpPr>
            <p:nvPr/>
          </p:nvGrpSpPr>
          <p:grpSpPr bwMode="auto">
            <a:xfrm>
              <a:off x="11510960" y="3101237"/>
              <a:ext cx="152400" cy="304800"/>
              <a:chOff x="3264" y="3072"/>
              <a:chExt cx="96" cy="192"/>
            </a:xfrm>
          </p:grpSpPr>
          <p:sp>
            <p:nvSpPr>
              <p:cNvPr id="100" name="Line 17">
                <a:extLst>
                  <a:ext uri="{FF2B5EF4-FFF2-40B4-BE49-F238E27FC236}">
                    <a16:creationId xmlns:a16="http://schemas.microsoft.com/office/drawing/2014/main" id="{0D9E073C-5666-7E40-AE9E-96D966EBD87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Freeform 18">
                <a:extLst>
                  <a:ext uri="{FF2B5EF4-FFF2-40B4-BE49-F238E27FC236}">
                    <a16:creationId xmlns:a16="http://schemas.microsoft.com/office/drawing/2014/main" id="{80C654B7-3867-DC47-9BA6-1BE4BFC6F6FD}"/>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02" name="Group 13">
              <a:extLst>
                <a:ext uri="{FF2B5EF4-FFF2-40B4-BE49-F238E27FC236}">
                  <a16:creationId xmlns:a16="http://schemas.microsoft.com/office/drawing/2014/main" id="{4C2DB9EB-BFC8-AD4E-A0C1-C0B31005F061}"/>
                </a:ext>
              </a:extLst>
            </p:cNvPr>
            <p:cNvGrpSpPr>
              <a:grpSpLocks noChangeAspect="1"/>
            </p:cNvGrpSpPr>
            <p:nvPr/>
          </p:nvGrpSpPr>
          <p:grpSpPr bwMode="auto">
            <a:xfrm>
              <a:off x="11510960" y="3009796"/>
              <a:ext cx="152400" cy="152400"/>
              <a:chOff x="1344" y="2064"/>
              <a:chExt cx="192" cy="192"/>
            </a:xfrm>
          </p:grpSpPr>
          <p:sp>
            <p:nvSpPr>
              <p:cNvPr id="103" name="Oval 14">
                <a:extLst>
                  <a:ext uri="{FF2B5EF4-FFF2-40B4-BE49-F238E27FC236}">
                    <a16:creationId xmlns:a16="http://schemas.microsoft.com/office/drawing/2014/main" id="{6AEB85E7-F1B2-D749-915C-D405DB0893B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04" name="Rectangle 15">
                <a:extLst>
                  <a:ext uri="{FF2B5EF4-FFF2-40B4-BE49-F238E27FC236}">
                    <a16:creationId xmlns:a16="http://schemas.microsoft.com/office/drawing/2014/main" id="{E6BB1FC2-2FAA-CB40-8996-C945210BCD7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29D8520-DA4A-B04F-915B-8303491EB714}"/>
                    </a:ext>
                  </a:extLst>
                </p:cNvPr>
                <p:cNvSpPr txBox="1"/>
                <p:nvPr/>
              </p:nvSpPr>
              <p:spPr>
                <a:xfrm>
                  <a:off x="8178465" y="204542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oMath>
                    </m:oMathPara>
                  </a14:m>
                  <a:endParaRPr lang="en-US" dirty="0"/>
                </a:p>
              </p:txBody>
            </p:sp>
          </mc:Choice>
          <mc:Fallback xmlns="">
            <p:sp>
              <p:nvSpPr>
                <p:cNvPr id="105" name="TextBox 104">
                  <a:extLst>
                    <a:ext uri="{FF2B5EF4-FFF2-40B4-BE49-F238E27FC236}">
                      <a16:creationId xmlns:a16="http://schemas.microsoft.com/office/drawing/2014/main" id="{729D8520-DA4A-B04F-915B-8303491EB714}"/>
                    </a:ext>
                  </a:extLst>
                </p:cNvPr>
                <p:cNvSpPr txBox="1">
                  <a:spLocks noRot="1" noChangeAspect="1" noMove="1" noResize="1" noEditPoints="1" noAdjustHandles="1" noChangeArrowheads="1" noChangeShapeType="1" noTextEdit="1"/>
                </p:cNvSpPr>
                <p:nvPr/>
              </p:nvSpPr>
              <p:spPr>
                <a:xfrm>
                  <a:off x="8178465" y="2045427"/>
                  <a:ext cx="315158"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BCE3FB-DD1B-034F-8EB2-D2B4E2625D97}"/>
                    </a:ext>
                  </a:extLst>
                </p:cNvPr>
                <p:cNvSpPr txBox="1"/>
                <p:nvPr/>
              </p:nvSpPr>
              <p:spPr>
                <a:xfrm>
                  <a:off x="11434128" y="2046977"/>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106" name="TextBox 105">
                  <a:extLst>
                    <a:ext uri="{FF2B5EF4-FFF2-40B4-BE49-F238E27FC236}">
                      <a16:creationId xmlns:a16="http://schemas.microsoft.com/office/drawing/2014/main" id="{72BCE3FB-DD1B-034F-8EB2-D2B4E2625D97}"/>
                    </a:ext>
                  </a:extLst>
                </p:cNvPr>
                <p:cNvSpPr txBox="1">
                  <a:spLocks noRot="1" noChangeAspect="1" noMove="1" noResize="1" noEditPoints="1" noAdjustHandles="1" noChangeArrowheads="1" noChangeShapeType="1" noTextEdit="1"/>
                </p:cNvSpPr>
                <p:nvPr/>
              </p:nvSpPr>
              <p:spPr>
                <a:xfrm>
                  <a:off x="11434128" y="2046977"/>
                  <a:ext cx="315158" cy="369332"/>
                </a:xfrm>
                <a:prstGeom prst="rect">
                  <a:avLst/>
                </a:prstGeom>
                <a:blipFill>
                  <a:blip r:embed="rId11"/>
                  <a:stretch>
                    <a:fillRect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DC7393-9934-C644-A3CD-CEF509B4BACF}"/>
                    </a:ext>
                  </a:extLst>
                </p:cNvPr>
                <p:cNvSpPr txBox="1"/>
                <p:nvPr/>
              </p:nvSpPr>
              <p:spPr>
                <a:xfrm>
                  <a:off x="11465173" y="2755146"/>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107" name="TextBox 106">
                  <a:extLst>
                    <a:ext uri="{FF2B5EF4-FFF2-40B4-BE49-F238E27FC236}">
                      <a16:creationId xmlns:a16="http://schemas.microsoft.com/office/drawing/2014/main" id="{15DC7393-9934-C644-A3CD-CEF509B4BACF}"/>
                    </a:ext>
                  </a:extLst>
                </p:cNvPr>
                <p:cNvSpPr txBox="1">
                  <a:spLocks noRot="1" noChangeAspect="1" noMove="1" noResize="1" noEditPoints="1" noAdjustHandles="1" noChangeArrowheads="1" noChangeShapeType="1" noTextEdit="1"/>
                </p:cNvSpPr>
                <p:nvPr/>
              </p:nvSpPr>
              <p:spPr>
                <a:xfrm>
                  <a:off x="11465173" y="2755146"/>
                  <a:ext cx="31515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43FF502-D688-8F4A-9AF5-D882B69689BA}"/>
                    </a:ext>
                  </a:extLst>
                </p:cNvPr>
                <p:cNvSpPr txBox="1"/>
                <p:nvPr/>
              </p:nvSpPr>
              <p:spPr>
                <a:xfrm>
                  <a:off x="11412984" y="2454222"/>
                  <a:ext cx="31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𝑑𝑠</m:t>
                            </m:r>
                          </m:sub>
                        </m:sSub>
                      </m:oMath>
                    </m:oMathPara>
                  </a14:m>
                  <a:endParaRPr lang="en-US" dirty="0"/>
                </a:p>
              </p:txBody>
            </p:sp>
          </mc:Choice>
          <mc:Fallback xmlns="">
            <p:sp>
              <p:nvSpPr>
                <p:cNvPr id="215" name="TextBox 214">
                  <a:extLst>
                    <a:ext uri="{FF2B5EF4-FFF2-40B4-BE49-F238E27FC236}">
                      <a16:creationId xmlns:a16="http://schemas.microsoft.com/office/drawing/2014/main" id="{F43FF502-D688-8F4A-9AF5-D882B69689BA}"/>
                    </a:ext>
                  </a:extLst>
                </p:cNvPr>
                <p:cNvSpPr txBox="1">
                  <a:spLocks noRot="1" noChangeAspect="1" noMove="1" noResize="1" noEditPoints="1" noAdjustHandles="1" noChangeArrowheads="1" noChangeShapeType="1" noTextEdit="1"/>
                </p:cNvSpPr>
                <p:nvPr/>
              </p:nvSpPr>
              <p:spPr>
                <a:xfrm>
                  <a:off x="11412984" y="2454222"/>
                  <a:ext cx="315158" cy="369332"/>
                </a:xfrm>
                <a:prstGeom prst="rect">
                  <a:avLst/>
                </a:prstGeom>
                <a:blipFill>
                  <a:blip r:embed="rId13"/>
                  <a:stretch>
                    <a:fillRect r="-42308"/>
                  </a:stretch>
                </a:blipFill>
              </p:spPr>
              <p:txBody>
                <a:bodyPr/>
                <a:lstStyle/>
                <a:p>
                  <a:r>
                    <a:rPr lang="en-US">
                      <a:noFill/>
                    </a:rPr>
                    <a:t> </a:t>
                  </a:r>
                </a:p>
              </p:txBody>
            </p:sp>
          </mc:Fallback>
        </mc:AlternateContent>
        <p:grpSp>
          <p:nvGrpSpPr>
            <p:cNvPr id="83" name="Group 13">
              <a:extLst>
                <a:ext uri="{FF2B5EF4-FFF2-40B4-BE49-F238E27FC236}">
                  <a16:creationId xmlns:a16="http://schemas.microsoft.com/office/drawing/2014/main" id="{AB159175-FED2-1E87-B94A-C4EB848DC993}"/>
                </a:ext>
              </a:extLst>
            </p:cNvPr>
            <p:cNvGrpSpPr>
              <a:grpSpLocks noChangeAspect="1"/>
            </p:cNvGrpSpPr>
            <p:nvPr/>
          </p:nvGrpSpPr>
          <p:grpSpPr bwMode="auto">
            <a:xfrm>
              <a:off x="8863270" y="2354360"/>
              <a:ext cx="152400" cy="152400"/>
              <a:chOff x="1344" y="2064"/>
              <a:chExt cx="192" cy="192"/>
            </a:xfrm>
          </p:grpSpPr>
          <p:sp>
            <p:nvSpPr>
              <p:cNvPr id="84" name="Oval 14">
                <a:extLst>
                  <a:ext uri="{FF2B5EF4-FFF2-40B4-BE49-F238E27FC236}">
                    <a16:creationId xmlns:a16="http://schemas.microsoft.com/office/drawing/2014/main" id="{6F1B9677-D2B7-4233-539E-CBFDD57D59D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5" name="Rectangle 15">
                <a:extLst>
                  <a:ext uri="{FF2B5EF4-FFF2-40B4-BE49-F238E27FC236}">
                    <a16:creationId xmlns:a16="http://schemas.microsoft.com/office/drawing/2014/main" id="{DB1B6FFA-072F-43EC-EAA6-AB3EFB9AFAC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6" name="Group 13">
              <a:extLst>
                <a:ext uri="{FF2B5EF4-FFF2-40B4-BE49-F238E27FC236}">
                  <a16:creationId xmlns:a16="http://schemas.microsoft.com/office/drawing/2014/main" id="{7F00014C-C49E-190E-7DD1-3F6FF4F44879}"/>
                </a:ext>
              </a:extLst>
            </p:cNvPr>
            <p:cNvGrpSpPr>
              <a:grpSpLocks noChangeAspect="1"/>
            </p:cNvGrpSpPr>
            <p:nvPr/>
          </p:nvGrpSpPr>
          <p:grpSpPr bwMode="auto">
            <a:xfrm>
              <a:off x="10465930" y="2354360"/>
              <a:ext cx="152400" cy="152400"/>
              <a:chOff x="1344" y="2064"/>
              <a:chExt cx="192" cy="192"/>
            </a:xfrm>
          </p:grpSpPr>
          <p:sp>
            <p:nvSpPr>
              <p:cNvPr id="87" name="Oval 14">
                <a:extLst>
                  <a:ext uri="{FF2B5EF4-FFF2-40B4-BE49-F238E27FC236}">
                    <a16:creationId xmlns:a16="http://schemas.microsoft.com/office/drawing/2014/main" id="{14B7439F-BBAC-11B1-EC2C-013202C0BB07}"/>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88" name="Rectangle 15">
                <a:extLst>
                  <a:ext uri="{FF2B5EF4-FFF2-40B4-BE49-F238E27FC236}">
                    <a16:creationId xmlns:a16="http://schemas.microsoft.com/office/drawing/2014/main" id="{7C73018C-7B57-C786-20B6-E0915E43802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9" name="Group 13">
              <a:extLst>
                <a:ext uri="{FF2B5EF4-FFF2-40B4-BE49-F238E27FC236}">
                  <a16:creationId xmlns:a16="http://schemas.microsoft.com/office/drawing/2014/main" id="{965FAD8F-F778-267F-5DFA-FC2A4B92B1C7}"/>
                </a:ext>
              </a:extLst>
            </p:cNvPr>
            <p:cNvGrpSpPr>
              <a:grpSpLocks noChangeAspect="1"/>
            </p:cNvGrpSpPr>
            <p:nvPr/>
          </p:nvGrpSpPr>
          <p:grpSpPr bwMode="auto">
            <a:xfrm>
              <a:off x="11073549" y="2354076"/>
              <a:ext cx="152400" cy="152400"/>
              <a:chOff x="1344" y="2064"/>
              <a:chExt cx="192" cy="192"/>
            </a:xfrm>
          </p:grpSpPr>
          <p:sp>
            <p:nvSpPr>
              <p:cNvPr id="90" name="Oval 14">
                <a:extLst>
                  <a:ext uri="{FF2B5EF4-FFF2-40B4-BE49-F238E27FC236}">
                    <a16:creationId xmlns:a16="http://schemas.microsoft.com/office/drawing/2014/main" id="{D2744696-F0E8-C3CC-6298-C2F454BEE3DB}"/>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91" name="Rectangle 15">
                <a:extLst>
                  <a:ext uri="{FF2B5EF4-FFF2-40B4-BE49-F238E27FC236}">
                    <a16:creationId xmlns:a16="http://schemas.microsoft.com/office/drawing/2014/main" id="{653257E4-11F3-0B38-C1DC-EDCBB372AD03}"/>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spTree>
    <p:extLst>
      <p:ext uri="{BB962C8B-B14F-4D97-AF65-F5344CB8AC3E}">
        <p14:creationId xmlns:p14="http://schemas.microsoft.com/office/powerpoint/2010/main" val="2936436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267894" y="-117002"/>
            <a:ext cx="11529391" cy="769441"/>
          </a:xfrm>
          <a:prstGeom prst="rect">
            <a:avLst/>
          </a:prstGeom>
          <a:noFill/>
        </p:spPr>
        <p:txBody>
          <a:bodyPr wrap="square" rtlCol="0">
            <a:spAutoFit/>
          </a:bodyPr>
          <a:lstStyle/>
          <a:p>
            <a:pPr algn="ctr"/>
            <a:r>
              <a:rPr lang="en-US" sz="4400" dirty="0">
                <a:latin typeface="+mj-lt"/>
              </a:rPr>
              <a:t>More on FETs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65</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381002" y="828598"/>
                <a:ext cx="8329602" cy="5575694"/>
              </a:xfrm>
              <a:prstGeom prst="rect">
                <a:avLst/>
              </a:prstGeom>
              <a:noFill/>
            </p:spPr>
            <p:txBody>
              <a:bodyPr wrap="square" rtlCol="0">
                <a:noAutofit/>
              </a:bodyPr>
              <a:lstStyle/>
              <a:p>
                <a:pPr marL="285750" indent="-285750">
                  <a:buFont typeface="Arial" panose="020B0604020202020204" pitchFamily="34" charset="0"/>
                  <a:buChar char="•"/>
                </a:pPr>
                <a:r>
                  <a:rPr lang="en-US" dirty="0"/>
                  <a:t>For common source</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a14:m>
                <a:r>
                  <a:rPr lang="en-US" b="0"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𝐷</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𝑜</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den>
                    </m:f>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oMath>
                </a14:m>
                <a:r>
                  <a:rPr lang="en-US" i="1" dirty="0">
                    <a:latin typeface="Cambria Math" panose="02040503050406030204" pitchFamily="18" charset="0"/>
                  </a:rPr>
                  <a:t> </a:t>
                </a: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=2000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𝑑</m:t>
                        </m:r>
                      </m:sub>
                    </m:sSub>
                    <m:r>
                      <a:rPr lang="en-US" i="1">
                        <a:latin typeface="Cambria Math" panose="02040503050406030204" pitchFamily="18" charset="0"/>
                      </a:rPr>
                      <m:t>=20</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𝑑</m:t>
                            </m:r>
                          </m:sub>
                        </m:sSub>
                      </m:den>
                    </m:f>
                  </m:oMath>
                </a14:m>
                <a:endParaRPr lang="en-US" dirty="0"/>
              </a:p>
              <a:p>
                <a:pPr marL="742950" lvl="1" indent="-285750">
                  <a:buFont typeface="Arial" panose="020B0604020202020204" pitchFamily="34" charset="0"/>
                  <a:buChar char="•"/>
                </a:pP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=330</m:t>
                    </m:r>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=2.2</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−4.7</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=200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=100</m:t>
                    </m:r>
                    <m:r>
                      <a:rPr lang="en-US" b="0" i="1" smtClean="0">
                        <a:latin typeface="Cambria Math" panose="02040503050406030204" pitchFamily="18" charset="0"/>
                      </a:rPr>
                      <m:t>𝑘</m:t>
                    </m:r>
                    <m:r>
                      <m:rPr>
                        <m:sty m:val="p"/>
                      </m:rPr>
                      <a:rPr lang="el-GR" i="1">
                        <a:latin typeface="Cambria Math" panose="02040503050406030204" pitchFamily="18" charset="0"/>
                        <a:ea typeface="Cambria Math" panose="02040503050406030204" pitchFamily="18" charset="0"/>
                      </a:rPr>
                      <m:t>Ω</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common drain</a:t>
                </a: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oMath>
                </a14:m>
                <a:r>
                  <a:rPr lang="en-US"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𝑜</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oMath>
                </a14:m>
                <a:endParaRPr lang="en-US" b="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r>
                  <a:rPr lang="en-US" b="0"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a14:m>
                <a:endParaRPr lang="en-US"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𝑣</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e>
                        </m:d>
                        <m:r>
                          <a:rPr lang="en-US" b="0" i="1" smtClean="0">
                            <a:latin typeface="Cambria Math" panose="02040503050406030204" pitchFamily="18" charset="0"/>
                          </a:rPr>
                          <m:t>]</m:t>
                        </m:r>
                      </m:den>
                    </m:f>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𝑆</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𝐿</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den>
                        </m:f>
                        <m:r>
                          <a:rPr lang="en-US" b="0" i="1" smtClean="0">
                            <a:latin typeface="Cambria Math" panose="02040503050406030204" pitchFamily="18" charset="0"/>
                          </a:rPr>
                          <m:t>]</m:t>
                        </m:r>
                      </m:den>
                    </m:f>
                  </m:oMath>
                </a14:m>
                <a:r>
                  <a:rPr lang="en-US" i="1" dirty="0">
                    <a:latin typeface="Cambria Math" panose="02040503050406030204" pitchFamily="18" charset="0"/>
                  </a:rPr>
                  <a:t> </a:t>
                </a:r>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𝑆</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196</m:t>
                    </m:r>
                    <m:r>
                      <m:rPr>
                        <m:sty m:val="p"/>
                      </m:rPr>
                      <a:rPr lang="el-GR" b="0" i="1" smtClean="0">
                        <a:latin typeface="Cambria Math" panose="02040503050406030204" pitchFamily="18" charset="0"/>
                        <a:ea typeface="Cambria Math" panose="02040503050406030204" pitchFamily="18" charset="0"/>
                      </a:rPr>
                      <m:t>Ω</m:t>
                    </m:r>
                    <m:r>
                      <a:rPr lang="en-US" b="0" i="0" smtClean="0">
                        <a:latin typeface="Cambria Math" panose="02040503050406030204" pitchFamily="18" charset="0"/>
                        <a:ea typeface="Cambria Math" panose="02040503050406030204" pitchFamily="18" charset="0"/>
                      </a:rPr>
                      <m:t>,  </m:t>
                    </m:r>
                  </m:oMath>
                </a14:m>
                <a:endParaRPr lang="en-US" b="0" i="0" dirty="0">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r>
                      <m:rPr>
                        <m:sty m:val="p"/>
                      </m:rPr>
                      <a:rPr lang="el-GR" i="1">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r>
                      <a:rPr lang="en-US" b="0" i="1" smtClean="0">
                        <a:latin typeface="Cambria Math" panose="02040503050406030204" pitchFamily="18" charset="0"/>
                      </a:rPr>
                      <m:t>=100</m:t>
                    </m:r>
                    <m:r>
                      <a:rPr lang="en-US" b="0" i="1" smtClean="0">
                        <a:latin typeface="Cambria Math" panose="02040503050406030204" pitchFamily="18" charset="0"/>
                      </a:rPr>
                      <m:t>𝑘</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m:rPr>
                        <m:sty m:val="p"/>
                      </m:rPr>
                      <a:rPr lang="el-GR" b="0" i="1" smtClean="0">
                        <a:latin typeface="Cambria Math" panose="02040503050406030204" pitchFamily="18" charset="0"/>
                        <a:ea typeface="Cambria Math" panose="02040503050406030204" pitchFamily="18" charset="0"/>
                      </a:rPr>
                      <m:t>Ω</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m:rPr>
                        <m:sty m:val="p"/>
                      </m:rPr>
                      <a:rPr lang="el-GR" i="1" smtClean="0">
                        <a:latin typeface="Cambria Math" panose="02040503050406030204" pitchFamily="18" charset="0"/>
                        <a:ea typeface="Cambria Math" panose="02040503050406030204" pitchFamily="18" charset="0"/>
                      </a:rPr>
                      <m:t>Ω</m:t>
                    </m:r>
                  </m:oMath>
                </a14:m>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381002" y="828598"/>
                <a:ext cx="8329602" cy="5575694"/>
              </a:xfrm>
              <a:prstGeom prst="rect">
                <a:avLst/>
              </a:prstGeom>
              <a:blipFill>
                <a:blip r:embed="rId3"/>
                <a:stretch>
                  <a:fillRect l="-610" t="-682" b="-455"/>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0DB608-D812-5246-AD56-0F16786D1D31}"/>
              </a:ext>
            </a:extLst>
          </p:cNvPr>
          <p:cNvGrpSpPr/>
          <p:nvPr/>
        </p:nvGrpSpPr>
        <p:grpSpPr>
          <a:xfrm>
            <a:off x="8749497" y="263152"/>
            <a:ext cx="2766277" cy="2955750"/>
            <a:chOff x="9085826" y="263152"/>
            <a:chExt cx="2766277" cy="2955750"/>
          </a:xfrm>
        </p:grpSpPr>
        <p:sp>
          <p:nvSpPr>
            <p:cNvPr id="123" name="TextBox 122">
              <a:extLst>
                <a:ext uri="{FF2B5EF4-FFF2-40B4-BE49-F238E27FC236}">
                  <a16:creationId xmlns:a16="http://schemas.microsoft.com/office/drawing/2014/main" id="{7A3EAC3E-9F4B-0B44-9E84-ABC6484896D8}"/>
                </a:ext>
              </a:extLst>
            </p:cNvPr>
            <p:cNvSpPr txBox="1"/>
            <p:nvPr/>
          </p:nvSpPr>
          <p:spPr>
            <a:xfrm>
              <a:off x="9502180" y="263152"/>
              <a:ext cx="2074094" cy="369332"/>
            </a:xfrm>
            <a:prstGeom prst="rect">
              <a:avLst/>
            </a:prstGeom>
            <a:noFill/>
          </p:spPr>
          <p:txBody>
            <a:bodyPr wrap="none" rtlCol="0">
              <a:spAutoFit/>
            </a:bodyPr>
            <a:lstStyle/>
            <a:p>
              <a:r>
                <a:rPr lang="en-US" dirty="0"/>
                <a:t>FET common source</a:t>
              </a:r>
            </a:p>
          </p:txBody>
        </p:sp>
        <p:grpSp>
          <p:nvGrpSpPr>
            <p:cNvPr id="124" name="Group 210">
              <a:extLst>
                <a:ext uri="{FF2B5EF4-FFF2-40B4-BE49-F238E27FC236}">
                  <a16:creationId xmlns:a16="http://schemas.microsoft.com/office/drawing/2014/main" id="{D1AADDB2-A145-2245-A59A-A072112B3F28}"/>
                </a:ext>
              </a:extLst>
            </p:cNvPr>
            <p:cNvGrpSpPr>
              <a:grpSpLocks/>
            </p:cNvGrpSpPr>
            <p:nvPr/>
          </p:nvGrpSpPr>
          <p:grpSpPr bwMode="auto">
            <a:xfrm rot="5400000">
              <a:off x="9483873" y="1596436"/>
              <a:ext cx="248301" cy="673731"/>
              <a:chOff x="3216" y="1728"/>
              <a:chExt cx="192" cy="480"/>
            </a:xfrm>
          </p:grpSpPr>
          <p:sp>
            <p:nvSpPr>
              <p:cNvPr id="126" name="Line 8">
                <a:extLst>
                  <a:ext uri="{FF2B5EF4-FFF2-40B4-BE49-F238E27FC236}">
                    <a16:creationId xmlns:a16="http://schemas.microsoft.com/office/drawing/2014/main" id="{0A8815FE-6FE1-394A-9FDF-564BF393A92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9">
                <a:extLst>
                  <a:ext uri="{FF2B5EF4-FFF2-40B4-BE49-F238E27FC236}">
                    <a16:creationId xmlns:a16="http://schemas.microsoft.com/office/drawing/2014/main" id="{8EF78C25-505E-FF44-82DA-38C454715AE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
                <a:extLst>
                  <a:ext uri="{FF2B5EF4-FFF2-40B4-BE49-F238E27FC236}">
                    <a16:creationId xmlns:a16="http://schemas.microsoft.com/office/drawing/2014/main" id="{82B29F89-B542-5A4C-AD78-8EC9A22C19D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1">
                <a:extLst>
                  <a:ext uri="{FF2B5EF4-FFF2-40B4-BE49-F238E27FC236}">
                    <a16:creationId xmlns:a16="http://schemas.microsoft.com/office/drawing/2014/main" id="{7C28F610-9324-FB45-8902-9F376BC70C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0" name="Group 129">
              <a:extLst>
                <a:ext uri="{FF2B5EF4-FFF2-40B4-BE49-F238E27FC236}">
                  <a16:creationId xmlns:a16="http://schemas.microsoft.com/office/drawing/2014/main" id="{10F26B39-1A7B-0341-968A-4957D8A42CBB}"/>
                </a:ext>
              </a:extLst>
            </p:cNvPr>
            <p:cNvGrpSpPr/>
            <p:nvPr/>
          </p:nvGrpSpPr>
          <p:grpSpPr>
            <a:xfrm>
              <a:off x="9901578" y="1432363"/>
              <a:ext cx="673731" cy="993205"/>
              <a:chOff x="2362200" y="1905000"/>
              <a:chExt cx="762000" cy="1219200"/>
            </a:xfrm>
          </p:grpSpPr>
          <p:cxnSp>
            <p:nvCxnSpPr>
              <p:cNvPr id="131" name="Straight Connector 130">
                <a:extLst>
                  <a:ext uri="{FF2B5EF4-FFF2-40B4-BE49-F238E27FC236}">
                    <a16:creationId xmlns:a16="http://schemas.microsoft.com/office/drawing/2014/main" id="{C0706B74-61E7-5845-BCDB-5CFB930E5E66}"/>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DF5D0A51-1140-1C43-93F0-755D319A39FF}"/>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F67ED47F-48DB-7A4E-8E1B-C0ABBF236738}"/>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FB86A06F-45A9-0043-919D-97082FDA4A4A}"/>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BB77766E-B45A-8E4D-BCFC-8D08AC48080E}"/>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6" name="Straight Arrow Connector 195">
                <a:extLst>
                  <a:ext uri="{FF2B5EF4-FFF2-40B4-BE49-F238E27FC236}">
                    <a16:creationId xmlns:a16="http://schemas.microsoft.com/office/drawing/2014/main" id="{24B17DE3-BF65-8E48-8D92-3EA0206547EE}"/>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0" name="TextBox 199">
                <a:extLst>
                  <a:ext uri="{FF2B5EF4-FFF2-40B4-BE49-F238E27FC236}">
                    <a16:creationId xmlns:a16="http://schemas.microsoft.com/office/drawing/2014/main" id="{545FCC4F-7025-674D-A456-DF226C927C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201" name="TextBox 200">
                <a:extLst>
                  <a:ext uri="{FF2B5EF4-FFF2-40B4-BE49-F238E27FC236}">
                    <a16:creationId xmlns:a16="http://schemas.microsoft.com/office/drawing/2014/main" id="{4B8FF7CB-DCF8-9A41-9A13-56F08683CCBC}"/>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202" name="TextBox 201">
                <a:extLst>
                  <a:ext uri="{FF2B5EF4-FFF2-40B4-BE49-F238E27FC236}">
                    <a16:creationId xmlns:a16="http://schemas.microsoft.com/office/drawing/2014/main" id="{10B8FE4D-5188-9647-B379-5BFA0E0BA60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203" name="Group 220">
              <a:extLst>
                <a:ext uri="{FF2B5EF4-FFF2-40B4-BE49-F238E27FC236}">
                  <a16:creationId xmlns:a16="http://schemas.microsoft.com/office/drawing/2014/main" id="{B731612C-3027-6D46-A9ED-B9072EA6BBAF}"/>
                </a:ext>
              </a:extLst>
            </p:cNvPr>
            <p:cNvGrpSpPr>
              <a:grpSpLocks/>
            </p:cNvGrpSpPr>
            <p:nvPr/>
          </p:nvGrpSpPr>
          <p:grpSpPr bwMode="auto">
            <a:xfrm>
              <a:off x="9872708" y="2505043"/>
              <a:ext cx="134746" cy="248301"/>
              <a:chOff x="3264" y="3072"/>
              <a:chExt cx="96" cy="192"/>
            </a:xfrm>
          </p:grpSpPr>
          <p:sp>
            <p:nvSpPr>
              <p:cNvPr id="204" name="Line 17">
                <a:extLst>
                  <a:ext uri="{FF2B5EF4-FFF2-40B4-BE49-F238E27FC236}">
                    <a16:creationId xmlns:a16="http://schemas.microsoft.com/office/drawing/2014/main" id="{E5CC40A1-A66F-2345-A4C4-29A3971ECB59}"/>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5" name="Freeform 18">
                <a:extLst>
                  <a:ext uri="{FF2B5EF4-FFF2-40B4-BE49-F238E27FC236}">
                    <a16:creationId xmlns:a16="http://schemas.microsoft.com/office/drawing/2014/main" id="{7A9ACD07-74F5-B14B-A1A5-15B19FAE81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214" name="Group 210">
              <a:extLst>
                <a:ext uri="{FF2B5EF4-FFF2-40B4-BE49-F238E27FC236}">
                  <a16:creationId xmlns:a16="http://schemas.microsoft.com/office/drawing/2014/main" id="{11A71186-5D46-1D4B-BB8F-5626AD606A07}"/>
                </a:ext>
              </a:extLst>
            </p:cNvPr>
            <p:cNvGrpSpPr>
              <a:grpSpLocks/>
            </p:cNvGrpSpPr>
            <p:nvPr/>
          </p:nvGrpSpPr>
          <p:grpSpPr bwMode="auto">
            <a:xfrm rot="5400000">
              <a:off x="10778406" y="1468441"/>
              <a:ext cx="248301" cy="673731"/>
              <a:chOff x="3216" y="1728"/>
              <a:chExt cx="192" cy="480"/>
            </a:xfrm>
          </p:grpSpPr>
          <p:sp>
            <p:nvSpPr>
              <p:cNvPr id="219" name="Line 8">
                <a:extLst>
                  <a:ext uri="{FF2B5EF4-FFF2-40B4-BE49-F238E27FC236}">
                    <a16:creationId xmlns:a16="http://schemas.microsoft.com/office/drawing/2014/main" id="{E52326CA-C664-0D40-AC7C-8058F0AAD94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FB68B310-2421-DB48-B0FF-C5D9CC78330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AAF5C03F-AE0A-5D47-AC1C-8C2693FEB1C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11">
                <a:extLst>
                  <a:ext uri="{FF2B5EF4-FFF2-40B4-BE49-F238E27FC236}">
                    <a16:creationId xmlns:a16="http://schemas.microsoft.com/office/drawing/2014/main" id="{3AF882DF-ACEA-4943-A7EF-808F5C8DBDB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3" name="Freeform 12">
              <a:extLst>
                <a:ext uri="{FF2B5EF4-FFF2-40B4-BE49-F238E27FC236}">
                  <a16:creationId xmlns:a16="http://schemas.microsoft.com/office/drawing/2014/main" id="{E2DB8028-8F2A-F14B-B4C6-5D96DBBA695D}"/>
                </a:ext>
              </a:extLst>
            </p:cNvPr>
            <p:cNvSpPr>
              <a:spLocks noChangeAspect="1"/>
            </p:cNvSpPr>
            <p:nvPr/>
          </p:nvSpPr>
          <p:spPr bwMode="auto">
            <a:xfrm>
              <a:off x="10507938" y="828598"/>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12">
              <a:extLst>
                <a:ext uri="{FF2B5EF4-FFF2-40B4-BE49-F238E27FC236}">
                  <a16:creationId xmlns:a16="http://schemas.microsoft.com/office/drawing/2014/main" id="{600C5A9F-0E22-5E4C-96B7-3575AA4C903A}"/>
                </a:ext>
              </a:extLst>
            </p:cNvPr>
            <p:cNvSpPr>
              <a:spLocks noChangeAspect="1"/>
            </p:cNvSpPr>
            <p:nvPr/>
          </p:nvSpPr>
          <p:spPr bwMode="auto">
            <a:xfrm>
              <a:off x="9872705" y="1937085"/>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 name="Freeform 12">
              <a:extLst>
                <a:ext uri="{FF2B5EF4-FFF2-40B4-BE49-F238E27FC236}">
                  <a16:creationId xmlns:a16="http://schemas.microsoft.com/office/drawing/2014/main" id="{C63E9DA1-234A-2340-9C95-57CF260C70C9}"/>
                </a:ext>
              </a:extLst>
            </p:cNvPr>
            <p:cNvSpPr>
              <a:spLocks noChangeAspect="1"/>
            </p:cNvSpPr>
            <p:nvPr/>
          </p:nvSpPr>
          <p:spPr bwMode="auto">
            <a:xfrm>
              <a:off x="10507934" y="2371614"/>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67" name="Group 220">
              <a:extLst>
                <a:ext uri="{FF2B5EF4-FFF2-40B4-BE49-F238E27FC236}">
                  <a16:creationId xmlns:a16="http://schemas.microsoft.com/office/drawing/2014/main" id="{796F758E-24C6-A54D-95EA-AE250BED7F8B}"/>
                </a:ext>
              </a:extLst>
            </p:cNvPr>
            <p:cNvGrpSpPr>
              <a:grpSpLocks/>
            </p:cNvGrpSpPr>
            <p:nvPr/>
          </p:nvGrpSpPr>
          <p:grpSpPr bwMode="auto">
            <a:xfrm>
              <a:off x="10516711" y="2970601"/>
              <a:ext cx="134746" cy="248301"/>
              <a:chOff x="3264" y="3072"/>
              <a:chExt cx="96" cy="192"/>
            </a:xfrm>
          </p:grpSpPr>
          <p:sp>
            <p:nvSpPr>
              <p:cNvPr id="268" name="Line 17">
                <a:extLst>
                  <a:ext uri="{FF2B5EF4-FFF2-40B4-BE49-F238E27FC236}">
                    <a16:creationId xmlns:a16="http://schemas.microsoft.com/office/drawing/2014/main" id="{C8F446A9-C889-AC4A-A3C2-5F0FA686F12E}"/>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69" name="Freeform 18">
                <a:extLst>
                  <a:ext uri="{FF2B5EF4-FFF2-40B4-BE49-F238E27FC236}">
                    <a16:creationId xmlns:a16="http://schemas.microsoft.com/office/drawing/2014/main" id="{409BD719-A500-2648-B562-091ECAFA69F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A39CE29D-6210-8440-9081-0A6B07CF50BA}"/>
                    </a:ext>
                  </a:extLst>
                </p:cNvPr>
                <p:cNvSpPr txBox="1"/>
                <p:nvPr/>
              </p:nvSpPr>
              <p:spPr>
                <a:xfrm>
                  <a:off x="10726219" y="1364675"/>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270" name="TextBox 269">
                  <a:extLst>
                    <a:ext uri="{FF2B5EF4-FFF2-40B4-BE49-F238E27FC236}">
                      <a16:creationId xmlns:a16="http://schemas.microsoft.com/office/drawing/2014/main" id="{A39CE29D-6210-8440-9081-0A6B07CF50BA}"/>
                    </a:ext>
                  </a:extLst>
                </p:cNvPr>
                <p:cNvSpPr txBox="1">
                  <a:spLocks noRot="1" noChangeAspect="1" noMove="1" noResize="1" noEditPoints="1" noAdjustHandles="1" noChangeArrowheads="1" noChangeShapeType="1" noTextEdit="1"/>
                </p:cNvSpPr>
                <p:nvPr/>
              </p:nvSpPr>
              <p:spPr>
                <a:xfrm>
                  <a:off x="10726219" y="1364675"/>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TextBox 270">
                  <a:extLst>
                    <a:ext uri="{FF2B5EF4-FFF2-40B4-BE49-F238E27FC236}">
                      <a16:creationId xmlns:a16="http://schemas.microsoft.com/office/drawing/2014/main" id="{4BECC257-9D9D-954D-A63B-A030FC4853CD}"/>
                    </a:ext>
                  </a:extLst>
                </p:cNvPr>
                <p:cNvSpPr txBox="1"/>
                <p:nvPr/>
              </p:nvSpPr>
              <p:spPr>
                <a:xfrm>
                  <a:off x="9342273" y="1993221"/>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71" name="TextBox 270">
                  <a:extLst>
                    <a:ext uri="{FF2B5EF4-FFF2-40B4-BE49-F238E27FC236}">
                      <a16:creationId xmlns:a16="http://schemas.microsoft.com/office/drawing/2014/main" id="{4BECC257-9D9D-954D-A63B-A030FC4853CD}"/>
                    </a:ext>
                  </a:extLst>
                </p:cNvPr>
                <p:cNvSpPr txBox="1">
                  <a:spLocks noRot="1" noChangeAspect="1" noMove="1" noResize="1" noEditPoints="1" noAdjustHandles="1" noChangeArrowheads="1" noChangeShapeType="1" noTextEdit="1"/>
                </p:cNvSpPr>
                <p:nvPr/>
              </p:nvSpPr>
              <p:spPr>
                <a:xfrm>
                  <a:off x="9342273" y="1993221"/>
                  <a:ext cx="56055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14526069-FF34-9E4D-BBBB-DBD689936CAB}"/>
                    </a:ext>
                  </a:extLst>
                </p:cNvPr>
                <p:cNvSpPr txBox="1"/>
                <p:nvPr/>
              </p:nvSpPr>
              <p:spPr>
                <a:xfrm>
                  <a:off x="9976256" y="216158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72" name="TextBox 271">
                  <a:extLst>
                    <a:ext uri="{FF2B5EF4-FFF2-40B4-BE49-F238E27FC236}">
                      <a16:creationId xmlns:a16="http://schemas.microsoft.com/office/drawing/2014/main" id="{14526069-FF34-9E4D-BBBB-DBD689936CAB}"/>
                    </a:ext>
                  </a:extLst>
                </p:cNvPr>
                <p:cNvSpPr txBox="1">
                  <a:spLocks noRot="1" noChangeAspect="1" noMove="1" noResize="1" noEditPoints="1" noAdjustHandles="1" noChangeArrowheads="1" noChangeShapeType="1" noTextEdit="1"/>
                </p:cNvSpPr>
                <p:nvPr/>
              </p:nvSpPr>
              <p:spPr>
                <a:xfrm>
                  <a:off x="9976256" y="2161586"/>
                  <a:ext cx="5605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78D60F4E-8CB2-AF42-9995-CEF8F7EE5124}"/>
                    </a:ext>
                  </a:extLst>
                </p:cNvPr>
                <p:cNvSpPr txBox="1"/>
                <p:nvPr/>
              </p:nvSpPr>
              <p:spPr>
                <a:xfrm>
                  <a:off x="10610338" y="2572102"/>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73" name="TextBox 272">
                  <a:extLst>
                    <a:ext uri="{FF2B5EF4-FFF2-40B4-BE49-F238E27FC236}">
                      <a16:creationId xmlns:a16="http://schemas.microsoft.com/office/drawing/2014/main" id="{78D60F4E-8CB2-AF42-9995-CEF8F7EE5124}"/>
                    </a:ext>
                  </a:extLst>
                </p:cNvPr>
                <p:cNvSpPr txBox="1">
                  <a:spLocks noRot="1" noChangeAspect="1" noMove="1" noResize="1" noEditPoints="1" noAdjustHandles="1" noChangeArrowheads="1" noChangeShapeType="1" noTextEdit="1"/>
                </p:cNvSpPr>
                <p:nvPr/>
              </p:nvSpPr>
              <p:spPr>
                <a:xfrm>
                  <a:off x="10610338" y="2572102"/>
                  <a:ext cx="56055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E6368B34-D83F-5E41-8546-B909C6BC7B3C}"/>
                    </a:ext>
                  </a:extLst>
                </p:cNvPr>
                <p:cNvSpPr txBox="1"/>
                <p:nvPr/>
              </p:nvSpPr>
              <p:spPr>
                <a:xfrm>
                  <a:off x="10620262" y="94932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74" name="TextBox 273">
                  <a:extLst>
                    <a:ext uri="{FF2B5EF4-FFF2-40B4-BE49-F238E27FC236}">
                      <a16:creationId xmlns:a16="http://schemas.microsoft.com/office/drawing/2014/main" id="{E6368B34-D83F-5E41-8546-B909C6BC7B3C}"/>
                    </a:ext>
                  </a:extLst>
                </p:cNvPr>
                <p:cNvSpPr txBox="1">
                  <a:spLocks noRot="1" noChangeAspect="1" noMove="1" noResize="1" noEditPoints="1" noAdjustHandles="1" noChangeArrowheads="1" noChangeShapeType="1" noTextEdit="1"/>
                </p:cNvSpPr>
                <p:nvPr/>
              </p:nvSpPr>
              <p:spPr>
                <a:xfrm>
                  <a:off x="10620262" y="949325"/>
                  <a:ext cx="560558" cy="300871"/>
                </a:xfrm>
                <a:prstGeom prst="rect">
                  <a:avLst/>
                </a:prstGeom>
                <a:blipFill>
                  <a:blip r:embed="rId8"/>
                  <a:stretch>
                    <a:fillRect b="-20000"/>
                  </a:stretch>
                </a:blipFill>
              </p:spPr>
              <p:txBody>
                <a:bodyPr/>
                <a:lstStyle/>
                <a:p>
                  <a:r>
                    <a:rPr lang="en-US">
                      <a:noFill/>
                    </a:rPr>
                    <a:t> </a:t>
                  </a:r>
                </a:p>
              </p:txBody>
            </p:sp>
          </mc:Fallback>
        </mc:AlternateContent>
        <p:grpSp>
          <p:nvGrpSpPr>
            <p:cNvPr id="275" name="Group 13">
              <a:extLst>
                <a:ext uri="{FF2B5EF4-FFF2-40B4-BE49-F238E27FC236}">
                  <a16:creationId xmlns:a16="http://schemas.microsoft.com/office/drawing/2014/main" id="{919599B4-9A49-814F-8C7E-1AE12593D08E}"/>
                </a:ext>
              </a:extLst>
            </p:cNvPr>
            <p:cNvGrpSpPr>
              <a:grpSpLocks/>
            </p:cNvGrpSpPr>
            <p:nvPr/>
          </p:nvGrpSpPr>
          <p:grpSpPr bwMode="auto">
            <a:xfrm>
              <a:off x="10481335" y="717427"/>
              <a:ext cx="182880" cy="185350"/>
              <a:chOff x="1344" y="2064"/>
              <a:chExt cx="192" cy="192"/>
            </a:xfrm>
          </p:grpSpPr>
          <p:sp>
            <p:nvSpPr>
              <p:cNvPr id="276" name="Oval 14">
                <a:extLst>
                  <a:ext uri="{FF2B5EF4-FFF2-40B4-BE49-F238E27FC236}">
                    <a16:creationId xmlns:a16="http://schemas.microsoft.com/office/drawing/2014/main" id="{ADCCB5AD-8524-D54F-9FB4-AC7A927C214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77" name="Rectangle 15">
                <a:extLst>
                  <a:ext uri="{FF2B5EF4-FFF2-40B4-BE49-F238E27FC236}">
                    <a16:creationId xmlns:a16="http://schemas.microsoft.com/office/drawing/2014/main" id="{1A971C37-254B-FF40-B6E0-54F3F11A820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27A7EAE4-D532-A34D-B063-425645D86648}"/>
                    </a:ext>
                  </a:extLst>
                </p:cNvPr>
                <p:cNvSpPr txBox="1"/>
                <p:nvPr/>
              </p:nvSpPr>
              <p:spPr>
                <a:xfrm>
                  <a:off x="9085826" y="1551165"/>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78" name="TextBox 277">
                  <a:extLst>
                    <a:ext uri="{FF2B5EF4-FFF2-40B4-BE49-F238E27FC236}">
                      <a16:creationId xmlns:a16="http://schemas.microsoft.com/office/drawing/2014/main" id="{27A7EAE4-D532-A34D-B063-425645D86648}"/>
                    </a:ext>
                  </a:extLst>
                </p:cNvPr>
                <p:cNvSpPr txBox="1">
                  <a:spLocks noRot="1" noChangeAspect="1" noMove="1" noResize="1" noEditPoints="1" noAdjustHandles="1" noChangeArrowheads="1" noChangeShapeType="1" noTextEdit="1"/>
                </p:cNvSpPr>
                <p:nvPr/>
              </p:nvSpPr>
              <p:spPr>
                <a:xfrm>
                  <a:off x="9085826" y="1551165"/>
                  <a:ext cx="560558" cy="300871"/>
                </a:xfrm>
                <a:prstGeom prst="rect">
                  <a:avLst/>
                </a:prstGeom>
                <a:blipFill>
                  <a:blip r:embed="rId9"/>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25A3AC3E-5291-1C4C-A572-8063531E970C}"/>
                    </a:ext>
                  </a:extLst>
                </p:cNvPr>
                <p:cNvSpPr txBox="1"/>
                <p:nvPr/>
              </p:nvSpPr>
              <p:spPr>
                <a:xfrm>
                  <a:off x="11043712" y="1417964"/>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79" name="TextBox 278">
                  <a:extLst>
                    <a:ext uri="{FF2B5EF4-FFF2-40B4-BE49-F238E27FC236}">
                      <a16:creationId xmlns:a16="http://schemas.microsoft.com/office/drawing/2014/main" id="{25A3AC3E-5291-1C4C-A572-8063531E970C}"/>
                    </a:ext>
                  </a:extLst>
                </p:cNvPr>
                <p:cNvSpPr txBox="1">
                  <a:spLocks noRot="1" noChangeAspect="1" noMove="1" noResize="1" noEditPoints="1" noAdjustHandles="1" noChangeArrowheads="1" noChangeShapeType="1" noTextEdit="1"/>
                </p:cNvSpPr>
                <p:nvPr/>
              </p:nvSpPr>
              <p:spPr>
                <a:xfrm>
                  <a:off x="11043712" y="1417964"/>
                  <a:ext cx="560558" cy="300871"/>
                </a:xfrm>
                <a:prstGeom prst="rect">
                  <a:avLst/>
                </a:prstGeom>
                <a:blipFill>
                  <a:blip r:embed="rId10"/>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88038962-A15E-FC40-94C7-C2BD8BB6B45D}"/>
                    </a:ext>
                  </a:extLst>
                </p:cNvPr>
                <p:cNvSpPr txBox="1"/>
                <p:nvPr/>
              </p:nvSpPr>
              <p:spPr>
                <a:xfrm>
                  <a:off x="10642680" y="61214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80" name="TextBox 279">
                  <a:extLst>
                    <a:ext uri="{FF2B5EF4-FFF2-40B4-BE49-F238E27FC236}">
                      <a16:creationId xmlns:a16="http://schemas.microsoft.com/office/drawing/2014/main" id="{88038962-A15E-FC40-94C7-C2BD8BB6B45D}"/>
                    </a:ext>
                  </a:extLst>
                </p:cNvPr>
                <p:cNvSpPr txBox="1">
                  <a:spLocks noRot="1" noChangeAspect="1" noMove="1" noResize="1" noEditPoints="1" noAdjustHandles="1" noChangeArrowheads="1" noChangeShapeType="1" noTextEdit="1"/>
                </p:cNvSpPr>
                <p:nvPr/>
              </p:nvSpPr>
              <p:spPr>
                <a:xfrm>
                  <a:off x="10642680" y="612148"/>
                  <a:ext cx="560558" cy="369332"/>
                </a:xfrm>
                <a:prstGeom prst="rect">
                  <a:avLst/>
                </a:prstGeom>
                <a:blipFill>
                  <a:blip r:embed="rId11"/>
                  <a:stretch>
                    <a:fillRect/>
                  </a:stretch>
                </a:blipFill>
              </p:spPr>
              <p:txBody>
                <a:bodyPr/>
                <a:lstStyle/>
                <a:p>
                  <a:r>
                    <a:rPr lang="en-US">
                      <a:noFill/>
                    </a:rPr>
                    <a:t> </a:t>
                  </a:r>
                </a:p>
              </p:txBody>
            </p:sp>
          </mc:Fallback>
        </mc:AlternateContent>
        <p:sp>
          <p:nvSpPr>
            <p:cNvPr id="286" name="Freeform 12">
              <a:extLst>
                <a:ext uri="{FF2B5EF4-FFF2-40B4-BE49-F238E27FC236}">
                  <a16:creationId xmlns:a16="http://schemas.microsoft.com/office/drawing/2014/main" id="{4C439AE9-0C9A-0048-80FB-518A2BEBD579}"/>
                </a:ext>
              </a:extLst>
            </p:cNvPr>
            <p:cNvSpPr>
              <a:spLocks noChangeAspect="1"/>
            </p:cNvSpPr>
            <p:nvPr/>
          </p:nvSpPr>
          <p:spPr bwMode="auto">
            <a:xfrm>
              <a:off x="11164092" y="180791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7" name="Group 220">
              <a:extLst>
                <a:ext uri="{FF2B5EF4-FFF2-40B4-BE49-F238E27FC236}">
                  <a16:creationId xmlns:a16="http://schemas.microsoft.com/office/drawing/2014/main" id="{13671EA6-2FE5-0C4E-AD07-4A3D27BF3448}"/>
                </a:ext>
              </a:extLst>
            </p:cNvPr>
            <p:cNvGrpSpPr>
              <a:grpSpLocks/>
            </p:cNvGrpSpPr>
            <p:nvPr/>
          </p:nvGrpSpPr>
          <p:grpSpPr bwMode="auto">
            <a:xfrm>
              <a:off x="11172869" y="2384863"/>
              <a:ext cx="134746" cy="248301"/>
              <a:chOff x="3264" y="3072"/>
              <a:chExt cx="96" cy="192"/>
            </a:xfrm>
          </p:grpSpPr>
          <p:sp>
            <p:nvSpPr>
              <p:cNvPr id="288" name="Line 17">
                <a:extLst>
                  <a:ext uri="{FF2B5EF4-FFF2-40B4-BE49-F238E27FC236}">
                    <a16:creationId xmlns:a16="http://schemas.microsoft.com/office/drawing/2014/main" id="{59CDDD42-C627-424D-BA22-7683AC9C8335}"/>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89" name="Freeform 18">
                <a:extLst>
                  <a:ext uri="{FF2B5EF4-FFF2-40B4-BE49-F238E27FC236}">
                    <a16:creationId xmlns:a16="http://schemas.microsoft.com/office/drawing/2014/main" id="{C556E857-CEFF-BE40-B476-0CB148B24AE9}"/>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AC9BC781-5062-8241-B17E-F11B60CEA6DF}"/>
                    </a:ext>
                  </a:extLst>
                </p:cNvPr>
                <p:cNvSpPr txBox="1"/>
                <p:nvPr/>
              </p:nvSpPr>
              <p:spPr>
                <a:xfrm>
                  <a:off x="11291545" y="212958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90" name="TextBox 289">
                  <a:extLst>
                    <a:ext uri="{FF2B5EF4-FFF2-40B4-BE49-F238E27FC236}">
                      <a16:creationId xmlns:a16="http://schemas.microsoft.com/office/drawing/2014/main" id="{AC9BC781-5062-8241-B17E-F11B60CEA6DF}"/>
                    </a:ext>
                  </a:extLst>
                </p:cNvPr>
                <p:cNvSpPr txBox="1">
                  <a:spLocks noRot="1" noChangeAspect="1" noMove="1" noResize="1" noEditPoints="1" noAdjustHandles="1" noChangeArrowheads="1" noChangeShapeType="1" noTextEdit="1"/>
                </p:cNvSpPr>
                <p:nvPr/>
              </p:nvSpPr>
              <p:spPr>
                <a:xfrm>
                  <a:off x="11291545" y="2129588"/>
                  <a:ext cx="560558" cy="369332"/>
                </a:xfrm>
                <a:prstGeom prst="rect">
                  <a:avLst/>
                </a:prstGeom>
                <a:blipFill>
                  <a:blip r:embed="rId12"/>
                  <a:stretch>
                    <a:fillRect/>
                  </a:stretch>
                </a:blipFill>
              </p:spPr>
              <p:txBody>
                <a:bodyPr/>
                <a:lstStyle/>
                <a:p>
                  <a:r>
                    <a:rPr lang="en-US">
                      <a:noFill/>
                    </a:rPr>
                    <a:t> </a:t>
                  </a:r>
                </a:p>
              </p:txBody>
            </p:sp>
          </mc:Fallback>
        </mc:AlternateContent>
        <p:grpSp>
          <p:nvGrpSpPr>
            <p:cNvPr id="125" name="Group 13">
              <a:extLst>
                <a:ext uri="{FF2B5EF4-FFF2-40B4-BE49-F238E27FC236}">
                  <a16:creationId xmlns:a16="http://schemas.microsoft.com/office/drawing/2014/main" id="{93E7A1B7-781C-2B4B-A1F3-0B083ADC5BEC}"/>
                </a:ext>
              </a:extLst>
            </p:cNvPr>
            <p:cNvGrpSpPr>
              <a:grpSpLocks/>
            </p:cNvGrpSpPr>
            <p:nvPr/>
          </p:nvGrpSpPr>
          <p:grpSpPr bwMode="auto">
            <a:xfrm>
              <a:off x="9155667" y="1834329"/>
              <a:ext cx="182880" cy="185350"/>
              <a:chOff x="1344" y="2064"/>
              <a:chExt cx="192" cy="192"/>
            </a:xfrm>
          </p:grpSpPr>
          <p:sp>
            <p:nvSpPr>
              <p:cNvPr id="132" name="Oval 14">
                <a:extLst>
                  <a:ext uri="{FF2B5EF4-FFF2-40B4-BE49-F238E27FC236}">
                    <a16:creationId xmlns:a16="http://schemas.microsoft.com/office/drawing/2014/main" id="{B779EDDD-5959-274F-AF15-C85363C822B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3" name="Rectangle 15">
                <a:extLst>
                  <a:ext uri="{FF2B5EF4-FFF2-40B4-BE49-F238E27FC236}">
                    <a16:creationId xmlns:a16="http://schemas.microsoft.com/office/drawing/2014/main" id="{2C7BE4AB-F878-EA4E-B8CA-B4F20EB578FA}"/>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37" name="Group 13">
              <a:extLst>
                <a:ext uri="{FF2B5EF4-FFF2-40B4-BE49-F238E27FC236}">
                  <a16:creationId xmlns:a16="http://schemas.microsoft.com/office/drawing/2014/main" id="{58A14289-806D-7A4D-9A0C-29660A6D8635}"/>
                </a:ext>
              </a:extLst>
            </p:cNvPr>
            <p:cNvGrpSpPr>
              <a:grpSpLocks/>
            </p:cNvGrpSpPr>
            <p:nvPr/>
          </p:nvGrpSpPr>
          <p:grpSpPr bwMode="auto">
            <a:xfrm>
              <a:off x="11147301" y="1721595"/>
              <a:ext cx="182880" cy="185350"/>
              <a:chOff x="1344" y="2064"/>
              <a:chExt cx="192" cy="192"/>
            </a:xfrm>
          </p:grpSpPr>
          <p:sp>
            <p:nvSpPr>
              <p:cNvPr id="138" name="Oval 14">
                <a:extLst>
                  <a:ext uri="{FF2B5EF4-FFF2-40B4-BE49-F238E27FC236}">
                    <a16:creationId xmlns:a16="http://schemas.microsoft.com/office/drawing/2014/main" id="{553DC696-A3BE-9440-B454-18620B4A9AF8}"/>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9" name="Rectangle 15">
                <a:extLst>
                  <a:ext uri="{FF2B5EF4-FFF2-40B4-BE49-F238E27FC236}">
                    <a16:creationId xmlns:a16="http://schemas.microsoft.com/office/drawing/2014/main" id="{9E9772C8-3D96-5F42-8805-BF4846E4B322}"/>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40" name="Group 13">
              <a:extLst>
                <a:ext uri="{FF2B5EF4-FFF2-40B4-BE49-F238E27FC236}">
                  <a16:creationId xmlns:a16="http://schemas.microsoft.com/office/drawing/2014/main" id="{45C2E37D-015E-1040-9D2C-363AF489D755}"/>
                </a:ext>
              </a:extLst>
            </p:cNvPr>
            <p:cNvGrpSpPr>
              <a:grpSpLocks/>
            </p:cNvGrpSpPr>
            <p:nvPr/>
          </p:nvGrpSpPr>
          <p:grpSpPr bwMode="auto">
            <a:xfrm>
              <a:off x="9846685" y="1836417"/>
              <a:ext cx="182880" cy="185350"/>
              <a:chOff x="1344" y="2064"/>
              <a:chExt cx="192" cy="192"/>
            </a:xfrm>
          </p:grpSpPr>
          <p:sp>
            <p:nvSpPr>
              <p:cNvPr id="141" name="Oval 14">
                <a:extLst>
                  <a:ext uri="{FF2B5EF4-FFF2-40B4-BE49-F238E27FC236}">
                    <a16:creationId xmlns:a16="http://schemas.microsoft.com/office/drawing/2014/main" id="{F19C5C70-60CC-F54C-B538-85DB12E21C89}"/>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42" name="Rectangle 15">
                <a:extLst>
                  <a:ext uri="{FF2B5EF4-FFF2-40B4-BE49-F238E27FC236}">
                    <a16:creationId xmlns:a16="http://schemas.microsoft.com/office/drawing/2014/main" id="{7A4B3C62-8D7F-4F4E-836E-BC07D4B48D3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43" name="Freeform 12">
              <a:extLst>
                <a:ext uri="{FF2B5EF4-FFF2-40B4-BE49-F238E27FC236}">
                  <a16:creationId xmlns:a16="http://schemas.microsoft.com/office/drawing/2014/main" id="{E8DABC58-1DD3-4B4C-B41F-21745A223EFC}"/>
                </a:ext>
              </a:extLst>
            </p:cNvPr>
            <p:cNvSpPr>
              <a:spLocks noChangeAspect="1"/>
            </p:cNvSpPr>
            <p:nvPr/>
          </p:nvSpPr>
          <p:spPr bwMode="auto">
            <a:xfrm>
              <a:off x="9874793" y="130034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AA669DA3-2F12-134A-B15C-71A67CA1ACDE}"/>
                    </a:ext>
                  </a:extLst>
                </p:cNvPr>
                <p:cNvSpPr txBox="1"/>
                <p:nvPr/>
              </p:nvSpPr>
              <p:spPr>
                <a:xfrm>
                  <a:off x="9487402" y="1286756"/>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AA669DA3-2F12-134A-B15C-71A67CA1ACDE}"/>
                    </a:ext>
                  </a:extLst>
                </p:cNvPr>
                <p:cNvSpPr txBox="1">
                  <a:spLocks noRot="1" noChangeAspect="1" noMove="1" noResize="1" noEditPoints="1" noAdjustHandles="1" noChangeArrowheads="1" noChangeShapeType="1" noTextEdit="1"/>
                </p:cNvSpPr>
                <p:nvPr/>
              </p:nvSpPr>
              <p:spPr>
                <a:xfrm>
                  <a:off x="9487402" y="1286756"/>
                  <a:ext cx="560558" cy="369332"/>
                </a:xfrm>
                <a:prstGeom prst="rect">
                  <a:avLst/>
                </a:prstGeom>
                <a:blipFill>
                  <a:blip r:embed="rId13"/>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CA765515-D1CF-D64E-9721-33284D387529}"/>
                </a:ext>
              </a:extLst>
            </p:cNvPr>
            <p:cNvCxnSpPr/>
            <p:nvPr/>
          </p:nvCxnSpPr>
          <p:spPr>
            <a:xfrm>
              <a:off x="9938125" y="809785"/>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2C60BD7-9575-7A46-9C2A-AC400FAD03BF}"/>
                </a:ext>
              </a:extLst>
            </p:cNvPr>
            <p:cNvCxnSpPr>
              <a:cxnSpLocks/>
            </p:cNvCxnSpPr>
            <p:nvPr/>
          </p:nvCxnSpPr>
          <p:spPr>
            <a:xfrm flipH="1">
              <a:off x="9924705" y="796814"/>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8F84157-82DB-F943-ACE4-70D174E21E59}"/>
              </a:ext>
            </a:extLst>
          </p:cNvPr>
          <p:cNvGrpSpPr/>
          <p:nvPr/>
        </p:nvGrpSpPr>
        <p:grpSpPr>
          <a:xfrm>
            <a:off x="8817819" y="3513483"/>
            <a:ext cx="2766277" cy="2994021"/>
            <a:chOff x="9238226" y="3597563"/>
            <a:chExt cx="2766277" cy="2994021"/>
          </a:xfrm>
        </p:grpSpPr>
        <p:sp>
          <p:nvSpPr>
            <p:cNvPr id="155" name="TextBox 154">
              <a:extLst>
                <a:ext uri="{FF2B5EF4-FFF2-40B4-BE49-F238E27FC236}">
                  <a16:creationId xmlns:a16="http://schemas.microsoft.com/office/drawing/2014/main" id="{28A691DA-9863-8E49-ADAB-B44F6E13B835}"/>
                </a:ext>
              </a:extLst>
            </p:cNvPr>
            <p:cNvSpPr txBox="1"/>
            <p:nvPr/>
          </p:nvSpPr>
          <p:spPr>
            <a:xfrm>
              <a:off x="9605925" y="3597563"/>
              <a:ext cx="1709337" cy="300871"/>
            </a:xfrm>
            <a:prstGeom prst="rect">
              <a:avLst/>
            </a:prstGeom>
            <a:noFill/>
          </p:spPr>
          <p:txBody>
            <a:bodyPr wrap="none" rtlCol="0">
              <a:spAutoFit/>
            </a:bodyPr>
            <a:lstStyle/>
            <a:p>
              <a:r>
                <a:rPr lang="en-US" dirty="0"/>
                <a:t>FET common drain</a:t>
              </a:r>
            </a:p>
          </p:txBody>
        </p:sp>
        <p:grpSp>
          <p:nvGrpSpPr>
            <p:cNvPr id="146" name="Group 210">
              <a:extLst>
                <a:ext uri="{FF2B5EF4-FFF2-40B4-BE49-F238E27FC236}">
                  <a16:creationId xmlns:a16="http://schemas.microsoft.com/office/drawing/2014/main" id="{685F6E76-528A-1E42-A50D-DB803A24FE54}"/>
                </a:ext>
              </a:extLst>
            </p:cNvPr>
            <p:cNvGrpSpPr>
              <a:grpSpLocks/>
            </p:cNvGrpSpPr>
            <p:nvPr/>
          </p:nvGrpSpPr>
          <p:grpSpPr bwMode="auto">
            <a:xfrm rot="5400000">
              <a:off x="9636273" y="4969118"/>
              <a:ext cx="248301" cy="673731"/>
              <a:chOff x="3216" y="1728"/>
              <a:chExt cx="192" cy="480"/>
            </a:xfrm>
          </p:grpSpPr>
          <p:sp>
            <p:nvSpPr>
              <p:cNvPr id="147" name="Line 8">
                <a:extLst>
                  <a:ext uri="{FF2B5EF4-FFF2-40B4-BE49-F238E27FC236}">
                    <a16:creationId xmlns:a16="http://schemas.microsoft.com/office/drawing/2014/main" id="{485C8B47-641B-3F40-AE24-542E340444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9">
                <a:extLst>
                  <a:ext uri="{FF2B5EF4-FFF2-40B4-BE49-F238E27FC236}">
                    <a16:creationId xmlns:a16="http://schemas.microsoft.com/office/drawing/2014/main" id="{E4CEFBA0-9367-1C4C-9CAD-F9D310FBD90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
                <a:extLst>
                  <a:ext uri="{FF2B5EF4-FFF2-40B4-BE49-F238E27FC236}">
                    <a16:creationId xmlns:a16="http://schemas.microsoft.com/office/drawing/2014/main" id="{0A7CF64B-DBC8-4E4D-B734-EE411B8B0AD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1">
                <a:extLst>
                  <a:ext uri="{FF2B5EF4-FFF2-40B4-BE49-F238E27FC236}">
                    <a16:creationId xmlns:a16="http://schemas.microsoft.com/office/drawing/2014/main" id="{06F3AFC0-9BCE-5544-842D-F0A28F1E3A7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1" name="Group 150">
              <a:extLst>
                <a:ext uri="{FF2B5EF4-FFF2-40B4-BE49-F238E27FC236}">
                  <a16:creationId xmlns:a16="http://schemas.microsoft.com/office/drawing/2014/main" id="{C7F20775-C3AD-AE49-A9DE-84610047C8B2}"/>
                </a:ext>
              </a:extLst>
            </p:cNvPr>
            <p:cNvGrpSpPr/>
            <p:nvPr/>
          </p:nvGrpSpPr>
          <p:grpSpPr>
            <a:xfrm>
              <a:off x="10053978" y="4805045"/>
              <a:ext cx="673731" cy="993205"/>
              <a:chOff x="2362200" y="1905000"/>
              <a:chExt cx="762000" cy="1219200"/>
            </a:xfrm>
          </p:grpSpPr>
          <p:cxnSp>
            <p:nvCxnSpPr>
              <p:cNvPr id="152" name="Straight Connector 151">
                <a:extLst>
                  <a:ext uri="{FF2B5EF4-FFF2-40B4-BE49-F238E27FC236}">
                    <a16:creationId xmlns:a16="http://schemas.microsoft.com/office/drawing/2014/main" id="{E195CD02-E004-D141-AE40-C51797B17942}"/>
                  </a:ext>
                </a:extLst>
              </p:cNvPr>
              <p:cNvCxnSpPr/>
              <p:nvPr/>
            </p:nvCxnSpPr>
            <p:spPr bwMode="auto">
              <a:xfrm>
                <a:off x="2819400" y="220980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B0957EF8-559D-B444-9881-A70B8AA1EAE5}"/>
                  </a:ext>
                </a:extLst>
              </p:cNvPr>
              <p:cNvCxnSpPr/>
              <p:nvPr/>
            </p:nvCxnSpPr>
            <p:spPr bwMode="auto">
              <a:xfrm>
                <a:off x="3124200" y="1905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881C451A-BA66-C741-9EB1-2F8026C7F545}"/>
                  </a:ext>
                </a:extLst>
              </p:cNvPr>
              <p:cNvCxnSpPr>
                <a:cxnSpLocks/>
              </p:cNvCxnSpPr>
              <p:nvPr/>
            </p:nvCxnSpPr>
            <p:spPr bwMode="auto">
              <a:xfrm>
                <a:off x="2819400" y="23622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B7F7F37A-E473-B542-83CF-938B6DED0B64}"/>
                  </a:ext>
                </a:extLst>
              </p:cNvPr>
              <p:cNvCxnSpPr>
                <a:cxnSpLocks/>
              </p:cNvCxnSpPr>
              <p:nvPr/>
            </p:nvCxnSpPr>
            <p:spPr bwMode="auto">
              <a:xfrm>
                <a:off x="2819400" y="26670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C917F9F9-5E8F-F847-A7E2-F8EA9DE557D6}"/>
                  </a:ext>
                </a:extLst>
              </p:cNvPr>
              <p:cNvCxnSpPr/>
              <p:nvPr/>
            </p:nvCxnSpPr>
            <p:spPr bwMode="auto">
              <a:xfrm>
                <a:off x="3124200" y="26670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4" name="Straight Arrow Connector 173">
                <a:extLst>
                  <a:ext uri="{FF2B5EF4-FFF2-40B4-BE49-F238E27FC236}">
                    <a16:creationId xmlns:a16="http://schemas.microsoft.com/office/drawing/2014/main" id="{241F410C-130A-9E43-85DF-AF26500759A1}"/>
                  </a:ext>
                </a:extLst>
              </p:cNvPr>
              <p:cNvCxnSpPr>
                <a:cxnSpLocks/>
              </p:cNvCxnSpPr>
              <p:nvPr/>
            </p:nvCxnSpPr>
            <p:spPr bwMode="auto">
              <a:xfrm>
                <a:off x="2362200" y="25146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75" name="TextBox 174">
                <a:extLst>
                  <a:ext uri="{FF2B5EF4-FFF2-40B4-BE49-F238E27FC236}">
                    <a16:creationId xmlns:a16="http://schemas.microsoft.com/office/drawing/2014/main" id="{4E447145-833F-8049-9D39-E43E865DC34B}"/>
                  </a:ext>
                </a:extLst>
              </p:cNvPr>
              <p:cNvSpPr txBox="1"/>
              <p:nvPr/>
            </p:nvSpPr>
            <p:spPr>
              <a:xfrm>
                <a:off x="2819400" y="19050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181" name="TextBox 180">
                <a:extLst>
                  <a:ext uri="{FF2B5EF4-FFF2-40B4-BE49-F238E27FC236}">
                    <a16:creationId xmlns:a16="http://schemas.microsoft.com/office/drawing/2014/main" id="{1FEA855C-967C-E245-AEEE-3D5929665B3A}"/>
                  </a:ext>
                </a:extLst>
              </p:cNvPr>
              <p:cNvSpPr txBox="1"/>
              <p:nvPr/>
            </p:nvSpPr>
            <p:spPr>
              <a:xfrm>
                <a:off x="2819400" y="26640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182" name="TextBox 181">
                <a:extLst>
                  <a:ext uri="{FF2B5EF4-FFF2-40B4-BE49-F238E27FC236}">
                    <a16:creationId xmlns:a16="http://schemas.microsoft.com/office/drawing/2014/main" id="{348037EC-384C-8D49-9F02-EBB8EA4CD91C}"/>
                  </a:ext>
                </a:extLst>
              </p:cNvPr>
              <p:cNvSpPr txBox="1"/>
              <p:nvPr/>
            </p:nvSpPr>
            <p:spPr>
              <a:xfrm>
                <a:off x="2438400" y="2206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grpSp>
        <p:grpSp>
          <p:nvGrpSpPr>
            <p:cNvPr id="183" name="Group 220">
              <a:extLst>
                <a:ext uri="{FF2B5EF4-FFF2-40B4-BE49-F238E27FC236}">
                  <a16:creationId xmlns:a16="http://schemas.microsoft.com/office/drawing/2014/main" id="{A2F0EFCB-B337-614C-B345-F2E76046DBAD}"/>
                </a:ext>
              </a:extLst>
            </p:cNvPr>
            <p:cNvGrpSpPr>
              <a:grpSpLocks/>
            </p:cNvGrpSpPr>
            <p:nvPr/>
          </p:nvGrpSpPr>
          <p:grpSpPr bwMode="auto">
            <a:xfrm>
              <a:off x="10025108" y="5877725"/>
              <a:ext cx="134746" cy="248301"/>
              <a:chOff x="3264" y="3072"/>
              <a:chExt cx="96" cy="192"/>
            </a:xfrm>
          </p:grpSpPr>
          <p:sp>
            <p:nvSpPr>
              <p:cNvPr id="184" name="Line 17">
                <a:extLst>
                  <a:ext uri="{FF2B5EF4-FFF2-40B4-BE49-F238E27FC236}">
                    <a16:creationId xmlns:a16="http://schemas.microsoft.com/office/drawing/2014/main" id="{9D930E1C-EA14-464D-A865-593EE5A0BC5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5" name="Freeform 18">
                <a:extLst>
                  <a:ext uri="{FF2B5EF4-FFF2-40B4-BE49-F238E27FC236}">
                    <a16:creationId xmlns:a16="http://schemas.microsoft.com/office/drawing/2014/main" id="{3608A48C-F180-684D-B083-30CF6D0C231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grpSp>
          <p:nvGrpSpPr>
            <p:cNvPr id="186" name="Group 210">
              <a:extLst>
                <a:ext uri="{FF2B5EF4-FFF2-40B4-BE49-F238E27FC236}">
                  <a16:creationId xmlns:a16="http://schemas.microsoft.com/office/drawing/2014/main" id="{2BFEB88D-BDCA-3240-A9D5-03E1D81507C8}"/>
                </a:ext>
              </a:extLst>
            </p:cNvPr>
            <p:cNvGrpSpPr>
              <a:grpSpLocks/>
            </p:cNvGrpSpPr>
            <p:nvPr/>
          </p:nvGrpSpPr>
          <p:grpSpPr bwMode="auto">
            <a:xfrm rot="5400000">
              <a:off x="10930806" y="5092913"/>
              <a:ext cx="248301" cy="673731"/>
              <a:chOff x="3216" y="1728"/>
              <a:chExt cx="192" cy="480"/>
            </a:xfrm>
          </p:grpSpPr>
          <p:sp>
            <p:nvSpPr>
              <p:cNvPr id="187" name="Line 8">
                <a:extLst>
                  <a:ext uri="{FF2B5EF4-FFF2-40B4-BE49-F238E27FC236}">
                    <a16:creationId xmlns:a16="http://schemas.microsoft.com/office/drawing/2014/main" id="{544D9A7E-7FC4-2849-81CC-785EECAD4E7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9">
                <a:extLst>
                  <a:ext uri="{FF2B5EF4-FFF2-40B4-BE49-F238E27FC236}">
                    <a16:creationId xmlns:a16="http://schemas.microsoft.com/office/drawing/2014/main" id="{E65EBFD8-154D-7044-BE09-EC7A0AE6CC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0">
                <a:extLst>
                  <a:ext uri="{FF2B5EF4-FFF2-40B4-BE49-F238E27FC236}">
                    <a16:creationId xmlns:a16="http://schemas.microsoft.com/office/drawing/2014/main" id="{63473966-A3E4-E244-AA42-B7E5E22E97E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
                <a:extLst>
                  <a:ext uri="{FF2B5EF4-FFF2-40B4-BE49-F238E27FC236}">
                    <a16:creationId xmlns:a16="http://schemas.microsoft.com/office/drawing/2014/main" id="{F3C4CAD5-F64D-C845-BDD8-86543D6A3D0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1" name="Freeform 12">
              <a:extLst>
                <a:ext uri="{FF2B5EF4-FFF2-40B4-BE49-F238E27FC236}">
                  <a16:creationId xmlns:a16="http://schemas.microsoft.com/office/drawing/2014/main" id="{FB8FFCE0-61D4-FB4A-88C3-8EB255B7DFCC}"/>
                </a:ext>
              </a:extLst>
            </p:cNvPr>
            <p:cNvSpPr>
              <a:spLocks noChangeAspect="1"/>
            </p:cNvSpPr>
            <p:nvPr/>
          </p:nvSpPr>
          <p:spPr bwMode="auto">
            <a:xfrm>
              <a:off x="10660338" y="4201280"/>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Freeform 12">
              <a:extLst>
                <a:ext uri="{FF2B5EF4-FFF2-40B4-BE49-F238E27FC236}">
                  <a16:creationId xmlns:a16="http://schemas.microsoft.com/office/drawing/2014/main" id="{2F2FA2DA-F72D-8940-917B-FF5DDD0DCE57}"/>
                </a:ext>
              </a:extLst>
            </p:cNvPr>
            <p:cNvSpPr>
              <a:spLocks noChangeAspect="1"/>
            </p:cNvSpPr>
            <p:nvPr/>
          </p:nvSpPr>
          <p:spPr bwMode="auto">
            <a:xfrm>
              <a:off x="10025105" y="5309767"/>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3" name="Freeform 12">
              <a:extLst>
                <a:ext uri="{FF2B5EF4-FFF2-40B4-BE49-F238E27FC236}">
                  <a16:creationId xmlns:a16="http://schemas.microsoft.com/office/drawing/2014/main" id="{07B39D66-2562-084F-A22B-3F3CC62B9486}"/>
                </a:ext>
              </a:extLst>
            </p:cNvPr>
            <p:cNvSpPr>
              <a:spLocks noChangeAspect="1"/>
            </p:cNvSpPr>
            <p:nvPr/>
          </p:nvSpPr>
          <p:spPr bwMode="auto">
            <a:xfrm>
              <a:off x="10660334" y="5744296"/>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20">
              <a:extLst>
                <a:ext uri="{FF2B5EF4-FFF2-40B4-BE49-F238E27FC236}">
                  <a16:creationId xmlns:a16="http://schemas.microsoft.com/office/drawing/2014/main" id="{BE816E2B-5954-AD42-8BCE-2E1F03B0FEC9}"/>
                </a:ext>
              </a:extLst>
            </p:cNvPr>
            <p:cNvGrpSpPr>
              <a:grpSpLocks/>
            </p:cNvGrpSpPr>
            <p:nvPr/>
          </p:nvGrpSpPr>
          <p:grpSpPr bwMode="auto">
            <a:xfrm>
              <a:off x="10669111" y="6343283"/>
              <a:ext cx="134746" cy="248301"/>
              <a:chOff x="3264" y="3072"/>
              <a:chExt cx="96" cy="192"/>
            </a:xfrm>
          </p:grpSpPr>
          <p:sp>
            <p:nvSpPr>
              <p:cNvPr id="197" name="Line 17">
                <a:extLst>
                  <a:ext uri="{FF2B5EF4-FFF2-40B4-BE49-F238E27FC236}">
                    <a16:creationId xmlns:a16="http://schemas.microsoft.com/office/drawing/2014/main" id="{5F86BE2E-B742-B840-9C00-CBF6DAAFE4D1}"/>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98" name="Freeform 18">
                <a:extLst>
                  <a:ext uri="{FF2B5EF4-FFF2-40B4-BE49-F238E27FC236}">
                    <a16:creationId xmlns:a16="http://schemas.microsoft.com/office/drawing/2014/main" id="{23337F64-1197-D14E-B3A2-4C867B1DE03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C50463E8-3613-604C-A1C7-016E33DC1486}"/>
                    </a:ext>
                  </a:extLst>
                </p:cNvPr>
                <p:cNvSpPr txBox="1"/>
                <p:nvPr/>
              </p:nvSpPr>
              <p:spPr>
                <a:xfrm>
                  <a:off x="10890680" y="493582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m:t>
                            </m:r>
                          </m:sub>
                        </m:sSub>
                      </m:oMath>
                    </m:oMathPara>
                  </a14:m>
                  <a:endParaRPr lang="en-US" dirty="0"/>
                </a:p>
              </p:txBody>
            </p:sp>
          </mc:Choice>
          <mc:Fallback xmlns="">
            <p:sp>
              <p:nvSpPr>
                <p:cNvPr id="199" name="TextBox 198">
                  <a:extLst>
                    <a:ext uri="{FF2B5EF4-FFF2-40B4-BE49-F238E27FC236}">
                      <a16:creationId xmlns:a16="http://schemas.microsoft.com/office/drawing/2014/main" id="{C50463E8-3613-604C-A1C7-016E33DC1486}"/>
                    </a:ext>
                  </a:extLst>
                </p:cNvPr>
                <p:cNvSpPr txBox="1">
                  <a:spLocks noRot="1" noChangeAspect="1" noMove="1" noResize="1" noEditPoints="1" noAdjustHandles="1" noChangeArrowheads="1" noChangeShapeType="1" noTextEdit="1"/>
                </p:cNvSpPr>
                <p:nvPr/>
              </p:nvSpPr>
              <p:spPr>
                <a:xfrm>
                  <a:off x="10890680" y="4935823"/>
                  <a:ext cx="5605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BD83109F-8A61-E546-AF26-F0A2E98DE31F}"/>
                    </a:ext>
                  </a:extLst>
                </p:cNvPr>
                <p:cNvSpPr txBox="1"/>
                <p:nvPr/>
              </p:nvSpPr>
              <p:spPr>
                <a:xfrm>
                  <a:off x="9494673" y="5365903"/>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m:oMathPara>
                  </a14:m>
                  <a:endParaRPr lang="en-US" dirty="0"/>
                </a:p>
              </p:txBody>
            </p:sp>
          </mc:Choice>
          <mc:Fallback xmlns="">
            <p:sp>
              <p:nvSpPr>
                <p:cNvPr id="208" name="TextBox 207">
                  <a:extLst>
                    <a:ext uri="{FF2B5EF4-FFF2-40B4-BE49-F238E27FC236}">
                      <a16:creationId xmlns:a16="http://schemas.microsoft.com/office/drawing/2014/main" id="{BD83109F-8A61-E546-AF26-F0A2E98DE31F}"/>
                    </a:ext>
                  </a:extLst>
                </p:cNvPr>
                <p:cNvSpPr txBox="1">
                  <a:spLocks noRot="1" noChangeAspect="1" noMove="1" noResize="1" noEditPoints="1" noAdjustHandles="1" noChangeArrowheads="1" noChangeShapeType="1" noTextEdit="1"/>
                </p:cNvSpPr>
                <p:nvPr/>
              </p:nvSpPr>
              <p:spPr>
                <a:xfrm>
                  <a:off x="9494673" y="5365903"/>
                  <a:ext cx="56055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3B87B079-D63F-654D-8EAD-1CA95B643B46}"/>
                    </a:ext>
                  </a:extLst>
                </p:cNvPr>
                <p:cNvSpPr txBox="1"/>
                <p:nvPr/>
              </p:nvSpPr>
              <p:spPr>
                <a:xfrm>
                  <a:off x="10128656" y="553426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209" name="TextBox 208">
                  <a:extLst>
                    <a:ext uri="{FF2B5EF4-FFF2-40B4-BE49-F238E27FC236}">
                      <a16:creationId xmlns:a16="http://schemas.microsoft.com/office/drawing/2014/main" id="{3B87B079-D63F-654D-8EAD-1CA95B643B46}"/>
                    </a:ext>
                  </a:extLst>
                </p:cNvPr>
                <p:cNvSpPr txBox="1">
                  <a:spLocks noRot="1" noChangeAspect="1" noMove="1" noResize="1" noEditPoints="1" noAdjustHandles="1" noChangeArrowheads="1" noChangeShapeType="1" noTextEdit="1"/>
                </p:cNvSpPr>
                <p:nvPr/>
              </p:nvSpPr>
              <p:spPr>
                <a:xfrm>
                  <a:off x="10128656" y="5534268"/>
                  <a:ext cx="56055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FA509EAA-3A89-EA40-8DEB-AA50B1F9EFB7}"/>
                    </a:ext>
                  </a:extLst>
                </p:cNvPr>
                <p:cNvSpPr txBox="1"/>
                <p:nvPr/>
              </p:nvSpPr>
              <p:spPr>
                <a:xfrm>
                  <a:off x="10762738" y="5944784"/>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m:t>
                            </m:r>
                          </m:sub>
                        </m:sSub>
                      </m:oMath>
                    </m:oMathPara>
                  </a14:m>
                  <a:endParaRPr lang="en-US" dirty="0"/>
                </a:p>
              </p:txBody>
            </p:sp>
          </mc:Choice>
          <mc:Fallback xmlns="">
            <p:sp>
              <p:nvSpPr>
                <p:cNvPr id="210" name="TextBox 209">
                  <a:extLst>
                    <a:ext uri="{FF2B5EF4-FFF2-40B4-BE49-F238E27FC236}">
                      <a16:creationId xmlns:a16="http://schemas.microsoft.com/office/drawing/2014/main" id="{FA509EAA-3A89-EA40-8DEB-AA50B1F9EFB7}"/>
                    </a:ext>
                  </a:extLst>
                </p:cNvPr>
                <p:cNvSpPr txBox="1">
                  <a:spLocks noRot="1" noChangeAspect="1" noMove="1" noResize="1" noEditPoints="1" noAdjustHandles="1" noChangeArrowheads="1" noChangeShapeType="1" noTextEdit="1"/>
                </p:cNvSpPr>
                <p:nvPr/>
              </p:nvSpPr>
              <p:spPr>
                <a:xfrm>
                  <a:off x="10762738" y="5944784"/>
                  <a:ext cx="56055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00C09CB-618E-2840-A49F-0B864050D4F0}"/>
                    </a:ext>
                  </a:extLst>
                </p:cNvPr>
                <p:cNvSpPr txBox="1"/>
                <p:nvPr/>
              </p:nvSpPr>
              <p:spPr>
                <a:xfrm>
                  <a:off x="10772662" y="432200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𝐷</m:t>
                            </m:r>
                          </m:sub>
                        </m:sSub>
                      </m:oMath>
                    </m:oMathPara>
                  </a14:m>
                  <a:endParaRPr lang="en-US" dirty="0"/>
                </a:p>
              </p:txBody>
            </p:sp>
          </mc:Choice>
          <mc:Fallback xmlns="">
            <p:sp>
              <p:nvSpPr>
                <p:cNvPr id="212" name="TextBox 211">
                  <a:extLst>
                    <a:ext uri="{FF2B5EF4-FFF2-40B4-BE49-F238E27FC236}">
                      <a16:creationId xmlns:a16="http://schemas.microsoft.com/office/drawing/2014/main" id="{300C09CB-618E-2840-A49F-0B864050D4F0}"/>
                    </a:ext>
                  </a:extLst>
                </p:cNvPr>
                <p:cNvSpPr txBox="1">
                  <a:spLocks noRot="1" noChangeAspect="1" noMove="1" noResize="1" noEditPoints="1" noAdjustHandles="1" noChangeArrowheads="1" noChangeShapeType="1" noTextEdit="1"/>
                </p:cNvSpPr>
                <p:nvPr/>
              </p:nvSpPr>
              <p:spPr>
                <a:xfrm>
                  <a:off x="10772662" y="4322007"/>
                  <a:ext cx="560558" cy="300871"/>
                </a:xfrm>
                <a:prstGeom prst="rect">
                  <a:avLst/>
                </a:prstGeom>
                <a:blipFill>
                  <a:blip r:embed="rId17"/>
                  <a:stretch>
                    <a:fillRect b="-20833"/>
                  </a:stretch>
                </a:blipFill>
              </p:spPr>
              <p:txBody>
                <a:bodyPr/>
                <a:lstStyle/>
                <a:p>
                  <a:r>
                    <a:rPr lang="en-US">
                      <a:noFill/>
                    </a:rPr>
                    <a:t> </a:t>
                  </a:r>
                </a:p>
              </p:txBody>
            </p:sp>
          </mc:Fallback>
        </mc:AlternateContent>
        <p:grpSp>
          <p:nvGrpSpPr>
            <p:cNvPr id="213" name="Group 13">
              <a:extLst>
                <a:ext uri="{FF2B5EF4-FFF2-40B4-BE49-F238E27FC236}">
                  <a16:creationId xmlns:a16="http://schemas.microsoft.com/office/drawing/2014/main" id="{76BE57EF-9A3F-9B47-92C1-A82906CFF2F9}"/>
                </a:ext>
              </a:extLst>
            </p:cNvPr>
            <p:cNvGrpSpPr>
              <a:grpSpLocks/>
            </p:cNvGrpSpPr>
            <p:nvPr/>
          </p:nvGrpSpPr>
          <p:grpSpPr bwMode="auto">
            <a:xfrm>
              <a:off x="10633735" y="4090109"/>
              <a:ext cx="182880" cy="185350"/>
              <a:chOff x="1344" y="2064"/>
              <a:chExt cx="192" cy="192"/>
            </a:xfrm>
          </p:grpSpPr>
          <p:sp>
            <p:nvSpPr>
              <p:cNvPr id="216" name="Oval 14">
                <a:extLst>
                  <a:ext uri="{FF2B5EF4-FFF2-40B4-BE49-F238E27FC236}">
                    <a16:creationId xmlns:a16="http://schemas.microsoft.com/office/drawing/2014/main" id="{4359086B-7820-114E-8646-893CA45FF2D2}"/>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17" name="Rectangle 15">
                <a:extLst>
                  <a:ext uri="{FF2B5EF4-FFF2-40B4-BE49-F238E27FC236}">
                    <a16:creationId xmlns:a16="http://schemas.microsoft.com/office/drawing/2014/main" id="{34EBEF33-02A3-B949-8038-347F960B7944}"/>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1F50E3CC-01E5-C745-B620-FB91A22C0CED}"/>
                    </a:ext>
                  </a:extLst>
                </p:cNvPr>
                <p:cNvSpPr txBox="1"/>
                <p:nvPr/>
              </p:nvSpPr>
              <p:spPr>
                <a:xfrm>
                  <a:off x="9238226" y="4923847"/>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m:oMathPara>
                  </a14:m>
                  <a:endParaRPr lang="en-US" dirty="0"/>
                </a:p>
              </p:txBody>
            </p:sp>
          </mc:Choice>
          <mc:Fallback xmlns="">
            <p:sp>
              <p:nvSpPr>
                <p:cNvPr id="218" name="TextBox 217">
                  <a:extLst>
                    <a:ext uri="{FF2B5EF4-FFF2-40B4-BE49-F238E27FC236}">
                      <a16:creationId xmlns:a16="http://schemas.microsoft.com/office/drawing/2014/main" id="{1F50E3CC-01E5-C745-B620-FB91A22C0CED}"/>
                    </a:ext>
                  </a:extLst>
                </p:cNvPr>
                <p:cNvSpPr txBox="1">
                  <a:spLocks noRot="1" noChangeAspect="1" noMove="1" noResize="1" noEditPoints="1" noAdjustHandles="1" noChangeArrowheads="1" noChangeShapeType="1" noTextEdit="1"/>
                </p:cNvSpPr>
                <p:nvPr/>
              </p:nvSpPr>
              <p:spPr>
                <a:xfrm>
                  <a:off x="9238226" y="4923847"/>
                  <a:ext cx="560558" cy="300871"/>
                </a:xfrm>
                <a:prstGeom prst="rect">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661D60E3-9CA6-6942-9895-2C83502BDD71}"/>
                    </a:ext>
                  </a:extLst>
                </p:cNvPr>
                <p:cNvSpPr txBox="1"/>
                <p:nvPr/>
              </p:nvSpPr>
              <p:spPr>
                <a:xfrm>
                  <a:off x="11260406" y="5029380"/>
                  <a:ext cx="560558" cy="300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𝑜</m:t>
                            </m:r>
                          </m:sub>
                        </m:sSub>
                      </m:oMath>
                    </m:oMathPara>
                  </a14:m>
                  <a:endParaRPr lang="en-US" dirty="0"/>
                </a:p>
              </p:txBody>
            </p:sp>
          </mc:Choice>
          <mc:Fallback xmlns="">
            <p:sp>
              <p:nvSpPr>
                <p:cNvPr id="222" name="TextBox 221">
                  <a:extLst>
                    <a:ext uri="{FF2B5EF4-FFF2-40B4-BE49-F238E27FC236}">
                      <a16:creationId xmlns:a16="http://schemas.microsoft.com/office/drawing/2014/main" id="{661D60E3-9CA6-6942-9895-2C83502BDD71}"/>
                    </a:ext>
                  </a:extLst>
                </p:cNvPr>
                <p:cNvSpPr txBox="1">
                  <a:spLocks noRot="1" noChangeAspect="1" noMove="1" noResize="1" noEditPoints="1" noAdjustHandles="1" noChangeArrowheads="1" noChangeShapeType="1" noTextEdit="1"/>
                </p:cNvSpPr>
                <p:nvPr/>
              </p:nvSpPr>
              <p:spPr>
                <a:xfrm>
                  <a:off x="11260406" y="5029380"/>
                  <a:ext cx="560558" cy="300871"/>
                </a:xfrm>
                <a:prstGeom prst="rect">
                  <a:avLst/>
                </a:prstGeom>
                <a:blipFill>
                  <a:blip r:embed="rId1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7CA630E4-6151-D645-9A0E-3A64500C3465}"/>
                    </a:ext>
                  </a:extLst>
                </p:cNvPr>
                <p:cNvSpPr txBox="1"/>
                <p:nvPr/>
              </p:nvSpPr>
              <p:spPr>
                <a:xfrm>
                  <a:off x="10795080" y="398483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𝑑𝑑</m:t>
                            </m:r>
                          </m:sub>
                        </m:sSub>
                      </m:oMath>
                    </m:oMathPara>
                  </a14:m>
                  <a:endParaRPr lang="en-US" dirty="0"/>
                </a:p>
              </p:txBody>
            </p:sp>
          </mc:Choice>
          <mc:Fallback xmlns="">
            <p:sp>
              <p:nvSpPr>
                <p:cNvPr id="223" name="TextBox 222">
                  <a:extLst>
                    <a:ext uri="{FF2B5EF4-FFF2-40B4-BE49-F238E27FC236}">
                      <a16:creationId xmlns:a16="http://schemas.microsoft.com/office/drawing/2014/main" id="{7CA630E4-6151-D645-9A0E-3A64500C3465}"/>
                    </a:ext>
                  </a:extLst>
                </p:cNvPr>
                <p:cNvSpPr txBox="1">
                  <a:spLocks noRot="1" noChangeAspect="1" noMove="1" noResize="1" noEditPoints="1" noAdjustHandles="1" noChangeArrowheads="1" noChangeShapeType="1" noTextEdit="1"/>
                </p:cNvSpPr>
                <p:nvPr/>
              </p:nvSpPr>
              <p:spPr>
                <a:xfrm>
                  <a:off x="10795080" y="3984830"/>
                  <a:ext cx="560558" cy="369332"/>
                </a:xfrm>
                <a:prstGeom prst="rect">
                  <a:avLst/>
                </a:prstGeom>
                <a:blipFill>
                  <a:blip r:embed="rId20"/>
                  <a:stretch>
                    <a:fillRect/>
                  </a:stretch>
                </a:blipFill>
              </p:spPr>
              <p:txBody>
                <a:bodyPr/>
                <a:lstStyle/>
                <a:p>
                  <a:r>
                    <a:rPr lang="en-US">
                      <a:noFill/>
                    </a:rPr>
                    <a:t> </a:t>
                  </a:r>
                </a:p>
              </p:txBody>
            </p:sp>
          </mc:Fallback>
        </mc:AlternateContent>
        <p:sp>
          <p:nvSpPr>
            <p:cNvPr id="224" name="Freeform 12">
              <a:extLst>
                <a:ext uri="{FF2B5EF4-FFF2-40B4-BE49-F238E27FC236}">
                  <a16:creationId xmlns:a16="http://schemas.microsoft.com/office/drawing/2014/main" id="{95B689E5-1420-CF42-B4D5-162413538090}"/>
                </a:ext>
              </a:extLst>
            </p:cNvPr>
            <p:cNvSpPr>
              <a:spLocks noChangeAspect="1"/>
            </p:cNvSpPr>
            <p:nvPr/>
          </p:nvSpPr>
          <p:spPr bwMode="auto">
            <a:xfrm>
              <a:off x="11316492" y="5432382"/>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57" name="Group 220">
              <a:extLst>
                <a:ext uri="{FF2B5EF4-FFF2-40B4-BE49-F238E27FC236}">
                  <a16:creationId xmlns:a16="http://schemas.microsoft.com/office/drawing/2014/main" id="{B8E2AB29-BC20-9248-9104-01F451293D35}"/>
                </a:ext>
              </a:extLst>
            </p:cNvPr>
            <p:cNvGrpSpPr>
              <a:grpSpLocks/>
            </p:cNvGrpSpPr>
            <p:nvPr/>
          </p:nvGrpSpPr>
          <p:grpSpPr bwMode="auto">
            <a:xfrm>
              <a:off x="11325269" y="6009335"/>
              <a:ext cx="134746" cy="248301"/>
              <a:chOff x="3264" y="3072"/>
              <a:chExt cx="96" cy="192"/>
            </a:xfrm>
          </p:grpSpPr>
          <p:sp>
            <p:nvSpPr>
              <p:cNvPr id="258" name="Line 17">
                <a:extLst>
                  <a:ext uri="{FF2B5EF4-FFF2-40B4-BE49-F238E27FC236}">
                    <a16:creationId xmlns:a16="http://schemas.microsoft.com/office/drawing/2014/main" id="{366FB416-E869-3545-BED5-895087373216}"/>
                  </a:ext>
                </a:extLst>
              </p:cNvPr>
              <p:cNvSpPr>
                <a:spLocks noChangeAspect="1" noChangeShapeType="1"/>
              </p:cNvSpPr>
              <p:nvPr/>
            </p:nvSpPr>
            <p:spPr bwMode="auto">
              <a:xfrm>
                <a:off x="3306"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9" name="Freeform 18">
                <a:extLst>
                  <a:ext uri="{FF2B5EF4-FFF2-40B4-BE49-F238E27FC236}">
                    <a16:creationId xmlns:a16="http://schemas.microsoft.com/office/drawing/2014/main" id="{2B91D03F-8317-DF4B-BBAE-D715132CA99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EA04ABD7-7D12-8B49-B207-AFB51C09EA81}"/>
                    </a:ext>
                  </a:extLst>
                </p:cNvPr>
                <p:cNvSpPr txBox="1"/>
                <p:nvPr/>
              </p:nvSpPr>
              <p:spPr>
                <a:xfrm>
                  <a:off x="11443945" y="5754060"/>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𝐿</m:t>
                            </m:r>
                          </m:sub>
                        </m:sSub>
                      </m:oMath>
                    </m:oMathPara>
                  </a14:m>
                  <a:endParaRPr lang="en-US" dirty="0"/>
                </a:p>
              </p:txBody>
            </p:sp>
          </mc:Choice>
          <mc:Fallback xmlns="">
            <p:sp>
              <p:nvSpPr>
                <p:cNvPr id="260" name="TextBox 259">
                  <a:extLst>
                    <a:ext uri="{FF2B5EF4-FFF2-40B4-BE49-F238E27FC236}">
                      <a16:creationId xmlns:a16="http://schemas.microsoft.com/office/drawing/2014/main" id="{EA04ABD7-7D12-8B49-B207-AFB51C09EA81}"/>
                    </a:ext>
                  </a:extLst>
                </p:cNvPr>
                <p:cNvSpPr txBox="1">
                  <a:spLocks noRot="1" noChangeAspect="1" noMove="1" noResize="1" noEditPoints="1" noAdjustHandles="1" noChangeArrowheads="1" noChangeShapeType="1" noTextEdit="1"/>
                </p:cNvSpPr>
                <p:nvPr/>
              </p:nvSpPr>
              <p:spPr>
                <a:xfrm>
                  <a:off x="11443945" y="5754060"/>
                  <a:ext cx="560558" cy="369332"/>
                </a:xfrm>
                <a:prstGeom prst="rect">
                  <a:avLst/>
                </a:prstGeom>
                <a:blipFill>
                  <a:blip r:embed="rId21"/>
                  <a:stretch>
                    <a:fillRect/>
                  </a:stretch>
                </a:blipFill>
              </p:spPr>
              <p:txBody>
                <a:bodyPr/>
                <a:lstStyle/>
                <a:p>
                  <a:r>
                    <a:rPr lang="en-US">
                      <a:noFill/>
                    </a:rPr>
                    <a:t> </a:t>
                  </a:r>
                </a:p>
              </p:txBody>
            </p:sp>
          </mc:Fallback>
        </mc:AlternateContent>
        <p:grpSp>
          <p:nvGrpSpPr>
            <p:cNvPr id="261" name="Group 13">
              <a:extLst>
                <a:ext uri="{FF2B5EF4-FFF2-40B4-BE49-F238E27FC236}">
                  <a16:creationId xmlns:a16="http://schemas.microsoft.com/office/drawing/2014/main" id="{2D840E31-B1D8-0A42-92CF-8A25DD3D49A0}"/>
                </a:ext>
              </a:extLst>
            </p:cNvPr>
            <p:cNvGrpSpPr>
              <a:grpSpLocks/>
            </p:cNvGrpSpPr>
            <p:nvPr/>
          </p:nvGrpSpPr>
          <p:grpSpPr bwMode="auto">
            <a:xfrm>
              <a:off x="9308067" y="5207011"/>
              <a:ext cx="182880" cy="185350"/>
              <a:chOff x="1344" y="2064"/>
              <a:chExt cx="192" cy="192"/>
            </a:xfrm>
          </p:grpSpPr>
          <p:sp>
            <p:nvSpPr>
              <p:cNvPr id="281" name="Oval 14">
                <a:extLst>
                  <a:ext uri="{FF2B5EF4-FFF2-40B4-BE49-F238E27FC236}">
                    <a16:creationId xmlns:a16="http://schemas.microsoft.com/office/drawing/2014/main" id="{E5C9CFF8-9718-A243-8650-723CE676DAC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2" name="Rectangle 15">
                <a:extLst>
                  <a:ext uri="{FF2B5EF4-FFF2-40B4-BE49-F238E27FC236}">
                    <a16:creationId xmlns:a16="http://schemas.microsoft.com/office/drawing/2014/main" id="{E0C8D452-9D89-AD43-A063-999E27F8C7D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83" name="Group 13">
              <a:extLst>
                <a:ext uri="{FF2B5EF4-FFF2-40B4-BE49-F238E27FC236}">
                  <a16:creationId xmlns:a16="http://schemas.microsoft.com/office/drawing/2014/main" id="{DC7C6130-E9CE-F04C-B267-EC407A1DAD3C}"/>
                </a:ext>
              </a:extLst>
            </p:cNvPr>
            <p:cNvGrpSpPr>
              <a:grpSpLocks/>
            </p:cNvGrpSpPr>
            <p:nvPr/>
          </p:nvGrpSpPr>
          <p:grpSpPr bwMode="auto">
            <a:xfrm>
              <a:off x="11299701" y="5346067"/>
              <a:ext cx="182880" cy="185350"/>
              <a:chOff x="1344" y="2064"/>
              <a:chExt cx="192" cy="192"/>
            </a:xfrm>
          </p:grpSpPr>
          <p:sp>
            <p:nvSpPr>
              <p:cNvPr id="284" name="Oval 14">
                <a:extLst>
                  <a:ext uri="{FF2B5EF4-FFF2-40B4-BE49-F238E27FC236}">
                    <a16:creationId xmlns:a16="http://schemas.microsoft.com/office/drawing/2014/main" id="{1F1BF0FC-1981-2D45-B777-0A91B234F73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85" name="Rectangle 15">
                <a:extLst>
                  <a:ext uri="{FF2B5EF4-FFF2-40B4-BE49-F238E27FC236}">
                    <a16:creationId xmlns:a16="http://schemas.microsoft.com/office/drawing/2014/main" id="{99AE2CA8-99C5-3040-B44C-DFB038149086}"/>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291" name="Group 13">
              <a:extLst>
                <a:ext uri="{FF2B5EF4-FFF2-40B4-BE49-F238E27FC236}">
                  <a16:creationId xmlns:a16="http://schemas.microsoft.com/office/drawing/2014/main" id="{5E75A635-BA42-5249-B5AA-72A93CFE3590}"/>
                </a:ext>
              </a:extLst>
            </p:cNvPr>
            <p:cNvGrpSpPr>
              <a:grpSpLocks/>
            </p:cNvGrpSpPr>
            <p:nvPr/>
          </p:nvGrpSpPr>
          <p:grpSpPr bwMode="auto">
            <a:xfrm>
              <a:off x="9999085" y="5209099"/>
              <a:ext cx="182880" cy="185350"/>
              <a:chOff x="1344" y="2064"/>
              <a:chExt cx="192" cy="192"/>
            </a:xfrm>
          </p:grpSpPr>
          <p:sp>
            <p:nvSpPr>
              <p:cNvPr id="292" name="Oval 14">
                <a:extLst>
                  <a:ext uri="{FF2B5EF4-FFF2-40B4-BE49-F238E27FC236}">
                    <a16:creationId xmlns:a16="http://schemas.microsoft.com/office/drawing/2014/main" id="{609F2085-E37D-3B43-8D7D-54B02E6F16A0}"/>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93" name="Rectangle 15">
                <a:extLst>
                  <a:ext uri="{FF2B5EF4-FFF2-40B4-BE49-F238E27FC236}">
                    <a16:creationId xmlns:a16="http://schemas.microsoft.com/office/drawing/2014/main" id="{9668BF0F-10A2-0342-B9A3-D32A9D70D50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94" name="Freeform 12">
              <a:extLst>
                <a:ext uri="{FF2B5EF4-FFF2-40B4-BE49-F238E27FC236}">
                  <a16:creationId xmlns:a16="http://schemas.microsoft.com/office/drawing/2014/main" id="{A5017C79-6F54-C540-8C3C-8F348A85CE01}"/>
                </a:ext>
              </a:extLst>
            </p:cNvPr>
            <p:cNvSpPr>
              <a:spLocks noChangeAspect="1"/>
            </p:cNvSpPr>
            <p:nvPr/>
          </p:nvSpPr>
          <p:spPr bwMode="auto">
            <a:xfrm>
              <a:off x="10027193" y="4673029"/>
              <a:ext cx="134746" cy="620753"/>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306AF4AF-36C4-B44B-A0B2-67627665941B}"/>
                    </a:ext>
                  </a:extLst>
                </p:cNvPr>
                <p:cNvSpPr txBox="1"/>
                <p:nvPr/>
              </p:nvSpPr>
              <p:spPr>
                <a:xfrm>
                  <a:off x="9639802" y="4659438"/>
                  <a:ext cx="560558"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295" name="TextBox 294">
                  <a:extLst>
                    <a:ext uri="{FF2B5EF4-FFF2-40B4-BE49-F238E27FC236}">
                      <a16:creationId xmlns:a16="http://schemas.microsoft.com/office/drawing/2014/main" id="{306AF4AF-36C4-B44B-A0B2-67627665941B}"/>
                    </a:ext>
                  </a:extLst>
                </p:cNvPr>
                <p:cNvSpPr txBox="1">
                  <a:spLocks noRot="1" noChangeAspect="1" noMove="1" noResize="1" noEditPoints="1" noAdjustHandles="1" noChangeArrowheads="1" noChangeShapeType="1" noTextEdit="1"/>
                </p:cNvSpPr>
                <p:nvPr/>
              </p:nvSpPr>
              <p:spPr>
                <a:xfrm>
                  <a:off x="9639802" y="4659438"/>
                  <a:ext cx="560558" cy="369332"/>
                </a:xfrm>
                <a:prstGeom prst="rect">
                  <a:avLst/>
                </a:prstGeom>
                <a:blipFill>
                  <a:blip r:embed="rId22"/>
                  <a:stretch>
                    <a:fillRect/>
                  </a:stretch>
                </a:blipFill>
              </p:spPr>
              <p:txBody>
                <a:bodyPr/>
                <a:lstStyle/>
                <a:p>
                  <a:r>
                    <a:rPr lang="en-US">
                      <a:noFill/>
                    </a:rPr>
                    <a:t> </a:t>
                  </a:r>
                </a:p>
              </p:txBody>
            </p:sp>
          </mc:Fallback>
        </mc:AlternateContent>
        <p:cxnSp>
          <p:nvCxnSpPr>
            <p:cNvPr id="296" name="Straight Connector 295">
              <a:extLst>
                <a:ext uri="{FF2B5EF4-FFF2-40B4-BE49-F238E27FC236}">
                  <a16:creationId xmlns:a16="http://schemas.microsoft.com/office/drawing/2014/main" id="{405D5847-38F9-0D4F-B244-6ECBC864DE18}"/>
                </a:ext>
              </a:extLst>
            </p:cNvPr>
            <p:cNvCxnSpPr/>
            <p:nvPr/>
          </p:nvCxnSpPr>
          <p:spPr>
            <a:xfrm>
              <a:off x="10090525" y="4182467"/>
              <a:ext cx="0" cy="566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4D45EEE-5F32-ED47-9392-72D9734D47BB}"/>
                </a:ext>
              </a:extLst>
            </p:cNvPr>
            <p:cNvCxnSpPr>
              <a:cxnSpLocks/>
            </p:cNvCxnSpPr>
            <p:nvPr/>
          </p:nvCxnSpPr>
          <p:spPr>
            <a:xfrm flipH="1">
              <a:off x="10077105" y="4169496"/>
              <a:ext cx="640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502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13983"/>
            <a:ext cx="11478771" cy="868362"/>
          </a:xfrm>
        </p:spPr>
        <p:txBody>
          <a:bodyPr anchor="ctr">
            <a:normAutofit/>
          </a:bodyPr>
          <a:lstStyle/>
          <a:p>
            <a:pPr algn="ctr"/>
            <a:r>
              <a:rPr lang="en-US" sz="4400" dirty="0">
                <a:cs typeface="Arial" panose="020B0604020202020204" pitchFamily="34" charset="0"/>
              </a:rPr>
              <a:t>JFET common </a:t>
            </a:r>
            <a:r>
              <a:rPr lang="en-US" dirty="0">
                <a:cs typeface="Arial" panose="020B0604020202020204" pitchFamily="34" charset="0"/>
              </a:rPr>
              <a:t>gate</a:t>
            </a:r>
            <a:r>
              <a:rPr lang="en-US" sz="4400" dirty="0">
                <a:cs typeface="Arial" panose="020B0604020202020204" pitchFamily="34" charset="0"/>
              </a:rPr>
              <a:t> </a:t>
            </a:r>
            <a:r>
              <a:rPr lang="en-US" dirty="0">
                <a:cs typeface="Arial" panose="020B0604020202020204" pitchFamily="34" charset="0"/>
              </a:rPr>
              <a:t>a</a:t>
            </a:r>
            <a:r>
              <a:rPr lang="en-US" sz="4400" dirty="0">
                <a:cs typeface="Arial" panose="020B0604020202020204" pitchFamily="34" charset="0"/>
              </a:rPr>
              <a:t>mplifier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804132" y="2128563"/>
                <a:ext cx="7935242" cy="4243114"/>
              </a:xfrm>
            </p:spPr>
            <p:txBody>
              <a:bodyPr>
                <a:noAutofit/>
              </a:bodyPr>
              <a:lstStyle/>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m:t>
                    </m:r>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𝑜𝑢𝑡</m:t>
                        </m:r>
                      </m:sub>
                    </m:sSub>
                    <m:r>
                      <a:rPr lang="en-US" sz="1800" i="1" dirty="0" smtClean="0">
                        <a:latin typeface="Cambria Math" panose="02040503050406030204" pitchFamily="18" charset="0"/>
                        <a:ea typeface="Cambria Math" panose="02040503050406030204" pitchFamily="18" charset="0"/>
                        <a:cs typeface="Arial" charset="0"/>
                      </a:rPr>
                      <m:t>≈</m:t>
                    </m:r>
                    <m:sSub>
                      <m:sSubPr>
                        <m:ctrlPr>
                          <a:rPr lang="en-US" sz="180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𝑟</m:t>
                        </m:r>
                      </m:e>
                      <m:sub>
                        <m:r>
                          <a:rPr lang="en-US" sz="1800" b="0" i="1" dirty="0" smtClean="0">
                            <a:latin typeface="Cambria Math" panose="02040503050406030204" pitchFamily="18" charset="0"/>
                            <a:ea typeface="Cambria Math" panose="02040503050406030204" pitchFamily="18" charset="0"/>
                            <a:cs typeface="Arial" charset="0"/>
                          </a:rPr>
                          <m:t>0</m:t>
                        </m:r>
                      </m:sub>
                    </m:sSub>
                    <m:r>
                      <a:rPr lang="en-US" sz="1800" b="0" i="1" dirty="0" smtClean="0">
                        <a:latin typeface="Cambria Math" panose="02040503050406030204" pitchFamily="18" charset="0"/>
                        <a:ea typeface="Cambria Math" panose="02040503050406030204" pitchFamily="18" charset="0"/>
                        <a:cs typeface="Arial" charset="0"/>
                      </a:rPr>
                      <m:t>(</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𝑔</m:t>
                        </m:r>
                      </m:e>
                      <m:sub>
                        <m:r>
                          <a:rPr lang="en-US" sz="1800" b="0" i="1" dirty="0" smtClean="0">
                            <a:latin typeface="Cambria Math" panose="02040503050406030204" pitchFamily="18" charset="0"/>
                            <a:ea typeface="Cambria Math" panose="02040503050406030204" pitchFamily="18" charset="0"/>
                            <a:cs typeface="Arial" charset="0"/>
                          </a:rPr>
                          <m:t>𝑚</m:t>
                        </m:r>
                      </m:sub>
                    </m:sSub>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𝑆</m:t>
                        </m:r>
                      </m:sub>
                    </m:sSub>
                    <m:r>
                      <a:rPr lang="en-US" sz="1800" b="0" i="1" dirty="0" smtClean="0">
                        <a:latin typeface="Cambria Math" panose="02040503050406030204" pitchFamily="18" charset="0"/>
                        <a:ea typeface="Cambria Math" panose="02040503050406030204" pitchFamily="18" charset="0"/>
                        <a:cs typeface="Arial" charset="0"/>
                      </a:rPr>
                      <m:t>+1)||</m:t>
                    </m:r>
                    <m:sSub>
                      <m:sSubPr>
                        <m:ctrlPr>
                          <a:rPr lang="en-US" sz="1800" b="0" i="1" dirty="0" smtClean="0">
                            <a:latin typeface="Cambria Math" panose="02040503050406030204" pitchFamily="18" charset="0"/>
                            <a:ea typeface="Cambria Math" panose="02040503050406030204" pitchFamily="18" charset="0"/>
                            <a:cs typeface="Arial" charset="0"/>
                          </a:rPr>
                        </m:ctrlPr>
                      </m:sSubPr>
                      <m:e>
                        <m:r>
                          <a:rPr lang="en-US" sz="1800" b="0" i="1" dirty="0" smtClean="0">
                            <a:latin typeface="Cambria Math" panose="02040503050406030204" pitchFamily="18" charset="0"/>
                            <a:ea typeface="Cambria Math" panose="02040503050406030204" pitchFamily="18" charset="0"/>
                            <a:cs typeface="Arial" charset="0"/>
                          </a:rPr>
                          <m:t>𝑅</m:t>
                        </m:r>
                      </m:e>
                      <m:sub>
                        <m:r>
                          <a:rPr lang="en-US" sz="1800" b="0" i="1" dirty="0" smtClean="0">
                            <a:latin typeface="Cambria Math" panose="02040503050406030204" pitchFamily="18" charset="0"/>
                            <a:ea typeface="Cambria Math" panose="02040503050406030204" pitchFamily="18" charset="0"/>
                            <a:cs typeface="Arial" charset="0"/>
                          </a:rPr>
                          <m:t>𝐷</m:t>
                        </m:r>
                      </m:sub>
                    </m:sSub>
                  </m:oMath>
                </a14:m>
                <a:r>
                  <a:rPr lang="en-US" sz="1800" i="1" dirty="0">
                    <a:latin typeface="Cambria Math" panose="02040503050406030204" pitchFamily="18" charset="0"/>
                    <a:cs typeface="Arial" charset="0"/>
                  </a:rPr>
                  <a:t>, </a:t>
                </a:r>
                <a14:m>
                  <m:oMath xmlns:m="http://schemas.openxmlformats.org/officeDocument/2006/math">
                    <m:sSub>
                      <m:sSubPr>
                        <m:ctrlPr>
                          <a:rPr lang="en-US" sz="1800" i="1" dirty="0" smtClean="0">
                            <a:latin typeface="Cambria Math" panose="02040503050406030204" pitchFamily="18" charset="0"/>
                            <a:cs typeface="Arial" charset="0"/>
                          </a:rPr>
                        </m:ctrlPr>
                      </m:sSubPr>
                      <m:e>
                        <m:r>
                          <a:rPr lang="en-US" sz="1800" i="1" dirty="0">
                            <a:latin typeface="Cambria Math" panose="02040503050406030204" pitchFamily="18" charset="0"/>
                            <a:cs typeface="Arial" charset="0"/>
                          </a:rPr>
                          <m:t>𝑍</m:t>
                        </m:r>
                      </m:e>
                      <m:sub>
                        <m:r>
                          <a:rPr lang="en-US" sz="1800" b="0" i="1" dirty="0" smtClean="0">
                            <a:latin typeface="Cambria Math" panose="02040503050406030204" pitchFamily="18" charset="0"/>
                            <a:cs typeface="Arial" charset="0"/>
                          </a:rPr>
                          <m:t>𝑖𝑛</m:t>
                        </m:r>
                      </m:sub>
                    </m:sSub>
                    <m:r>
                      <a:rPr lang="en-US" sz="1800" b="0" i="1" dirty="0" smtClean="0">
                        <a:latin typeface="Cambria Math" panose="02040503050406030204" pitchFamily="18" charset="0"/>
                        <a:cs typeface="Arial" charset="0"/>
                      </a:rPr>
                      <m:t>= </m:t>
                    </m:r>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𝑅</m:t>
                        </m:r>
                      </m:e>
                      <m:sub>
                        <m:r>
                          <a:rPr lang="en-US" sz="1800" b="0" i="1" dirty="0" smtClean="0">
                            <a:latin typeface="Cambria Math" panose="02040503050406030204" pitchFamily="18" charset="0"/>
                            <a:cs typeface="Arial" charset="0"/>
                          </a:rPr>
                          <m:t>𝑆</m:t>
                        </m:r>
                      </m:sub>
                    </m:sSub>
                    <m:r>
                      <a:rPr lang="en-US" sz="1800" b="0" i="1" dirty="0" smtClean="0">
                        <a:latin typeface="Cambria Math" panose="02040503050406030204" pitchFamily="18" charset="0"/>
                        <a:cs typeface="Arial" charset="0"/>
                      </a:rPr>
                      <m:t>||</m:t>
                    </m:r>
                    <m:f>
                      <m:fPr>
                        <m:ctrlPr>
                          <a:rPr lang="en-US" sz="1800" b="0" i="1" dirty="0" smtClean="0">
                            <a:latin typeface="Cambria Math" panose="02040503050406030204" pitchFamily="18" charset="0"/>
                            <a:cs typeface="Arial" charset="0"/>
                          </a:rPr>
                        </m:ctrlPr>
                      </m:fPr>
                      <m:num>
                        <m:r>
                          <a:rPr lang="en-US" sz="1800" b="0" i="1" dirty="0" smtClean="0">
                            <a:latin typeface="Cambria Math" panose="02040503050406030204" pitchFamily="18" charset="0"/>
                            <a:cs typeface="Arial" charset="0"/>
                          </a:rPr>
                          <m:t>1</m:t>
                        </m:r>
                      </m:num>
                      <m:den>
                        <m:sSub>
                          <m:sSubPr>
                            <m:ctrlPr>
                              <a:rPr lang="en-US" sz="1800" b="0" i="1" dirty="0" smtClean="0">
                                <a:latin typeface="Cambria Math" panose="02040503050406030204" pitchFamily="18" charset="0"/>
                                <a:cs typeface="Arial" charset="0"/>
                              </a:rPr>
                            </m:ctrlPr>
                          </m:sSubPr>
                          <m:e>
                            <m:r>
                              <a:rPr lang="en-US" sz="1800" b="0" i="1" dirty="0" smtClean="0">
                                <a:latin typeface="Cambria Math" panose="02040503050406030204" pitchFamily="18" charset="0"/>
                                <a:cs typeface="Arial" charset="0"/>
                              </a:rPr>
                              <m:t>𝑔</m:t>
                            </m:r>
                          </m:e>
                          <m:sub>
                            <m:r>
                              <a:rPr lang="en-US" sz="1800" b="0" i="1" dirty="0" smtClean="0">
                                <a:latin typeface="Cambria Math" panose="02040503050406030204" pitchFamily="18" charset="0"/>
                                <a:cs typeface="Arial" charset="0"/>
                              </a:rPr>
                              <m:t>𝑚</m:t>
                            </m:r>
                          </m:sub>
                        </m:sSub>
                      </m:den>
                    </m:f>
                  </m:oMath>
                </a14:m>
                <a:endParaRPr lang="en-US" sz="1800" i="1" dirty="0">
                  <a:latin typeface="Cambria Math" panose="02040503050406030204" pitchFamily="18" charset="0"/>
                  <a:cs typeface="Arial" charset="0"/>
                </a:endParaRPr>
              </a:p>
              <a:p>
                <a:pPr>
                  <a:spcBef>
                    <a:spcPts val="400"/>
                  </a:spcBef>
                </a:pP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𝐷𝐷</m:t>
                        </m:r>
                      </m:sub>
                    </m:sSub>
                    <m:r>
                      <a:rPr lang="en-US" sz="1800" b="0" i="1" smtClean="0">
                        <a:latin typeface="Cambria Math" panose="02040503050406030204" pitchFamily="18" charset="0"/>
                        <a:cs typeface="Arial" charset="0"/>
                      </a:rPr>
                      <m:t>=12</m:t>
                    </m:r>
                    <m:r>
                      <a:rPr lang="en-US" sz="1800" b="0" i="1" smtClean="0">
                        <a:latin typeface="Cambria Math" panose="02040503050406030204" pitchFamily="18" charset="0"/>
                        <a:cs typeface="Arial" charset="0"/>
                      </a:rPr>
                      <m:t>𝑉</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r>
                      <a:rPr lang="en-US" sz="1800" b="0" i="1" smtClean="0">
                        <a:latin typeface="Cambria Math" panose="02040503050406030204" pitchFamily="18" charset="0"/>
                        <a:cs typeface="Arial" charset="0"/>
                      </a:rPr>
                      <m:t>=60</m:t>
                    </m:r>
                    <m:r>
                      <a:rPr lang="en-US" sz="1800" b="0" i="1" smtClean="0">
                        <a:latin typeface="Cambria Math" panose="02040503050406030204" pitchFamily="18" charset="0"/>
                        <a:cs typeface="Arial" charset="0"/>
                      </a:rPr>
                      <m:t>𝑚𝐴</m:t>
                    </m:r>
                    <m:r>
                      <a:rPr lang="en-US" sz="1800" b="0" i="1" smtClean="0">
                        <a:latin typeface="Cambria Math" panose="02040503050406030204" pitchFamily="18" charset="0"/>
                        <a:cs typeface="Arial" charset="0"/>
                      </a:rPr>
                      <m:t>,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=−6,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𝐴</m:t>
                        </m:r>
                      </m:e>
                      <m:sub>
                        <m:r>
                          <a:rPr lang="en-US" sz="1800" b="0" i="1" smtClean="0">
                            <a:latin typeface="Cambria Math" panose="02040503050406030204" pitchFamily="18" charset="0"/>
                            <a:cs typeface="Arial" charset="0"/>
                          </a:rPr>
                          <m:t>𝑉</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𝐿</m:t>
                        </m:r>
                      </m:sub>
                    </m:sSub>
                    <m:r>
                      <a:rPr lang="en-US" sz="1800" b="0" i="1" smtClean="0">
                        <a:latin typeface="Cambria Math" panose="02040503050406030204" pitchFamily="18" charset="0"/>
                        <a:cs typeface="Arial" charset="0"/>
                      </a:rPr>
                      <m:t>=1</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r>
                      <a:rPr lang="en-US" sz="1800" b="0" i="1" smtClean="0">
                        <a:latin typeface="Cambria Math" panose="02040503050406030204" pitchFamily="18" charset="0"/>
                        <a:ea typeface="Cambria Math" panose="02040503050406030204" pitchFamily="18" charset="0"/>
                        <a:cs typeface="Arial" charset="0"/>
                      </a:rPr>
                      <m:t>, </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𝑆</m:t>
                        </m:r>
                      </m:sub>
                    </m:sSub>
                    <m:r>
                      <a:rPr lang="en-US" sz="1800" b="0" i="1" smtClean="0">
                        <a:latin typeface="Cambria Math" panose="02040503050406030204" pitchFamily="18" charset="0"/>
                        <a:ea typeface="Cambria Math" panose="02040503050406030204" pitchFamily="18" charset="0"/>
                        <a:cs typeface="Arial" charset="0"/>
                      </a:rPr>
                      <m:t>=50</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b="0" dirty="0">
                  <a:latin typeface="Arial" charset="0"/>
                  <a:ea typeface="Cambria Math" panose="02040503050406030204" pitchFamily="18" charset="0"/>
                  <a:cs typeface="Arial" charset="0"/>
                </a:endParaRPr>
              </a:p>
              <a:p>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m:t>
                        </m:r>
                        <m:r>
                          <a:rPr lang="en-US" sz="1800" b="0" i="1" smtClean="0">
                            <a:latin typeface="Cambria Math" panose="02040503050406030204" pitchFamily="18" charset="0"/>
                            <a:cs typeface="Arial" charset="0"/>
                          </a:rPr>
                          <m:t>,</m:t>
                        </m:r>
                        <m:r>
                          <a:rPr lang="en-US" sz="1800" b="0" i="1" smtClean="0">
                            <a:latin typeface="Cambria Math" panose="02040503050406030204" pitchFamily="18" charset="0"/>
                            <a:cs typeface="Arial" charset="0"/>
                          </a:rPr>
                          <m:t>𝑞</m:t>
                        </m:r>
                      </m:sub>
                    </m:sSub>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r>
                          <a:rPr lang="en-US" sz="1800" b="0" i="1" smtClean="0">
                            <a:latin typeface="Cambria Math" panose="02040503050406030204" pitchFamily="18" charset="0"/>
                            <a:cs typeface="Arial" charset="0"/>
                          </a:rPr>
                          <m:t>2</m:t>
                        </m:r>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e>
                          <m:sup>
                            <m:r>
                              <a:rPr lang="en-US" sz="1800" b="0" i="1" smtClean="0">
                                <a:latin typeface="Cambria Math" panose="02040503050406030204" pitchFamily="18" charset="0"/>
                                <a:cs typeface="Arial" charset="0"/>
                              </a:rPr>
                              <m:t>2</m:t>
                            </m:r>
                          </m:sup>
                        </m:sSup>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den>
                    </m:f>
                    <m:d>
                      <m:dPr>
                        <m:ctrlPr>
                          <a:rPr lang="en-US" sz="1800" b="0" i="1" smtClean="0">
                            <a:latin typeface="Cambria Math" panose="02040503050406030204" pitchFamily="18" charset="0"/>
                            <a:cs typeface="Arial" charset="0"/>
                          </a:rPr>
                        </m:ctrlPr>
                      </m:d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r>
                          <a:rPr lang="en-US" sz="1800" b="0" i="1" smtClean="0">
                            <a:latin typeface="Cambria Math" panose="02040503050406030204" pitchFamily="18" charset="0"/>
                            <a:cs typeface="Arial" charset="0"/>
                          </a:rPr>
                          <m:t>+</m:t>
                        </m:r>
                        <m:rad>
                          <m:radPr>
                            <m:degHide m:val="on"/>
                            <m:ctrlPr>
                              <a:rPr lang="en-US" sz="1800" b="0" i="1" smtClean="0">
                                <a:latin typeface="Cambria Math" panose="02040503050406030204" pitchFamily="18" charset="0"/>
                                <a:cs typeface="Arial" charset="0"/>
                              </a:rPr>
                            </m:ctrlPr>
                          </m:radPr>
                          <m:deg/>
                          <m:e>
                            <m:sSup>
                              <m:sSupPr>
                                <m:ctrlPr>
                                  <a:rPr lang="en-US" sz="1800" b="0" i="1" smtClean="0">
                                    <a:latin typeface="Cambria Math" panose="02040503050406030204" pitchFamily="18" charset="0"/>
                                    <a:cs typeface="Arial" charset="0"/>
                                  </a:rPr>
                                </m:ctrlPr>
                              </m:sSupPr>
                              <m:e>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sup>
                                <m:r>
                                  <a:rPr lang="en-US" sz="1800" b="0" i="1" smtClean="0">
                                    <a:latin typeface="Cambria Math" panose="02040503050406030204" pitchFamily="18" charset="0"/>
                                    <a:cs typeface="Arial" charset="0"/>
                                  </a:rPr>
                                  <m:t>2</m:t>
                                </m:r>
                              </m:sup>
                            </m:sSup>
                            <m:r>
                              <a:rPr lang="en-US" sz="1800" b="0" i="1" smtClean="0">
                                <a:latin typeface="Cambria Math" panose="02040503050406030204" pitchFamily="18" charset="0"/>
                                <a:cs typeface="Arial" charset="0"/>
                              </a:rPr>
                              <m:t>−4</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𝑖</m:t>
                                </m:r>
                              </m:e>
                              <m:sub>
                                <m:r>
                                  <a:rPr lang="en-US" sz="1800" b="0" i="1" smtClean="0">
                                    <a:latin typeface="Cambria Math" panose="02040503050406030204" pitchFamily="18" charset="0"/>
                                    <a:cs typeface="Arial" charset="0"/>
                                  </a:rPr>
                                  <m:t>𝑑𝑠𝑠</m:t>
                                </m:r>
                              </m:sub>
                            </m:sSub>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e>
                        </m:rad>
                      </m:e>
                    </m:d>
                    <m:r>
                      <a:rPr lang="en-US" sz="1800" b="0" i="1" smtClean="0">
                        <a:latin typeface="Cambria Math" panose="02040503050406030204" pitchFamily="18" charset="0"/>
                        <a:cs typeface="Arial" charset="0"/>
                      </a:rPr>
                      <m:t>−</m:t>
                    </m:r>
                    <m:f>
                      <m:fPr>
                        <m:ctrlPr>
                          <a:rPr lang="en-US" sz="1800" b="0" i="1" smtClean="0">
                            <a:latin typeface="Cambria Math" panose="02040503050406030204" pitchFamily="18" charset="0"/>
                            <a:cs typeface="Arial" charset="0"/>
                          </a:rPr>
                        </m:ctrlPr>
                      </m:fPr>
                      <m:num>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𝑉</m:t>
                            </m:r>
                          </m:e>
                          <m:sub>
                            <m:r>
                              <a:rPr lang="en-US" sz="1800" b="0" i="1" smtClean="0">
                                <a:latin typeface="Cambria Math" panose="02040503050406030204" pitchFamily="18" charset="0"/>
                                <a:cs typeface="Arial" charset="0"/>
                              </a:rPr>
                              <m:t>𝑃</m:t>
                            </m:r>
                          </m:sub>
                        </m:sSub>
                      </m:num>
                      <m:den>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𝑆</m:t>
                            </m:r>
                          </m:sub>
                        </m:sSub>
                      </m:den>
                    </m:f>
                  </m:oMath>
                </a14:m>
                <a:endParaRPr lang="en-US" sz="1800" dirty="0">
                  <a:latin typeface="Arial" charset="0"/>
                  <a:ea typeface="Arial" charset="0"/>
                  <a:cs typeface="Arial" charset="0"/>
                </a:endParaRPr>
              </a:p>
              <a:p>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Solve for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:10= </m:t>
                    </m:r>
                    <m:sSub>
                      <m:sSubPr>
                        <m:ctrlPr>
                          <a:rPr lang="en-US" sz="1800" b="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𝑔</m:t>
                        </m:r>
                      </m:e>
                      <m:sub>
                        <m:r>
                          <a:rPr lang="en-US" sz="1800" b="0" i="1" smtClean="0">
                            <a:latin typeface="Cambria Math" panose="02040503050406030204" pitchFamily="18" charset="0"/>
                            <a:cs typeface="Arial" charset="0"/>
                          </a:rPr>
                          <m:t>𝑚</m:t>
                        </m:r>
                      </m:sub>
                    </m:sSub>
                    <m:r>
                      <a:rPr lang="en-US" sz="1800" i="1">
                        <a:latin typeface="Cambria Math" panose="02040503050406030204" pitchFamily="18" charset="0"/>
                        <a:ea typeface="Cambria Math" panose="02040503050406030204" pitchFamily="18" charset="0"/>
                        <a:cs typeface="Arial" charset="0"/>
                      </a:rPr>
                      <m:t>×</m:t>
                    </m:r>
                    <m:sSub>
                      <m:sSubPr>
                        <m:ctrlPr>
                          <a:rPr lang="en-US" sz="180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𝐷</m:t>
                        </m:r>
                      </m:sub>
                    </m:sSub>
                    <m:r>
                      <a:rPr lang="en-US" sz="1800" b="0" i="1" smtClean="0">
                        <a:latin typeface="Cambria Math" panose="02040503050406030204" pitchFamily="18" charset="0"/>
                        <a:ea typeface="Cambria Math" panose="02040503050406030204" pitchFamily="18" charset="0"/>
                        <a:cs typeface="Arial" charset="0"/>
                      </a:rPr>
                      <m:t>||</m:t>
                    </m:r>
                    <m:sSub>
                      <m:sSubPr>
                        <m:ctrlPr>
                          <a:rPr lang="en-US" sz="1800" b="0" i="1" smtClean="0">
                            <a:latin typeface="Cambria Math" panose="02040503050406030204" pitchFamily="18" charset="0"/>
                            <a:ea typeface="Cambria Math" panose="02040503050406030204" pitchFamily="18" charset="0"/>
                            <a:cs typeface="Arial" charset="0"/>
                          </a:rPr>
                        </m:ctrlPr>
                      </m:sSubPr>
                      <m:e>
                        <m:r>
                          <a:rPr lang="en-US" sz="1800" b="0" i="1" smtClean="0">
                            <a:latin typeface="Cambria Math" panose="02040503050406030204" pitchFamily="18" charset="0"/>
                            <a:ea typeface="Cambria Math" panose="02040503050406030204" pitchFamily="18" charset="0"/>
                            <a:cs typeface="Arial" charset="0"/>
                          </a:rPr>
                          <m:t>𝑅</m:t>
                        </m:r>
                      </m:e>
                      <m:sub>
                        <m:r>
                          <a:rPr lang="en-US" sz="1800" b="0" i="1" smtClean="0">
                            <a:latin typeface="Cambria Math" panose="02040503050406030204" pitchFamily="18" charset="0"/>
                            <a:ea typeface="Cambria Math" panose="02040503050406030204" pitchFamily="18" charset="0"/>
                            <a:cs typeface="Arial" charset="0"/>
                          </a:rPr>
                          <m:t>𝐿</m:t>
                        </m:r>
                      </m:sub>
                    </m:sSub>
                  </m:oMath>
                </a14:m>
                <a:r>
                  <a:rPr lang="en-US" sz="1800" dirty="0">
                    <a:latin typeface="Arial" charset="0"/>
                    <a:ea typeface="Arial" charset="0"/>
                    <a:cs typeface="Arial" charset="0"/>
                  </a:rPr>
                  <a:t>, </a:t>
                </a:r>
                <a14:m>
                  <m:oMath xmlns:m="http://schemas.openxmlformats.org/officeDocument/2006/math">
                    <m:sSub>
                      <m:sSubPr>
                        <m:ctrlPr>
                          <a:rPr lang="en-US" sz="1800" i="1" smtClean="0">
                            <a:latin typeface="Cambria Math" panose="02040503050406030204" pitchFamily="18" charset="0"/>
                            <a:cs typeface="Arial" charset="0"/>
                          </a:rPr>
                        </m:ctrlPr>
                      </m:sSubPr>
                      <m:e>
                        <m:r>
                          <a:rPr lang="en-US" sz="1800" b="0" i="1" smtClean="0">
                            <a:latin typeface="Cambria Math" panose="02040503050406030204" pitchFamily="18" charset="0"/>
                            <a:cs typeface="Arial" charset="0"/>
                          </a:rPr>
                          <m:t>𝑅</m:t>
                        </m:r>
                      </m:e>
                      <m:sub>
                        <m:r>
                          <a:rPr lang="en-US" sz="1800" b="0" i="1" smtClean="0">
                            <a:latin typeface="Cambria Math" panose="02040503050406030204" pitchFamily="18" charset="0"/>
                            <a:cs typeface="Arial" charset="0"/>
                          </a:rPr>
                          <m:t>𝐷</m:t>
                        </m:r>
                      </m:sub>
                    </m:sSub>
                    <m:r>
                      <a:rPr lang="en-US" sz="1800" b="0" i="1" smtClean="0">
                        <a:latin typeface="Cambria Math" panose="02040503050406030204" pitchFamily="18" charset="0"/>
                        <a:cs typeface="Arial" charset="0"/>
                      </a:rPr>
                      <m:t>=2</m:t>
                    </m:r>
                    <m:r>
                      <a:rPr lang="en-US" sz="1800" b="0" i="1" smtClean="0">
                        <a:latin typeface="Cambria Math" panose="02040503050406030204" pitchFamily="18" charset="0"/>
                        <a:cs typeface="Arial" charset="0"/>
                      </a:rPr>
                      <m:t>𝑘</m:t>
                    </m:r>
                    <m:r>
                      <m:rPr>
                        <m:sty m:val="p"/>
                      </m:rPr>
                      <a:rPr lang="el-GR" sz="1800" b="0" i="1" smtClean="0">
                        <a:latin typeface="Cambria Math" panose="02040503050406030204" pitchFamily="18" charset="0"/>
                        <a:ea typeface="Cambria Math" panose="02040503050406030204" pitchFamily="18" charset="0"/>
                        <a:cs typeface="Arial" charset="0"/>
                      </a:rPr>
                      <m:t>Ω</m:t>
                    </m:r>
                  </m:oMath>
                </a14:m>
                <a:endParaRPr lang="en-US" sz="1800" dirty="0">
                  <a:latin typeface="Arial" charset="0"/>
                  <a:ea typeface="Arial" charset="0"/>
                  <a:cs typeface="Arial" charset="0"/>
                </a:endParaRPr>
              </a:p>
              <a:p>
                <a:pPr marL="342900" indent="-342900">
                  <a:buFont typeface="+mj-lt"/>
                  <a:buAutoNum type="arabicPeriod"/>
                </a:pPr>
                <a:r>
                  <a:rPr lang="en-US" sz="1800" dirty="0">
                    <a:latin typeface="Arial" charset="0"/>
                    <a:ea typeface="Arial" charset="0"/>
                    <a:cs typeface="Arial" charset="0"/>
                  </a:rPr>
                  <a:t>Find </a:t>
                </a:r>
                <a14:m>
                  <m:oMath xmlns:m="http://schemas.openxmlformats.org/officeDocument/2006/math">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m:t>
                        </m:r>
                        <m:r>
                          <a:rPr lang="en-US" sz="1800" i="1">
                            <a:latin typeface="Cambria Math" panose="02040503050406030204" pitchFamily="18" charset="0"/>
                            <a:cs typeface="Arial" charset="0"/>
                          </a:rPr>
                          <m:t>,</m:t>
                        </m:r>
                        <m:r>
                          <a:rPr lang="en-US" sz="1800" i="1">
                            <a:latin typeface="Cambria Math" panose="02040503050406030204" pitchFamily="18" charset="0"/>
                            <a:cs typeface="Arial" charset="0"/>
                          </a:rPr>
                          <m:t>𝑞</m:t>
                        </m:r>
                      </m:sub>
                    </m:sSub>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r>
                          <a:rPr lang="en-US" sz="1800" i="1">
                            <a:latin typeface="Cambria Math" panose="02040503050406030204" pitchFamily="18" charset="0"/>
                            <a:cs typeface="Arial" charset="0"/>
                          </a:rPr>
                          <m:t>2</m:t>
                        </m:r>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e>
                          <m:sup>
                            <m:r>
                              <a:rPr lang="en-US" sz="1800" i="1">
                                <a:latin typeface="Cambria Math" panose="02040503050406030204" pitchFamily="18" charset="0"/>
                                <a:cs typeface="Arial" charset="0"/>
                              </a:rPr>
                              <m:t>2</m:t>
                            </m:r>
                          </m:sup>
                        </m:sSup>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den>
                    </m:f>
                    <m:d>
                      <m:dPr>
                        <m:ctrlPr>
                          <a:rPr lang="en-US" sz="1800" i="1">
                            <a:latin typeface="Cambria Math" panose="02040503050406030204" pitchFamily="18" charset="0"/>
                            <a:cs typeface="Arial" charset="0"/>
                          </a:rPr>
                        </m:ctrlPr>
                      </m:d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r>
                          <a:rPr lang="en-US" sz="1800" i="1">
                            <a:latin typeface="Cambria Math" panose="02040503050406030204" pitchFamily="18" charset="0"/>
                            <a:cs typeface="Arial" charset="0"/>
                          </a:rPr>
                          <m:t>+</m:t>
                        </m:r>
                        <m:rad>
                          <m:radPr>
                            <m:degHide m:val="on"/>
                            <m:ctrlPr>
                              <a:rPr lang="en-US" sz="1800" i="1">
                                <a:latin typeface="Cambria Math" panose="02040503050406030204" pitchFamily="18" charset="0"/>
                                <a:cs typeface="Arial" charset="0"/>
                              </a:rPr>
                            </m:ctrlPr>
                          </m:radPr>
                          <m:deg/>
                          <m:e>
                            <m:sSup>
                              <m:sSupPr>
                                <m:ctrlPr>
                                  <a:rPr lang="en-US" sz="1800" i="1">
                                    <a:latin typeface="Cambria Math" panose="02040503050406030204" pitchFamily="18" charset="0"/>
                                    <a:cs typeface="Arial" charset="0"/>
                                  </a:rPr>
                                </m:ctrlPr>
                              </m:sSupPr>
                              <m:e>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sup>
                                <m:r>
                                  <a:rPr lang="en-US" sz="1800" i="1">
                                    <a:latin typeface="Cambria Math" panose="02040503050406030204" pitchFamily="18" charset="0"/>
                                    <a:cs typeface="Arial" charset="0"/>
                                  </a:rPr>
                                  <m:t>2</m:t>
                                </m:r>
                              </m:sup>
                            </m:sSup>
                            <m:r>
                              <a:rPr lang="en-US" sz="1800" i="1">
                                <a:latin typeface="Cambria Math" panose="02040503050406030204" pitchFamily="18" charset="0"/>
                                <a:cs typeface="Arial" charset="0"/>
                              </a:rPr>
                              <m:t>−4</m:t>
                            </m:r>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𝑖</m:t>
                                </m:r>
                              </m:e>
                              <m:sub>
                                <m:r>
                                  <a:rPr lang="en-US" sz="1800" i="1">
                                    <a:latin typeface="Cambria Math" panose="02040503050406030204" pitchFamily="18" charset="0"/>
                                    <a:cs typeface="Arial" charset="0"/>
                                  </a:rPr>
                                  <m:t>𝑑𝑠𝑠</m:t>
                                </m:r>
                              </m:sub>
                            </m:sSub>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e>
                        </m:rad>
                      </m:e>
                    </m:d>
                    <m:r>
                      <a:rPr lang="en-US" sz="1800" i="1">
                        <a:latin typeface="Cambria Math" panose="02040503050406030204" pitchFamily="18" charset="0"/>
                        <a:cs typeface="Arial" charset="0"/>
                      </a:rPr>
                      <m:t>−</m:t>
                    </m:r>
                    <m:f>
                      <m:fPr>
                        <m:ctrlPr>
                          <a:rPr lang="en-US" sz="1800" i="1">
                            <a:latin typeface="Cambria Math" panose="02040503050406030204" pitchFamily="18" charset="0"/>
                            <a:cs typeface="Arial" charset="0"/>
                          </a:rPr>
                        </m:ctrlPr>
                      </m:fPr>
                      <m:num>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𝑉</m:t>
                            </m:r>
                          </m:e>
                          <m:sub>
                            <m:r>
                              <a:rPr lang="en-US" sz="1800" i="1">
                                <a:latin typeface="Cambria Math" panose="02040503050406030204" pitchFamily="18" charset="0"/>
                                <a:cs typeface="Arial" charset="0"/>
                              </a:rPr>
                              <m:t>𝑃</m:t>
                            </m:r>
                          </m:sub>
                        </m:sSub>
                      </m:num>
                      <m:den>
                        <m:sSub>
                          <m:sSubPr>
                            <m:ctrlPr>
                              <a:rPr lang="en-US" sz="1800" i="1">
                                <a:latin typeface="Cambria Math" panose="02040503050406030204" pitchFamily="18" charset="0"/>
                                <a:cs typeface="Arial" charset="0"/>
                              </a:rPr>
                            </m:ctrlPr>
                          </m:sSubPr>
                          <m:e>
                            <m:r>
                              <a:rPr lang="en-US" sz="1800" i="1">
                                <a:latin typeface="Cambria Math" panose="02040503050406030204" pitchFamily="18" charset="0"/>
                                <a:cs typeface="Arial" charset="0"/>
                              </a:rPr>
                              <m:t>𝑅</m:t>
                            </m:r>
                          </m:e>
                          <m:sub>
                            <m:r>
                              <a:rPr lang="en-US" sz="1800" i="1">
                                <a:latin typeface="Cambria Math" panose="02040503050406030204" pitchFamily="18" charset="0"/>
                                <a:cs typeface="Arial" charset="0"/>
                              </a:rPr>
                              <m:t>𝑆</m:t>
                            </m:r>
                          </m:sub>
                        </m:sSub>
                      </m:den>
                    </m:f>
                    <m:r>
                      <a:rPr lang="en-US" sz="1800" b="0" i="0" smtClean="0">
                        <a:latin typeface="Cambria Math" panose="02040503050406030204" pitchFamily="18" charset="0"/>
                        <a:cs typeface="Arial" charset="0"/>
                      </a:rPr>
                      <m:t>=10</m:t>
                    </m:r>
                    <m:r>
                      <m:rPr>
                        <m:sty m:val="p"/>
                      </m:rPr>
                      <a:rPr lang="en-US" sz="1800" b="0" i="0" smtClean="0">
                        <a:latin typeface="Cambria Math" panose="02040503050406030204" pitchFamily="18" charset="0"/>
                        <a:cs typeface="Arial" charset="0"/>
                      </a:rPr>
                      <m:t>mA</m:t>
                    </m:r>
                  </m:oMath>
                </a14:m>
                <a:endParaRPr lang="en-US" sz="1800" dirty="0">
                  <a:latin typeface="Arial" charset="0"/>
                  <a:ea typeface="Arial" charset="0"/>
                  <a:cs typeface="Arial" charset="0"/>
                </a:endParaRPr>
              </a:p>
              <a:p>
                <a:pPr marL="342900" indent="-342900">
                  <a:buFont typeface="+mj-lt"/>
                  <a:buAutoNum type="arabicPeriod"/>
                </a:pPr>
                <a:endParaRPr lang="en-US" sz="1800" dirty="0">
                  <a:latin typeface="Arial" charset="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804132" y="2128563"/>
                <a:ext cx="7935242" cy="4243114"/>
              </a:xfrm>
              <a:blipFill>
                <a:blip r:embed="rId3"/>
                <a:stretch>
                  <a:fillRect l="-47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dirty="0"/>
          </a:p>
        </p:txBody>
      </p:sp>
      <p:grpSp>
        <p:nvGrpSpPr>
          <p:cNvPr id="31" name="Group 30">
            <a:extLst>
              <a:ext uri="{FF2B5EF4-FFF2-40B4-BE49-F238E27FC236}">
                <a16:creationId xmlns:a16="http://schemas.microsoft.com/office/drawing/2014/main" id="{47B446B1-2985-7153-D1D6-4D9AA19156B3}"/>
              </a:ext>
            </a:extLst>
          </p:cNvPr>
          <p:cNvGrpSpPr/>
          <p:nvPr/>
        </p:nvGrpSpPr>
        <p:grpSpPr>
          <a:xfrm>
            <a:off x="399399" y="2802801"/>
            <a:ext cx="2529494" cy="1969161"/>
            <a:chOff x="925148" y="2716740"/>
            <a:chExt cx="2529494" cy="1969161"/>
          </a:xfrm>
        </p:grpSpPr>
        <p:grpSp>
          <p:nvGrpSpPr>
            <p:cNvPr id="8" name="Group 220">
              <a:extLst>
                <a:ext uri="{FF2B5EF4-FFF2-40B4-BE49-F238E27FC236}">
                  <a16:creationId xmlns:a16="http://schemas.microsoft.com/office/drawing/2014/main" id="{20727F70-735F-674A-8279-683B9EA6A2D5}"/>
                </a:ext>
              </a:extLst>
            </p:cNvPr>
            <p:cNvGrpSpPr>
              <a:grpSpLocks/>
            </p:cNvGrpSpPr>
            <p:nvPr/>
          </p:nvGrpSpPr>
          <p:grpSpPr bwMode="auto">
            <a:xfrm>
              <a:off x="2091008" y="4288913"/>
              <a:ext cx="140150" cy="279698"/>
              <a:chOff x="3264" y="3072"/>
              <a:chExt cx="96" cy="192"/>
            </a:xfrm>
          </p:grpSpPr>
          <p:sp>
            <p:nvSpPr>
              <p:cNvPr id="54" name="Line 17">
                <a:extLst>
                  <a:ext uri="{FF2B5EF4-FFF2-40B4-BE49-F238E27FC236}">
                    <a16:creationId xmlns:a16="http://schemas.microsoft.com/office/drawing/2014/main" id="{5E2BCDBF-17CC-6843-BAB0-FD9BD41C3A98}"/>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Freeform 18">
                <a:extLst>
                  <a:ext uri="{FF2B5EF4-FFF2-40B4-BE49-F238E27FC236}">
                    <a16:creationId xmlns:a16="http://schemas.microsoft.com/office/drawing/2014/main" id="{425454E3-F1FA-5549-883E-86A62FFF63C3}"/>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grpSp>
          <p:nvGrpSpPr>
            <p:cNvPr id="64" name="Group 63">
              <a:extLst>
                <a:ext uri="{FF2B5EF4-FFF2-40B4-BE49-F238E27FC236}">
                  <a16:creationId xmlns:a16="http://schemas.microsoft.com/office/drawing/2014/main" id="{A6A04168-10FE-DF45-8990-DA260789507E}"/>
                </a:ext>
              </a:extLst>
            </p:cNvPr>
            <p:cNvGrpSpPr/>
            <p:nvPr/>
          </p:nvGrpSpPr>
          <p:grpSpPr>
            <a:xfrm>
              <a:off x="1746931" y="3681122"/>
              <a:ext cx="909966" cy="662702"/>
              <a:chOff x="4764938" y="2702223"/>
              <a:chExt cx="909966" cy="662702"/>
            </a:xfrm>
          </p:grpSpPr>
          <p:cxnSp>
            <p:nvCxnSpPr>
              <p:cNvPr id="56" name="Straight Connector 55">
                <a:extLst>
                  <a:ext uri="{FF2B5EF4-FFF2-40B4-BE49-F238E27FC236}">
                    <a16:creationId xmlns:a16="http://schemas.microsoft.com/office/drawing/2014/main" id="{D9816968-5DF5-254A-938F-6BA04E63E6FD}"/>
                  </a:ext>
                </a:extLst>
              </p:cNvPr>
              <p:cNvCxnSpPr/>
              <p:nvPr/>
            </p:nvCxnSpPr>
            <p:spPr bwMode="auto">
              <a:xfrm>
                <a:off x="5041503" y="2970074"/>
                <a:ext cx="2765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929CA8-10FC-324A-BCAC-523C8B646B14}"/>
                  </a:ext>
                </a:extLst>
              </p:cNvPr>
              <p:cNvCxnSpPr/>
              <p:nvPr/>
            </p:nvCxnSpPr>
            <p:spPr bwMode="auto">
              <a:xfrm rot="16200000">
                <a:off x="5241262" y="2831717"/>
                <a:ext cx="156497"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A0D722-71C1-734E-B132-9CB0AE103A60}"/>
                  </a:ext>
                </a:extLst>
              </p:cNvPr>
              <p:cNvCxnSpPr/>
              <p:nvPr/>
            </p:nvCxnSpPr>
            <p:spPr bwMode="auto">
              <a:xfrm rot="10800000" flipH="1">
                <a:off x="5041504" y="2908213"/>
                <a:ext cx="273687" cy="3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D8E810-ADAD-1949-A50D-534A9B2A7FF2}"/>
                  </a:ext>
                </a:extLst>
              </p:cNvPr>
              <p:cNvCxnSpPr/>
              <p:nvPr/>
            </p:nvCxnSpPr>
            <p:spPr bwMode="auto">
              <a:xfrm rot="10800000" flipV="1">
                <a:off x="4764938" y="2751717"/>
                <a:ext cx="27368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C843E-BDFF-F840-9174-E90A1D0EECF0}"/>
                  </a:ext>
                </a:extLst>
              </p:cNvPr>
              <p:cNvCxnSpPr/>
              <p:nvPr/>
            </p:nvCxnSpPr>
            <p:spPr bwMode="auto">
              <a:xfrm rot="10800000" flipV="1">
                <a:off x="5315188" y="2751716"/>
                <a:ext cx="276567" cy="31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699EB-660D-3C48-B2EE-D311798B27D6}"/>
                  </a:ext>
                </a:extLst>
              </p:cNvPr>
              <p:cNvCxnSpPr/>
              <p:nvPr/>
            </p:nvCxnSpPr>
            <p:spPr bwMode="auto">
              <a:xfrm rot="16200000" flipV="1">
                <a:off x="4966295" y="2830120"/>
                <a:ext cx="153302" cy="2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4159B23-CA0F-3A40-84F8-153B89F1DF44}"/>
                  </a:ext>
                </a:extLst>
              </p:cNvPr>
              <p:cNvCxnSpPr/>
              <p:nvPr/>
            </p:nvCxnSpPr>
            <p:spPr bwMode="auto">
              <a:xfrm rot="16200000" flipV="1">
                <a:off x="5025046" y="3210183"/>
                <a:ext cx="306604" cy="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Isosceles Triangle 911">
                <a:extLst>
                  <a:ext uri="{FF2B5EF4-FFF2-40B4-BE49-F238E27FC236}">
                    <a16:creationId xmlns:a16="http://schemas.microsoft.com/office/drawing/2014/main" id="{8ADC3305-552F-3F4E-A038-4ED7C2321F65}"/>
                  </a:ext>
                </a:extLst>
              </p:cNvPr>
              <p:cNvSpPr/>
              <p:nvPr/>
            </p:nvSpPr>
            <p:spPr bwMode="auto">
              <a:xfrm>
                <a:off x="5139453" y="3030756"/>
                <a:ext cx="83547" cy="10858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a:extLst>
                  <a:ext uri="{FF2B5EF4-FFF2-40B4-BE49-F238E27FC236}">
                    <a16:creationId xmlns:a16="http://schemas.microsoft.com/office/drawing/2014/main" id="{DBAFB259-E7C9-4D43-8054-E39642A2B6CF}"/>
                  </a:ext>
                </a:extLst>
              </p:cNvPr>
              <p:cNvSpPr txBox="1"/>
              <p:nvPr/>
            </p:nvSpPr>
            <p:spPr>
              <a:xfrm>
                <a:off x="4911543" y="3029826"/>
                <a:ext cx="224945" cy="3106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a:rPr>
                  <a:t>G</a:t>
                </a:r>
              </a:p>
            </p:txBody>
          </p:sp>
          <p:sp>
            <p:nvSpPr>
              <p:cNvPr id="10" name="TextBox 9">
                <a:extLst>
                  <a:ext uri="{FF2B5EF4-FFF2-40B4-BE49-F238E27FC236}">
                    <a16:creationId xmlns:a16="http://schemas.microsoft.com/office/drawing/2014/main" id="{EA4B8C87-F2BD-014B-87A7-2345D28EB0C9}"/>
                  </a:ext>
                </a:extLst>
              </p:cNvPr>
              <p:cNvSpPr txBox="1"/>
              <p:nvPr/>
            </p:nvSpPr>
            <p:spPr>
              <a:xfrm>
                <a:off x="5426941" y="2774887"/>
                <a:ext cx="2479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S</a:t>
                </a:r>
              </a:p>
            </p:txBody>
          </p:sp>
          <p:sp>
            <p:nvSpPr>
              <p:cNvPr id="11" name="TextBox 10">
                <a:extLst>
                  <a:ext uri="{FF2B5EF4-FFF2-40B4-BE49-F238E27FC236}">
                    <a16:creationId xmlns:a16="http://schemas.microsoft.com/office/drawing/2014/main" id="{6A8BD514-687F-7049-AC42-D2204D550579}"/>
                  </a:ext>
                </a:extLst>
              </p:cNvPr>
              <p:cNvSpPr txBox="1"/>
              <p:nvPr/>
            </p:nvSpPr>
            <p:spPr>
              <a:xfrm>
                <a:off x="4771190" y="2702223"/>
                <a:ext cx="35357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D</a:t>
                </a:r>
              </a:p>
            </p:txBody>
          </p:sp>
        </p:grpSp>
        <p:sp>
          <p:nvSpPr>
            <p:cNvPr id="52" name="Oval 14">
              <a:extLst>
                <a:ext uri="{FF2B5EF4-FFF2-40B4-BE49-F238E27FC236}">
                  <a16:creationId xmlns:a16="http://schemas.microsoft.com/office/drawing/2014/main" id="{EC64534F-BF42-4B4A-AE06-923BFF9D32F6}"/>
                </a:ext>
              </a:extLst>
            </p:cNvPr>
            <p:cNvSpPr>
              <a:spLocks noChangeAspect="1" noChangeArrowheads="1"/>
            </p:cNvSpPr>
            <p:nvPr/>
          </p:nvSpPr>
          <p:spPr bwMode="auto">
            <a:xfrm flipH="1">
              <a:off x="2441706" y="2947452"/>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Rectangle 15">
              <a:extLst>
                <a:ext uri="{FF2B5EF4-FFF2-40B4-BE49-F238E27FC236}">
                  <a16:creationId xmlns:a16="http://schemas.microsoft.com/office/drawing/2014/main" id="{48C33192-EF58-4740-AECF-9E96020E335C}"/>
                </a:ext>
              </a:extLst>
            </p:cNvPr>
            <p:cNvSpPr>
              <a:spLocks noChangeAspect="1" noChangeArrowheads="1"/>
            </p:cNvSpPr>
            <p:nvPr/>
          </p:nvSpPr>
          <p:spPr bwMode="auto">
            <a:xfrm>
              <a:off x="2315077" y="2960898"/>
              <a:ext cx="140150" cy="1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12">
              <a:extLst>
                <a:ext uri="{FF2B5EF4-FFF2-40B4-BE49-F238E27FC236}">
                  <a16:creationId xmlns:a16="http://schemas.microsoft.com/office/drawing/2014/main" id="{206403B9-F2AD-C84D-90E0-E3658A8710F7}"/>
                </a:ext>
              </a:extLst>
            </p:cNvPr>
            <p:cNvSpPr>
              <a:spLocks noChangeAspect="1"/>
            </p:cNvSpPr>
            <p:nvPr/>
          </p:nvSpPr>
          <p:spPr bwMode="auto">
            <a:xfrm>
              <a:off x="2417671" y="3041693"/>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7B2FD121-0297-674D-B2F4-1D8406DC330F}"/>
                </a:ext>
              </a:extLst>
            </p:cNvPr>
            <p:cNvGrpSpPr>
              <a:grpSpLocks/>
            </p:cNvGrpSpPr>
            <p:nvPr/>
          </p:nvGrpSpPr>
          <p:grpSpPr bwMode="auto">
            <a:xfrm rot="5400000">
              <a:off x="1201530" y="3392725"/>
              <a:ext cx="279698" cy="700752"/>
              <a:chOff x="3216" y="1728"/>
              <a:chExt cx="192" cy="480"/>
            </a:xfrm>
          </p:grpSpPr>
          <p:sp>
            <p:nvSpPr>
              <p:cNvPr id="48" name="Line 8">
                <a:extLst>
                  <a:ext uri="{FF2B5EF4-FFF2-40B4-BE49-F238E27FC236}">
                    <a16:creationId xmlns:a16="http://schemas.microsoft.com/office/drawing/2014/main" id="{512867FB-0097-7745-8567-AE2DAD8F9873}"/>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
                <a:extLst>
                  <a:ext uri="{FF2B5EF4-FFF2-40B4-BE49-F238E27FC236}">
                    <a16:creationId xmlns:a16="http://schemas.microsoft.com/office/drawing/2014/main" id="{97281C82-3AED-D548-9E09-5AEED7848C02}"/>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
                <a:extLst>
                  <a:ext uri="{FF2B5EF4-FFF2-40B4-BE49-F238E27FC236}">
                    <a16:creationId xmlns:a16="http://schemas.microsoft.com/office/drawing/2014/main" id="{CDF0A61E-1411-7F41-B740-BF23D1B018F5}"/>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1">
                <a:extLst>
                  <a:ext uri="{FF2B5EF4-FFF2-40B4-BE49-F238E27FC236}">
                    <a16:creationId xmlns:a16="http://schemas.microsoft.com/office/drawing/2014/main" id="{2DA13099-90E3-3642-B2EC-379824B7FB27}"/>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20">
              <a:extLst>
                <a:ext uri="{FF2B5EF4-FFF2-40B4-BE49-F238E27FC236}">
                  <a16:creationId xmlns:a16="http://schemas.microsoft.com/office/drawing/2014/main" id="{2337D8DB-1700-BB40-8B62-403AC6977A23}"/>
                </a:ext>
              </a:extLst>
            </p:cNvPr>
            <p:cNvGrpSpPr>
              <a:grpSpLocks/>
            </p:cNvGrpSpPr>
            <p:nvPr/>
          </p:nvGrpSpPr>
          <p:grpSpPr bwMode="auto">
            <a:xfrm>
              <a:off x="1667492" y="4406203"/>
              <a:ext cx="140150" cy="279698"/>
              <a:chOff x="3264" y="3072"/>
              <a:chExt cx="96" cy="192"/>
            </a:xfrm>
          </p:grpSpPr>
          <p:sp>
            <p:nvSpPr>
              <p:cNvPr id="44" name="Line 17">
                <a:extLst>
                  <a:ext uri="{FF2B5EF4-FFF2-40B4-BE49-F238E27FC236}">
                    <a16:creationId xmlns:a16="http://schemas.microsoft.com/office/drawing/2014/main" id="{4FC1BF40-E14D-D04F-BEF3-3439C4E078B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8">
                <a:extLst>
                  <a:ext uri="{FF2B5EF4-FFF2-40B4-BE49-F238E27FC236}">
                    <a16:creationId xmlns:a16="http://schemas.microsoft.com/office/drawing/2014/main" id="{D4CB9F8D-57DD-9B47-B0E6-8DA5F95BD97E}"/>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7" name="Freeform 12">
              <a:extLst>
                <a:ext uri="{FF2B5EF4-FFF2-40B4-BE49-F238E27FC236}">
                  <a16:creationId xmlns:a16="http://schemas.microsoft.com/office/drawing/2014/main" id="{AC22DE0C-F519-F24F-B068-21280D39EDA7}"/>
                </a:ext>
              </a:extLst>
            </p:cNvPr>
            <p:cNvSpPr>
              <a:spLocks noChangeAspect="1"/>
            </p:cNvSpPr>
            <p:nvPr/>
          </p:nvSpPr>
          <p:spPr bwMode="auto">
            <a:xfrm>
              <a:off x="1668791" y="3726690"/>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8" name="Group 210">
              <a:extLst>
                <a:ext uri="{FF2B5EF4-FFF2-40B4-BE49-F238E27FC236}">
                  <a16:creationId xmlns:a16="http://schemas.microsoft.com/office/drawing/2014/main" id="{97786EB1-02C2-3541-ACF1-3EEAE32E9DCF}"/>
                </a:ext>
              </a:extLst>
            </p:cNvPr>
            <p:cNvGrpSpPr>
              <a:grpSpLocks/>
            </p:cNvGrpSpPr>
            <p:nvPr/>
          </p:nvGrpSpPr>
          <p:grpSpPr bwMode="auto">
            <a:xfrm rot="5400000">
              <a:off x="2766005" y="3384169"/>
              <a:ext cx="279698" cy="700752"/>
              <a:chOff x="3216" y="1728"/>
              <a:chExt cx="192" cy="480"/>
            </a:xfrm>
          </p:grpSpPr>
          <p:sp>
            <p:nvSpPr>
              <p:cNvPr id="40" name="Line 8">
                <a:extLst>
                  <a:ext uri="{FF2B5EF4-FFF2-40B4-BE49-F238E27FC236}">
                    <a16:creationId xmlns:a16="http://schemas.microsoft.com/office/drawing/2014/main" id="{8ACC436F-31CF-F341-91D2-B475BA30C34E}"/>
                  </a:ext>
                </a:extLst>
              </p:cNvPr>
              <p:cNvSpPr>
                <a:spLocks noChangeAspect="1" noChangeShapeType="1"/>
              </p:cNvSpPr>
              <p:nvPr/>
            </p:nvSpPr>
            <p:spPr bwMode="auto">
              <a:xfrm>
                <a:off x="3312" y="1728"/>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
                <a:extLst>
                  <a:ext uri="{FF2B5EF4-FFF2-40B4-BE49-F238E27FC236}">
                    <a16:creationId xmlns:a16="http://schemas.microsoft.com/office/drawing/2014/main" id="{F5F7F0E5-2469-0B49-A4D9-7F46CF714646}"/>
                  </a:ext>
                </a:extLst>
              </p:cNvPr>
              <p:cNvSpPr>
                <a:spLocks noChangeAspect="1" noChangeShapeType="1"/>
              </p:cNvSpPr>
              <p:nvPr/>
            </p:nvSpPr>
            <p:spPr bwMode="auto">
              <a:xfrm>
                <a:off x="3312" y="1992"/>
                <a:ext cx="0" cy="2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
                <a:extLst>
                  <a:ext uri="{FF2B5EF4-FFF2-40B4-BE49-F238E27FC236}">
                    <a16:creationId xmlns:a16="http://schemas.microsoft.com/office/drawing/2014/main" id="{ADFE020C-174F-6D43-A1D7-9A9B83E5AA10}"/>
                  </a:ext>
                </a:extLst>
              </p:cNvPr>
              <p:cNvSpPr>
                <a:spLocks noChangeAspect="1" noChangeShapeType="1"/>
              </p:cNvSpPr>
              <p:nvPr/>
            </p:nvSpPr>
            <p:spPr bwMode="auto">
              <a:xfrm>
                <a:off x="3216" y="194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1">
                <a:extLst>
                  <a:ext uri="{FF2B5EF4-FFF2-40B4-BE49-F238E27FC236}">
                    <a16:creationId xmlns:a16="http://schemas.microsoft.com/office/drawing/2014/main" id="{F7CD8D15-F11B-ED4B-B99C-A662D96CFCEA}"/>
                  </a:ext>
                </a:extLst>
              </p:cNvPr>
              <p:cNvSpPr>
                <a:spLocks noChangeAspect="1" noChangeShapeType="1"/>
              </p:cNvSpPr>
              <p:nvPr/>
            </p:nvSpPr>
            <p:spPr bwMode="auto">
              <a:xfrm>
                <a:off x="3216" y="199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 name="TextBox 20">
              <a:extLst>
                <a:ext uri="{FF2B5EF4-FFF2-40B4-BE49-F238E27FC236}">
                  <a16:creationId xmlns:a16="http://schemas.microsoft.com/office/drawing/2014/main" id="{E3601109-CED6-3F4C-9179-57771C8745AD}"/>
                </a:ext>
              </a:extLst>
            </p:cNvPr>
            <p:cNvSpPr txBox="1"/>
            <p:nvPr/>
          </p:nvSpPr>
          <p:spPr>
            <a:xfrm>
              <a:off x="3212074" y="3271982"/>
              <a:ext cx="24256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TextBox 21">
              <a:extLst>
                <a:ext uri="{FF2B5EF4-FFF2-40B4-BE49-F238E27FC236}">
                  <a16:creationId xmlns:a16="http://schemas.microsoft.com/office/drawing/2014/main" id="{B02C8C4F-7450-F447-8FDD-7A50BBF272F6}"/>
                </a:ext>
              </a:extLst>
            </p:cNvPr>
            <p:cNvSpPr txBox="1"/>
            <p:nvPr/>
          </p:nvSpPr>
          <p:spPr>
            <a:xfrm>
              <a:off x="925148" y="3849044"/>
              <a:ext cx="5226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V</a:t>
              </a:r>
              <a:r>
                <a:rPr lang="en-US" baseline="-25000" dirty="0">
                  <a:solidFill>
                    <a:srgbClr val="000000"/>
                  </a:solidFill>
                </a:rPr>
                <a:t>i</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4" name="TextBox 23">
              <a:extLst>
                <a:ext uri="{FF2B5EF4-FFF2-40B4-BE49-F238E27FC236}">
                  <a16:creationId xmlns:a16="http://schemas.microsoft.com/office/drawing/2014/main" id="{8784447C-110F-5B43-98B1-71A0AFCFBEFB}"/>
                </a:ext>
              </a:extLst>
            </p:cNvPr>
            <p:cNvSpPr txBox="1"/>
            <p:nvPr/>
          </p:nvSpPr>
          <p:spPr>
            <a:xfrm>
              <a:off x="2694682" y="3151917"/>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out</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5" name="TextBox 24">
              <a:extLst>
                <a:ext uri="{FF2B5EF4-FFF2-40B4-BE49-F238E27FC236}">
                  <a16:creationId xmlns:a16="http://schemas.microsoft.com/office/drawing/2014/main" id="{C2A66E1D-0952-294A-8621-100FDA6C4CE1}"/>
                </a:ext>
              </a:extLst>
            </p:cNvPr>
            <p:cNvSpPr txBox="1"/>
            <p:nvPr/>
          </p:nvSpPr>
          <p:spPr>
            <a:xfrm>
              <a:off x="1072388" y="3208572"/>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C</a:t>
              </a:r>
              <a:r>
                <a:rPr kumimoji="0" lang="en-US" sz="1800" b="0" i="0" u="none" strike="noStrike" cap="none" spc="0" normalizeH="0" baseline="-25000" dirty="0" err="1">
                  <a:ln>
                    <a:noFill/>
                  </a:ln>
                  <a:solidFill>
                    <a:srgbClr val="000000"/>
                  </a:solidFill>
                  <a:effectLst/>
                  <a:uFillTx/>
                  <a:latin typeface="+mj-lt"/>
                  <a:ea typeface="+mj-ea"/>
                  <a:cs typeface="+mj-cs"/>
                  <a:sym typeface="Helvetica"/>
                </a:rPr>
                <a:t>in</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26" name="TextBox 25">
              <a:extLst>
                <a:ext uri="{FF2B5EF4-FFF2-40B4-BE49-F238E27FC236}">
                  <a16:creationId xmlns:a16="http://schemas.microsoft.com/office/drawing/2014/main" id="{A2F9A2F5-517F-EC41-9B34-145F8B98BC39}"/>
                </a:ext>
              </a:extLst>
            </p:cNvPr>
            <p:cNvSpPr txBox="1"/>
            <p:nvPr/>
          </p:nvSpPr>
          <p:spPr>
            <a:xfrm>
              <a:off x="1295801" y="4020591"/>
              <a:ext cx="492420" cy="3389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G</a:t>
              </a:r>
            </a:p>
          </p:txBody>
        </p:sp>
        <p:grpSp>
          <p:nvGrpSpPr>
            <p:cNvPr id="28" name="Group 220">
              <a:extLst>
                <a:ext uri="{FF2B5EF4-FFF2-40B4-BE49-F238E27FC236}">
                  <a16:creationId xmlns:a16="http://schemas.microsoft.com/office/drawing/2014/main" id="{3FF41AB7-E1AA-5743-A304-DA82209C40F6}"/>
                </a:ext>
              </a:extLst>
            </p:cNvPr>
            <p:cNvGrpSpPr>
              <a:grpSpLocks/>
            </p:cNvGrpSpPr>
            <p:nvPr/>
          </p:nvGrpSpPr>
          <p:grpSpPr bwMode="auto">
            <a:xfrm>
              <a:off x="3193767" y="4386799"/>
              <a:ext cx="140150" cy="279698"/>
              <a:chOff x="3264" y="3072"/>
              <a:chExt cx="96" cy="192"/>
            </a:xfrm>
          </p:grpSpPr>
          <p:sp>
            <p:nvSpPr>
              <p:cNvPr id="34" name="Line 17">
                <a:extLst>
                  <a:ext uri="{FF2B5EF4-FFF2-40B4-BE49-F238E27FC236}">
                    <a16:creationId xmlns:a16="http://schemas.microsoft.com/office/drawing/2014/main" id="{DFA58C16-290D-C74C-82DC-496A3598AA2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18">
                <a:extLst>
                  <a:ext uri="{FF2B5EF4-FFF2-40B4-BE49-F238E27FC236}">
                    <a16:creationId xmlns:a16="http://schemas.microsoft.com/office/drawing/2014/main" id="{1FF824F0-6FD1-CE4A-B9D1-22FBA32005BF}"/>
                  </a:ext>
                </a:extLst>
              </p:cNvPr>
              <p:cNvSpPr>
                <a:spLocks noChangeAspect="1"/>
              </p:cNvSpPr>
              <p:nvPr/>
            </p:nvSpPr>
            <p:spPr bwMode="auto">
              <a:xfrm>
                <a:off x="3264" y="3192"/>
                <a:ext cx="96" cy="72"/>
              </a:xfrm>
              <a:custGeom>
                <a:avLst/>
                <a:gdLst>
                  <a:gd name="T0" fmla="*/ 6 w 192"/>
                  <a:gd name="T1" fmla="*/ 9 h 144"/>
                  <a:gd name="T2" fmla="*/ 12 w 192"/>
                  <a:gd name="T3" fmla="*/ 0 h 144"/>
                  <a:gd name="T4" fmla="*/ 0 w 192"/>
                  <a:gd name="T5" fmla="*/ 0 h 144"/>
                  <a:gd name="T6" fmla="*/ 6 w 192"/>
                  <a:gd name="T7" fmla="*/ 9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29" name="Freeform 12">
              <a:extLst>
                <a:ext uri="{FF2B5EF4-FFF2-40B4-BE49-F238E27FC236}">
                  <a16:creationId xmlns:a16="http://schemas.microsoft.com/office/drawing/2014/main" id="{D7D459BB-0E8D-5147-9870-55D893345B8B}"/>
                </a:ext>
              </a:extLst>
            </p:cNvPr>
            <p:cNvSpPr>
              <a:spLocks noChangeAspect="1"/>
            </p:cNvSpPr>
            <p:nvPr/>
          </p:nvSpPr>
          <p:spPr bwMode="auto">
            <a:xfrm>
              <a:off x="3195067" y="3718044"/>
              <a:ext cx="140150" cy="69924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TextBox 29">
              <a:extLst>
                <a:ext uri="{FF2B5EF4-FFF2-40B4-BE49-F238E27FC236}">
                  <a16:creationId xmlns:a16="http://schemas.microsoft.com/office/drawing/2014/main" id="{EEEBE8F9-848C-2F48-B731-797E32A08A61}"/>
                </a:ext>
              </a:extLst>
            </p:cNvPr>
            <p:cNvSpPr txBox="1"/>
            <p:nvPr/>
          </p:nvSpPr>
          <p:spPr>
            <a:xfrm>
              <a:off x="2802869" y="4022915"/>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Helvetica"/>
                </a:rPr>
                <a:t>R</a:t>
              </a:r>
              <a:r>
                <a:rPr kumimoji="0" lang="en-US" sz="1800" b="0" i="0" u="none" strike="noStrike" cap="none" spc="0" normalizeH="0" baseline="-25000" dirty="0">
                  <a:ln>
                    <a:noFill/>
                  </a:ln>
                  <a:solidFill>
                    <a:srgbClr val="000000"/>
                  </a:solidFill>
                  <a:effectLst/>
                  <a:uFillTx/>
                  <a:latin typeface="+mj-lt"/>
                  <a:ea typeface="+mj-ea"/>
                  <a:cs typeface="+mj-cs"/>
                  <a:sym typeface="Helvetica"/>
                </a:rPr>
                <a:t>L</a:t>
              </a:r>
            </a:p>
          </p:txBody>
        </p:sp>
        <p:sp>
          <p:nvSpPr>
            <p:cNvPr id="65" name="TextBox 64">
              <a:extLst>
                <a:ext uri="{FF2B5EF4-FFF2-40B4-BE49-F238E27FC236}">
                  <a16:creationId xmlns:a16="http://schemas.microsoft.com/office/drawing/2014/main" id="{1B2F0222-C15E-A543-AB1D-BEA883CAD984}"/>
                </a:ext>
              </a:extLst>
            </p:cNvPr>
            <p:cNvSpPr txBox="1"/>
            <p:nvPr/>
          </p:nvSpPr>
          <p:spPr>
            <a:xfrm>
              <a:off x="1984948" y="2716740"/>
              <a:ext cx="4924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j-lt"/>
                  <a:ea typeface="+mj-ea"/>
                  <a:cs typeface="+mj-cs"/>
                  <a:sym typeface="Helvetica"/>
                </a:rPr>
                <a:t>V</a:t>
              </a:r>
              <a:r>
                <a:rPr kumimoji="0" lang="en-US" sz="1800" b="0" i="0" u="none" strike="noStrike" cap="none" spc="0" normalizeH="0" baseline="-25000" dirty="0" err="1">
                  <a:ln>
                    <a:noFill/>
                  </a:ln>
                  <a:solidFill>
                    <a:srgbClr val="000000"/>
                  </a:solidFill>
                  <a:effectLst/>
                  <a:uFillTx/>
                  <a:latin typeface="+mj-lt"/>
                  <a:ea typeface="+mj-ea"/>
                  <a:cs typeface="+mj-cs"/>
                  <a:sym typeface="Helvetica"/>
                </a:rPr>
                <a:t>dd</a:t>
              </a:r>
              <a:endParaRPr kumimoji="0" lang="en-US" sz="1800" b="0" i="0" u="none" strike="noStrike" cap="none" spc="0" normalizeH="0" baseline="-25000" dirty="0">
                <a:ln>
                  <a:noFill/>
                </a:ln>
                <a:solidFill>
                  <a:srgbClr val="000000"/>
                </a:solidFill>
                <a:effectLst/>
                <a:uFillTx/>
                <a:latin typeface="+mj-lt"/>
                <a:ea typeface="+mj-ea"/>
                <a:cs typeface="+mj-cs"/>
                <a:sym typeface="Helvetica"/>
              </a:endParaRPr>
            </a:p>
          </p:txBody>
        </p:sp>
        <p:sp>
          <p:nvSpPr>
            <p:cNvPr id="7" name="Oval 14">
              <a:extLst>
                <a:ext uri="{FF2B5EF4-FFF2-40B4-BE49-F238E27FC236}">
                  <a16:creationId xmlns:a16="http://schemas.microsoft.com/office/drawing/2014/main" id="{BA8D2669-CC84-60AE-AABC-215D2DC7F8EF}"/>
                </a:ext>
              </a:extLst>
            </p:cNvPr>
            <p:cNvSpPr>
              <a:spLocks noChangeAspect="1" noChangeArrowheads="1"/>
            </p:cNvSpPr>
            <p:nvPr/>
          </p:nvSpPr>
          <p:spPr bwMode="auto">
            <a:xfrm flipH="1">
              <a:off x="2434532" y="3682561"/>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Oval 14">
              <a:extLst>
                <a:ext uri="{FF2B5EF4-FFF2-40B4-BE49-F238E27FC236}">
                  <a16:creationId xmlns:a16="http://schemas.microsoft.com/office/drawing/2014/main" id="{B4E45615-1338-6EDF-2C8C-A107AE43ABF0}"/>
                </a:ext>
              </a:extLst>
            </p:cNvPr>
            <p:cNvSpPr>
              <a:spLocks noChangeAspect="1" noChangeArrowheads="1"/>
            </p:cNvSpPr>
            <p:nvPr/>
          </p:nvSpPr>
          <p:spPr bwMode="auto">
            <a:xfrm flipH="1">
              <a:off x="1683289" y="3695112"/>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7" name="Oval 14">
              <a:extLst>
                <a:ext uri="{FF2B5EF4-FFF2-40B4-BE49-F238E27FC236}">
                  <a16:creationId xmlns:a16="http://schemas.microsoft.com/office/drawing/2014/main" id="{FDE008C8-0AC2-5C03-9606-D101D7D53EC4}"/>
                </a:ext>
              </a:extLst>
            </p:cNvPr>
            <p:cNvSpPr>
              <a:spLocks noChangeAspect="1" noChangeArrowheads="1"/>
            </p:cNvSpPr>
            <p:nvPr/>
          </p:nvSpPr>
          <p:spPr bwMode="auto">
            <a:xfrm flipH="1">
              <a:off x="964318" y="3696900"/>
              <a:ext cx="100800" cy="100584"/>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marL="1143000" indent="-228600">
                <a:defRPr sz="1000">
                  <a:solidFill>
                    <a:schemeClr val="tx1"/>
                  </a:solidFill>
                  <a:latin typeface="Times New Roman" panose="02020603050405020304" pitchFamily="18" charset="0"/>
                  <a:ea typeface="ＭＳ Ｐゴシック" panose="020B0600070205080204" pitchFamily="34" charset="-128"/>
                </a:defRPr>
              </a:lvl3pPr>
              <a:lvl4pPr marL="1600200" indent="-228600">
                <a:defRPr sz="1000">
                  <a:solidFill>
                    <a:schemeClr val="tx1"/>
                  </a:solidFill>
                  <a:latin typeface="Times New Roman" panose="02020603050405020304" pitchFamily="18" charset="0"/>
                  <a:ea typeface="ＭＳ Ｐゴシック" panose="020B0600070205080204" pitchFamily="34" charset="-128"/>
                </a:defRPr>
              </a:lvl4pPr>
              <a:lvl5pPr marL="2057400" indent="-228600">
                <a:defRPr sz="1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Tree>
    <p:extLst>
      <p:ext uri="{BB962C8B-B14F-4D97-AF65-F5344CB8AC3E}">
        <p14:creationId xmlns:p14="http://schemas.microsoft.com/office/powerpoint/2010/main" val="137458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endParaRPr lang="en-US" sz="4400" dirty="0">
              <a:latin typeface="+mj-lt"/>
            </a:endParaRP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67</a:t>
            </a:fld>
            <a:endParaRPr lang="en-US"/>
          </a:p>
        </p:txBody>
      </p:sp>
      <p:pic>
        <p:nvPicPr>
          <p:cNvPr id="1026" name="Picture 2" descr="N-Channel MOSFET Basics">
            <a:extLst>
              <a:ext uri="{FF2B5EF4-FFF2-40B4-BE49-F238E27FC236}">
                <a16:creationId xmlns:a16="http://schemas.microsoft.com/office/drawing/2014/main" id="{774399D3-66AF-A246-A11A-A58AC045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6126" y="2068785"/>
            <a:ext cx="3581630" cy="2170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9BB7D2-8170-9042-A046-ECC2A213216C}"/>
                  </a:ext>
                </a:extLst>
              </p:cNvPr>
              <p:cNvSpPr txBox="1"/>
              <p:nvPr/>
            </p:nvSpPr>
            <p:spPr>
              <a:xfrm>
                <a:off x="784244" y="1616022"/>
                <a:ext cx="8368161" cy="4097419"/>
              </a:xfrm>
              <a:prstGeom prst="rect">
                <a:avLst/>
              </a:prstGeom>
              <a:noFill/>
            </p:spPr>
            <p:txBody>
              <a:bodyPr wrap="square" rtlCol="0">
                <a:no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𝑠</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𝑠</m:t>
                            </m:r>
                          </m:sub>
                        </m:sSub>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𝑑</m:t>
                            </m:r>
                          </m:sub>
                        </m:sSub>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𝑔𝑠</m:t>
                            </m:r>
                          </m:sub>
                        </m:sSub>
                      </m:den>
                    </m:f>
                  </m:oMath>
                </a14:m>
                <a:endParaRPr lang="en-US" dirty="0"/>
              </a:p>
              <a:p>
                <a:endParaRPr lang="en-US" dirty="0"/>
              </a:p>
              <a:p>
                <a:pPr marL="285750" indent="-285750">
                  <a:buFont typeface="Arial" panose="020B0604020202020204" pitchFamily="34" charset="0"/>
                  <a:buChar char="•"/>
                </a:pPr>
                <a:r>
                  <a:rPr lang="en-US" dirty="0"/>
                  <a:t>Weak Inversion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num>
                      <m:den>
                        <m:r>
                          <a:rPr lang="en-US" b="0" i="1" smtClean="0">
                            <a:latin typeface="Cambria Math" panose="02040503050406030204" pitchFamily="18" charset="0"/>
                          </a:rPr>
                          <m:t>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𝑡h</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𝑜𝑥</m:t>
                            </m:r>
                          </m:sub>
                        </m:sSub>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&lt;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m:t>
                        </m:r>
                      </m:sub>
                    </m:sSub>
                    <m:r>
                      <a:rPr lang="en-US" b="0" i="1" smtClean="0">
                        <a:latin typeface="Cambria Math" panose="02040503050406030204" pitchFamily="18" charset="0"/>
                      </a:rPr>
                      <m:t>)</m:t>
                    </m:r>
                  </m:oMath>
                </a14:m>
                <a:endParaRPr lang="en-US" b="0" dirty="0"/>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𝑑𝑠</m:t>
                                </m:r>
                              </m:sub>
                            </m:sSub>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den>
                    </m:f>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oMath>
                </a14:m>
                <a:endParaRPr lang="en-US" b="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Saturation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&gt;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𝑑𝑠</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𝑜𝑥</m:t>
                        </m:r>
                      </m:sub>
                    </m:sSub>
                    <m:f>
                      <m:fPr>
                        <m:ctrlPr>
                          <a:rPr lang="en-US" i="1">
                            <a:latin typeface="Cambria Math" panose="02040503050406030204" pitchFamily="18" charset="0"/>
                          </a:rPr>
                        </m:ctrlPr>
                      </m:fPr>
                      <m:num>
                        <m:r>
                          <a:rPr lang="en-US" i="1">
                            <a:latin typeface="Cambria Math" panose="02040503050406030204" pitchFamily="18" charset="0"/>
                          </a:rPr>
                          <m:t>𝑊</m:t>
                        </m:r>
                      </m:num>
                      <m:den>
                        <m:r>
                          <a:rPr lang="en-US" b="0" i="1" smtClean="0">
                            <a:latin typeface="Cambria Math" panose="02040503050406030204" pitchFamily="18" charset="0"/>
                          </a:rPr>
                          <m:t>2</m:t>
                        </m:r>
                        <m:r>
                          <a:rPr lang="en-US" i="1">
                            <a:latin typeface="Cambria Math" panose="02040503050406030204" pitchFamily="18" charset="0"/>
                          </a:rPr>
                          <m:t>𝐿</m:t>
                        </m:r>
                      </m:den>
                    </m:f>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𝑡h</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𝜆</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𝑑𝑠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𝑑𝑠𝑎𝑡</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endParaRPr lang="en-US" dirty="0"/>
              </a:p>
              <a:p>
                <a:pPr lvl="1"/>
                <a:endParaRPr lang="en-US" dirty="0"/>
              </a:p>
              <a:p>
                <a:pPr marL="285750" indent="-285750">
                  <a:buFont typeface="Arial" panose="020B0604020202020204" pitchFamily="34" charset="0"/>
                  <a:buChar char="•"/>
                </a:pPr>
                <a:endParaRPr lang="en-US" dirty="0"/>
              </a:p>
            </p:txBody>
          </p:sp>
        </mc:Choice>
        <mc:Fallback xmlns="">
          <p:sp>
            <p:nvSpPr>
              <p:cNvPr id="4" name="TextBox 3">
                <a:extLst>
                  <a:ext uri="{FF2B5EF4-FFF2-40B4-BE49-F238E27FC236}">
                    <a16:creationId xmlns:a16="http://schemas.microsoft.com/office/drawing/2014/main" id="{D19BB7D2-8170-9042-A046-ECC2A213216C}"/>
                  </a:ext>
                </a:extLst>
              </p:cNvPr>
              <p:cNvSpPr txBox="1">
                <a:spLocks noRot="1" noChangeAspect="1" noMove="1" noResize="1" noEditPoints="1" noAdjustHandles="1" noChangeArrowheads="1" noChangeShapeType="1" noTextEdit="1"/>
              </p:cNvSpPr>
              <p:nvPr/>
            </p:nvSpPr>
            <p:spPr>
              <a:xfrm>
                <a:off x="784244" y="1616022"/>
                <a:ext cx="8368161" cy="4097419"/>
              </a:xfrm>
              <a:prstGeom prst="rect">
                <a:avLst/>
              </a:prstGeom>
              <a:blipFill>
                <a:blip r:embed="rId4"/>
                <a:stretch>
                  <a:fillRect l="-455"/>
                </a:stretch>
              </a:blipFill>
            </p:spPr>
            <p:txBody>
              <a:bodyPr/>
              <a:lstStyle/>
              <a:p>
                <a:r>
                  <a:rPr lang="en-US">
                    <a:noFill/>
                  </a:rPr>
                  <a:t> </a:t>
                </a:r>
              </a:p>
            </p:txBody>
          </p:sp>
        </mc:Fallback>
      </mc:AlternateContent>
    </p:spTree>
    <p:extLst>
      <p:ext uri="{BB962C8B-B14F-4D97-AF65-F5344CB8AC3E}">
        <p14:creationId xmlns:p14="http://schemas.microsoft.com/office/powerpoint/2010/main" val="3683849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err="1">
                <a:latin typeface="+mj-lt"/>
              </a:rPr>
              <a:t>Mosfet</a:t>
            </a:r>
            <a:r>
              <a:rPr lang="en-US" sz="4400" dirty="0">
                <a:latin typeface="+mj-lt"/>
              </a:rPr>
              <a:t> amps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68</a:t>
            </a:fld>
            <a:endParaRPr lang="en-US"/>
          </a:p>
        </p:txBody>
      </p:sp>
      <p:grpSp>
        <p:nvGrpSpPr>
          <p:cNvPr id="1029" name="Group 1028">
            <a:extLst>
              <a:ext uri="{FF2B5EF4-FFF2-40B4-BE49-F238E27FC236}">
                <a16:creationId xmlns:a16="http://schemas.microsoft.com/office/drawing/2014/main" id="{7F4CB665-A350-3445-BBF2-70F2D85F1DD1}"/>
              </a:ext>
            </a:extLst>
          </p:cNvPr>
          <p:cNvGrpSpPr/>
          <p:nvPr/>
        </p:nvGrpSpPr>
        <p:grpSpPr>
          <a:xfrm>
            <a:off x="693067" y="1827235"/>
            <a:ext cx="3213781" cy="3416466"/>
            <a:chOff x="1444519" y="1376830"/>
            <a:chExt cx="3213781" cy="3416466"/>
          </a:xfrm>
        </p:grpSpPr>
        <p:grpSp>
          <p:nvGrpSpPr>
            <p:cNvPr id="13" name="Group 220">
              <a:extLst>
                <a:ext uri="{FF2B5EF4-FFF2-40B4-BE49-F238E27FC236}">
                  <a16:creationId xmlns:a16="http://schemas.microsoft.com/office/drawing/2014/main" id="{4E9FD99F-C7EC-7944-824E-020C34573FC1}"/>
                </a:ext>
              </a:extLst>
            </p:cNvPr>
            <p:cNvGrpSpPr>
              <a:grpSpLocks/>
            </p:cNvGrpSpPr>
            <p:nvPr/>
          </p:nvGrpSpPr>
          <p:grpSpPr bwMode="auto">
            <a:xfrm>
              <a:off x="1524008" y="4488496"/>
              <a:ext cx="152400" cy="304800"/>
              <a:chOff x="3264" y="3072"/>
              <a:chExt cx="96" cy="192"/>
            </a:xfrm>
          </p:grpSpPr>
          <p:sp>
            <p:nvSpPr>
              <p:cNvPr id="14" name="Line 17">
                <a:extLst>
                  <a:ext uri="{FF2B5EF4-FFF2-40B4-BE49-F238E27FC236}">
                    <a16:creationId xmlns:a16="http://schemas.microsoft.com/office/drawing/2014/main" id="{32247DA0-2DAE-DA4A-A1E0-694228A59473}"/>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 name="Freeform 18">
                <a:extLst>
                  <a:ext uri="{FF2B5EF4-FFF2-40B4-BE49-F238E27FC236}">
                    <a16:creationId xmlns:a16="http://schemas.microsoft.com/office/drawing/2014/main" id="{66F4CCD5-11FC-0B42-A17F-1B4EFF641C84}"/>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6" name="Group 249">
              <a:extLst>
                <a:ext uri="{FF2B5EF4-FFF2-40B4-BE49-F238E27FC236}">
                  <a16:creationId xmlns:a16="http://schemas.microsoft.com/office/drawing/2014/main" id="{D422CBE4-667B-074A-B234-A8A33680499D}"/>
                </a:ext>
              </a:extLst>
            </p:cNvPr>
            <p:cNvGrpSpPr>
              <a:grpSpLocks/>
            </p:cNvGrpSpPr>
            <p:nvPr/>
          </p:nvGrpSpPr>
          <p:grpSpPr bwMode="auto">
            <a:xfrm>
              <a:off x="3074269" y="1702001"/>
              <a:ext cx="228600" cy="228600"/>
              <a:chOff x="1248" y="720"/>
              <a:chExt cx="96" cy="96"/>
            </a:xfrm>
          </p:grpSpPr>
          <p:sp>
            <p:nvSpPr>
              <p:cNvPr id="17" name="Oval 250">
                <a:extLst>
                  <a:ext uri="{FF2B5EF4-FFF2-40B4-BE49-F238E27FC236}">
                    <a16:creationId xmlns:a16="http://schemas.microsoft.com/office/drawing/2014/main" id="{D3948A51-5E82-BD4C-89FA-96E91571A25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 name="Rectangle 251">
                <a:extLst>
                  <a:ext uri="{FF2B5EF4-FFF2-40B4-BE49-F238E27FC236}">
                    <a16:creationId xmlns:a16="http://schemas.microsoft.com/office/drawing/2014/main" id="{88E3EC56-F175-EA48-B9EF-526BD1FBC2B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24" name="Freeform 12">
              <a:extLst>
                <a:ext uri="{FF2B5EF4-FFF2-40B4-BE49-F238E27FC236}">
                  <a16:creationId xmlns:a16="http://schemas.microsoft.com/office/drawing/2014/main" id="{E4DCF3A7-BE32-5B42-A372-4A120CF5A80B}"/>
                </a:ext>
              </a:extLst>
            </p:cNvPr>
            <p:cNvSpPr>
              <a:spLocks noChangeAspect="1"/>
            </p:cNvSpPr>
            <p:nvPr/>
          </p:nvSpPr>
          <p:spPr bwMode="auto">
            <a:xfrm>
              <a:off x="3853844" y="288620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2" name="Group 31">
              <a:extLst>
                <a:ext uri="{FF2B5EF4-FFF2-40B4-BE49-F238E27FC236}">
                  <a16:creationId xmlns:a16="http://schemas.microsoft.com/office/drawing/2014/main" id="{1810E4A9-C647-6D46-863D-F0E956EB73B0}"/>
                </a:ext>
              </a:extLst>
            </p:cNvPr>
            <p:cNvGrpSpPr/>
            <p:nvPr/>
          </p:nvGrpSpPr>
          <p:grpSpPr>
            <a:xfrm>
              <a:off x="2274692" y="2442554"/>
              <a:ext cx="929638" cy="1222177"/>
              <a:chOff x="5257801" y="2438400"/>
              <a:chExt cx="929638" cy="1222177"/>
            </a:xfrm>
          </p:grpSpPr>
          <p:cxnSp>
            <p:nvCxnSpPr>
              <p:cNvPr id="33" name="Straight Connector 32">
                <a:extLst>
                  <a:ext uri="{FF2B5EF4-FFF2-40B4-BE49-F238E27FC236}">
                    <a16:creationId xmlns:a16="http://schemas.microsoft.com/office/drawing/2014/main" id="{3CE51F11-2498-014D-BCA9-166CF5E26799}"/>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63895FC-B2FA-3C47-B38F-FBA162DC4205}"/>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5330F515-6710-8F4D-A166-3D0847F7690D}"/>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6292722E-F71B-334F-BBF8-6AB801981F62}"/>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32E476A-2CD5-F944-831E-719B64B777D2}"/>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8" name="Straight Arrow Connector 37">
                <a:extLst>
                  <a:ext uri="{FF2B5EF4-FFF2-40B4-BE49-F238E27FC236}">
                    <a16:creationId xmlns:a16="http://schemas.microsoft.com/office/drawing/2014/main" id="{4538D12A-FD25-974A-A4E9-59B9123D353C}"/>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9" name="TextBox 38">
                <a:extLst>
                  <a:ext uri="{FF2B5EF4-FFF2-40B4-BE49-F238E27FC236}">
                    <a16:creationId xmlns:a16="http://schemas.microsoft.com/office/drawing/2014/main" id="{06877C9D-B26D-F441-9A06-4497D13916AF}"/>
                  </a:ext>
                </a:extLst>
              </p:cNvPr>
              <p:cNvSpPr txBox="1"/>
              <p:nvPr/>
            </p:nvSpPr>
            <p:spPr>
              <a:xfrm>
                <a:off x="5867400" y="25878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D</a:t>
                </a:r>
              </a:p>
            </p:txBody>
          </p:sp>
          <p:sp>
            <p:nvSpPr>
              <p:cNvPr id="40" name="TextBox 39">
                <a:extLst>
                  <a:ext uri="{FF2B5EF4-FFF2-40B4-BE49-F238E27FC236}">
                    <a16:creationId xmlns:a16="http://schemas.microsoft.com/office/drawing/2014/main" id="{52DC4E94-6B5F-FD42-B997-72772163B383}"/>
                  </a:ext>
                </a:extLst>
              </p:cNvPr>
              <p:cNvSpPr txBox="1"/>
              <p:nvPr/>
            </p:nvSpPr>
            <p:spPr>
              <a:xfrm>
                <a:off x="5943600" y="3352800"/>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a:t>
                </a:r>
              </a:p>
            </p:txBody>
          </p:sp>
          <p:sp>
            <p:nvSpPr>
              <p:cNvPr id="41" name="TextBox 40">
                <a:extLst>
                  <a:ext uri="{FF2B5EF4-FFF2-40B4-BE49-F238E27FC236}">
                    <a16:creationId xmlns:a16="http://schemas.microsoft.com/office/drawing/2014/main" id="{B0A3380F-69A2-1143-83EB-EA5633AA0502}"/>
                  </a:ext>
                </a:extLst>
              </p:cNvPr>
              <p:cNvSpPr txBox="1"/>
              <p:nvPr/>
            </p:nvSpPr>
            <p:spPr>
              <a:xfrm>
                <a:off x="5334001" y="2816423"/>
                <a:ext cx="228600"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G</a:t>
                </a:r>
              </a:p>
            </p:txBody>
          </p:sp>
          <p:cxnSp>
            <p:nvCxnSpPr>
              <p:cNvPr id="42" name="Straight Connector 41">
                <a:extLst>
                  <a:ext uri="{FF2B5EF4-FFF2-40B4-BE49-F238E27FC236}">
                    <a16:creationId xmlns:a16="http://schemas.microsoft.com/office/drawing/2014/main" id="{CEBE9F96-24A1-1C45-8264-678DBBEC0E21}"/>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FDA70EAE-C899-294B-B17E-0A5C343CFEF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D20D14A-7312-5141-A11E-6F2C5343B5FA}"/>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5" name="Straight Arrow Connector 44">
                <a:extLst>
                  <a:ext uri="{FF2B5EF4-FFF2-40B4-BE49-F238E27FC236}">
                    <a16:creationId xmlns:a16="http://schemas.microsoft.com/office/drawing/2014/main" id="{49A5D84D-B070-5C40-BDB0-59D6E942150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53" name="Group 210">
              <a:extLst>
                <a:ext uri="{FF2B5EF4-FFF2-40B4-BE49-F238E27FC236}">
                  <a16:creationId xmlns:a16="http://schemas.microsoft.com/office/drawing/2014/main" id="{6C322DD0-B762-054D-A50D-FEC4511B8151}"/>
                </a:ext>
              </a:extLst>
            </p:cNvPr>
            <p:cNvGrpSpPr>
              <a:grpSpLocks/>
            </p:cNvGrpSpPr>
            <p:nvPr/>
          </p:nvGrpSpPr>
          <p:grpSpPr bwMode="auto">
            <a:xfrm rot="5400000">
              <a:off x="1806469" y="2741379"/>
              <a:ext cx="304800" cy="762000"/>
              <a:chOff x="3216" y="1728"/>
              <a:chExt cx="192" cy="480"/>
            </a:xfrm>
          </p:grpSpPr>
          <p:sp>
            <p:nvSpPr>
              <p:cNvPr id="54" name="Line 8">
                <a:extLst>
                  <a:ext uri="{FF2B5EF4-FFF2-40B4-BE49-F238E27FC236}">
                    <a16:creationId xmlns:a16="http://schemas.microsoft.com/office/drawing/2014/main" id="{EC37239C-39FC-2A49-9906-44142E881C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
                <a:extLst>
                  <a:ext uri="{FF2B5EF4-FFF2-40B4-BE49-F238E27FC236}">
                    <a16:creationId xmlns:a16="http://schemas.microsoft.com/office/drawing/2014/main" id="{AE874B19-87A6-A547-B375-6FD07FE24FE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
                <a:extLst>
                  <a:ext uri="{FF2B5EF4-FFF2-40B4-BE49-F238E27FC236}">
                    <a16:creationId xmlns:a16="http://schemas.microsoft.com/office/drawing/2014/main" id="{56E77FB5-CE9E-6441-A95C-A7B6B9BB1C4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1">
                <a:extLst>
                  <a:ext uri="{FF2B5EF4-FFF2-40B4-BE49-F238E27FC236}">
                    <a16:creationId xmlns:a16="http://schemas.microsoft.com/office/drawing/2014/main" id="{FD66A693-28A3-B840-A070-04D82F14A9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 name="Group 206">
              <a:extLst>
                <a:ext uri="{FF2B5EF4-FFF2-40B4-BE49-F238E27FC236}">
                  <a16:creationId xmlns:a16="http://schemas.microsoft.com/office/drawing/2014/main" id="{FCBADEF4-BD1C-7A42-AD96-C041F61959C8}"/>
                </a:ext>
              </a:extLst>
            </p:cNvPr>
            <p:cNvGrpSpPr>
              <a:grpSpLocks/>
            </p:cNvGrpSpPr>
            <p:nvPr/>
          </p:nvGrpSpPr>
          <p:grpSpPr bwMode="auto">
            <a:xfrm>
              <a:off x="1444519" y="3140077"/>
              <a:ext cx="304800" cy="762000"/>
              <a:chOff x="4224" y="2400"/>
              <a:chExt cx="192" cy="480"/>
            </a:xfrm>
          </p:grpSpPr>
          <p:sp>
            <p:nvSpPr>
              <p:cNvPr id="59" name="Oval 20">
                <a:extLst>
                  <a:ext uri="{FF2B5EF4-FFF2-40B4-BE49-F238E27FC236}">
                    <a16:creationId xmlns:a16="http://schemas.microsoft.com/office/drawing/2014/main" id="{CA52DEDD-5D57-5545-973C-8E3C6123FBA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60" name="Line 21">
                <a:extLst>
                  <a:ext uri="{FF2B5EF4-FFF2-40B4-BE49-F238E27FC236}">
                    <a16:creationId xmlns:a16="http://schemas.microsoft.com/office/drawing/2014/main" id="{06C0C725-31DA-0F4A-B925-C83D732BF4C4}"/>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22">
                <a:extLst>
                  <a:ext uri="{FF2B5EF4-FFF2-40B4-BE49-F238E27FC236}">
                    <a16:creationId xmlns:a16="http://schemas.microsoft.com/office/drawing/2014/main" id="{1930E9D2-1271-6347-8D52-AE38CAB29BE2}"/>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23">
                <a:extLst>
                  <a:ext uri="{FF2B5EF4-FFF2-40B4-BE49-F238E27FC236}">
                    <a16:creationId xmlns:a16="http://schemas.microsoft.com/office/drawing/2014/main" id="{5387F433-A144-B74E-9B42-BE0E6EB77159}"/>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24">
                <a:extLst>
                  <a:ext uri="{FF2B5EF4-FFF2-40B4-BE49-F238E27FC236}">
                    <a16:creationId xmlns:a16="http://schemas.microsoft.com/office/drawing/2014/main" id="{04A22485-A4D8-7C40-B21F-8E2B26774EEE}"/>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5">
                <a:extLst>
                  <a:ext uri="{FF2B5EF4-FFF2-40B4-BE49-F238E27FC236}">
                    <a16:creationId xmlns:a16="http://schemas.microsoft.com/office/drawing/2014/main" id="{91C0598E-D781-1C4E-84BD-1926CE14AACE}"/>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 name="Freeform 12">
              <a:extLst>
                <a:ext uri="{FF2B5EF4-FFF2-40B4-BE49-F238E27FC236}">
                  <a16:creationId xmlns:a16="http://schemas.microsoft.com/office/drawing/2014/main" id="{E35CADC5-B0D9-8A47-9B6D-3700CDEF57B9}"/>
                </a:ext>
              </a:extLst>
            </p:cNvPr>
            <p:cNvSpPr>
              <a:spLocks noChangeAspect="1"/>
            </p:cNvSpPr>
            <p:nvPr/>
          </p:nvSpPr>
          <p:spPr bwMode="auto">
            <a:xfrm>
              <a:off x="1526096" y="375258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 name="Freeform 12">
              <a:extLst>
                <a:ext uri="{FF2B5EF4-FFF2-40B4-BE49-F238E27FC236}">
                  <a16:creationId xmlns:a16="http://schemas.microsoft.com/office/drawing/2014/main" id="{062B080C-BA78-EE44-9548-81DF9021E0BE}"/>
                </a:ext>
              </a:extLst>
            </p:cNvPr>
            <p:cNvSpPr>
              <a:spLocks noChangeAspect="1"/>
            </p:cNvSpPr>
            <p:nvPr/>
          </p:nvSpPr>
          <p:spPr bwMode="auto">
            <a:xfrm>
              <a:off x="3116898" y="182358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8" name="Group 220">
              <a:extLst>
                <a:ext uri="{FF2B5EF4-FFF2-40B4-BE49-F238E27FC236}">
                  <a16:creationId xmlns:a16="http://schemas.microsoft.com/office/drawing/2014/main" id="{D55D9B98-6F54-B64B-B199-0EE5425DA689}"/>
                </a:ext>
              </a:extLst>
            </p:cNvPr>
            <p:cNvGrpSpPr>
              <a:grpSpLocks/>
            </p:cNvGrpSpPr>
            <p:nvPr/>
          </p:nvGrpSpPr>
          <p:grpSpPr bwMode="auto">
            <a:xfrm>
              <a:off x="3116898" y="3576186"/>
              <a:ext cx="152400" cy="304800"/>
              <a:chOff x="3264" y="3072"/>
              <a:chExt cx="96" cy="192"/>
            </a:xfrm>
          </p:grpSpPr>
          <p:sp>
            <p:nvSpPr>
              <p:cNvPr id="69" name="Line 17">
                <a:extLst>
                  <a:ext uri="{FF2B5EF4-FFF2-40B4-BE49-F238E27FC236}">
                    <a16:creationId xmlns:a16="http://schemas.microsoft.com/office/drawing/2014/main" id="{61484E59-2958-7F46-822F-DA28739EB8FE}"/>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0" name="Freeform 18">
                <a:extLst>
                  <a:ext uri="{FF2B5EF4-FFF2-40B4-BE49-F238E27FC236}">
                    <a16:creationId xmlns:a16="http://schemas.microsoft.com/office/drawing/2014/main" id="{50AEEAFE-11CD-324F-84E9-80B4BA7E9B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71" name="Group 210">
              <a:extLst>
                <a:ext uri="{FF2B5EF4-FFF2-40B4-BE49-F238E27FC236}">
                  <a16:creationId xmlns:a16="http://schemas.microsoft.com/office/drawing/2014/main" id="{12DEC5C5-C67E-5F46-ADDD-AD2B54D6C186}"/>
                </a:ext>
              </a:extLst>
            </p:cNvPr>
            <p:cNvGrpSpPr>
              <a:grpSpLocks/>
            </p:cNvGrpSpPr>
            <p:nvPr/>
          </p:nvGrpSpPr>
          <p:grpSpPr bwMode="auto">
            <a:xfrm rot="5400000">
              <a:off x="3399359" y="2517999"/>
              <a:ext cx="304800" cy="762000"/>
              <a:chOff x="3216" y="1728"/>
              <a:chExt cx="192" cy="480"/>
            </a:xfrm>
          </p:grpSpPr>
          <p:sp>
            <p:nvSpPr>
              <p:cNvPr id="72" name="Line 8">
                <a:extLst>
                  <a:ext uri="{FF2B5EF4-FFF2-40B4-BE49-F238E27FC236}">
                    <a16:creationId xmlns:a16="http://schemas.microsoft.com/office/drawing/2014/main" id="{995A4FFD-C544-754A-B110-3E3A655EC25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
                <a:extLst>
                  <a:ext uri="{FF2B5EF4-FFF2-40B4-BE49-F238E27FC236}">
                    <a16:creationId xmlns:a16="http://schemas.microsoft.com/office/drawing/2014/main" id="{AF29764E-67B7-7A43-BD3A-95B2BCD590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
                <a:extLst>
                  <a:ext uri="{FF2B5EF4-FFF2-40B4-BE49-F238E27FC236}">
                    <a16:creationId xmlns:a16="http://schemas.microsoft.com/office/drawing/2014/main" id="{6D5C3FDC-E3FD-064A-A603-69493AE19F5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1">
                <a:extLst>
                  <a:ext uri="{FF2B5EF4-FFF2-40B4-BE49-F238E27FC236}">
                    <a16:creationId xmlns:a16="http://schemas.microsoft.com/office/drawing/2014/main" id="{3C07FC3C-B111-1C43-8305-F60AF60D8B0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 name="Group 220">
              <a:extLst>
                <a:ext uri="{FF2B5EF4-FFF2-40B4-BE49-F238E27FC236}">
                  <a16:creationId xmlns:a16="http://schemas.microsoft.com/office/drawing/2014/main" id="{ED322A6E-08B7-AB47-ABAE-45DB1FABBA29}"/>
                </a:ext>
              </a:extLst>
            </p:cNvPr>
            <p:cNvGrpSpPr>
              <a:grpSpLocks/>
            </p:cNvGrpSpPr>
            <p:nvPr/>
          </p:nvGrpSpPr>
          <p:grpSpPr bwMode="auto">
            <a:xfrm>
              <a:off x="3858020" y="3553222"/>
              <a:ext cx="152400" cy="304800"/>
              <a:chOff x="3264" y="3072"/>
              <a:chExt cx="96" cy="192"/>
            </a:xfrm>
          </p:grpSpPr>
          <p:sp>
            <p:nvSpPr>
              <p:cNvPr id="77" name="Line 17">
                <a:extLst>
                  <a:ext uri="{FF2B5EF4-FFF2-40B4-BE49-F238E27FC236}">
                    <a16:creationId xmlns:a16="http://schemas.microsoft.com/office/drawing/2014/main" id="{D9B89BEB-ED83-2646-9AB2-2D0F2E36116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78" name="Freeform 18">
                <a:extLst>
                  <a:ext uri="{FF2B5EF4-FFF2-40B4-BE49-F238E27FC236}">
                    <a16:creationId xmlns:a16="http://schemas.microsoft.com/office/drawing/2014/main" id="{8F2178D5-FF8A-624B-A426-2A797BF2D7EC}"/>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6" name="TextBox 5">
              <a:extLst>
                <a:ext uri="{FF2B5EF4-FFF2-40B4-BE49-F238E27FC236}">
                  <a16:creationId xmlns:a16="http://schemas.microsoft.com/office/drawing/2014/main" id="{9D39DD22-B733-B944-9902-FE5772E7AE2D}"/>
                </a:ext>
              </a:extLst>
            </p:cNvPr>
            <p:cNvSpPr txBox="1"/>
            <p:nvPr/>
          </p:nvSpPr>
          <p:spPr>
            <a:xfrm>
              <a:off x="3292105" y="2041746"/>
              <a:ext cx="664036" cy="338554"/>
            </a:xfrm>
            <a:prstGeom prst="rect">
              <a:avLst/>
            </a:prstGeom>
            <a:noFill/>
          </p:spPr>
          <p:txBody>
            <a:bodyPr wrap="square" rtlCol="0">
              <a:spAutoFit/>
            </a:bodyPr>
            <a:lstStyle/>
            <a:p>
              <a:r>
                <a:rPr lang="en-US" sz="1600" dirty="0"/>
                <a:t>15K</a:t>
              </a:r>
              <a:endParaRPr lang="en-US" dirty="0"/>
            </a:p>
          </p:txBody>
        </p:sp>
        <p:sp>
          <p:nvSpPr>
            <p:cNvPr id="80" name="TextBox 79">
              <a:extLst>
                <a:ext uri="{FF2B5EF4-FFF2-40B4-BE49-F238E27FC236}">
                  <a16:creationId xmlns:a16="http://schemas.microsoft.com/office/drawing/2014/main" id="{96018AEA-EE52-B948-AF2E-CE5A09A6C79E}"/>
                </a:ext>
              </a:extLst>
            </p:cNvPr>
            <p:cNvSpPr txBox="1"/>
            <p:nvPr/>
          </p:nvSpPr>
          <p:spPr>
            <a:xfrm>
              <a:off x="3994264" y="3082840"/>
              <a:ext cx="664036" cy="338554"/>
            </a:xfrm>
            <a:prstGeom prst="rect">
              <a:avLst/>
            </a:prstGeom>
            <a:noFill/>
          </p:spPr>
          <p:txBody>
            <a:bodyPr wrap="square" rtlCol="0">
              <a:spAutoFit/>
            </a:bodyPr>
            <a:lstStyle/>
            <a:p>
              <a:r>
                <a:rPr lang="en-US" sz="1600" dirty="0"/>
                <a:t>20K</a:t>
              </a:r>
              <a:endParaRPr lang="en-US" dirty="0"/>
            </a:p>
          </p:txBody>
        </p:sp>
        <p:sp>
          <p:nvSpPr>
            <p:cNvPr id="81" name="TextBox 80">
              <a:extLst>
                <a:ext uri="{FF2B5EF4-FFF2-40B4-BE49-F238E27FC236}">
                  <a16:creationId xmlns:a16="http://schemas.microsoft.com/office/drawing/2014/main" id="{992B9815-6C7C-A14B-99E5-09F3B5F0CAF6}"/>
                </a:ext>
              </a:extLst>
            </p:cNvPr>
            <p:cNvSpPr txBox="1"/>
            <p:nvPr/>
          </p:nvSpPr>
          <p:spPr>
            <a:xfrm>
              <a:off x="1643621" y="4004850"/>
              <a:ext cx="664036" cy="338554"/>
            </a:xfrm>
            <a:prstGeom prst="rect">
              <a:avLst/>
            </a:prstGeom>
            <a:noFill/>
          </p:spPr>
          <p:txBody>
            <a:bodyPr wrap="square" rtlCol="0">
              <a:spAutoFit/>
            </a:bodyPr>
            <a:lstStyle/>
            <a:p>
              <a:r>
                <a:rPr lang="en-US" sz="1600" dirty="0"/>
                <a:t>100K</a:t>
              </a:r>
              <a:endParaRPr lang="en-US" dirty="0"/>
            </a:p>
          </p:txBody>
        </p:sp>
        <p:sp>
          <p:nvSpPr>
            <p:cNvPr id="82" name="TextBox 81">
              <a:extLst>
                <a:ext uri="{FF2B5EF4-FFF2-40B4-BE49-F238E27FC236}">
                  <a16:creationId xmlns:a16="http://schemas.microsoft.com/office/drawing/2014/main" id="{73832FB0-A9DB-3343-BA5E-24D683CF808A}"/>
                </a:ext>
              </a:extLst>
            </p:cNvPr>
            <p:cNvSpPr txBox="1"/>
            <p:nvPr/>
          </p:nvSpPr>
          <p:spPr>
            <a:xfrm>
              <a:off x="1758443" y="2578974"/>
              <a:ext cx="664036" cy="338554"/>
            </a:xfrm>
            <a:prstGeom prst="rect">
              <a:avLst/>
            </a:prstGeom>
            <a:noFill/>
          </p:spPr>
          <p:txBody>
            <a:bodyPr wrap="square" rtlCol="0">
              <a:spAutoFit/>
            </a:bodyPr>
            <a:lstStyle/>
            <a:p>
              <a:r>
                <a:rPr lang="en-US" sz="1600" dirty="0"/>
                <a:t>C</a:t>
              </a:r>
              <a:r>
                <a:rPr lang="en-US" sz="1600" baseline="-25000" dirty="0"/>
                <a:t>1</a:t>
              </a:r>
              <a:endParaRPr lang="en-US" baseline="-25000" dirty="0"/>
            </a:p>
          </p:txBody>
        </p:sp>
        <p:sp>
          <p:nvSpPr>
            <p:cNvPr id="83" name="TextBox 82">
              <a:extLst>
                <a:ext uri="{FF2B5EF4-FFF2-40B4-BE49-F238E27FC236}">
                  <a16:creationId xmlns:a16="http://schemas.microsoft.com/office/drawing/2014/main" id="{402026AE-9124-5644-B0CB-12F2C07D0AC0}"/>
                </a:ext>
              </a:extLst>
            </p:cNvPr>
            <p:cNvSpPr txBox="1"/>
            <p:nvPr/>
          </p:nvSpPr>
          <p:spPr>
            <a:xfrm>
              <a:off x="3429291" y="2405009"/>
              <a:ext cx="664036" cy="338554"/>
            </a:xfrm>
            <a:prstGeom prst="rect">
              <a:avLst/>
            </a:prstGeom>
            <a:noFill/>
          </p:spPr>
          <p:txBody>
            <a:bodyPr wrap="square" rtlCol="0">
              <a:spAutoFit/>
            </a:bodyPr>
            <a:lstStyle/>
            <a:p>
              <a:r>
                <a:rPr lang="en-US" sz="1600" dirty="0"/>
                <a:t>C</a:t>
              </a:r>
              <a:r>
                <a:rPr lang="en-US" sz="1600" baseline="-25000" dirty="0"/>
                <a:t>2</a:t>
              </a:r>
              <a:endParaRPr lang="en-US" baseline="-25000" dirty="0"/>
            </a:p>
          </p:txBody>
        </p:sp>
        <p:sp>
          <p:nvSpPr>
            <p:cNvPr id="84" name="TextBox 83">
              <a:extLst>
                <a:ext uri="{FF2B5EF4-FFF2-40B4-BE49-F238E27FC236}">
                  <a16:creationId xmlns:a16="http://schemas.microsoft.com/office/drawing/2014/main" id="{00C83640-CAAF-A948-B1DF-B221A1DD37A2}"/>
                </a:ext>
              </a:extLst>
            </p:cNvPr>
            <p:cNvSpPr txBox="1"/>
            <p:nvPr/>
          </p:nvSpPr>
          <p:spPr>
            <a:xfrm>
              <a:off x="3036846" y="1376830"/>
              <a:ext cx="664036" cy="338554"/>
            </a:xfrm>
            <a:prstGeom prst="rect">
              <a:avLst/>
            </a:prstGeom>
            <a:noFill/>
          </p:spPr>
          <p:txBody>
            <a:bodyPr wrap="square" rtlCol="0">
              <a:spAutoFit/>
            </a:bodyPr>
            <a:lstStyle/>
            <a:p>
              <a:r>
                <a:rPr lang="en-US" sz="1600" dirty="0"/>
                <a:t>12V</a:t>
              </a:r>
              <a:endParaRPr lang="en-US" baseline="-25000" dirty="0"/>
            </a:p>
          </p:txBody>
        </p:sp>
      </p:grpSp>
      <p:grpSp>
        <p:nvGrpSpPr>
          <p:cNvPr id="2" name="Group 1">
            <a:extLst>
              <a:ext uri="{FF2B5EF4-FFF2-40B4-BE49-F238E27FC236}">
                <a16:creationId xmlns:a16="http://schemas.microsoft.com/office/drawing/2014/main" id="{97BD1463-8BA0-72FB-710F-7035AED89B2B}"/>
              </a:ext>
            </a:extLst>
          </p:cNvPr>
          <p:cNvGrpSpPr/>
          <p:nvPr/>
        </p:nvGrpSpPr>
        <p:grpSpPr>
          <a:xfrm>
            <a:off x="4477472" y="1690874"/>
            <a:ext cx="3680792" cy="3748586"/>
            <a:chOff x="7493995" y="1875445"/>
            <a:chExt cx="3680792" cy="3748586"/>
          </a:xfrm>
        </p:grpSpPr>
        <p:grpSp>
          <p:nvGrpSpPr>
            <p:cNvPr id="19" name="Group 210">
              <a:extLst>
                <a:ext uri="{FF2B5EF4-FFF2-40B4-BE49-F238E27FC236}">
                  <a16:creationId xmlns:a16="http://schemas.microsoft.com/office/drawing/2014/main" id="{4DC9476E-D52C-0C49-9562-E03AC712DC25}"/>
                </a:ext>
              </a:extLst>
            </p:cNvPr>
            <p:cNvGrpSpPr>
              <a:grpSpLocks/>
            </p:cNvGrpSpPr>
            <p:nvPr/>
          </p:nvGrpSpPr>
          <p:grpSpPr bwMode="auto">
            <a:xfrm>
              <a:off x="10246491" y="3239913"/>
              <a:ext cx="304800" cy="762000"/>
              <a:chOff x="3216" y="1728"/>
              <a:chExt cx="192" cy="480"/>
            </a:xfrm>
          </p:grpSpPr>
          <p:sp>
            <p:nvSpPr>
              <p:cNvPr id="20" name="Line 8">
                <a:extLst>
                  <a:ext uri="{FF2B5EF4-FFF2-40B4-BE49-F238E27FC236}">
                    <a16:creationId xmlns:a16="http://schemas.microsoft.com/office/drawing/2014/main" id="{D5C73383-602A-7048-BFF8-B541D705A3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1" name="Line 9">
                <a:extLst>
                  <a:ext uri="{FF2B5EF4-FFF2-40B4-BE49-F238E27FC236}">
                    <a16:creationId xmlns:a16="http://schemas.microsoft.com/office/drawing/2014/main" id="{42484082-33B9-D74F-B3F8-324EE5960E3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2" name="Line 10">
                <a:extLst>
                  <a:ext uri="{FF2B5EF4-FFF2-40B4-BE49-F238E27FC236}">
                    <a16:creationId xmlns:a16="http://schemas.microsoft.com/office/drawing/2014/main" id="{447E6307-881D-3F42-A3A7-43A98AD172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3" name="Line 11">
                <a:extLst>
                  <a:ext uri="{FF2B5EF4-FFF2-40B4-BE49-F238E27FC236}">
                    <a16:creationId xmlns:a16="http://schemas.microsoft.com/office/drawing/2014/main" id="{F6559FB6-98DA-744E-B1F3-95D729C85B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cxnSp>
          <p:nvCxnSpPr>
            <p:cNvPr id="5" name="Straight Connector 4">
              <a:extLst>
                <a:ext uri="{FF2B5EF4-FFF2-40B4-BE49-F238E27FC236}">
                  <a16:creationId xmlns:a16="http://schemas.microsoft.com/office/drawing/2014/main" id="{02085C5B-3C8C-D140-939E-576E448446E5}"/>
                </a:ext>
              </a:extLst>
            </p:cNvPr>
            <p:cNvCxnSpPr/>
            <p:nvPr/>
          </p:nvCxnSpPr>
          <p:spPr>
            <a:xfrm>
              <a:off x="9634642" y="3387089"/>
              <a:ext cx="7619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220">
              <a:extLst>
                <a:ext uri="{FF2B5EF4-FFF2-40B4-BE49-F238E27FC236}">
                  <a16:creationId xmlns:a16="http://schemas.microsoft.com/office/drawing/2014/main" id="{2A9BB9E2-034F-C64D-9E8D-624218BB7895}"/>
                </a:ext>
              </a:extLst>
            </p:cNvPr>
            <p:cNvGrpSpPr>
              <a:grpSpLocks/>
            </p:cNvGrpSpPr>
            <p:nvPr/>
          </p:nvGrpSpPr>
          <p:grpSpPr bwMode="auto">
            <a:xfrm>
              <a:off x="7936657" y="4989379"/>
              <a:ext cx="152400" cy="304800"/>
              <a:chOff x="3264" y="3072"/>
              <a:chExt cx="96" cy="192"/>
            </a:xfrm>
          </p:grpSpPr>
          <p:sp>
            <p:nvSpPr>
              <p:cNvPr id="87" name="Line 17">
                <a:extLst>
                  <a:ext uri="{FF2B5EF4-FFF2-40B4-BE49-F238E27FC236}">
                    <a16:creationId xmlns:a16="http://schemas.microsoft.com/office/drawing/2014/main" id="{3F36A3F5-417E-C64D-A399-9E1FC870CDB6}"/>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88" name="Freeform 18">
                <a:extLst>
                  <a:ext uri="{FF2B5EF4-FFF2-40B4-BE49-F238E27FC236}">
                    <a16:creationId xmlns:a16="http://schemas.microsoft.com/office/drawing/2014/main" id="{9AEB3F37-1FDF-5F48-860A-65F942063DC7}"/>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89" name="Group 249">
              <a:extLst>
                <a:ext uri="{FF2B5EF4-FFF2-40B4-BE49-F238E27FC236}">
                  <a16:creationId xmlns:a16="http://schemas.microsoft.com/office/drawing/2014/main" id="{5F953C50-9BD2-604A-808E-A2038534C254}"/>
                </a:ext>
              </a:extLst>
            </p:cNvPr>
            <p:cNvGrpSpPr>
              <a:grpSpLocks/>
            </p:cNvGrpSpPr>
            <p:nvPr/>
          </p:nvGrpSpPr>
          <p:grpSpPr bwMode="auto">
            <a:xfrm>
              <a:off x="9535006" y="2265514"/>
              <a:ext cx="228600" cy="228600"/>
              <a:chOff x="1248" y="720"/>
              <a:chExt cx="96" cy="96"/>
            </a:xfrm>
          </p:grpSpPr>
          <p:sp>
            <p:nvSpPr>
              <p:cNvPr id="90" name="Oval 250">
                <a:extLst>
                  <a:ext uri="{FF2B5EF4-FFF2-40B4-BE49-F238E27FC236}">
                    <a16:creationId xmlns:a16="http://schemas.microsoft.com/office/drawing/2014/main" id="{26B9CE8C-5CB9-364F-AEF2-95111BCCBBBE}"/>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91" name="Rectangle 251">
                <a:extLst>
                  <a:ext uri="{FF2B5EF4-FFF2-40B4-BE49-F238E27FC236}">
                    <a16:creationId xmlns:a16="http://schemas.microsoft.com/office/drawing/2014/main" id="{F2A0F7A4-355E-1242-9C08-B918629EF5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92" name="Freeform 12">
              <a:extLst>
                <a:ext uri="{FF2B5EF4-FFF2-40B4-BE49-F238E27FC236}">
                  <a16:creationId xmlns:a16="http://schemas.microsoft.com/office/drawing/2014/main" id="{E2580514-A9C4-484D-BB0D-E76EB3076C7D}"/>
                </a:ext>
              </a:extLst>
            </p:cNvPr>
            <p:cNvSpPr>
              <a:spLocks noChangeAspect="1"/>
            </p:cNvSpPr>
            <p:nvPr/>
          </p:nvSpPr>
          <p:spPr bwMode="auto">
            <a:xfrm>
              <a:off x="9577563" y="46522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93" name="Group 92">
              <a:extLst>
                <a:ext uri="{FF2B5EF4-FFF2-40B4-BE49-F238E27FC236}">
                  <a16:creationId xmlns:a16="http://schemas.microsoft.com/office/drawing/2014/main" id="{B5836D62-9C78-7144-9A71-92D90767987A}"/>
                </a:ext>
              </a:extLst>
            </p:cNvPr>
            <p:cNvGrpSpPr/>
            <p:nvPr/>
          </p:nvGrpSpPr>
          <p:grpSpPr>
            <a:xfrm>
              <a:off x="8724919" y="2930911"/>
              <a:ext cx="929638" cy="1222177"/>
              <a:chOff x="5257801" y="2438400"/>
              <a:chExt cx="929638" cy="1222177"/>
            </a:xfrm>
          </p:grpSpPr>
          <p:cxnSp>
            <p:nvCxnSpPr>
              <p:cNvPr id="94" name="Straight Connector 93">
                <a:extLst>
                  <a:ext uri="{FF2B5EF4-FFF2-40B4-BE49-F238E27FC236}">
                    <a16:creationId xmlns:a16="http://schemas.microsoft.com/office/drawing/2014/main" id="{EA45B30B-CFB9-9A41-867C-D0A5EEA2A81F}"/>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4A13699B-27F4-7441-81F4-0090F9BE1213}"/>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D4510CF2-6F4D-484B-8A99-B286D07D464B}"/>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A962471B-9E9D-BC44-964F-C302A4E8194F}"/>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DACCAD77-041D-2349-9320-5DB330034B01}"/>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99" name="Straight Arrow Connector 98">
                <a:extLst>
                  <a:ext uri="{FF2B5EF4-FFF2-40B4-BE49-F238E27FC236}">
                    <a16:creationId xmlns:a16="http://schemas.microsoft.com/office/drawing/2014/main" id="{6FB2C0A4-F085-9C47-84A6-AD597BC44C3D}"/>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CE0771B-87BC-984B-874B-B29A72250F92}"/>
                  </a:ext>
                </a:extLst>
              </p:cNvPr>
              <p:cNvSpPr txBox="1"/>
              <p:nvPr/>
            </p:nvSpPr>
            <p:spPr>
              <a:xfrm>
                <a:off x="5867400" y="25878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D</a:t>
                </a:r>
              </a:p>
            </p:txBody>
          </p:sp>
          <p:sp>
            <p:nvSpPr>
              <p:cNvPr id="101" name="TextBox 100">
                <a:extLst>
                  <a:ext uri="{FF2B5EF4-FFF2-40B4-BE49-F238E27FC236}">
                    <a16:creationId xmlns:a16="http://schemas.microsoft.com/office/drawing/2014/main" id="{F417B11C-27FF-684C-AED5-AFCC4DFDFB84}"/>
                  </a:ext>
                </a:extLst>
              </p:cNvPr>
              <p:cNvSpPr txBox="1"/>
              <p:nvPr/>
            </p:nvSpPr>
            <p:spPr>
              <a:xfrm>
                <a:off x="5943600" y="3352800"/>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a:t>
                </a:r>
              </a:p>
            </p:txBody>
          </p:sp>
          <p:sp>
            <p:nvSpPr>
              <p:cNvPr id="102" name="TextBox 101">
                <a:extLst>
                  <a:ext uri="{FF2B5EF4-FFF2-40B4-BE49-F238E27FC236}">
                    <a16:creationId xmlns:a16="http://schemas.microsoft.com/office/drawing/2014/main" id="{236DBCE1-646A-F74D-A8D8-0556FCF67302}"/>
                  </a:ext>
                </a:extLst>
              </p:cNvPr>
              <p:cNvSpPr txBox="1"/>
              <p:nvPr/>
            </p:nvSpPr>
            <p:spPr>
              <a:xfrm>
                <a:off x="5334001" y="28164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G</a:t>
                </a:r>
              </a:p>
            </p:txBody>
          </p:sp>
          <p:cxnSp>
            <p:nvCxnSpPr>
              <p:cNvPr id="103" name="Straight Connector 102">
                <a:extLst>
                  <a:ext uri="{FF2B5EF4-FFF2-40B4-BE49-F238E27FC236}">
                    <a16:creationId xmlns:a16="http://schemas.microsoft.com/office/drawing/2014/main" id="{87189BE0-9BF0-2A4D-B3DF-DA1034A4E9B7}"/>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13F76D74-16C5-6B41-8D79-5C22E5A1B66B}"/>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E0E0E665-4C19-8842-A159-01D6EF7B381C}"/>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6" name="Straight Arrow Connector 105">
                <a:extLst>
                  <a:ext uri="{FF2B5EF4-FFF2-40B4-BE49-F238E27FC236}">
                    <a16:creationId xmlns:a16="http://schemas.microsoft.com/office/drawing/2014/main" id="{6FA8EE12-FBD8-204A-BDCD-700A64B8B326}"/>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107" name="Group 210">
              <a:extLst>
                <a:ext uri="{FF2B5EF4-FFF2-40B4-BE49-F238E27FC236}">
                  <a16:creationId xmlns:a16="http://schemas.microsoft.com/office/drawing/2014/main" id="{369A576F-9E63-1847-8998-5DD0BF048624}"/>
                </a:ext>
              </a:extLst>
            </p:cNvPr>
            <p:cNvGrpSpPr>
              <a:grpSpLocks/>
            </p:cNvGrpSpPr>
            <p:nvPr/>
          </p:nvGrpSpPr>
          <p:grpSpPr bwMode="auto">
            <a:xfrm rot="5400000">
              <a:off x="8256696" y="3229736"/>
              <a:ext cx="304800" cy="762000"/>
              <a:chOff x="3216" y="1728"/>
              <a:chExt cx="192" cy="480"/>
            </a:xfrm>
          </p:grpSpPr>
          <p:sp>
            <p:nvSpPr>
              <p:cNvPr id="108" name="Line 8">
                <a:extLst>
                  <a:ext uri="{FF2B5EF4-FFF2-40B4-BE49-F238E27FC236}">
                    <a16:creationId xmlns:a16="http://schemas.microsoft.com/office/drawing/2014/main" id="{75F838C9-FEEB-A341-836C-166C5E11EEE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9" name="Line 9">
                <a:extLst>
                  <a:ext uri="{FF2B5EF4-FFF2-40B4-BE49-F238E27FC236}">
                    <a16:creationId xmlns:a16="http://schemas.microsoft.com/office/drawing/2014/main" id="{A8928894-B94E-904F-BB39-3FD411F0F91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0" name="Line 10">
                <a:extLst>
                  <a:ext uri="{FF2B5EF4-FFF2-40B4-BE49-F238E27FC236}">
                    <a16:creationId xmlns:a16="http://schemas.microsoft.com/office/drawing/2014/main" id="{6B2BF425-EA1C-FA4B-82EF-6C79686B86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1" name="Line 11">
                <a:extLst>
                  <a:ext uri="{FF2B5EF4-FFF2-40B4-BE49-F238E27FC236}">
                    <a16:creationId xmlns:a16="http://schemas.microsoft.com/office/drawing/2014/main" id="{EB5A492B-E3B4-C445-95C7-3B859BE7449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12" name="Group 206">
              <a:extLst>
                <a:ext uri="{FF2B5EF4-FFF2-40B4-BE49-F238E27FC236}">
                  <a16:creationId xmlns:a16="http://schemas.microsoft.com/office/drawing/2014/main" id="{69089D07-01DE-3540-A903-E0442CAE0B1D}"/>
                </a:ext>
              </a:extLst>
            </p:cNvPr>
            <p:cNvGrpSpPr>
              <a:grpSpLocks/>
            </p:cNvGrpSpPr>
            <p:nvPr/>
          </p:nvGrpSpPr>
          <p:grpSpPr bwMode="auto">
            <a:xfrm>
              <a:off x="7869694" y="4317364"/>
              <a:ext cx="304800" cy="762000"/>
              <a:chOff x="4224" y="2400"/>
              <a:chExt cx="192" cy="480"/>
            </a:xfrm>
          </p:grpSpPr>
          <p:sp>
            <p:nvSpPr>
              <p:cNvPr id="113" name="Oval 20">
                <a:extLst>
                  <a:ext uri="{FF2B5EF4-FFF2-40B4-BE49-F238E27FC236}">
                    <a16:creationId xmlns:a16="http://schemas.microsoft.com/office/drawing/2014/main" id="{32106A6A-A364-4C43-B227-21C729B96360}"/>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14" name="Line 21">
                <a:extLst>
                  <a:ext uri="{FF2B5EF4-FFF2-40B4-BE49-F238E27FC236}">
                    <a16:creationId xmlns:a16="http://schemas.microsoft.com/office/drawing/2014/main" id="{F50F6319-3411-5545-A996-B230A9AD26CA}"/>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5" name="Line 22">
                <a:extLst>
                  <a:ext uri="{FF2B5EF4-FFF2-40B4-BE49-F238E27FC236}">
                    <a16:creationId xmlns:a16="http://schemas.microsoft.com/office/drawing/2014/main" id="{CBBDC2E0-23C2-9546-BFF2-7A5E5F60FD3E}"/>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6" name="Line 23">
                <a:extLst>
                  <a:ext uri="{FF2B5EF4-FFF2-40B4-BE49-F238E27FC236}">
                    <a16:creationId xmlns:a16="http://schemas.microsoft.com/office/drawing/2014/main" id="{1D2E3EEE-5B71-3B4D-B82C-305B268B8B12}"/>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7" name="Line 24">
                <a:extLst>
                  <a:ext uri="{FF2B5EF4-FFF2-40B4-BE49-F238E27FC236}">
                    <a16:creationId xmlns:a16="http://schemas.microsoft.com/office/drawing/2014/main" id="{9D7627D8-DBED-2E47-AA7E-F8042563812F}"/>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8" name="Line 25">
                <a:extLst>
                  <a:ext uri="{FF2B5EF4-FFF2-40B4-BE49-F238E27FC236}">
                    <a16:creationId xmlns:a16="http://schemas.microsoft.com/office/drawing/2014/main" id="{1C3DCCBE-8FB7-0A48-AFB9-533F5A8D508B}"/>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sp>
          <p:nvSpPr>
            <p:cNvPr id="119" name="Freeform 12">
              <a:extLst>
                <a:ext uri="{FF2B5EF4-FFF2-40B4-BE49-F238E27FC236}">
                  <a16:creationId xmlns:a16="http://schemas.microsoft.com/office/drawing/2014/main" id="{134B05A7-F9C9-A14F-BE4F-BB42ECF59833}"/>
                </a:ext>
              </a:extLst>
            </p:cNvPr>
            <p:cNvSpPr>
              <a:spLocks noChangeAspect="1"/>
            </p:cNvSpPr>
            <p:nvPr/>
          </p:nvSpPr>
          <p:spPr bwMode="auto">
            <a:xfrm>
              <a:off x="7951271" y="360211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20" name="Freeform 12">
              <a:extLst>
                <a:ext uri="{FF2B5EF4-FFF2-40B4-BE49-F238E27FC236}">
                  <a16:creationId xmlns:a16="http://schemas.microsoft.com/office/drawing/2014/main" id="{BF55EE82-AA4C-554E-9B8C-53ED502F0C50}"/>
                </a:ext>
              </a:extLst>
            </p:cNvPr>
            <p:cNvSpPr>
              <a:spLocks noChangeAspect="1"/>
            </p:cNvSpPr>
            <p:nvPr/>
          </p:nvSpPr>
          <p:spPr bwMode="auto">
            <a:xfrm>
              <a:off x="9567125" y="231194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21" name="Group 220">
              <a:extLst>
                <a:ext uri="{FF2B5EF4-FFF2-40B4-BE49-F238E27FC236}">
                  <a16:creationId xmlns:a16="http://schemas.microsoft.com/office/drawing/2014/main" id="{2F1E064F-2C41-AA40-9665-4A16A49B9115}"/>
                </a:ext>
              </a:extLst>
            </p:cNvPr>
            <p:cNvGrpSpPr>
              <a:grpSpLocks/>
            </p:cNvGrpSpPr>
            <p:nvPr/>
          </p:nvGrpSpPr>
          <p:grpSpPr bwMode="auto">
            <a:xfrm>
              <a:off x="10309996" y="4961637"/>
              <a:ext cx="152400" cy="304800"/>
              <a:chOff x="3264" y="3072"/>
              <a:chExt cx="96" cy="192"/>
            </a:xfrm>
          </p:grpSpPr>
          <p:sp>
            <p:nvSpPr>
              <p:cNvPr id="122" name="Line 17">
                <a:extLst>
                  <a:ext uri="{FF2B5EF4-FFF2-40B4-BE49-F238E27FC236}">
                    <a16:creationId xmlns:a16="http://schemas.microsoft.com/office/drawing/2014/main" id="{E0A89930-6FAE-1949-9F76-E466E4A06292}"/>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23" name="Freeform 18">
                <a:extLst>
                  <a:ext uri="{FF2B5EF4-FFF2-40B4-BE49-F238E27FC236}">
                    <a16:creationId xmlns:a16="http://schemas.microsoft.com/office/drawing/2014/main" id="{444AFEEE-010B-C34D-AA2F-EAD00E5D101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24" name="Group 210">
              <a:extLst>
                <a:ext uri="{FF2B5EF4-FFF2-40B4-BE49-F238E27FC236}">
                  <a16:creationId xmlns:a16="http://schemas.microsoft.com/office/drawing/2014/main" id="{62F71870-6BD6-174A-8B3A-8D9C0C42C46D}"/>
                </a:ext>
              </a:extLst>
            </p:cNvPr>
            <p:cNvGrpSpPr>
              <a:grpSpLocks/>
            </p:cNvGrpSpPr>
            <p:nvPr/>
          </p:nvGrpSpPr>
          <p:grpSpPr bwMode="auto">
            <a:xfrm rot="5400000">
              <a:off x="9871925" y="3915649"/>
              <a:ext cx="304800" cy="762000"/>
              <a:chOff x="3216" y="1728"/>
              <a:chExt cx="192" cy="480"/>
            </a:xfrm>
          </p:grpSpPr>
          <p:sp>
            <p:nvSpPr>
              <p:cNvPr id="125" name="Line 8">
                <a:extLst>
                  <a:ext uri="{FF2B5EF4-FFF2-40B4-BE49-F238E27FC236}">
                    <a16:creationId xmlns:a16="http://schemas.microsoft.com/office/drawing/2014/main" id="{1A98330D-A4CD-804A-A808-7E8FC3881F2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6" name="Line 9">
                <a:extLst>
                  <a:ext uri="{FF2B5EF4-FFF2-40B4-BE49-F238E27FC236}">
                    <a16:creationId xmlns:a16="http://schemas.microsoft.com/office/drawing/2014/main" id="{FE03EFAB-3AEF-CF4A-847F-0A13A2E233E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7" name="Line 10">
                <a:extLst>
                  <a:ext uri="{FF2B5EF4-FFF2-40B4-BE49-F238E27FC236}">
                    <a16:creationId xmlns:a16="http://schemas.microsoft.com/office/drawing/2014/main" id="{722197AB-2014-514E-90B4-458262A0419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8" name="Line 11">
                <a:extLst>
                  <a:ext uri="{FF2B5EF4-FFF2-40B4-BE49-F238E27FC236}">
                    <a16:creationId xmlns:a16="http://schemas.microsoft.com/office/drawing/2014/main" id="{8238D5F5-ED0D-3443-B01F-361D0918F5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29" name="Group 220">
              <a:extLst>
                <a:ext uri="{FF2B5EF4-FFF2-40B4-BE49-F238E27FC236}">
                  <a16:creationId xmlns:a16="http://schemas.microsoft.com/office/drawing/2014/main" id="{D4517576-68D5-F744-B691-5C3E8D34BA3B}"/>
                </a:ext>
              </a:extLst>
            </p:cNvPr>
            <p:cNvGrpSpPr>
              <a:grpSpLocks/>
            </p:cNvGrpSpPr>
            <p:nvPr/>
          </p:nvGrpSpPr>
          <p:grpSpPr bwMode="auto">
            <a:xfrm>
              <a:off x="9581739" y="5319231"/>
              <a:ext cx="152400" cy="304800"/>
              <a:chOff x="3264" y="3072"/>
              <a:chExt cx="96" cy="192"/>
            </a:xfrm>
          </p:grpSpPr>
          <p:sp>
            <p:nvSpPr>
              <p:cNvPr id="130" name="Line 17">
                <a:extLst>
                  <a:ext uri="{FF2B5EF4-FFF2-40B4-BE49-F238E27FC236}">
                    <a16:creationId xmlns:a16="http://schemas.microsoft.com/office/drawing/2014/main" id="{7B7A918B-675A-5E4C-9849-EA6C3A6773FB}"/>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31" name="Freeform 18">
                <a:extLst>
                  <a:ext uri="{FF2B5EF4-FFF2-40B4-BE49-F238E27FC236}">
                    <a16:creationId xmlns:a16="http://schemas.microsoft.com/office/drawing/2014/main" id="{766F0B64-D138-0F4A-9E5C-92A25E98E82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32" name="TextBox 131">
              <a:extLst>
                <a:ext uri="{FF2B5EF4-FFF2-40B4-BE49-F238E27FC236}">
                  <a16:creationId xmlns:a16="http://schemas.microsoft.com/office/drawing/2014/main" id="{0A0C001E-EFF0-E44C-9E4C-D8BC3C407CA6}"/>
                </a:ext>
              </a:extLst>
            </p:cNvPr>
            <p:cNvSpPr txBox="1"/>
            <p:nvPr/>
          </p:nvSpPr>
          <p:spPr>
            <a:xfrm>
              <a:off x="9742332" y="2530103"/>
              <a:ext cx="664036" cy="338554"/>
            </a:xfrm>
            <a:prstGeom prst="rect">
              <a:avLst/>
            </a:prstGeom>
            <a:noFill/>
          </p:spPr>
          <p:txBody>
            <a:bodyPr wrap="square" rtlCol="0">
              <a:spAutoFit/>
            </a:bodyPr>
            <a:lstStyle/>
            <a:p>
              <a:r>
                <a:rPr lang="en-US" sz="1600" b="1" dirty="0"/>
                <a:t>15K</a:t>
              </a:r>
              <a:endParaRPr lang="en-US" b="1" dirty="0"/>
            </a:p>
          </p:txBody>
        </p:sp>
        <p:sp>
          <p:nvSpPr>
            <p:cNvPr id="133" name="TextBox 132">
              <a:extLst>
                <a:ext uri="{FF2B5EF4-FFF2-40B4-BE49-F238E27FC236}">
                  <a16:creationId xmlns:a16="http://schemas.microsoft.com/office/drawing/2014/main" id="{EE540A80-E426-EF45-B563-5FEF0265D201}"/>
                </a:ext>
              </a:extLst>
            </p:cNvPr>
            <p:cNvSpPr txBox="1"/>
            <p:nvPr/>
          </p:nvSpPr>
          <p:spPr>
            <a:xfrm>
              <a:off x="9713235" y="4918182"/>
              <a:ext cx="664036" cy="338554"/>
            </a:xfrm>
            <a:prstGeom prst="rect">
              <a:avLst/>
            </a:prstGeom>
            <a:noFill/>
          </p:spPr>
          <p:txBody>
            <a:bodyPr wrap="square" rtlCol="0">
              <a:spAutoFit/>
            </a:bodyPr>
            <a:lstStyle/>
            <a:p>
              <a:r>
                <a:rPr lang="en-US" sz="1600" b="1" dirty="0"/>
                <a:t>12K</a:t>
              </a:r>
              <a:endParaRPr lang="en-US" b="1" dirty="0"/>
            </a:p>
          </p:txBody>
        </p:sp>
        <p:sp>
          <p:nvSpPr>
            <p:cNvPr id="134" name="TextBox 133">
              <a:extLst>
                <a:ext uri="{FF2B5EF4-FFF2-40B4-BE49-F238E27FC236}">
                  <a16:creationId xmlns:a16="http://schemas.microsoft.com/office/drawing/2014/main" id="{E9A8F78E-7D0A-2D4C-8804-D7FB4046A689}"/>
                </a:ext>
              </a:extLst>
            </p:cNvPr>
            <p:cNvSpPr txBox="1"/>
            <p:nvPr/>
          </p:nvSpPr>
          <p:spPr>
            <a:xfrm>
              <a:off x="10458821" y="4474413"/>
              <a:ext cx="664036" cy="338554"/>
            </a:xfrm>
            <a:prstGeom prst="rect">
              <a:avLst/>
            </a:prstGeom>
            <a:noFill/>
          </p:spPr>
          <p:txBody>
            <a:bodyPr wrap="square" rtlCol="0">
              <a:spAutoFit/>
            </a:bodyPr>
            <a:lstStyle/>
            <a:p>
              <a:r>
                <a:rPr lang="en-US" sz="1600" b="1" dirty="0"/>
                <a:t>100K</a:t>
              </a:r>
              <a:endParaRPr lang="en-US" b="1" dirty="0"/>
            </a:p>
          </p:txBody>
        </p:sp>
        <p:sp>
          <p:nvSpPr>
            <p:cNvPr id="135" name="TextBox 134">
              <a:extLst>
                <a:ext uri="{FF2B5EF4-FFF2-40B4-BE49-F238E27FC236}">
                  <a16:creationId xmlns:a16="http://schemas.microsoft.com/office/drawing/2014/main" id="{880C31C3-7505-A442-B67D-A31CCF02079E}"/>
                </a:ext>
              </a:extLst>
            </p:cNvPr>
            <p:cNvSpPr txBox="1"/>
            <p:nvPr/>
          </p:nvSpPr>
          <p:spPr>
            <a:xfrm>
              <a:off x="8208670" y="3067331"/>
              <a:ext cx="664036" cy="338554"/>
            </a:xfrm>
            <a:prstGeom prst="rect">
              <a:avLst/>
            </a:prstGeom>
            <a:noFill/>
          </p:spPr>
          <p:txBody>
            <a:bodyPr wrap="square" rtlCol="0">
              <a:spAutoFit/>
            </a:bodyPr>
            <a:lstStyle/>
            <a:p>
              <a:r>
                <a:rPr lang="en-US" sz="1600" b="1" dirty="0"/>
                <a:t>C</a:t>
              </a:r>
              <a:r>
                <a:rPr lang="en-US" sz="1600" b="1" baseline="-25000" dirty="0"/>
                <a:t>1</a:t>
              </a:r>
              <a:endParaRPr lang="en-US" b="1" baseline="-25000" dirty="0"/>
            </a:p>
          </p:txBody>
        </p:sp>
        <p:sp>
          <p:nvSpPr>
            <p:cNvPr id="136" name="TextBox 135">
              <a:extLst>
                <a:ext uri="{FF2B5EF4-FFF2-40B4-BE49-F238E27FC236}">
                  <a16:creationId xmlns:a16="http://schemas.microsoft.com/office/drawing/2014/main" id="{A7861A3A-A74B-0A46-9709-64B4A4EBB7B1}"/>
                </a:ext>
              </a:extLst>
            </p:cNvPr>
            <p:cNvSpPr txBox="1"/>
            <p:nvPr/>
          </p:nvSpPr>
          <p:spPr>
            <a:xfrm>
              <a:off x="10510751" y="3523634"/>
              <a:ext cx="664036" cy="338554"/>
            </a:xfrm>
            <a:prstGeom prst="rect">
              <a:avLst/>
            </a:prstGeom>
            <a:noFill/>
          </p:spPr>
          <p:txBody>
            <a:bodyPr wrap="square" rtlCol="0">
              <a:spAutoFit/>
            </a:bodyPr>
            <a:lstStyle/>
            <a:p>
              <a:r>
                <a:rPr lang="en-US" sz="1600" b="1" dirty="0"/>
                <a:t>C</a:t>
              </a:r>
              <a:r>
                <a:rPr lang="en-US" sz="1600" b="1" baseline="-25000" dirty="0"/>
                <a:t>2</a:t>
              </a:r>
              <a:endParaRPr lang="en-US" b="1" baseline="-25000" dirty="0"/>
            </a:p>
          </p:txBody>
        </p:sp>
        <p:sp>
          <p:nvSpPr>
            <p:cNvPr id="137" name="TextBox 136">
              <a:extLst>
                <a:ext uri="{FF2B5EF4-FFF2-40B4-BE49-F238E27FC236}">
                  <a16:creationId xmlns:a16="http://schemas.microsoft.com/office/drawing/2014/main" id="{82FA968F-6394-7C48-8025-4CBEAAB9DEAC}"/>
                </a:ext>
              </a:extLst>
            </p:cNvPr>
            <p:cNvSpPr txBox="1"/>
            <p:nvPr/>
          </p:nvSpPr>
          <p:spPr>
            <a:xfrm>
              <a:off x="9683623" y="1875445"/>
              <a:ext cx="664036" cy="338554"/>
            </a:xfrm>
            <a:prstGeom prst="rect">
              <a:avLst/>
            </a:prstGeom>
            <a:noFill/>
          </p:spPr>
          <p:txBody>
            <a:bodyPr wrap="square" rtlCol="0">
              <a:spAutoFit/>
            </a:bodyPr>
            <a:lstStyle/>
            <a:p>
              <a:r>
                <a:rPr lang="en-US" sz="1600" b="1" dirty="0"/>
                <a:t>12V</a:t>
              </a:r>
              <a:endParaRPr lang="en-US" b="1" baseline="-25000" dirty="0"/>
            </a:p>
          </p:txBody>
        </p:sp>
        <p:sp>
          <p:nvSpPr>
            <p:cNvPr id="138" name="Freeform 12">
              <a:extLst>
                <a:ext uri="{FF2B5EF4-FFF2-40B4-BE49-F238E27FC236}">
                  <a16:creationId xmlns:a16="http://schemas.microsoft.com/office/drawing/2014/main" id="{DE310432-27B5-DB44-9EC4-A5210B2E2231}"/>
                </a:ext>
              </a:extLst>
            </p:cNvPr>
            <p:cNvSpPr>
              <a:spLocks noChangeAspect="1"/>
            </p:cNvSpPr>
            <p:nvPr/>
          </p:nvSpPr>
          <p:spPr bwMode="auto">
            <a:xfrm>
              <a:off x="8642289" y="359168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39" name="Freeform 12">
              <a:extLst>
                <a:ext uri="{FF2B5EF4-FFF2-40B4-BE49-F238E27FC236}">
                  <a16:creationId xmlns:a16="http://schemas.microsoft.com/office/drawing/2014/main" id="{032370C8-95AE-9545-8E79-9B36B34DF071}"/>
                </a:ext>
              </a:extLst>
            </p:cNvPr>
            <p:cNvSpPr>
              <a:spLocks noChangeAspect="1"/>
            </p:cNvSpPr>
            <p:nvPr/>
          </p:nvSpPr>
          <p:spPr bwMode="auto">
            <a:xfrm>
              <a:off x="8644377" y="284220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40" name="Group 249">
              <a:extLst>
                <a:ext uri="{FF2B5EF4-FFF2-40B4-BE49-F238E27FC236}">
                  <a16:creationId xmlns:a16="http://schemas.microsoft.com/office/drawing/2014/main" id="{49FE8C5A-4E33-C94C-B646-8B3F01B57713}"/>
                </a:ext>
              </a:extLst>
            </p:cNvPr>
            <p:cNvGrpSpPr>
              <a:grpSpLocks/>
            </p:cNvGrpSpPr>
            <p:nvPr/>
          </p:nvGrpSpPr>
          <p:grpSpPr bwMode="auto">
            <a:xfrm>
              <a:off x="8613560" y="3494369"/>
              <a:ext cx="228600" cy="228600"/>
              <a:chOff x="1248" y="720"/>
              <a:chExt cx="96" cy="96"/>
            </a:xfrm>
          </p:grpSpPr>
          <p:sp>
            <p:nvSpPr>
              <p:cNvPr id="141" name="Oval 250">
                <a:extLst>
                  <a:ext uri="{FF2B5EF4-FFF2-40B4-BE49-F238E27FC236}">
                    <a16:creationId xmlns:a16="http://schemas.microsoft.com/office/drawing/2014/main" id="{9A5C6BCF-FFD3-E342-BEF0-B6F9BAB94E9C}"/>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2" name="Rectangle 251">
                <a:extLst>
                  <a:ext uri="{FF2B5EF4-FFF2-40B4-BE49-F238E27FC236}">
                    <a16:creationId xmlns:a16="http://schemas.microsoft.com/office/drawing/2014/main" id="{239826A5-147B-B747-AB8A-3535382ADF4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43" name="Straight Connector 142">
              <a:extLst>
                <a:ext uri="{FF2B5EF4-FFF2-40B4-BE49-F238E27FC236}">
                  <a16:creationId xmlns:a16="http://schemas.microsoft.com/office/drawing/2014/main" id="{F4887DFE-068C-F347-BDCD-D9C8AA83662B}"/>
                </a:ext>
              </a:extLst>
            </p:cNvPr>
            <p:cNvCxnSpPr>
              <a:cxnSpLocks/>
            </p:cNvCxnSpPr>
            <p:nvPr/>
          </p:nvCxnSpPr>
          <p:spPr>
            <a:xfrm>
              <a:off x="8712566" y="2393279"/>
              <a:ext cx="1682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F9A003-5F96-4349-B9BC-1ADE7A5B4A32}"/>
                </a:ext>
              </a:extLst>
            </p:cNvPr>
            <p:cNvCxnSpPr>
              <a:cxnSpLocks/>
            </p:cNvCxnSpPr>
            <p:nvPr/>
          </p:nvCxnSpPr>
          <p:spPr>
            <a:xfrm flipV="1">
              <a:off x="8720577" y="2373741"/>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220">
              <a:extLst>
                <a:ext uri="{FF2B5EF4-FFF2-40B4-BE49-F238E27FC236}">
                  <a16:creationId xmlns:a16="http://schemas.microsoft.com/office/drawing/2014/main" id="{890B4235-554A-A342-A2ED-E2BED3DABF04}"/>
                </a:ext>
              </a:extLst>
            </p:cNvPr>
            <p:cNvGrpSpPr>
              <a:grpSpLocks/>
            </p:cNvGrpSpPr>
            <p:nvPr/>
          </p:nvGrpSpPr>
          <p:grpSpPr bwMode="auto">
            <a:xfrm>
              <a:off x="8642289" y="4254521"/>
              <a:ext cx="152400" cy="304800"/>
              <a:chOff x="3264" y="3072"/>
              <a:chExt cx="96" cy="192"/>
            </a:xfrm>
          </p:grpSpPr>
          <p:sp>
            <p:nvSpPr>
              <p:cNvPr id="148" name="Line 17">
                <a:extLst>
                  <a:ext uri="{FF2B5EF4-FFF2-40B4-BE49-F238E27FC236}">
                    <a16:creationId xmlns:a16="http://schemas.microsoft.com/office/drawing/2014/main" id="{68D0AC82-DB99-2D43-881D-889C1BD27327}"/>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49" name="Freeform 18">
                <a:extLst>
                  <a:ext uri="{FF2B5EF4-FFF2-40B4-BE49-F238E27FC236}">
                    <a16:creationId xmlns:a16="http://schemas.microsoft.com/office/drawing/2014/main" id="{9A8C4C54-F4E0-8D4A-B1F1-6CB33ACD20D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50" name="Freeform 12">
              <a:extLst>
                <a:ext uri="{FF2B5EF4-FFF2-40B4-BE49-F238E27FC236}">
                  <a16:creationId xmlns:a16="http://schemas.microsoft.com/office/drawing/2014/main" id="{1E7264B4-BC57-764B-B1D8-71861DC5AD9C}"/>
                </a:ext>
              </a:extLst>
            </p:cNvPr>
            <p:cNvSpPr>
              <a:spLocks noChangeAspect="1"/>
            </p:cNvSpPr>
            <p:nvPr/>
          </p:nvSpPr>
          <p:spPr bwMode="auto">
            <a:xfrm>
              <a:off x="10324949" y="26313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cxnSp>
          <p:nvCxnSpPr>
            <p:cNvPr id="153" name="Straight Connector 152">
              <a:extLst>
                <a:ext uri="{FF2B5EF4-FFF2-40B4-BE49-F238E27FC236}">
                  <a16:creationId xmlns:a16="http://schemas.microsoft.com/office/drawing/2014/main" id="{B45F98B0-81E8-AB4B-8285-B693B5ABFDC3}"/>
                </a:ext>
              </a:extLst>
            </p:cNvPr>
            <p:cNvCxnSpPr>
              <a:cxnSpLocks/>
            </p:cNvCxnSpPr>
            <p:nvPr/>
          </p:nvCxnSpPr>
          <p:spPr>
            <a:xfrm flipV="1">
              <a:off x="10401149" y="2373813"/>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5C120EE-3FEB-D34E-9E95-780933AF4ABA}"/>
                </a:ext>
              </a:extLst>
            </p:cNvPr>
            <p:cNvCxnSpPr>
              <a:cxnSpLocks/>
            </p:cNvCxnSpPr>
            <p:nvPr/>
          </p:nvCxnSpPr>
          <p:spPr>
            <a:xfrm flipV="1">
              <a:off x="9639151" y="2039715"/>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249">
              <a:extLst>
                <a:ext uri="{FF2B5EF4-FFF2-40B4-BE49-F238E27FC236}">
                  <a16:creationId xmlns:a16="http://schemas.microsoft.com/office/drawing/2014/main" id="{6149A495-8F8F-4744-9811-2DC5FB243C81}"/>
                </a:ext>
              </a:extLst>
            </p:cNvPr>
            <p:cNvGrpSpPr>
              <a:grpSpLocks/>
            </p:cNvGrpSpPr>
            <p:nvPr/>
          </p:nvGrpSpPr>
          <p:grpSpPr bwMode="auto">
            <a:xfrm>
              <a:off x="9526584" y="1954452"/>
              <a:ext cx="228600" cy="228600"/>
              <a:chOff x="1248" y="720"/>
              <a:chExt cx="96" cy="96"/>
            </a:xfrm>
          </p:grpSpPr>
          <p:sp>
            <p:nvSpPr>
              <p:cNvPr id="156" name="Oval 250">
                <a:extLst>
                  <a:ext uri="{FF2B5EF4-FFF2-40B4-BE49-F238E27FC236}">
                    <a16:creationId xmlns:a16="http://schemas.microsoft.com/office/drawing/2014/main" id="{2C0D316D-16CC-0D44-8061-60B4E3CDCBA2}"/>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57" name="Rectangle 251">
                <a:extLst>
                  <a:ext uri="{FF2B5EF4-FFF2-40B4-BE49-F238E27FC236}">
                    <a16:creationId xmlns:a16="http://schemas.microsoft.com/office/drawing/2014/main" id="{B13AFE43-21DB-F442-A0E7-607616FA102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58" name="Straight Connector 157">
              <a:extLst>
                <a:ext uri="{FF2B5EF4-FFF2-40B4-BE49-F238E27FC236}">
                  <a16:creationId xmlns:a16="http://schemas.microsoft.com/office/drawing/2014/main" id="{15A3F28F-B6CF-DA4E-A6BA-CC6574403F43}"/>
                </a:ext>
              </a:extLst>
            </p:cNvPr>
            <p:cNvCxnSpPr>
              <a:cxnSpLocks/>
            </p:cNvCxnSpPr>
            <p:nvPr/>
          </p:nvCxnSpPr>
          <p:spPr>
            <a:xfrm flipV="1">
              <a:off x="9648675" y="3954105"/>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reeform 12">
              <a:extLst>
                <a:ext uri="{FF2B5EF4-FFF2-40B4-BE49-F238E27FC236}">
                  <a16:creationId xmlns:a16="http://schemas.microsoft.com/office/drawing/2014/main" id="{674E8419-9860-B84E-B046-483E3C8C444B}"/>
                </a:ext>
              </a:extLst>
            </p:cNvPr>
            <p:cNvSpPr>
              <a:spLocks noChangeAspect="1"/>
            </p:cNvSpPr>
            <p:nvPr/>
          </p:nvSpPr>
          <p:spPr bwMode="auto">
            <a:xfrm>
              <a:off x="10318685" y="429104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60" name="Group 220">
              <a:extLst>
                <a:ext uri="{FF2B5EF4-FFF2-40B4-BE49-F238E27FC236}">
                  <a16:creationId xmlns:a16="http://schemas.microsoft.com/office/drawing/2014/main" id="{7A6660C0-E0C2-5749-8E50-92EF9C80DCF8}"/>
                </a:ext>
              </a:extLst>
            </p:cNvPr>
            <p:cNvGrpSpPr>
              <a:grpSpLocks/>
            </p:cNvGrpSpPr>
            <p:nvPr/>
          </p:nvGrpSpPr>
          <p:grpSpPr bwMode="auto">
            <a:xfrm>
              <a:off x="10322861" y="3768095"/>
              <a:ext cx="152400" cy="304800"/>
              <a:chOff x="3264" y="3072"/>
              <a:chExt cx="96" cy="192"/>
            </a:xfrm>
          </p:grpSpPr>
          <p:sp>
            <p:nvSpPr>
              <p:cNvPr id="161" name="Line 17">
                <a:extLst>
                  <a:ext uri="{FF2B5EF4-FFF2-40B4-BE49-F238E27FC236}">
                    <a16:creationId xmlns:a16="http://schemas.microsoft.com/office/drawing/2014/main" id="{AD1403ED-B424-DF4C-A208-CE220CBD4F3A}"/>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2" name="Freeform 18">
                <a:extLst>
                  <a:ext uri="{FF2B5EF4-FFF2-40B4-BE49-F238E27FC236}">
                    <a16:creationId xmlns:a16="http://schemas.microsoft.com/office/drawing/2014/main" id="{16ABB27B-DC96-2844-A202-86FAB994F0BB}"/>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63" name="TextBox 162">
              <a:extLst>
                <a:ext uri="{FF2B5EF4-FFF2-40B4-BE49-F238E27FC236}">
                  <a16:creationId xmlns:a16="http://schemas.microsoft.com/office/drawing/2014/main" id="{9075B7B4-02A3-A24E-B0DC-305FD35D47E9}"/>
                </a:ext>
              </a:extLst>
            </p:cNvPr>
            <p:cNvSpPr txBox="1"/>
            <p:nvPr/>
          </p:nvSpPr>
          <p:spPr>
            <a:xfrm>
              <a:off x="10483454" y="2732607"/>
              <a:ext cx="664036" cy="338554"/>
            </a:xfrm>
            <a:prstGeom prst="rect">
              <a:avLst/>
            </a:prstGeom>
            <a:noFill/>
          </p:spPr>
          <p:txBody>
            <a:bodyPr wrap="square" rtlCol="0">
              <a:spAutoFit/>
            </a:bodyPr>
            <a:lstStyle/>
            <a:p>
              <a:r>
                <a:rPr lang="en-US" sz="1600" b="1" dirty="0"/>
                <a:t>22K</a:t>
              </a:r>
              <a:endParaRPr lang="en-US" b="1" dirty="0"/>
            </a:p>
          </p:txBody>
        </p:sp>
        <p:sp>
          <p:nvSpPr>
            <p:cNvPr id="164" name="TextBox 163">
              <a:extLst>
                <a:ext uri="{FF2B5EF4-FFF2-40B4-BE49-F238E27FC236}">
                  <a16:creationId xmlns:a16="http://schemas.microsoft.com/office/drawing/2014/main" id="{52ACBDF9-7092-EA45-95F2-5B732396E688}"/>
                </a:ext>
              </a:extLst>
            </p:cNvPr>
            <p:cNvSpPr txBox="1"/>
            <p:nvPr/>
          </p:nvSpPr>
          <p:spPr>
            <a:xfrm>
              <a:off x="8767471" y="2872121"/>
              <a:ext cx="664036" cy="338554"/>
            </a:xfrm>
            <a:prstGeom prst="rect">
              <a:avLst/>
            </a:prstGeom>
            <a:noFill/>
          </p:spPr>
          <p:txBody>
            <a:bodyPr wrap="square" rtlCol="0">
              <a:spAutoFit/>
            </a:bodyPr>
            <a:lstStyle/>
            <a:p>
              <a:r>
                <a:rPr lang="en-US" sz="1600" b="1" dirty="0"/>
                <a:t>2.2M</a:t>
              </a:r>
              <a:endParaRPr lang="en-US" b="1" dirty="0"/>
            </a:p>
          </p:txBody>
        </p:sp>
        <p:sp>
          <p:nvSpPr>
            <p:cNvPr id="165" name="TextBox 164">
              <a:extLst>
                <a:ext uri="{FF2B5EF4-FFF2-40B4-BE49-F238E27FC236}">
                  <a16:creationId xmlns:a16="http://schemas.microsoft.com/office/drawing/2014/main" id="{B7CFA4C3-4E2F-F04B-804B-8F8E648A935D}"/>
                </a:ext>
              </a:extLst>
            </p:cNvPr>
            <p:cNvSpPr txBox="1"/>
            <p:nvPr/>
          </p:nvSpPr>
          <p:spPr>
            <a:xfrm>
              <a:off x="8744507" y="4001549"/>
              <a:ext cx="664036" cy="338554"/>
            </a:xfrm>
            <a:prstGeom prst="rect">
              <a:avLst/>
            </a:prstGeom>
            <a:noFill/>
          </p:spPr>
          <p:txBody>
            <a:bodyPr wrap="square" rtlCol="0">
              <a:spAutoFit/>
            </a:bodyPr>
            <a:lstStyle/>
            <a:p>
              <a:r>
                <a:rPr lang="en-US" sz="1600" b="1" dirty="0"/>
                <a:t>1.5M</a:t>
              </a:r>
              <a:endParaRPr lang="en-US" b="1" dirty="0"/>
            </a:p>
          </p:txBody>
        </p:sp>
        <p:sp>
          <p:nvSpPr>
            <p:cNvPr id="166" name="TextBox 165">
              <a:extLst>
                <a:ext uri="{FF2B5EF4-FFF2-40B4-BE49-F238E27FC236}">
                  <a16:creationId xmlns:a16="http://schemas.microsoft.com/office/drawing/2014/main" id="{4AD43C36-8DE9-2A41-8725-77D847F3E56E}"/>
                </a:ext>
              </a:extLst>
            </p:cNvPr>
            <p:cNvSpPr txBox="1"/>
            <p:nvPr/>
          </p:nvSpPr>
          <p:spPr>
            <a:xfrm>
              <a:off x="7493995" y="3878377"/>
              <a:ext cx="664036" cy="338554"/>
            </a:xfrm>
            <a:prstGeom prst="rect">
              <a:avLst/>
            </a:prstGeom>
            <a:noFill/>
          </p:spPr>
          <p:txBody>
            <a:bodyPr wrap="square" rtlCol="0">
              <a:spAutoFit/>
            </a:bodyPr>
            <a:lstStyle/>
            <a:p>
              <a:r>
                <a:rPr lang="en-US" sz="1600" b="1" dirty="0"/>
                <a:t>2K</a:t>
              </a:r>
              <a:endParaRPr lang="en-US" b="1" dirty="0"/>
            </a:p>
          </p:txBody>
        </p:sp>
        <p:grpSp>
          <p:nvGrpSpPr>
            <p:cNvPr id="167" name="Group 249">
              <a:extLst>
                <a:ext uri="{FF2B5EF4-FFF2-40B4-BE49-F238E27FC236}">
                  <a16:creationId xmlns:a16="http://schemas.microsoft.com/office/drawing/2014/main" id="{03F683E8-0210-D94D-8C15-708E0342FB5E}"/>
                </a:ext>
              </a:extLst>
            </p:cNvPr>
            <p:cNvGrpSpPr>
              <a:grpSpLocks/>
            </p:cNvGrpSpPr>
            <p:nvPr/>
          </p:nvGrpSpPr>
          <p:grpSpPr bwMode="auto">
            <a:xfrm>
              <a:off x="10731168" y="4186168"/>
              <a:ext cx="228600" cy="228600"/>
              <a:chOff x="1248" y="720"/>
              <a:chExt cx="96" cy="96"/>
            </a:xfrm>
          </p:grpSpPr>
          <p:sp>
            <p:nvSpPr>
              <p:cNvPr id="168" name="Oval 250">
                <a:extLst>
                  <a:ext uri="{FF2B5EF4-FFF2-40B4-BE49-F238E27FC236}">
                    <a16:creationId xmlns:a16="http://schemas.microsoft.com/office/drawing/2014/main" id="{708057B9-06BF-534B-9CFA-9615FAF94A13}"/>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69" name="Rectangle 251">
                <a:extLst>
                  <a:ext uri="{FF2B5EF4-FFF2-40B4-BE49-F238E27FC236}">
                    <a16:creationId xmlns:a16="http://schemas.microsoft.com/office/drawing/2014/main" id="{C48AAA31-81C5-C74C-8274-EEA9673CAAD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70" name="Straight Connector 169">
              <a:extLst>
                <a:ext uri="{FF2B5EF4-FFF2-40B4-BE49-F238E27FC236}">
                  <a16:creationId xmlns:a16="http://schemas.microsoft.com/office/drawing/2014/main" id="{126FBAE5-87F1-4F44-B0E2-B431D6DCE8A2}"/>
                </a:ext>
              </a:extLst>
            </p:cNvPr>
            <p:cNvCxnSpPr>
              <a:cxnSpLocks/>
            </p:cNvCxnSpPr>
            <p:nvPr/>
          </p:nvCxnSpPr>
          <p:spPr>
            <a:xfrm>
              <a:off x="10358613" y="4289528"/>
              <a:ext cx="4727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Group 249">
              <a:extLst>
                <a:ext uri="{FF2B5EF4-FFF2-40B4-BE49-F238E27FC236}">
                  <a16:creationId xmlns:a16="http://schemas.microsoft.com/office/drawing/2014/main" id="{5E246079-9012-0C4C-9D79-C9E291BA4D47}"/>
                </a:ext>
              </a:extLst>
            </p:cNvPr>
            <p:cNvGrpSpPr>
              <a:grpSpLocks/>
            </p:cNvGrpSpPr>
            <p:nvPr/>
          </p:nvGrpSpPr>
          <p:grpSpPr bwMode="auto">
            <a:xfrm>
              <a:off x="10282320" y="4188256"/>
              <a:ext cx="228600" cy="228600"/>
              <a:chOff x="1248" y="720"/>
              <a:chExt cx="96" cy="96"/>
            </a:xfrm>
          </p:grpSpPr>
          <p:sp>
            <p:nvSpPr>
              <p:cNvPr id="173" name="Oval 250">
                <a:extLst>
                  <a:ext uri="{FF2B5EF4-FFF2-40B4-BE49-F238E27FC236}">
                    <a16:creationId xmlns:a16="http://schemas.microsoft.com/office/drawing/2014/main" id="{0A43B2DF-19A3-B547-84E2-B610602F77C9}"/>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4" name="Rectangle 251">
                <a:extLst>
                  <a:ext uri="{FF2B5EF4-FFF2-40B4-BE49-F238E27FC236}">
                    <a16:creationId xmlns:a16="http://schemas.microsoft.com/office/drawing/2014/main" id="{63482B58-9359-0243-891D-70AC76F1368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5" name="Group 249">
              <a:extLst>
                <a:ext uri="{FF2B5EF4-FFF2-40B4-BE49-F238E27FC236}">
                  <a16:creationId xmlns:a16="http://schemas.microsoft.com/office/drawing/2014/main" id="{AB941EDD-B528-3442-97C7-6E02270BF73D}"/>
                </a:ext>
              </a:extLst>
            </p:cNvPr>
            <p:cNvGrpSpPr>
              <a:grpSpLocks/>
            </p:cNvGrpSpPr>
            <p:nvPr/>
          </p:nvGrpSpPr>
          <p:grpSpPr bwMode="auto">
            <a:xfrm>
              <a:off x="9532848" y="4177818"/>
              <a:ext cx="228600" cy="228600"/>
              <a:chOff x="1248" y="720"/>
              <a:chExt cx="96" cy="96"/>
            </a:xfrm>
          </p:grpSpPr>
          <p:sp>
            <p:nvSpPr>
              <p:cNvPr id="176" name="Oval 250">
                <a:extLst>
                  <a:ext uri="{FF2B5EF4-FFF2-40B4-BE49-F238E27FC236}">
                    <a16:creationId xmlns:a16="http://schemas.microsoft.com/office/drawing/2014/main" id="{B0D95AA1-19E1-FF49-B436-094C27BAC461}"/>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7" name="Rectangle 251">
                <a:extLst>
                  <a:ext uri="{FF2B5EF4-FFF2-40B4-BE49-F238E27FC236}">
                    <a16:creationId xmlns:a16="http://schemas.microsoft.com/office/drawing/2014/main" id="{85BD8E44-03D7-C64C-B195-D7E91A24EE0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78" name="Group 249">
              <a:extLst>
                <a:ext uri="{FF2B5EF4-FFF2-40B4-BE49-F238E27FC236}">
                  <a16:creationId xmlns:a16="http://schemas.microsoft.com/office/drawing/2014/main" id="{A0AA60E3-32E7-FF48-AF24-6D4595E2BFE3}"/>
                </a:ext>
              </a:extLst>
            </p:cNvPr>
            <p:cNvGrpSpPr>
              <a:grpSpLocks/>
            </p:cNvGrpSpPr>
            <p:nvPr/>
          </p:nvGrpSpPr>
          <p:grpSpPr bwMode="auto">
            <a:xfrm>
              <a:off x="10282320" y="3273858"/>
              <a:ext cx="228600" cy="228600"/>
              <a:chOff x="1248" y="720"/>
              <a:chExt cx="96" cy="96"/>
            </a:xfrm>
          </p:grpSpPr>
          <p:sp>
            <p:nvSpPr>
              <p:cNvPr id="179" name="Oval 250">
                <a:extLst>
                  <a:ext uri="{FF2B5EF4-FFF2-40B4-BE49-F238E27FC236}">
                    <a16:creationId xmlns:a16="http://schemas.microsoft.com/office/drawing/2014/main" id="{3E713D23-A0CC-5848-B2D0-14B5334C464F}"/>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0" name="Rectangle 251">
                <a:extLst>
                  <a:ext uri="{FF2B5EF4-FFF2-40B4-BE49-F238E27FC236}">
                    <a16:creationId xmlns:a16="http://schemas.microsoft.com/office/drawing/2014/main" id="{C7399483-1986-8B46-9898-C81AF0378474}"/>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grpSp>
        <p:nvGrpSpPr>
          <p:cNvPr id="4" name="Group 3">
            <a:extLst>
              <a:ext uri="{FF2B5EF4-FFF2-40B4-BE49-F238E27FC236}">
                <a16:creationId xmlns:a16="http://schemas.microsoft.com/office/drawing/2014/main" id="{B6B743CA-876E-04A5-216D-D4FD5A0F711A}"/>
              </a:ext>
            </a:extLst>
          </p:cNvPr>
          <p:cNvGrpSpPr/>
          <p:nvPr/>
        </p:nvGrpSpPr>
        <p:grpSpPr>
          <a:xfrm>
            <a:off x="8716421" y="1836403"/>
            <a:ext cx="3338270" cy="3748586"/>
            <a:chOff x="7883002" y="1199038"/>
            <a:chExt cx="3338270" cy="3748586"/>
          </a:xfrm>
        </p:grpSpPr>
        <p:grpSp>
          <p:nvGrpSpPr>
            <p:cNvPr id="8" name="Group 210">
              <a:extLst>
                <a:ext uri="{FF2B5EF4-FFF2-40B4-BE49-F238E27FC236}">
                  <a16:creationId xmlns:a16="http://schemas.microsoft.com/office/drawing/2014/main" id="{E039AD43-3AC1-0398-718D-63144EB3465B}"/>
                </a:ext>
              </a:extLst>
            </p:cNvPr>
            <p:cNvGrpSpPr>
              <a:grpSpLocks/>
            </p:cNvGrpSpPr>
            <p:nvPr/>
          </p:nvGrpSpPr>
          <p:grpSpPr bwMode="auto">
            <a:xfrm rot="5400000">
              <a:off x="9874401" y="2326433"/>
              <a:ext cx="304800" cy="762000"/>
              <a:chOff x="3216" y="1728"/>
              <a:chExt cx="192" cy="480"/>
            </a:xfrm>
          </p:grpSpPr>
          <p:sp>
            <p:nvSpPr>
              <p:cNvPr id="185" name="Line 8">
                <a:extLst>
                  <a:ext uri="{FF2B5EF4-FFF2-40B4-BE49-F238E27FC236}">
                    <a16:creationId xmlns:a16="http://schemas.microsoft.com/office/drawing/2014/main" id="{8C340E7B-F8D6-9F78-8E92-16BC315CF94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6" name="Line 9">
                <a:extLst>
                  <a:ext uri="{FF2B5EF4-FFF2-40B4-BE49-F238E27FC236}">
                    <a16:creationId xmlns:a16="http://schemas.microsoft.com/office/drawing/2014/main" id="{0F7A291B-85A4-A213-6D3C-8559B0539DE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7" name="Line 10">
                <a:extLst>
                  <a:ext uri="{FF2B5EF4-FFF2-40B4-BE49-F238E27FC236}">
                    <a16:creationId xmlns:a16="http://schemas.microsoft.com/office/drawing/2014/main" id="{564E0E23-2125-A96B-59ED-59DDA4EDC3D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88" name="Line 11">
                <a:extLst>
                  <a:ext uri="{FF2B5EF4-FFF2-40B4-BE49-F238E27FC236}">
                    <a16:creationId xmlns:a16="http://schemas.microsoft.com/office/drawing/2014/main" id="{82DB3FAE-A31F-70F7-14CF-479162C01BF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10" name="Group 220">
              <a:extLst>
                <a:ext uri="{FF2B5EF4-FFF2-40B4-BE49-F238E27FC236}">
                  <a16:creationId xmlns:a16="http://schemas.microsoft.com/office/drawing/2014/main" id="{DDC92F8B-ADA0-D561-ECF4-D04866D5A7EB}"/>
                </a:ext>
              </a:extLst>
            </p:cNvPr>
            <p:cNvGrpSpPr>
              <a:grpSpLocks/>
            </p:cNvGrpSpPr>
            <p:nvPr/>
          </p:nvGrpSpPr>
          <p:grpSpPr bwMode="auto">
            <a:xfrm>
              <a:off x="7961840" y="3600455"/>
              <a:ext cx="152400" cy="304800"/>
              <a:chOff x="3264" y="3072"/>
              <a:chExt cx="96" cy="192"/>
            </a:xfrm>
          </p:grpSpPr>
          <p:sp>
            <p:nvSpPr>
              <p:cNvPr id="183" name="Line 17">
                <a:extLst>
                  <a:ext uri="{FF2B5EF4-FFF2-40B4-BE49-F238E27FC236}">
                    <a16:creationId xmlns:a16="http://schemas.microsoft.com/office/drawing/2014/main" id="{B5231BED-DE53-854C-335D-05347B15469C}"/>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4" name="Freeform 18">
                <a:extLst>
                  <a:ext uri="{FF2B5EF4-FFF2-40B4-BE49-F238E27FC236}">
                    <a16:creationId xmlns:a16="http://schemas.microsoft.com/office/drawing/2014/main" id="{169E5F3F-433D-78CD-E867-8BF234E6FE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11" name="Group 249">
              <a:extLst>
                <a:ext uri="{FF2B5EF4-FFF2-40B4-BE49-F238E27FC236}">
                  <a16:creationId xmlns:a16="http://schemas.microsoft.com/office/drawing/2014/main" id="{CFFC478F-5DA1-5206-4029-DA685EB21CE5}"/>
                </a:ext>
              </a:extLst>
            </p:cNvPr>
            <p:cNvGrpSpPr>
              <a:grpSpLocks/>
            </p:cNvGrpSpPr>
            <p:nvPr/>
          </p:nvGrpSpPr>
          <p:grpSpPr bwMode="auto">
            <a:xfrm>
              <a:off x="9536439" y="1589107"/>
              <a:ext cx="228600" cy="228600"/>
              <a:chOff x="1248" y="720"/>
              <a:chExt cx="96" cy="96"/>
            </a:xfrm>
          </p:grpSpPr>
          <p:sp>
            <p:nvSpPr>
              <p:cNvPr id="181" name="Oval 250">
                <a:extLst>
                  <a:ext uri="{FF2B5EF4-FFF2-40B4-BE49-F238E27FC236}">
                    <a16:creationId xmlns:a16="http://schemas.microsoft.com/office/drawing/2014/main" id="{B742DE1D-FA05-CE55-A803-2CE5E4EB5BCA}"/>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82" name="Rectangle 251">
                <a:extLst>
                  <a:ext uri="{FF2B5EF4-FFF2-40B4-BE49-F238E27FC236}">
                    <a16:creationId xmlns:a16="http://schemas.microsoft.com/office/drawing/2014/main" id="{968AA398-271F-ED29-E40D-55F49DF2BB6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2" name="Freeform 12">
              <a:extLst>
                <a:ext uri="{FF2B5EF4-FFF2-40B4-BE49-F238E27FC236}">
                  <a16:creationId xmlns:a16="http://schemas.microsoft.com/office/drawing/2014/main" id="{B3EE22A1-5AF3-13A4-E1CA-AD9D1EB2CBD9}"/>
                </a:ext>
              </a:extLst>
            </p:cNvPr>
            <p:cNvSpPr>
              <a:spLocks noChangeAspect="1"/>
            </p:cNvSpPr>
            <p:nvPr/>
          </p:nvSpPr>
          <p:spPr bwMode="auto">
            <a:xfrm>
              <a:off x="9578996" y="39758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25" name="Group 24">
              <a:extLst>
                <a:ext uri="{FF2B5EF4-FFF2-40B4-BE49-F238E27FC236}">
                  <a16:creationId xmlns:a16="http://schemas.microsoft.com/office/drawing/2014/main" id="{A6C75A61-68C0-143D-349B-4D6B796FA892}"/>
                </a:ext>
              </a:extLst>
            </p:cNvPr>
            <p:cNvGrpSpPr/>
            <p:nvPr/>
          </p:nvGrpSpPr>
          <p:grpSpPr>
            <a:xfrm>
              <a:off x="8726352" y="2213938"/>
              <a:ext cx="929638" cy="1222177"/>
              <a:chOff x="5257801" y="2438400"/>
              <a:chExt cx="929638" cy="1222177"/>
            </a:xfrm>
          </p:grpSpPr>
          <p:cxnSp>
            <p:nvCxnSpPr>
              <p:cNvPr id="1080" name="Straight Connector 1079">
                <a:extLst>
                  <a:ext uri="{FF2B5EF4-FFF2-40B4-BE49-F238E27FC236}">
                    <a16:creationId xmlns:a16="http://schemas.microsoft.com/office/drawing/2014/main" id="{9D6CAD95-C27C-478E-0CD0-91D83C67C055}"/>
                  </a:ext>
                </a:extLst>
              </p:cNvPr>
              <p:cNvCxnSpPr/>
              <p:nvPr/>
            </p:nvCxnSpPr>
            <p:spPr bwMode="auto">
              <a:xfrm>
                <a:off x="5715000" y="2788920"/>
                <a:ext cx="0" cy="64008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D42C7F2C-0F6E-C306-9886-608EFB9B72E0}"/>
                  </a:ext>
                </a:extLst>
              </p:cNvPr>
              <p:cNvCxnSpPr/>
              <p:nvPr/>
            </p:nvCxnSpPr>
            <p:spPr bwMode="auto">
              <a:xfrm>
                <a:off x="6172200" y="24384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39DB20FA-0E08-7101-4FCC-E641167A4DB3}"/>
                  </a:ext>
                </a:extLst>
              </p:cNvPr>
              <p:cNvCxnSpPr>
                <a:cxnSpLocks/>
              </p:cNvCxnSpPr>
              <p:nvPr/>
            </p:nvCxnSpPr>
            <p:spPr bwMode="auto">
              <a:xfrm>
                <a:off x="5867400" y="28956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3" name="Straight Connector 1082">
                <a:extLst>
                  <a:ext uri="{FF2B5EF4-FFF2-40B4-BE49-F238E27FC236}">
                    <a16:creationId xmlns:a16="http://schemas.microsoft.com/office/drawing/2014/main" id="{507BA572-E0E5-B57A-80F3-8C3EB1DAFE8A}"/>
                  </a:ext>
                </a:extLst>
              </p:cNvPr>
              <p:cNvCxnSpPr>
                <a:cxnSpLocks/>
              </p:cNvCxnSpPr>
              <p:nvPr/>
            </p:nvCxnSpPr>
            <p:spPr bwMode="auto">
              <a:xfrm>
                <a:off x="5867400" y="3352800"/>
                <a:ext cx="3048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4" name="Straight Connector 1083">
                <a:extLst>
                  <a:ext uri="{FF2B5EF4-FFF2-40B4-BE49-F238E27FC236}">
                    <a16:creationId xmlns:a16="http://schemas.microsoft.com/office/drawing/2014/main" id="{14915841-0BF5-E96C-6469-E3AED31197A5}"/>
                  </a:ext>
                </a:extLst>
              </p:cNvPr>
              <p:cNvCxnSpPr/>
              <p:nvPr/>
            </p:nvCxnSpPr>
            <p:spPr bwMode="auto">
              <a:xfrm>
                <a:off x="6172200" y="3124200"/>
                <a:ext cx="0" cy="45720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5" name="Straight Arrow Connector 1084">
                <a:extLst>
                  <a:ext uri="{FF2B5EF4-FFF2-40B4-BE49-F238E27FC236}">
                    <a16:creationId xmlns:a16="http://schemas.microsoft.com/office/drawing/2014/main" id="{C06A31F8-B546-51FA-CE26-84A40ADE5A25}"/>
                  </a:ext>
                </a:extLst>
              </p:cNvPr>
              <p:cNvCxnSpPr>
                <a:cxnSpLocks/>
              </p:cNvCxnSpPr>
              <p:nvPr/>
            </p:nvCxnSpPr>
            <p:spPr bwMode="auto">
              <a:xfrm>
                <a:off x="5257801" y="3124200"/>
                <a:ext cx="457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86" name="TextBox 1085">
                <a:extLst>
                  <a:ext uri="{FF2B5EF4-FFF2-40B4-BE49-F238E27FC236}">
                    <a16:creationId xmlns:a16="http://schemas.microsoft.com/office/drawing/2014/main" id="{C5842743-F11D-3FBC-0A21-EC1A741B6673}"/>
                  </a:ext>
                </a:extLst>
              </p:cNvPr>
              <p:cNvSpPr txBox="1"/>
              <p:nvPr/>
            </p:nvSpPr>
            <p:spPr>
              <a:xfrm>
                <a:off x="5867400" y="25878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D</a:t>
                </a:r>
              </a:p>
            </p:txBody>
          </p:sp>
          <p:sp>
            <p:nvSpPr>
              <p:cNvPr id="1087" name="TextBox 1086">
                <a:extLst>
                  <a:ext uri="{FF2B5EF4-FFF2-40B4-BE49-F238E27FC236}">
                    <a16:creationId xmlns:a16="http://schemas.microsoft.com/office/drawing/2014/main" id="{34CD811C-57E6-C999-E339-819A23775F6F}"/>
                  </a:ext>
                </a:extLst>
              </p:cNvPr>
              <p:cNvSpPr txBox="1"/>
              <p:nvPr/>
            </p:nvSpPr>
            <p:spPr>
              <a:xfrm>
                <a:off x="5943600" y="3352800"/>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a:t>
                </a:r>
              </a:p>
            </p:txBody>
          </p:sp>
          <p:sp>
            <p:nvSpPr>
              <p:cNvPr id="144" name="TextBox 143">
                <a:extLst>
                  <a:ext uri="{FF2B5EF4-FFF2-40B4-BE49-F238E27FC236}">
                    <a16:creationId xmlns:a16="http://schemas.microsoft.com/office/drawing/2014/main" id="{A6358252-0306-9CBF-1413-D5635E074FE6}"/>
                  </a:ext>
                </a:extLst>
              </p:cNvPr>
              <p:cNvSpPr txBox="1"/>
              <p:nvPr/>
            </p:nvSpPr>
            <p:spPr>
              <a:xfrm>
                <a:off x="5334001" y="2816423"/>
                <a:ext cx="228600"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G</a:t>
                </a:r>
              </a:p>
            </p:txBody>
          </p:sp>
          <p:cxnSp>
            <p:nvCxnSpPr>
              <p:cNvPr id="146" name="Straight Connector 145">
                <a:extLst>
                  <a:ext uri="{FF2B5EF4-FFF2-40B4-BE49-F238E27FC236}">
                    <a16:creationId xmlns:a16="http://schemas.microsoft.com/office/drawing/2014/main" id="{6FDDF1C1-4C83-A00F-939A-88815A9A823F}"/>
                  </a:ext>
                </a:extLst>
              </p:cNvPr>
              <p:cNvCxnSpPr>
                <a:cxnSpLocks/>
              </p:cNvCxnSpPr>
              <p:nvPr/>
            </p:nvCxnSpPr>
            <p:spPr bwMode="auto">
              <a:xfrm>
                <a:off x="5867400" y="28223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82F9C11B-A411-6021-0921-639CB9D022B9}"/>
                  </a:ext>
                </a:extLst>
              </p:cNvPr>
              <p:cNvCxnSpPr>
                <a:cxnSpLocks/>
              </p:cNvCxnSpPr>
              <p:nvPr/>
            </p:nvCxnSpPr>
            <p:spPr bwMode="auto">
              <a:xfrm>
                <a:off x="5867400" y="30509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F2440AE3-9074-957A-5948-A36B65A4DF3D}"/>
                  </a:ext>
                </a:extLst>
              </p:cNvPr>
              <p:cNvCxnSpPr>
                <a:cxnSpLocks/>
              </p:cNvCxnSpPr>
              <p:nvPr/>
            </p:nvCxnSpPr>
            <p:spPr bwMode="auto">
              <a:xfrm>
                <a:off x="5867400" y="3279577"/>
                <a:ext cx="0" cy="149423"/>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1" name="Straight Arrow Connector 170">
                <a:extLst>
                  <a:ext uri="{FF2B5EF4-FFF2-40B4-BE49-F238E27FC236}">
                    <a16:creationId xmlns:a16="http://schemas.microsoft.com/office/drawing/2014/main" id="{A801C07B-7793-0A92-86B6-ED30C060A948}"/>
                  </a:ext>
                </a:extLst>
              </p:cNvPr>
              <p:cNvCxnSpPr>
                <a:cxnSpLocks/>
              </p:cNvCxnSpPr>
              <p:nvPr/>
            </p:nvCxnSpPr>
            <p:spPr bwMode="auto">
              <a:xfrm flipH="1">
                <a:off x="5867399" y="3135923"/>
                <a:ext cx="32004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grpSp>
          <p:nvGrpSpPr>
            <p:cNvPr id="26" name="Group 210">
              <a:extLst>
                <a:ext uri="{FF2B5EF4-FFF2-40B4-BE49-F238E27FC236}">
                  <a16:creationId xmlns:a16="http://schemas.microsoft.com/office/drawing/2014/main" id="{2BFBA218-AFF4-800E-C88A-7B00A1F7620E}"/>
                </a:ext>
              </a:extLst>
            </p:cNvPr>
            <p:cNvGrpSpPr>
              <a:grpSpLocks/>
            </p:cNvGrpSpPr>
            <p:nvPr/>
          </p:nvGrpSpPr>
          <p:grpSpPr bwMode="auto">
            <a:xfrm rot="5400000">
              <a:off x="8258129" y="2553329"/>
              <a:ext cx="304800" cy="762000"/>
              <a:chOff x="3216" y="1728"/>
              <a:chExt cx="192" cy="480"/>
            </a:xfrm>
          </p:grpSpPr>
          <p:sp>
            <p:nvSpPr>
              <p:cNvPr id="1076" name="Line 8">
                <a:extLst>
                  <a:ext uri="{FF2B5EF4-FFF2-40B4-BE49-F238E27FC236}">
                    <a16:creationId xmlns:a16="http://schemas.microsoft.com/office/drawing/2014/main" id="{BB373785-DF21-D965-F550-5E67057740E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7" name="Line 9">
                <a:extLst>
                  <a:ext uri="{FF2B5EF4-FFF2-40B4-BE49-F238E27FC236}">
                    <a16:creationId xmlns:a16="http://schemas.microsoft.com/office/drawing/2014/main" id="{EA1A8548-79C2-2EAC-35AF-B6DF7380E63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8" name="Line 10">
                <a:extLst>
                  <a:ext uri="{FF2B5EF4-FFF2-40B4-BE49-F238E27FC236}">
                    <a16:creationId xmlns:a16="http://schemas.microsoft.com/office/drawing/2014/main" id="{E049B270-FA47-B5BD-3A1F-049EDAD63AB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9" name="Line 11">
                <a:extLst>
                  <a:ext uri="{FF2B5EF4-FFF2-40B4-BE49-F238E27FC236}">
                    <a16:creationId xmlns:a16="http://schemas.microsoft.com/office/drawing/2014/main" id="{ACBBB966-D5D9-FA62-6AA3-EA874854849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grpSp>
          <p:nvGrpSpPr>
            <p:cNvPr id="27" name="Group 206">
              <a:extLst>
                <a:ext uri="{FF2B5EF4-FFF2-40B4-BE49-F238E27FC236}">
                  <a16:creationId xmlns:a16="http://schemas.microsoft.com/office/drawing/2014/main" id="{1B2A7ECF-E205-05C5-1F78-AF563B1C3F03}"/>
                </a:ext>
              </a:extLst>
            </p:cNvPr>
            <p:cNvGrpSpPr>
              <a:grpSpLocks/>
            </p:cNvGrpSpPr>
            <p:nvPr/>
          </p:nvGrpSpPr>
          <p:grpSpPr bwMode="auto">
            <a:xfrm>
              <a:off x="7883002" y="2928440"/>
              <a:ext cx="304800" cy="762000"/>
              <a:chOff x="4224" y="2400"/>
              <a:chExt cx="192" cy="480"/>
            </a:xfrm>
          </p:grpSpPr>
          <p:sp>
            <p:nvSpPr>
              <p:cNvPr id="1070" name="Oval 20">
                <a:extLst>
                  <a:ext uri="{FF2B5EF4-FFF2-40B4-BE49-F238E27FC236}">
                    <a16:creationId xmlns:a16="http://schemas.microsoft.com/office/drawing/2014/main" id="{61ABA892-6BD4-17FD-2302-B5EA552D43FD}"/>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b="1"/>
              </a:p>
            </p:txBody>
          </p:sp>
          <p:sp>
            <p:nvSpPr>
              <p:cNvPr id="1071" name="Line 21">
                <a:extLst>
                  <a:ext uri="{FF2B5EF4-FFF2-40B4-BE49-F238E27FC236}">
                    <a16:creationId xmlns:a16="http://schemas.microsoft.com/office/drawing/2014/main" id="{9FF23B45-3FDB-2F42-36B7-E097047E495E}"/>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2" name="Line 22">
                <a:extLst>
                  <a:ext uri="{FF2B5EF4-FFF2-40B4-BE49-F238E27FC236}">
                    <a16:creationId xmlns:a16="http://schemas.microsoft.com/office/drawing/2014/main" id="{CF7E1CBB-AD6B-0758-3EA9-62A3F4FB76D8}"/>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3" name="Line 23">
                <a:extLst>
                  <a:ext uri="{FF2B5EF4-FFF2-40B4-BE49-F238E27FC236}">
                    <a16:creationId xmlns:a16="http://schemas.microsoft.com/office/drawing/2014/main" id="{E9003931-AE8D-11A8-95D1-A5E1B29EEE85}"/>
                  </a:ext>
                </a:extLst>
              </p:cNvPr>
              <p:cNvSpPr>
                <a:spLocks noChangeAspect="1" noChangeShapeType="1"/>
              </p:cNvSpPr>
              <p:nvPr/>
            </p:nvSpPr>
            <p:spPr bwMode="auto">
              <a:xfrm>
                <a:off x="4296"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4" name="Line 24">
                <a:extLst>
                  <a:ext uri="{FF2B5EF4-FFF2-40B4-BE49-F238E27FC236}">
                    <a16:creationId xmlns:a16="http://schemas.microsoft.com/office/drawing/2014/main" id="{B76C5AFE-E531-C78C-5D01-8C2D6F64209C}"/>
                  </a:ext>
                </a:extLst>
              </p:cNvPr>
              <p:cNvSpPr>
                <a:spLocks noChangeAspect="1" noChangeShapeType="1"/>
              </p:cNvSpPr>
              <p:nvPr/>
            </p:nvSpPr>
            <p:spPr bwMode="auto">
              <a:xfrm>
                <a:off x="4320"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5" name="Line 25">
                <a:extLst>
                  <a:ext uri="{FF2B5EF4-FFF2-40B4-BE49-F238E27FC236}">
                    <a16:creationId xmlns:a16="http://schemas.microsoft.com/office/drawing/2014/main" id="{900A5274-5A24-F2A4-C81A-BA9612FADA3C}"/>
                  </a:ext>
                </a:extLst>
              </p:cNvPr>
              <p:cNvSpPr>
                <a:spLocks noChangeAspect="1" noChangeShapeType="1"/>
              </p:cNvSpPr>
              <p:nvPr/>
            </p:nvSpPr>
            <p:spPr bwMode="auto">
              <a:xfrm>
                <a:off x="4296"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p>
            </p:txBody>
          </p:sp>
        </p:grpSp>
        <p:sp>
          <p:nvSpPr>
            <p:cNvPr id="29" name="Freeform 12">
              <a:extLst>
                <a:ext uri="{FF2B5EF4-FFF2-40B4-BE49-F238E27FC236}">
                  <a16:creationId xmlns:a16="http://schemas.microsoft.com/office/drawing/2014/main" id="{B130A30B-62F9-29EE-02E8-D3877E5F6C41}"/>
                </a:ext>
              </a:extLst>
            </p:cNvPr>
            <p:cNvSpPr>
              <a:spLocks noChangeAspect="1"/>
            </p:cNvSpPr>
            <p:nvPr/>
          </p:nvSpPr>
          <p:spPr bwMode="auto">
            <a:xfrm>
              <a:off x="9568558" y="163553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30" name="Group 220">
              <a:extLst>
                <a:ext uri="{FF2B5EF4-FFF2-40B4-BE49-F238E27FC236}">
                  <a16:creationId xmlns:a16="http://schemas.microsoft.com/office/drawing/2014/main" id="{FDD93E56-2B13-7C95-BABB-AFF0B7FE17E5}"/>
                </a:ext>
              </a:extLst>
            </p:cNvPr>
            <p:cNvGrpSpPr>
              <a:grpSpLocks/>
            </p:cNvGrpSpPr>
            <p:nvPr/>
          </p:nvGrpSpPr>
          <p:grpSpPr bwMode="auto">
            <a:xfrm>
              <a:off x="10321324" y="3368843"/>
              <a:ext cx="152400" cy="304800"/>
              <a:chOff x="3264" y="3072"/>
              <a:chExt cx="96" cy="192"/>
            </a:xfrm>
          </p:grpSpPr>
          <p:sp>
            <p:nvSpPr>
              <p:cNvPr id="1068" name="Line 17">
                <a:extLst>
                  <a:ext uri="{FF2B5EF4-FFF2-40B4-BE49-F238E27FC236}">
                    <a16:creationId xmlns:a16="http://schemas.microsoft.com/office/drawing/2014/main" id="{AB0747A2-FEF5-13D5-B673-FCE6722A4AD4}"/>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9" name="Freeform 18">
                <a:extLst>
                  <a:ext uri="{FF2B5EF4-FFF2-40B4-BE49-F238E27FC236}">
                    <a16:creationId xmlns:a16="http://schemas.microsoft.com/office/drawing/2014/main" id="{1DCCC111-E69D-427E-BAA7-DD80260C520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grpSp>
          <p:nvGrpSpPr>
            <p:cNvPr id="46" name="Group 220">
              <a:extLst>
                <a:ext uri="{FF2B5EF4-FFF2-40B4-BE49-F238E27FC236}">
                  <a16:creationId xmlns:a16="http://schemas.microsoft.com/office/drawing/2014/main" id="{DC38ED3D-D8E9-5DCE-1065-A56E4153E882}"/>
                </a:ext>
              </a:extLst>
            </p:cNvPr>
            <p:cNvGrpSpPr>
              <a:grpSpLocks/>
            </p:cNvGrpSpPr>
            <p:nvPr/>
          </p:nvGrpSpPr>
          <p:grpSpPr bwMode="auto">
            <a:xfrm>
              <a:off x="9583172" y="4642824"/>
              <a:ext cx="152400" cy="304800"/>
              <a:chOff x="3264" y="3072"/>
              <a:chExt cx="96" cy="192"/>
            </a:xfrm>
          </p:grpSpPr>
          <p:sp>
            <p:nvSpPr>
              <p:cNvPr id="1062" name="Line 17">
                <a:extLst>
                  <a:ext uri="{FF2B5EF4-FFF2-40B4-BE49-F238E27FC236}">
                    <a16:creationId xmlns:a16="http://schemas.microsoft.com/office/drawing/2014/main" id="{C77AC511-41A1-2EA0-C4B1-0B4088F5A300}"/>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3" name="Freeform 18">
                <a:extLst>
                  <a:ext uri="{FF2B5EF4-FFF2-40B4-BE49-F238E27FC236}">
                    <a16:creationId xmlns:a16="http://schemas.microsoft.com/office/drawing/2014/main" id="{9EA6ED02-03F9-4CBE-BC4B-24AB60268241}"/>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47" name="TextBox 46">
              <a:extLst>
                <a:ext uri="{FF2B5EF4-FFF2-40B4-BE49-F238E27FC236}">
                  <a16:creationId xmlns:a16="http://schemas.microsoft.com/office/drawing/2014/main" id="{3B3326CD-DF4D-B7A3-B4C9-8A30646084DA}"/>
                </a:ext>
              </a:extLst>
            </p:cNvPr>
            <p:cNvSpPr txBox="1"/>
            <p:nvPr/>
          </p:nvSpPr>
          <p:spPr>
            <a:xfrm>
              <a:off x="9743765" y="1853696"/>
              <a:ext cx="664036" cy="338554"/>
            </a:xfrm>
            <a:prstGeom prst="rect">
              <a:avLst/>
            </a:prstGeom>
            <a:noFill/>
          </p:spPr>
          <p:txBody>
            <a:bodyPr wrap="square" rtlCol="0">
              <a:spAutoFit/>
            </a:bodyPr>
            <a:lstStyle/>
            <a:p>
              <a:r>
                <a:rPr lang="en-US" sz="1600" b="1" dirty="0"/>
                <a:t>3.3K</a:t>
              </a:r>
              <a:endParaRPr lang="en-US" b="1" dirty="0"/>
            </a:p>
          </p:txBody>
        </p:sp>
        <p:sp>
          <p:nvSpPr>
            <p:cNvPr id="48" name="TextBox 47">
              <a:extLst>
                <a:ext uri="{FF2B5EF4-FFF2-40B4-BE49-F238E27FC236}">
                  <a16:creationId xmlns:a16="http://schemas.microsoft.com/office/drawing/2014/main" id="{3F5CB757-7DB4-F809-C0AD-3F28F03B0FCE}"/>
                </a:ext>
              </a:extLst>
            </p:cNvPr>
            <p:cNvSpPr txBox="1"/>
            <p:nvPr/>
          </p:nvSpPr>
          <p:spPr>
            <a:xfrm>
              <a:off x="9714668" y="4241775"/>
              <a:ext cx="664036" cy="615553"/>
            </a:xfrm>
            <a:prstGeom prst="rect">
              <a:avLst/>
            </a:prstGeom>
            <a:noFill/>
          </p:spPr>
          <p:txBody>
            <a:bodyPr wrap="square" rtlCol="0">
              <a:spAutoFit/>
            </a:bodyPr>
            <a:lstStyle/>
            <a:p>
              <a:r>
                <a:rPr lang="en-US" sz="1600" b="1" dirty="0"/>
                <a:t>150</a:t>
              </a:r>
            </a:p>
            <a:p>
              <a:endParaRPr lang="en-US" b="1" dirty="0"/>
            </a:p>
          </p:txBody>
        </p:sp>
        <p:sp>
          <p:nvSpPr>
            <p:cNvPr id="49" name="TextBox 48">
              <a:extLst>
                <a:ext uri="{FF2B5EF4-FFF2-40B4-BE49-F238E27FC236}">
                  <a16:creationId xmlns:a16="http://schemas.microsoft.com/office/drawing/2014/main" id="{AED00668-8C6D-D076-5D58-C2CACDFFE463}"/>
                </a:ext>
              </a:extLst>
            </p:cNvPr>
            <p:cNvSpPr txBox="1"/>
            <p:nvPr/>
          </p:nvSpPr>
          <p:spPr>
            <a:xfrm>
              <a:off x="10557236" y="2898103"/>
              <a:ext cx="664036" cy="338554"/>
            </a:xfrm>
            <a:prstGeom prst="rect">
              <a:avLst/>
            </a:prstGeom>
            <a:noFill/>
          </p:spPr>
          <p:txBody>
            <a:bodyPr wrap="square" rtlCol="0">
              <a:spAutoFit/>
            </a:bodyPr>
            <a:lstStyle/>
            <a:p>
              <a:r>
                <a:rPr lang="en-US" sz="1600" b="1" dirty="0"/>
                <a:t>R</a:t>
              </a:r>
              <a:r>
                <a:rPr lang="en-US" sz="1600" b="1" baseline="-25000" dirty="0"/>
                <a:t>L</a:t>
              </a:r>
              <a:endParaRPr lang="en-US" b="1" baseline="-25000" dirty="0"/>
            </a:p>
          </p:txBody>
        </p:sp>
        <p:sp>
          <p:nvSpPr>
            <p:cNvPr id="51" name="TextBox 50">
              <a:extLst>
                <a:ext uri="{FF2B5EF4-FFF2-40B4-BE49-F238E27FC236}">
                  <a16:creationId xmlns:a16="http://schemas.microsoft.com/office/drawing/2014/main" id="{CEFAED4D-670A-CE26-94BD-B53EE5194039}"/>
                </a:ext>
              </a:extLst>
            </p:cNvPr>
            <p:cNvSpPr txBox="1"/>
            <p:nvPr/>
          </p:nvSpPr>
          <p:spPr>
            <a:xfrm>
              <a:off x="8210103" y="2390924"/>
              <a:ext cx="664036" cy="338554"/>
            </a:xfrm>
            <a:prstGeom prst="rect">
              <a:avLst/>
            </a:prstGeom>
            <a:noFill/>
          </p:spPr>
          <p:txBody>
            <a:bodyPr wrap="square" rtlCol="0">
              <a:spAutoFit/>
            </a:bodyPr>
            <a:lstStyle/>
            <a:p>
              <a:r>
                <a:rPr lang="en-US" sz="1600" b="1" dirty="0"/>
                <a:t>C</a:t>
              </a:r>
              <a:r>
                <a:rPr lang="en-US" sz="1600" b="1" baseline="-25000" dirty="0"/>
                <a:t>i</a:t>
              </a:r>
              <a:endParaRPr lang="en-US" b="1" baseline="-25000" dirty="0"/>
            </a:p>
          </p:txBody>
        </p:sp>
        <p:sp>
          <p:nvSpPr>
            <p:cNvPr id="79" name="TextBox 78">
              <a:extLst>
                <a:ext uri="{FF2B5EF4-FFF2-40B4-BE49-F238E27FC236}">
                  <a16:creationId xmlns:a16="http://schemas.microsoft.com/office/drawing/2014/main" id="{3E6D3643-FA2B-6463-BE0C-DAE285AD7F1B}"/>
                </a:ext>
              </a:extLst>
            </p:cNvPr>
            <p:cNvSpPr txBox="1"/>
            <p:nvPr/>
          </p:nvSpPr>
          <p:spPr>
            <a:xfrm>
              <a:off x="9685056" y="1199038"/>
              <a:ext cx="664036" cy="338554"/>
            </a:xfrm>
            <a:prstGeom prst="rect">
              <a:avLst/>
            </a:prstGeom>
            <a:noFill/>
          </p:spPr>
          <p:txBody>
            <a:bodyPr wrap="square" rtlCol="0">
              <a:spAutoFit/>
            </a:bodyPr>
            <a:lstStyle/>
            <a:p>
              <a:r>
                <a:rPr lang="en-US" sz="1600" b="1" dirty="0"/>
                <a:t>12V</a:t>
              </a:r>
              <a:endParaRPr lang="en-US" b="1" baseline="-25000" dirty="0"/>
            </a:p>
          </p:txBody>
        </p:sp>
        <p:sp>
          <p:nvSpPr>
            <p:cNvPr id="85" name="Freeform 12">
              <a:extLst>
                <a:ext uri="{FF2B5EF4-FFF2-40B4-BE49-F238E27FC236}">
                  <a16:creationId xmlns:a16="http://schemas.microsoft.com/office/drawing/2014/main" id="{E8231525-937C-3E70-2834-9300EDA4DB30}"/>
                </a:ext>
              </a:extLst>
            </p:cNvPr>
            <p:cNvSpPr>
              <a:spLocks noChangeAspect="1"/>
            </p:cNvSpPr>
            <p:nvPr/>
          </p:nvSpPr>
          <p:spPr bwMode="auto">
            <a:xfrm>
              <a:off x="8643722" y="291527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24" name="Freeform 12">
              <a:extLst>
                <a:ext uri="{FF2B5EF4-FFF2-40B4-BE49-F238E27FC236}">
                  <a16:creationId xmlns:a16="http://schemas.microsoft.com/office/drawing/2014/main" id="{C6DE3D1F-3E00-0944-251B-25A814748E99}"/>
                </a:ext>
              </a:extLst>
            </p:cNvPr>
            <p:cNvSpPr>
              <a:spLocks noChangeAspect="1"/>
            </p:cNvSpPr>
            <p:nvPr/>
          </p:nvSpPr>
          <p:spPr bwMode="auto">
            <a:xfrm>
              <a:off x="8645810" y="216580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grpSp>
          <p:nvGrpSpPr>
            <p:cNvPr id="1025" name="Group 249">
              <a:extLst>
                <a:ext uri="{FF2B5EF4-FFF2-40B4-BE49-F238E27FC236}">
                  <a16:creationId xmlns:a16="http://schemas.microsoft.com/office/drawing/2014/main" id="{89C95474-C243-D5E6-9C48-907EC27CE4C4}"/>
                </a:ext>
              </a:extLst>
            </p:cNvPr>
            <p:cNvGrpSpPr>
              <a:grpSpLocks/>
            </p:cNvGrpSpPr>
            <p:nvPr/>
          </p:nvGrpSpPr>
          <p:grpSpPr bwMode="auto">
            <a:xfrm>
              <a:off x="8614993" y="2817962"/>
              <a:ext cx="228600" cy="228600"/>
              <a:chOff x="1248" y="720"/>
              <a:chExt cx="96" cy="96"/>
            </a:xfrm>
          </p:grpSpPr>
          <p:sp>
            <p:nvSpPr>
              <p:cNvPr id="1060" name="Oval 250">
                <a:extLst>
                  <a:ext uri="{FF2B5EF4-FFF2-40B4-BE49-F238E27FC236}">
                    <a16:creationId xmlns:a16="http://schemas.microsoft.com/office/drawing/2014/main" id="{8A93FA6C-806F-312E-9DBE-BA5671A88CA5}"/>
                  </a:ext>
                </a:extLst>
              </p:cNvPr>
              <p:cNvSpPr>
                <a:spLocks noChangeAspect="1" noChangeArrowheads="1"/>
              </p:cNvSpPr>
              <p:nvPr/>
            </p:nvSpPr>
            <p:spPr bwMode="auto">
              <a:xfrm>
                <a:off x="1274"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61" name="Rectangle 251">
                <a:extLst>
                  <a:ext uri="{FF2B5EF4-FFF2-40B4-BE49-F238E27FC236}">
                    <a16:creationId xmlns:a16="http://schemas.microsoft.com/office/drawing/2014/main" id="{8F452B3E-1F57-32E1-930D-B5D90BD926E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26" name="Straight Connector 1025">
              <a:extLst>
                <a:ext uri="{FF2B5EF4-FFF2-40B4-BE49-F238E27FC236}">
                  <a16:creationId xmlns:a16="http://schemas.microsoft.com/office/drawing/2014/main" id="{27AC0198-F2F1-6F3D-3BA0-DE8C8B5997F8}"/>
                </a:ext>
              </a:extLst>
            </p:cNvPr>
            <p:cNvCxnSpPr>
              <a:cxnSpLocks/>
            </p:cNvCxnSpPr>
            <p:nvPr/>
          </p:nvCxnSpPr>
          <p:spPr>
            <a:xfrm flipV="1">
              <a:off x="8713999" y="1697334"/>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7BAE5747-6B89-C4B6-51DF-277F3A4FEB60}"/>
                </a:ext>
              </a:extLst>
            </p:cNvPr>
            <p:cNvCxnSpPr>
              <a:cxnSpLocks/>
            </p:cNvCxnSpPr>
            <p:nvPr/>
          </p:nvCxnSpPr>
          <p:spPr>
            <a:xfrm flipV="1">
              <a:off x="8722010" y="1697334"/>
              <a:ext cx="0" cy="4684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28" name="Group 220">
              <a:extLst>
                <a:ext uri="{FF2B5EF4-FFF2-40B4-BE49-F238E27FC236}">
                  <a16:creationId xmlns:a16="http://schemas.microsoft.com/office/drawing/2014/main" id="{DECA3B70-2507-61C8-7EB9-DB305A2FA55A}"/>
                </a:ext>
              </a:extLst>
            </p:cNvPr>
            <p:cNvGrpSpPr>
              <a:grpSpLocks/>
            </p:cNvGrpSpPr>
            <p:nvPr/>
          </p:nvGrpSpPr>
          <p:grpSpPr bwMode="auto">
            <a:xfrm>
              <a:off x="8643722" y="3578114"/>
              <a:ext cx="152400" cy="304800"/>
              <a:chOff x="3264" y="3072"/>
              <a:chExt cx="96" cy="192"/>
            </a:xfrm>
          </p:grpSpPr>
          <p:sp>
            <p:nvSpPr>
              <p:cNvPr id="1058" name="Line 17">
                <a:extLst>
                  <a:ext uri="{FF2B5EF4-FFF2-40B4-BE49-F238E27FC236}">
                    <a16:creationId xmlns:a16="http://schemas.microsoft.com/office/drawing/2014/main" id="{78CA6398-D3A4-A032-EFDA-E1F8C667EF1D}"/>
                  </a:ext>
                </a:extLst>
              </p:cNvPr>
              <p:cNvSpPr>
                <a:spLocks noChangeAspect="1" noChangeShapeType="1"/>
              </p:cNvSpPr>
              <p:nvPr/>
            </p:nvSpPr>
            <p:spPr bwMode="auto">
              <a:xfrm>
                <a:off x="3312" y="3072"/>
                <a:ext cx="0"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59" name="Freeform 18">
                <a:extLst>
                  <a:ext uri="{FF2B5EF4-FFF2-40B4-BE49-F238E27FC236}">
                    <a16:creationId xmlns:a16="http://schemas.microsoft.com/office/drawing/2014/main" id="{97931E46-98EC-54EC-DB8E-1C6C72BC5545}"/>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32" name="Straight Connector 1031">
              <a:extLst>
                <a:ext uri="{FF2B5EF4-FFF2-40B4-BE49-F238E27FC236}">
                  <a16:creationId xmlns:a16="http://schemas.microsoft.com/office/drawing/2014/main" id="{0C0CA588-6CE0-FD8B-B617-8B35F3474600}"/>
                </a:ext>
              </a:extLst>
            </p:cNvPr>
            <p:cNvCxnSpPr>
              <a:cxnSpLocks/>
            </p:cNvCxnSpPr>
            <p:nvPr/>
          </p:nvCxnSpPr>
          <p:spPr>
            <a:xfrm flipV="1">
              <a:off x="9640584" y="1363308"/>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3" name="Group 249">
              <a:extLst>
                <a:ext uri="{FF2B5EF4-FFF2-40B4-BE49-F238E27FC236}">
                  <a16:creationId xmlns:a16="http://schemas.microsoft.com/office/drawing/2014/main" id="{8547A761-D1AD-4396-1881-E42659E17B2B}"/>
                </a:ext>
              </a:extLst>
            </p:cNvPr>
            <p:cNvGrpSpPr>
              <a:grpSpLocks/>
            </p:cNvGrpSpPr>
            <p:nvPr/>
          </p:nvGrpSpPr>
          <p:grpSpPr bwMode="auto">
            <a:xfrm>
              <a:off x="9528017" y="1278045"/>
              <a:ext cx="228600" cy="228600"/>
              <a:chOff x="1248" y="720"/>
              <a:chExt cx="96" cy="96"/>
            </a:xfrm>
          </p:grpSpPr>
          <p:sp>
            <p:nvSpPr>
              <p:cNvPr id="1056" name="Oval 250">
                <a:extLst>
                  <a:ext uri="{FF2B5EF4-FFF2-40B4-BE49-F238E27FC236}">
                    <a16:creationId xmlns:a16="http://schemas.microsoft.com/office/drawing/2014/main" id="{F8127E9E-3865-17EA-5DD6-F789BA56718C}"/>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57" name="Rectangle 251">
                <a:extLst>
                  <a:ext uri="{FF2B5EF4-FFF2-40B4-BE49-F238E27FC236}">
                    <a16:creationId xmlns:a16="http://schemas.microsoft.com/office/drawing/2014/main" id="{F9F5BB73-D6FF-7AE6-4349-EBF3E5EFABE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cxnSp>
          <p:nvCxnSpPr>
            <p:cNvPr id="1034" name="Straight Connector 1033">
              <a:extLst>
                <a:ext uri="{FF2B5EF4-FFF2-40B4-BE49-F238E27FC236}">
                  <a16:creationId xmlns:a16="http://schemas.microsoft.com/office/drawing/2014/main" id="{D1A5895D-D5D2-2B17-058E-7CC646520DC1}"/>
                </a:ext>
              </a:extLst>
            </p:cNvPr>
            <p:cNvCxnSpPr>
              <a:cxnSpLocks/>
            </p:cNvCxnSpPr>
            <p:nvPr/>
          </p:nvCxnSpPr>
          <p:spPr>
            <a:xfrm flipV="1">
              <a:off x="9650108" y="3277698"/>
              <a:ext cx="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5" name="Freeform 12">
              <a:extLst>
                <a:ext uri="{FF2B5EF4-FFF2-40B4-BE49-F238E27FC236}">
                  <a16:creationId xmlns:a16="http://schemas.microsoft.com/office/drawing/2014/main" id="{1FA5AA38-39E8-5306-8D42-610D9AA6EBF1}"/>
                </a:ext>
              </a:extLst>
            </p:cNvPr>
            <p:cNvSpPr>
              <a:spLocks noChangeAspect="1"/>
            </p:cNvSpPr>
            <p:nvPr/>
          </p:nvSpPr>
          <p:spPr bwMode="auto">
            <a:xfrm>
              <a:off x="10318138" y="269825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38" name="TextBox 1037">
              <a:extLst>
                <a:ext uri="{FF2B5EF4-FFF2-40B4-BE49-F238E27FC236}">
                  <a16:creationId xmlns:a16="http://schemas.microsoft.com/office/drawing/2014/main" id="{A1C2B5D4-6B34-2A71-72CC-2C3ACE88D1B7}"/>
                </a:ext>
              </a:extLst>
            </p:cNvPr>
            <p:cNvSpPr txBox="1"/>
            <p:nvPr/>
          </p:nvSpPr>
          <p:spPr>
            <a:xfrm>
              <a:off x="8768904" y="2195714"/>
              <a:ext cx="664036" cy="338554"/>
            </a:xfrm>
            <a:prstGeom prst="rect">
              <a:avLst/>
            </a:prstGeom>
            <a:noFill/>
          </p:spPr>
          <p:txBody>
            <a:bodyPr wrap="square" rtlCol="0">
              <a:spAutoFit/>
            </a:bodyPr>
            <a:lstStyle/>
            <a:p>
              <a:r>
                <a:rPr lang="en-US" sz="1600" b="1" dirty="0"/>
                <a:t>200K</a:t>
              </a:r>
              <a:endParaRPr lang="en-US" b="1" dirty="0"/>
            </a:p>
          </p:txBody>
        </p:sp>
        <p:sp>
          <p:nvSpPr>
            <p:cNvPr id="1039" name="TextBox 1038">
              <a:extLst>
                <a:ext uri="{FF2B5EF4-FFF2-40B4-BE49-F238E27FC236}">
                  <a16:creationId xmlns:a16="http://schemas.microsoft.com/office/drawing/2014/main" id="{49C9D191-DC36-8238-0A68-3F86AA29E10B}"/>
                </a:ext>
              </a:extLst>
            </p:cNvPr>
            <p:cNvSpPr txBox="1"/>
            <p:nvPr/>
          </p:nvSpPr>
          <p:spPr>
            <a:xfrm>
              <a:off x="8745940" y="3325142"/>
              <a:ext cx="664036" cy="338554"/>
            </a:xfrm>
            <a:prstGeom prst="rect">
              <a:avLst/>
            </a:prstGeom>
            <a:noFill/>
          </p:spPr>
          <p:txBody>
            <a:bodyPr wrap="square" rtlCol="0">
              <a:spAutoFit/>
            </a:bodyPr>
            <a:lstStyle/>
            <a:p>
              <a:r>
                <a:rPr lang="en-US" sz="1600" b="1" dirty="0"/>
                <a:t>100K</a:t>
              </a:r>
              <a:endParaRPr lang="en-US" b="1" dirty="0"/>
            </a:p>
          </p:txBody>
        </p:sp>
        <p:grpSp>
          <p:nvGrpSpPr>
            <p:cNvPr id="1044" name="Group 249">
              <a:extLst>
                <a:ext uri="{FF2B5EF4-FFF2-40B4-BE49-F238E27FC236}">
                  <a16:creationId xmlns:a16="http://schemas.microsoft.com/office/drawing/2014/main" id="{496DEA9C-1AAE-4A12-5864-AE79956D730D}"/>
                </a:ext>
              </a:extLst>
            </p:cNvPr>
            <p:cNvGrpSpPr>
              <a:grpSpLocks/>
            </p:cNvGrpSpPr>
            <p:nvPr/>
          </p:nvGrpSpPr>
          <p:grpSpPr bwMode="auto">
            <a:xfrm>
              <a:off x="9534281" y="3501411"/>
              <a:ext cx="228600" cy="228600"/>
              <a:chOff x="1248" y="720"/>
              <a:chExt cx="96" cy="96"/>
            </a:xfrm>
          </p:grpSpPr>
          <p:sp>
            <p:nvSpPr>
              <p:cNvPr id="1048" name="Oval 250">
                <a:extLst>
                  <a:ext uri="{FF2B5EF4-FFF2-40B4-BE49-F238E27FC236}">
                    <a16:creationId xmlns:a16="http://schemas.microsoft.com/office/drawing/2014/main" id="{244F6B40-AAED-48D5-3AEA-C240EE229004}"/>
                  </a:ext>
                </a:extLst>
              </p:cNvPr>
              <p:cNvSpPr>
                <a:spLocks noChangeAspect="1" noChangeArrowheads="1"/>
              </p:cNvSpPr>
              <p:nvPr/>
            </p:nvSpPr>
            <p:spPr bwMode="auto">
              <a:xfrm>
                <a:off x="1278" y="750"/>
                <a:ext cx="35" cy="35"/>
              </a:xfrm>
              <a:prstGeom prst="ellipse">
                <a:avLst/>
              </a:prstGeom>
              <a:solidFill>
                <a:srgbClr val="000000"/>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049" name="Rectangle 251">
                <a:extLst>
                  <a:ext uri="{FF2B5EF4-FFF2-40B4-BE49-F238E27FC236}">
                    <a16:creationId xmlns:a16="http://schemas.microsoft.com/office/drawing/2014/main" id="{1405807B-F6EE-8B5E-4ABA-913F79472D4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000" b="1"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grpSp>
        <p:sp>
          <p:nvSpPr>
            <p:cNvPr id="191" name="TextBox 190">
              <a:extLst>
                <a:ext uri="{FF2B5EF4-FFF2-40B4-BE49-F238E27FC236}">
                  <a16:creationId xmlns:a16="http://schemas.microsoft.com/office/drawing/2014/main" id="{8FA95432-FE7A-8BE1-EF2E-26B464311B90}"/>
                </a:ext>
              </a:extLst>
            </p:cNvPr>
            <p:cNvSpPr txBox="1"/>
            <p:nvPr/>
          </p:nvSpPr>
          <p:spPr>
            <a:xfrm>
              <a:off x="9941923" y="2258317"/>
              <a:ext cx="664036" cy="338554"/>
            </a:xfrm>
            <a:prstGeom prst="rect">
              <a:avLst/>
            </a:prstGeom>
            <a:noFill/>
          </p:spPr>
          <p:txBody>
            <a:bodyPr wrap="square" rtlCol="0">
              <a:spAutoFit/>
            </a:bodyPr>
            <a:lstStyle/>
            <a:p>
              <a:r>
                <a:rPr lang="en-US" sz="1600" b="1" dirty="0"/>
                <a:t>C</a:t>
              </a:r>
              <a:r>
                <a:rPr lang="en-US" sz="1600" b="1" baseline="-25000" dirty="0"/>
                <a:t>o</a:t>
              </a:r>
              <a:endParaRPr lang="en-US" b="1" baseline="-25000" dirty="0"/>
            </a:p>
          </p:txBody>
        </p:sp>
      </p:grpSp>
    </p:spTree>
    <p:extLst>
      <p:ext uri="{BB962C8B-B14F-4D97-AF65-F5344CB8AC3E}">
        <p14:creationId xmlns:p14="http://schemas.microsoft.com/office/powerpoint/2010/main" val="340363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272290" y="305162"/>
            <a:ext cx="11647420" cy="769441"/>
          </a:xfrm>
          <a:prstGeom prst="rect">
            <a:avLst/>
          </a:prstGeom>
          <a:noFill/>
        </p:spPr>
        <p:txBody>
          <a:bodyPr wrap="square" rtlCol="0">
            <a:spAutoFit/>
          </a:bodyPr>
          <a:lstStyle/>
          <a:p>
            <a:pPr algn="ctr"/>
            <a:r>
              <a:rPr lang="en-US" sz="4400" dirty="0">
                <a:latin typeface="+mj-lt"/>
              </a:rPr>
              <a:t>CMOS common emitter amplifier</a:t>
            </a: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14758EC-DDEE-E245-9FCE-50D967FB30DE}"/>
                  </a:ext>
                </a:extLst>
              </p:cNvPr>
              <p:cNvSpPr txBox="1"/>
              <p:nvPr/>
            </p:nvSpPr>
            <p:spPr>
              <a:xfrm>
                <a:off x="5627702" y="1658808"/>
                <a:ext cx="6455611" cy="45274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𝐷𝑆</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𝑖</m:t>
                        </m:r>
                      </m:e>
                      <m:sub>
                        <m:r>
                          <a:rPr lang="en-US" sz="2000" i="1">
                            <a:solidFill>
                              <a:srgbClr val="000000"/>
                            </a:solidFill>
                            <a:latin typeface="Cambria Math" panose="02040503050406030204" pitchFamily="18" charset="0"/>
                            <a:ea typeface="Cambria Math" panose="02040503050406030204" pitchFamily="18" charset="0"/>
                            <a:sym typeface="Calibri"/>
                          </a:rPr>
                          <m:t>𝐷</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𝑆</m:t>
                        </m:r>
                      </m:sub>
                    </m:sSub>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𝐺𝑆</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𝑆</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𝐺</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𝑇𝐻</m:t>
                            </m:r>
                          </m:sub>
                        </m:sSub>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2</m:t>
                        </m:r>
                      </m:sup>
                    </m:sSup>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Bias around </a:t>
                </a:r>
                <a14:m>
                  <m:oMath xmlns:m="http://schemas.openxmlformats.org/officeDocument/2006/math">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𝑉</m:t>
                            </m:r>
                          </m:e>
                          <m:sub>
                            <m:r>
                              <a:rPr lang="en-US" sz="2000" i="1">
                                <a:solidFill>
                                  <a:srgbClr val="000000"/>
                                </a:solidFill>
                                <a:latin typeface="Cambria Math" panose="02040503050406030204" pitchFamily="18" charset="0"/>
                              </a:rPr>
                              <m:t>𝐷𝐷</m:t>
                            </m:r>
                          </m:sub>
                        </m:sSub>
                      </m:num>
                      <m:den>
                        <m:r>
                          <a:rPr lang="en-US" sz="2000" i="1">
                            <a:solidFill>
                              <a:srgbClr val="000000"/>
                            </a:solidFill>
                            <a:latin typeface="Cambria Math" panose="02040503050406030204" pitchFamily="18" charset="0"/>
                          </a:rPr>
                          <m:t>3</m:t>
                        </m:r>
                      </m:den>
                    </m:f>
                  </m:oMath>
                </a14:m>
                <a:endParaRPr lang="en-US" sz="2000" dirty="0">
                  <a:solidFill>
                    <a:srgbClr val="000000"/>
                  </a:solidFill>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𝐷</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𝑆</m:t>
                            </m:r>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den>
                        </m:f>
                      </m:den>
                    </m:f>
                  </m:oMath>
                </a14:m>
                <a:endParaRPr lang="en-US"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For 2N7000,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𝑔</m:t>
                        </m:r>
                      </m:e>
                      <m:sub>
                        <m:r>
                          <a:rPr lang="en-US" b="0" i="1" smtClean="0">
                            <a:solidFill>
                              <a:srgbClr val="000000"/>
                            </a:solidFill>
                            <a:latin typeface="Cambria Math" panose="02040503050406030204" pitchFamily="18" charset="0"/>
                            <a:cs typeface="Calibri"/>
                            <a:sym typeface="Calibri"/>
                          </a:rPr>
                          <m:t>𝑚</m:t>
                        </m:r>
                      </m:sub>
                    </m:sSub>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200</m:t>
                    </m:r>
                  </m:oMath>
                </a14:m>
                <a:endParaRPr lang="en-US" dirty="0">
                  <a:solidFill>
                    <a:srgbClr val="000000"/>
                  </a:solidFill>
                  <a:latin typeface="Calibri"/>
                  <a:ea typeface="Calibri"/>
                  <a:cs typeface="Calibri"/>
                  <a:sym typeface="Calibri"/>
                </a:endParaRPr>
              </a:p>
            </p:txBody>
          </p:sp>
        </mc:Choice>
        <mc:Fallback xmlns="">
          <p:sp>
            <p:nvSpPr>
              <p:cNvPr id="119" name="TextBox 118">
                <a:extLst>
                  <a:ext uri="{FF2B5EF4-FFF2-40B4-BE49-F238E27FC236}">
                    <a16:creationId xmlns:a16="http://schemas.microsoft.com/office/drawing/2014/main" id="{914758EC-DDEE-E245-9FCE-50D967FB30DE}"/>
                  </a:ext>
                </a:extLst>
              </p:cNvPr>
              <p:cNvSpPr txBox="1">
                <a:spLocks noRot="1" noChangeAspect="1" noMove="1" noResize="1" noEditPoints="1" noAdjustHandles="1" noChangeArrowheads="1" noChangeShapeType="1" noTextEdit="1"/>
              </p:cNvSpPr>
              <p:nvPr/>
            </p:nvSpPr>
            <p:spPr>
              <a:xfrm>
                <a:off x="5627702" y="1658808"/>
                <a:ext cx="6455611" cy="4527431"/>
              </a:xfrm>
              <a:prstGeom prst="rect">
                <a:avLst/>
              </a:prstGeom>
              <a:blipFill>
                <a:blip r:embed="rId3"/>
                <a:stretch>
                  <a:fillRect l="-1572" t="-559"/>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37026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69</a:t>
            </a:fld>
            <a:endParaRPr lang="en-US" dirty="0">
              <a:solidFill>
                <a:schemeClr val="tx1"/>
              </a:solidFill>
            </a:endParaRPr>
          </a:p>
        </p:txBody>
      </p:sp>
      <p:grpSp>
        <p:nvGrpSpPr>
          <p:cNvPr id="5" name="Group 4">
            <a:extLst>
              <a:ext uri="{FF2B5EF4-FFF2-40B4-BE49-F238E27FC236}">
                <a16:creationId xmlns:a16="http://schemas.microsoft.com/office/drawing/2014/main" id="{E9EAB8A6-0392-0347-9863-A6EB38B1204E}"/>
              </a:ext>
            </a:extLst>
          </p:cNvPr>
          <p:cNvGrpSpPr/>
          <p:nvPr/>
        </p:nvGrpSpPr>
        <p:grpSpPr>
          <a:xfrm>
            <a:off x="1631888" y="1982462"/>
            <a:ext cx="2389918" cy="3163601"/>
            <a:chOff x="649774" y="1473342"/>
            <a:chExt cx="2389918" cy="3163601"/>
          </a:xfrm>
        </p:grpSpPr>
        <p:grpSp>
          <p:nvGrpSpPr>
            <p:cNvPr id="11" name="Group 10">
              <a:extLst>
                <a:ext uri="{FF2B5EF4-FFF2-40B4-BE49-F238E27FC236}">
                  <a16:creationId xmlns:a16="http://schemas.microsoft.com/office/drawing/2014/main" id="{94258EE4-B8DB-E045-8F4B-21159AC7A805}"/>
                </a:ext>
              </a:extLst>
            </p:cNvPr>
            <p:cNvGrpSpPr/>
            <p:nvPr/>
          </p:nvGrpSpPr>
          <p:grpSpPr>
            <a:xfrm>
              <a:off x="1448853" y="2783424"/>
              <a:ext cx="715494" cy="966152"/>
              <a:chOff x="1155064" y="908720"/>
              <a:chExt cx="715494" cy="966152"/>
            </a:xfrm>
          </p:grpSpPr>
          <p:sp>
            <p:nvSpPr>
              <p:cNvPr id="2" name="Oval 1">
                <a:extLst>
                  <a:ext uri="{FF2B5EF4-FFF2-40B4-BE49-F238E27FC236}">
                    <a16:creationId xmlns:a16="http://schemas.microsoft.com/office/drawing/2014/main" id="{1E4C5E72-18D4-ED4B-A2ED-9278F8C12E3D}"/>
                  </a:ext>
                </a:extLst>
              </p:cNvPr>
              <p:cNvSpPr/>
              <p:nvPr/>
            </p:nvSpPr>
            <p:spPr>
              <a:xfrm>
                <a:off x="1321918" y="1184229"/>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 name="Straight Arrow Connector 3">
                <a:extLst>
                  <a:ext uri="{FF2B5EF4-FFF2-40B4-BE49-F238E27FC236}">
                    <a16:creationId xmlns:a16="http://schemas.microsoft.com/office/drawing/2014/main" id="{5197C6D8-1648-1542-800A-594462B26315}"/>
                  </a:ext>
                </a:extLst>
              </p:cNvPr>
              <p:cNvCxnSpPr>
                <a:cxnSpLocks/>
              </p:cNvCxnSpPr>
              <p:nvPr/>
            </p:nvCxnSpPr>
            <p:spPr>
              <a:xfrm flipH="1">
                <a:off x="1669307" y="1441771"/>
                <a:ext cx="1371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4B111FB-139D-C34B-A8EA-F0E6C56913FA}"/>
                  </a:ext>
                </a:extLst>
              </p:cNvPr>
              <p:cNvCxnSpPr/>
              <p:nvPr/>
            </p:nvCxnSpPr>
            <p:spPr>
              <a:xfrm>
                <a:off x="1806467" y="1436811"/>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09D7C65D-24C9-DE45-B236-0A1AEF2B7162}"/>
                  </a:ext>
                </a:extLst>
              </p:cNvPr>
              <p:cNvCxnSpPr/>
              <p:nvPr/>
            </p:nvCxnSpPr>
            <p:spPr>
              <a:xfrm>
                <a:off x="1516567" y="1274844"/>
                <a:ext cx="0" cy="27432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00B16CB-6508-9E4F-A340-48F4FD3FC023}"/>
                  </a:ext>
                </a:extLst>
              </p:cNvPr>
              <p:cNvCxnSpPr/>
              <p:nvPr/>
            </p:nvCxnSpPr>
            <p:spPr>
              <a:xfrm>
                <a:off x="1647701" y="1289018"/>
                <a:ext cx="0" cy="274320"/>
              </a:xfrm>
              <a:prstGeom prst="line">
                <a:avLst/>
              </a:prstGeom>
              <a:noFill/>
              <a:ln w="25400" cap="flat">
                <a:solidFill>
                  <a:schemeClr val="tx1"/>
                </a:solidFill>
                <a:prstDash val="sysDash"/>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A8A162C7-3FEC-7A40-A994-DD92682383FB}"/>
                  </a:ext>
                </a:extLst>
              </p:cNvPr>
              <p:cNvCxnSpPr/>
              <p:nvPr/>
            </p:nvCxnSpPr>
            <p:spPr>
              <a:xfrm>
                <a:off x="1155064" y="153853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FAF362B1-9E94-D849-9594-3C3890FFD888}"/>
                  </a:ext>
                </a:extLst>
              </p:cNvPr>
              <p:cNvCxnSpPr>
                <a:cxnSpLocks/>
              </p:cNvCxnSpPr>
              <p:nvPr/>
            </p:nvCxnSpPr>
            <p:spPr>
              <a:xfrm flipH="1">
                <a:off x="1662216" y="1338987"/>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34A8F57-A36E-2543-90A0-1507B5B34892}"/>
                  </a:ext>
                </a:extLst>
              </p:cNvPr>
              <p:cNvCxnSpPr>
                <a:cxnSpLocks/>
              </p:cNvCxnSpPr>
              <p:nvPr/>
            </p:nvCxnSpPr>
            <p:spPr>
              <a:xfrm flipH="1">
                <a:off x="1644494" y="1533919"/>
                <a:ext cx="137160" cy="0"/>
              </a:xfrm>
              <a:prstGeom prst="straightConnector1">
                <a:avLst/>
              </a:prstGeom>
              <a:noFill/>
              <a:ln w="25400" cap="flat">
                <a:solidFill>
                  <a:schemeClr val="tx1"/>
                </a:solidFill>
                <a:prstDash val="solid"/>
                <a:bevel/>
                <a:headEnd type="none"/>
                <a:tailEnd type="non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08D7F040-3DC5-5148-8AB4-BF25C590050E}"/>
                  </a:ext>
                </a:extLst>
              </p:cNvPr>
              <p:cNvCxnSpPr/>
              <p:nvPr/>
            </p:nvCxnSpPr>
            <p:spPr>
              <a:xfrm>
                <a:off x="1799375" y="908720"/>
                <a:ext cx="0" cy="43806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59" name="Freeform 12">
              <a:extLst>
                <a:ext uri="{FF2B5EF4-FFF2-40B4-BE49-F238E27FC236}">
                  <a16:creationId xmlns:a16="http://schemas.microsoft.com/office/drawing/2014/main" id="{3C6178BD-FC5A-2543-B856-10E5A2A92AB4}"/>
                </a:ext>
              </a:extLst>
            </p:cNvPr>
            <p:cNvSpPr>
              <a:spLocks/>
            </p:cNvSpPr>
            <p:nvPr/>
          </p:nvSpPr>
          <p:spPr bwMode="auto">
            <a:xfrm flipH="1">
              <a:off x="1385620" y="342131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0" name="Freeform 12">
              <a:extLst>
                <a:ext uri="{FF2B5EF4-FFF2-40B4-BE49-F238E27FC236}">
                  <a16:creationId xmlns:a16="http://schemas.microsoft.com/office/drawing/2014/main" id="{F026CE8D-7CC0-6946-BA83-B803EB0E7C81}"/>
                </a:ext>
              </a:extLst>
            </p:cNvPr>
            <p:cNvSpPr>
              <a:spLocks/>
            </p:cNvSpPr>
            <p:nvPr/>
          </p:nvSpPr>
          <p:spPr bwMode="auto">
            <a:xfrm flipH="1">
              <a:off x="1385620" y="2882831"/>
              <a:ext cx="182880" cy="54864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61" name="Straight Connector 60">
              <a:extLst>
                <a:ext uri="{FF2B5EF4-FFF2-40B4-BE49-F238E27FC236}">
                  <a16:creationId xmlns:a16="http://schemas.microsoft.com/office/drawing/2014/main" id="{A59241FD-9002-B748-987F-4F2F0A89520A}"/>
                </a:ext>
              </a:extLst>
            </p:cNvPr>
            <p:cNvCxnSpPr>
              <a:cxnSpLocks/>
            </p:cNvCxnSpPr>
            <p:nvPr/>
          </p:nvCxnSpPr>
          <p:spPr>
            <a:xfrm>
              <a:off x="1038473" y="341306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210">
              <a:extLst>
                <a:ext uri="{FF2B5EF4-FFF2-40B4-BE49-F238E27FC236}">
                  <a16:creationId xmlns:a16="http://schemas.microsoft.com/office/drawing/2014/main" id="{CE7C7E9B-F0B2-B146-A63F-85160E213384}"/>
                </a:ext>
              </a:extLst>
            </p:cNvPr>
            <p:cNvGrpSpPr>
              <a:grpSpLocks/>
            </p:cNvGrpSpPr>
            <p:nvPr/>
          </p:nvGrpSpPr>
          <p:grpSpPr bwMode="auto">
            <a:xfrm>
              <a:off x="2418584" y="3685718"/>
              <a:ext cx="274320" cy="548640"/>
              <a:chOff x="3216" y="1728"/>
              <a:chExt cx="192" cy="480"/>
            </a:xfrm>
          </p:grpSpPr>
          <p:sp>
            <p:nvSpPr>
              <p:cNvPr id="64" name="Line 8">
                <a:extLst>
                  <a:ext uri="{FF2B5EF4-FFF2-40B4-BE49-F238E27FC236}">
                    <a16:creationId xmlns:a16="http://schemas.microsoft.com/office/drawing/2014/main" id="{AB05D286-D416-3F4F-9908-67663F2553A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5" name="Line 9">
                <a:extLst>
                  <a:ext uri="{FF2B5EF4-FFF2-40B4-BE49-F238E27FC236}">
                    <a16:creationId xmlns:a16="http://schemas.microsoft.com/office/drawing/2014/main" id="{20E371DC-631F-4B44-BB2F-6E0FAC04F7F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6" name="Line 10">
                <a:extLst>
                  <a:ext uri="{FF2B5EF4-FFF2-40B4-BE49-F238E27FC236}">
                    <a16:creationId xmlns:a16="http://schemas.microsoft.com/office/drawing/2014/main" id="{75480980-C7C1-C545-8467-FD20AE98CB4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7" name="Line 11">
                <a:extLst>
                  <a:ext uri="{FF2B5EF4-FFF2-40B4-BE49-F238E27FC236}">
                    <a16:creationId xmlns:a16="http://schemas.microsoft.com/office/drawing/2014/main" id="{6CAC20C8-9584-0B40-900A-667F2EB1FAC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grpSp>
          <p:nvGrpSpPr>
            <p:cNvPr id="68" name="Group 210">
              <a:extLst>
                <a:ext uri="{FF2B5EF4-FFF2-40B4-BE49-F238E27FC236}">
                  <a16:creationId xmlns:a16="http://schemas.microsoft.com/office/drawing/2014/main" id="{C82FBEF4-497F-4448-B7CF-0B9B88771BF3}"/>
                </a:ext>
              </a:extLst>
            </p:cNvPr>
            <p:cNvGrpSpPr>
              <a:grpSpLocks/>
            </p:cNvGrpSpPr>
            <p:nvPr/>
          </p:nvGrpSpPr>
          <p:grpSpPr bwMode="auto">
            <a:xfrm rot="5400000">
              <a:off x="864204" y="3137187"/>
              <a:ext cx="274320" cy="548640"/>
              <a:chOff x="3216" y="1728"/>
              <a:chExt cx="192" cy="480"/>
            </a:xfrm>
          </p:grpSpPr>
          <p:sp>
            <p:nvSpPr>
              <p:cNvPr id="69" name="Line 8">
                <a:extLst>
                  <a:ext uri="{FF2B5EF4-FFF2-40B4-BE49-F238E27FC236}">
                    <a16:creationId xmlns:a16="http://schemas.microsoft.com/office/drawing/2014/main" id="{9E3DEB7F-079E-6A48-B43D-04C5661C8BEF}"/>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Line 9">
                <a:extLst>
                  <a:ext uri="{FF2B5EF4-FFF2-40B4-BE49-F238E27FC236}">
                    <a16:creationId xmlns:a16="http://schemas.microsoft.com/office/drawing/2014/main" id="{63AA36F2-0518-6947-A5B1-73026AFDEA31}"/>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1" name="Line 10">
                <a:extLst>
                  <a:ext uri="{FF2B5EF4-FFF2-40B4-BE49-F238E27FC236}">
                    <a16:creationId xmlns:a16="http://schemas.microsoft.com/office/drawing/2014/main" id="{1C7984D6-BBAB-974D-801C-D719BB95FEA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2" name="Line 11">
                <a:extLst>
                  <a:ext uri="{FF2B5EF4-FFF2-40B4-BE49-F238E27FC236}">
                    <a16:creationId xmlns:a16="http://schemas.microsoft.com/office/drawing/2014/main" id="{A1DE5BBD-8BD1-C74C-869C-30089FD4A8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73" name="TextBox 72">
              <a:extLst>
                <a:ext uri="{FF2B5EF4-FFF2-40B4-BE49-F238E27FC236}">
                  <a16:creationId xmlns:a16="http://schemas.microsoft.com/office/drawing/2014/main" id="{8A84E96A-D990-A64B-A960-D299923C09E9}"/>
                </a:ext>
              </a:extLst>
            </p:cNvPr>
            <p:cNvSpPr txBox="1"/>
            <p:nvPr/>
          </p:nvSpPr>
          <p:spPr>
            <a:xfrm>
              <a:off x="1787945" y="2749810"/>
              <a:ext cx="327334" cy="369332"/>
            </a:xfrm>
            <a:prstGeom prst="rect">
              <a:avLst/>
            </a:prstGeom>
            <a:noFill/>
          </p:spPr>
          <p:txBody>
            <a:bodyPr wrap="none" rtlCol="0">
              <a:spAutoFit/>
            </a:bodyPr>
            <a:lstStyle/>
            <a:p>
              <a:r>
                <a:rPr lang="en-US" dirty="0"/>
                <a:t>D</a:t>
              </a:r>
              <a:endParaRPr lang="en-US" baseline="-25000" dirty="0"/>
            </a:p>
          </p:txBody>
        </p:sp>
        <p:sp>
          <p:nvSpPr>
            <p:cNvPr id="74" name="Freeform 12">
              <a:extLst>
                <a:ext uri="{FF2B5EF4-FFF2-40B4-BE49-F238E27FC236}">
                  <a16:creationId xmlns:a16="http://schemas.microsoft.com/office/drawing/2014/main" id="{9D200DF7-86CF-454B-898A-94E8C5DE1398}"/>
                </a:ext>
              </a:extLst>
            </p:cNvPr>
            <p:cNvSpPr>
              <a:spLocks/>
            </p:cNvSpPr>
            <p:nvPr/>
          </p:nvSpPr>
          <p:spPr bwMode="auto">
            <a:xfrm flipH="1">
              <a:off x="2004813" y="2123456"/>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76" name="Freeform 12">
              <a:extLst>
                <a:ext uri="{FF2B5EF4-FFF2-40B4-BE49-F238E27FC236}">
                  <a16:creationId xmlns:a16="http://schemas.microsoft.com/office/drawing/2014/main" id="{761CDD6B-F3D5-E048-B2C4-3DC8EA5492FD}"/>
                </a:ext>
              </a:extLst>
            </p:cNvPr>
            <p:cNvSpPr>
              <a:spLocks/>
            </p:cNvSpPr>
            <p:nvPr/>
          </p:nvSpPr>
          <p:spPr bwMode="auto">
            <a:xfrm flipH="1">
              <a:off x="2012768" y="36363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77" name="Group 222">
              <a:extLst>
                <a:ext uri="{FF2B5EF4-FFF2-40B4-BE49-F238E27FC236}">
                  <a16:creationId xmlns:a16="http://schemas.microsoft.com/office/drawing/2014/main" id="{DE598383-0C97-ED4A-ACB5-06BBE300E3CB}"/>
                </a:ext>
              </a:extLst>
            </p:cNvPr>
            <p:cNvGrpSpPr>
              <a:grpSpLocks/>
            </p:cNvGrpSpPr>
            <p:nvPr/>
          </p:nvGrpSpPr>
          <p:grpSpPr bwMode="auto">
            <a:xfrm>
              <a:off x="2403698" y="4103543"/>
              <a:ext cx="304800" cy="381000"/>
              <a:chOff x="4272" y="3072"/>
              <a:chExt cx="192" cy="240"/>
            </a:xfrm>
          </p:grpSpPr>
          <p:sp>
            <p:nvSpPr>
              <p:cNvPr id="78" name="Line 99">
                <a:extLst>
                  <a:ext uri="{FF2B5EF4-FFF2-40B4-BE49-F238E27FC236}">
                    <a16:creationId xmlns:a16="http://schemas.microsoft.com/office/drawing/2014/main" id="{FB655679-B3CD-0446-B741-3C9484EFFB2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79" name="Line 100">
                <a:extLst>
                  <a:ext uri="{FF2B5EF4-FFF2-40B4-BE49-F238E27FC236}">
                    <a16:creationId xmlns:a16="http://schemas.microsoft.com/office/drawing/2014/main" id="{C7458B6D-CEA7-0E40-A47D-CA9FF165B9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0" name="Line 101">
                <a:extLst>
                  <a:ext uri="{FF2B5EF4-FFF2-40B4-BE49-F238E27FC236}">
                    <a16:creationId xmlns:a16="http://schemas.microsoft.com/office/drawing/2014/main" id="{01BDF25F-D7B3-CD4F-983F-3C01DF734C8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1" name="Line 102">
                <a:extLst>
                  <a:ext uri="{FF2B5EF4-FFF2-40B4-BE49-F238E27FC236}">
                    <a16:creationId xmlns:a16="http://schemas.microsoft.com/office/drawing/2014/main" id="{0A01FDE3-DCA4-C041-B811-488F75CDA8D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2" name="Line 103">
                <a:extLst>
                  <a:ext uri="{FF2B5EF4-FFF2-40B4-BE49-F238E27FC236}">
                    <a16:creationId xmlns:a16="http://schemas.microsoft.com/office/drawing/2014/main" id="{40875CC5-36D1-7640-9A4A-BA1F5F1BFFE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3" name="Line 104">
                <a:extLst>
                  <a:ext uri="{FF2B5EF4-FFF2-40B4-BE49-F238E27FC236}">
                    <a16:creationId xmlns:a16="http://schemas.microsoft.com/office/drawing/2014/main" id="{C501C4AC-3234-DB48-A637-BDF1D92114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84" name="Group 222">
              <a:extLst>
                <a:ext uri="{FF2B5EF4-FFF2-40B4-BE49-F238E27FC236}">
                  <a16:creationId xmlns:a16="http://schemas.microsoft.com/office/drawing/2014/main" id="{5A339066-107E-334C-975A-177362CF9785}"/>
                </a:ext>
              </a:extLst>
            </p:cNvPr>
            <p:cNvGrpSpPr>
              <a:grpSpLocks/>
            </p:cNvGrpSpPr>
            <p:nvPr/>
          </p:nvGrpSpPr>
          <p:grpSpPr bwMode="auto">
            <a:xfrm>
              <a:off x="1953416" y="4255943"/>
              <a:ext cx="304800" cy="381000"/>
              <a:chOff x="4272" y="3072"/>
              <a:chExt cx="192" cy="240"/>
            </a:xfrm>
          </p:grpSpPr>
          <p:sp>
            <p:nvSpPr>
              <p:cNvPr id="85" name="Line 99">
                <a:extLst>
                  <a:ext uri="{FF2B5EF4-FFF2-40B4-BE49-F238E27FC236}">
                    <a16:creationId xmlns:a16="http://schemas.microsoft.com/office/drawing/2014/main" id="{7E3E362E-066E-4B4E-80B9-4BD4F7EA905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6" name="Line 100">
                <a:extLst>
                  <a:ext uri="{FF2B5EF4-FFF2-40B4-BE49-F238E27FC236}">
                    <a16:creationId xmlns:a16="http://schemas.microsoft.com/office/drawing/2014/main" id="{65BC2ACE-F79C-454D-90E2-99A539D4574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87" name="Line 101">
                <a:extLst>
                  <a:ext uri="{FF2B5EF4-FFF2-40B4-BE49-F238E27FC236}">
                    <a16:creationId xmlns:a16="http://schemas.microsoft.com/office/drawing/2014/main" id="{4CC49B99-E474-0E41-9B8E-704088898FA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8" name="Line 102">
                <a:extLst>
                  <a:ext uri="{FF2B5EF4-FFF2-40B4-BE49-F238E27FC236}">
                    <a16:creationId xmlns:a16="http://schemas.microsoft.com/office/drawing/2014/main" id="{CF16907C-05B7-D74A-B9F7-E39CF5D2942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89" name="Line 103">
                <a:extLst>
                  <a:ext uri="{FF2B5EF4-FFF2-40B4-BE49-F238E27FC236}">
                    <a16:creationId xmlns:a16="http://schemas.microsoft.com/office/drawing/2014/main" id="{CC8B616D-5995-AB4A-A0F0-A6C0EA1A7A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0" name="Line 104">
                <a:extLst>
                  <a:ext uri="{FF2B5EF4-FFF2-40B4-BE49-F238E27FC236}">
                    <a16:creationId xmlns:a16="http://schemas.microsoft.com/office/drawing/2014/main" id="{633EE715-5D57-F949-BF54-62735982A10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1" name="Group 222">
              <a:extLst>
                <a:ext uri="{FF2B5EF4-FFF2-40B4-BE49-F238E27FC236}">
                  <a16:creationId xmlns:a16="http://schemas.microsoft.com/office/drawing/2014/main" id="{ED5ADDA1-A382-BA4D-8FDF-015AC44EB86D}"/>
                </a:ext>
              </a:extLst>
            </p:cNvPr>
            <p:cNvGrpSpPr>
              <a:grpSpLocks/>
            </p:cNvGrpSpPr>
            <p:nvPr/>
          </p:nvGrpSpPr>
          <p:grpSpPr bwMode="auto">
            <a:xfrm>
              <a:off x="1325234" y="3939996"/>
              <a:ext cx="304800" cy="381000"/>
              <a:chOff x="4272" y="3072"/>
              <a:chExt cx="192" cy="240"/>
            </a:xfrm>
          </p:grpSpPr>
          <p:sp>
            <p:nvSpPr>
              <p:cNvPr id="92" name="Line 99">
                <a:extLst>
                  <a:ext uri="{FF2B5EF4-FFF2-40B4-BE49-F238E27FC236}">
                    <a16:creationId xmlns:a16="http://schemas.microsoft.com/office/drawing/2014/main" id="{43333F6C-BC4C-6742-88EF-C3BD200EA8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3" name="Line 100">
                <a:extLst>
                  <a:ext uri="{FF2B5EF4-FFF2-40B4-BE49-F238E27FC236}">
                    <a16:creationId xmlns:a16="http://schemas.microsoft.com/office/drawing/2014/main" id="{5B2F6494-DA9A-CB46-B870-AAD8E62137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94" name="Line 101">
                <a:extLst>
                  <a:ext uri="{FF2B5EF4-FFF2-40B4-BE49-F238E27FC236}">
                    <a16:creationId xmlns:a16="http://schemas.microsoft.com/office/drawing/2014/main" id="{55A333AB-A09B-0F4E-9F18-6D87762D3B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5" name="Line 102">
                <a:extLst>
                  <a:ext uri="{FF2B5EF4-FFF2-40B4-BE49-F238E27FC236}">
                    <a16:creationId xmlns:a16="http://schemas.microsoft.com/office/drawing/2014/main" id="{FB0DDAF2-C57A-DA4A-BEF8-E20E80B3AE6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6" name="Line 103">
                <a:extLst>
                  <a:ext uri="{FF2B5EF4-FFF2-40B4-BE49-F238E27FC236}">
                    <a16:creationId xmlns:a16="http://schemas.microsoft.com/office/drawing/2014/main" id="{2F663B37-1A9C-0A4E-BB03-D04C11336E8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97" name="Line 104">
                <a:extLst>
                  <a:ext uri="{FF2B5EF4-FFF2-40B4-BE49-F238E27FC236}">
                    <a16:creationId xmlns:a16="http://schemas.microsoft.com/office/drawing/2014/main" id="{B3BF38C4-937C-DD4B-91A0-962653BD42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98" name="Group 210">
              <a:extLst>
                <a:ext uri="{FF2B5EF4-FFF2-40B4-BE49-F238E27FC236}">
                  <a16:creationId xmlns:a16="http://schemas.microsoft.com/office/drawing/2014/main" id="{06294C8D-50BD-814D-95F8-58458D89E671}"/>
                </a:ext>
              </a:extLst>
            </p:cNvPr>
            <p:cNvGrpSpPr>
              <a:grpSpLocks/>
            </p:cNvGrpSpPr>
            <p:nvPr/>
          </p:nvGrpSpPr>
          <p:grpSpPr bwMode="auto">
            <a:xfrm rot="5400000">
              <a:off x="2220936" y="2641189"/>
              <a:ext cx="274320" cy="548640"/>
              <a:chOff x="3216" y="1728"/>
              <a:chExt cx="192" cy="480"/>
            </a:xfrm>
          </p:grpSpPr>
          <p:sp>
            <p:nvSpPr>
              <p:cNvPr id="99" name="Line 8">
                <a:extLst>
                  <a:ext uri="{FF2B5EF4-FFF2-40B4-BE49-F238E27FC236}">
                    <a16:creationId xmlns:a16="http://schemas.microsoft.com/office/drawing/2014/main" id="{CF9E6CD2-E167-7543-8ED5-BDF40010D6B4}"/>
                  </a:ext>
                </a:extLst>
              </p:cNvPr>
              <p:cNvSpPr>
                <a:spLocks noChangeAspect="1" noChangeShapeType="1"/>
              </p:cNvSpPr>
              <p:nvPr/>
            </p:nvSpPr>
            <p:spPr bwMode="auto">
              <a:xfrm>
                <a:off x="3312" y="1728"/>
                <a:ext cx="0" cy="20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0" name="Line 9">
                <a:extLst>
                  <a:ext uri="{FF2B5EF4-FFF2-40B4-BE49-F238E27FC236}">
                    <a16:creationId xmlns:a16="http://schemas.microsoft.com/office/drawing/2014/main" id="{B67A520B-EED3-854D-AEDF-EE502ACD5B8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1" name="Line 10">
                <a:extLst>
                  <a:ext uri="{FF2B5EF4-FFF2-40B4-BE49-F238E27FC236}">
                    <a16:creationId xmlns:a16="http://schemas.microsoft.com/office/drawing/2014/main" id="{E8E66622-8EC7-4C49-8F9C-E04F1E42493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2" name="Line 11">
                <a:extLst>
                  <a:ext uri="{FF2B5EF4-FFF2-40B4-BE49-F238E27FC236}">
                    <a16:creationId xmlns:a16="http://schemas.microsoft.com/office/drawing/2014/main" id="{637E31D8-3060-4D43-8D94-65B6714842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103" name="TextBox 102">
              <a:extLst>
                <a:ext uri="{FF2B5EF4-FFF2-40B4-BE49-F238E27FC236}">
                  <a16:creationId xmlns:a16="http://schemas.microsoft.com/office/drawing/2014/main" id="{D40ABB14-92AB-4249-80D6-3CDFD0C50C72}"/>
                </a:ext>
              </a:extLst>
            </p:cNvPr>
            <p:cNvSpPr txBox="1"/>
            <p:nvPr/>
          </p:nvSpPr>
          <p:spPr>
            <a:xfrm>
              <a:off x="2220978" y="2302264"/>
              <a:ext cx="434883" cy="338554"/>
            </a:xfrm>
            <a:prstGeom prst="rect">
              <a:avLst/>
            </a:prstGeom>
            <a:noFill/>
          </p:spPr>
          <p:txBody>
            <a:bodyPr wrap="square" rtlCol="0">
              <a:spAutoFit/>
            </a:bodyPr>
            <a:lstStyle/>
            <a:p>
              <a:r>
                <a:rPr lang="en-US" sz="1600" dirty="0"/>
                <a:t>R</a:t>
              </a:r>
              <a:r>
                <a:rPr lang="en-US" sz="1600" baseline="-25000" dirty="0"/>
                <a:t>D</a:t>
              </a:r>
            </a:p>
          </p:txBody>
        </p:sp>
        <p:sp>
          <p:nvSpPr>
            <p:cNvPr id="104" name="TextBox 103">
              <a:extLst>
                <a:ext uri="{FF2B5EF4-FFF2-40B4-BE49-F238E27FC236}">
                  <a16:creationId xmlns:a16="http://schemas.microsoft.com/office/drawing/2014/main" id="{EABFA5B2-8560-8C40-8CD9-8CF216ABD836}"/>
                </a:ext>
              </a:extLst>
            </p:cNvPr>
            <p:cNvSpPr txBox="1"/>
            <p:nvPr/>
          </p:nvSpPr>
          <p:spPr>
            <a:xfrm>
              <a:off x="1693157" y="3781659"/>
              <a:ext cx="434883" cy="338554"/>
            </a:xfrm>
            <a:prstGeom prst="rect">
              <a:avLst/>
            </a:prstGeom>
            <a:noFill/>
          </p:spPr>
          <p:txBody>
            <a:bodyPr wrap="square" rtlCol="0">
              <a:spAutoFit/>
            </a:bodyPr>
            <a:lstStyle/>
            <a:p>
              <a:r>
                <a:rPr lang="en-US" sz="1600" dirty="0"/>
                <a:t>R</a:t>
              </a:r>
              <a:r>
                <a:rPr lang="en-US" sz="1600" baseline="-25000" dirty="0"/>
                <a:t>S</a:t>
              </a:r>
            </a:p>
          </p:txBody>
        </p:sp>
        <p:sp>
          <p:nvSpPr>
            <p:cNvPr id="105" name="TextBox 104">
              <a:extLst>
                <a:ext uri="{FF2B5EF4-FFF2-40B4-BE49-F238E27FC236}">
                  <a16:creationId xmlns:a16="http://schemas.microsoft.com/office/drawing/2014/main" id="{2613E364-96A8-194C-9A7C-F0AF33E219FD}"/>
                </a:ext>
              </a:extLst>
            </p:cNvPr>
            <p:cNvSpPr txBox="1"/>
            <p:nvPr/>
          </p:nvSpPr>
          <p:spPr>
            <a:xfrm>
              <a:off x="1076122" y="3588372"/>
              <a:ext cx="434883" cy="338554"/>
            </a:xfrm>
            <a:prstGeom prst="rect">
              <a:avLst/>
            </a:prstGeom>
            <a:noFill/>
          </p:spPr>
          <p:txBody>
            <a:bodyPr wrap="square" rtlCol="0">
              <a:spAutoFit/>
            </a:bodyPr>
            <a:lstStyle/>
            <a:p>
              <a:r>
                <a:rPr lang="en-US" sz="1600" dirty="0"/>
                <a:t>R</a:t>
              </a:r>
              <a:r>
                <a:rPr lang="en-US" sz="1600" baseline="-25000" dirty="0"/>
                <a:t>2</a:t>
              </a:r>
            </a:p>
          </p:txBody>
        </p:sp>
        <p:sp>
          <p:nvSpPr>
            <p:cNvPr id="106" name="TextBox 105">
              <a:extLst>
                <a:ext uri="{FF2B5EF4-FFF2-40B4-BE49-F238E27FC236}">
                  <a16:creationId xmlns:a16="http://schemas.microsoft.com/office/drawing/2014/main" id="{F24DD31A-3DB1-ED42-9A18-C2E2679387FE}"/>
                </a:ext>
              </a:extLst>
            </p:cNvPr>
            <p:cNvSpPr txBox="1"/>
            <p:nvPr/>
          </p:nvSpPr>
          <p:spPr>
            <a:xfrm>
              <a:off x="1083558" y="2915586"/>
              <a:ext cx="434883" cy="338554"/>
            </a:xfrm>
            <a:prstGeom prst="rect">
              <a:avLst/>
            </a:prstGeom>
            <a:noFill/>
          </p:spPr>
          <p:txBody>
            <a:bodyPr wrap="square" rtlCol="0">
              <a:spAutoFit/>
            </a:bodyPr>
            <a:lstStyle/>
            <a:p>
              <a:r>
                <a:rPr lang="en-US" sz="1600" dirty="0"/>
                <a:t>R</a:t>
              </a:r>
              <a:r>
                <a:rPr lang="en-US" sz="1600" baseline="-25000" dirty="0"/>
                <a:t>1</a:t>
              </a:r>
            </a:p>
          </p:txBody>
        </p:sp>
        <p:sp>
          <p:nvSpPr>
            <p:cNvPr id="107" name="TextBox 106">
              <a:extLst>
                <a:ext uri="{FF2B5EF4-FFF2-40B4-BE49-F238E27FC236}">
                  <a16:creationId xmlns:a16="http://schemas.microsoft.com/office/drawing/2014/main" id="{CCB49973-110D-E341-975B-D62312DE40B8}"/>
                </a:ext>
              </a:extLst>
            </p:cNvPr>
            <p:cNvSpPr txBox="1"/>
            <p:nvPr/>
          </p:nvSpPr>
          <p:spPr>
            <a:xfrm>
              <a:off x="771323" y="2870978"/>
              <a:ext cx="434883" cy="338554"/>
            </a:xfrm>
            <a:prstGeom prst="rect">
              <a:avLst/>
            </a:prstGeom>
            <a:noFill/>
          </p:spPr>
          <p:txBody>
            <a:bodyPr wrap="square" rtlCol="0">
              <a:spAutoFit/>
            </a:bodyPr>
            <a:lstStyle/>
            <a:p>
              <a:r>
                <a:rPr lang="en-US" sz="1600" dirty="0"/>
                <a:t>C</a:t>
              </a:r>
              <a:r>
                <a:rPr lang="en-US" sz="1600" baseline="-25000" dirty="0"/>
                <a:t>i</a:t>
              </a:r>
            </a:p>
          </p:txBody>
        </p:sp>
        <p:sp>
          <p:nvSpPr>
            <p:cNvPr id="108" name="TextBox 107">
              <a:extLst>
                <a:ext uri="{FF2B5EF4-FFF2-40B4-BE49-F238E27FC236}">
                  <a16:creationId xmlns:a16="http://schemas.microsoft.com/office/drawing/2014/main" id="{E41FC245-A42E-A148-BF26-3E34252287C1}"/>
                </a:ext>
              </a:extLst>
            </p:cNvPr>
            <p:cNvSpPr txBox="1"/>
            <p:nvPr/>
          </p:nvSpPr>
          <p:spPr>
            <a:xfrm>
              <a:off x="2217263" y="2967623"/>
              <a:ext cx="434883" cy="338554"/>
            </a:xfrm>
            <a:prstGeom prst="rect">
              <a:avLst/>
            </a:prstGeom>
            <a:noFill/>
          </p:spPr>
          <p:txBody>
            <a:bodyPr wrap="square" rtlCol="0">
              <a:spAutoFit/>
            </a:bodyPr>
            <a:lstStyle/>
            <a:p>
              <a:r>
                <a:rPr lang="en-US" sz="1600" dirty="0"/>
                <a:t>C</a:t>
              </a:r>
              <a:r>
                <a:rPr lang="en-US" sz="1600" baseline="-25000" dirty="0"/>
                <a:t>o</a:t>
              </a:r>
            </a:p>
          </p:txBody>
        </p:sp>
        <p:cxnSp>
          <p:nvCxnSpPr>
            <p:cNvPr id="109" name="Straight Connector 108">
              <a:extLst>
                <a:ext uri="{FF2B5EF4-FFF2-40B4-BE49-F238E27FC236}">
                  <a16:creationId xmlns:a16="http://schemas.microsoft.com/office/drawing/2014/main" id="{8F7AE90E-4DE7-0741-8B8D-2B21A0272187}"/>
                </a:ext>
              </a:extLst>
            </p:cNvPr>
            <p:cNvCxnSpPr>
              <a:cxnSpLocks/>
            </p:cNvCxnSpPr>
            <p:nvPr/>
          </p:nvCxnSpPr>
          <p:spPr>
            <a:xfrm>
              <a:off x="2117003" y="3689013"/>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8C8E3DCD-AB82-1E4F-8561-24EDEEE6D5FB}"/>
                </a:ext>
              </a:extLst>
            </p:cNvPr>
            <p:cNvCxnSpPr>
              <a:cxnSpLocks/>
            </p:cNvCxnSpPr>
            <p:nvPr/>
          </p:nvCxnSpPr>
          <p:spPr>
            <a:xfrm>
              <a:off x="1465081" y="2138839"/>
              <a:ext cx="64008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0D0E1E4-71E3-E148-95CE-81870DEBC950}"/>
                </a:ext>
              </a:extLst>
            </p:cNvPr>
            <p:cNvCxnSpPr>
              <a:cxnSpLocks/>
            </p:cNvCxnSpPr>
            <p:nvPr/>
          </p:nvCxnSpPr>
          <p:spPr>
            <a:xfrm>
              <a:off x="1474117" y="2134416"/>
              <a:ext cx="0" cy="75590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73976F4-0D1D-5049-B7B8-3DA55FD23D70}"/>
                </a:ext>
              </a:extLst>
            </p:cNvPr>
            <p:cNvCxnSpPr>
              <a:cxnSpLocks/>
            </p:cNvCxnSpPr>
            <p:nvPr/>
          </p:nvCxnSpPr>
          <p:spPr>
            <a:xfrm>
              <a:off x="1785999" y="1897577"/>
              <a:ext cx="0" cy="23498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15" name="Oval 114">
              <a:extLst>
                <a:ext uri="{FF2B5EF4-FFF2-40B4-BE49-F238E27FC236}">
                  <a16:creationId xmlns:a16="http://schemas.microsoft.com/office/drawing/2014/main" id="{CDCD42E2-A3EE-C542-9696-B001669F4540}"/>
                </a:ext>
              </a:extLst>
            </p:cNvPr>
            <p:cNvSpPr/>
            <p:nvPr/>
          </p:nvSpPr>
          <p:spPr>
            <a:xfrm>
              <a:off x="2582653" y="286781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2F4DE6B-C3E9-4E42-ADCE-4B4F4BBF9A74}"/>
                </a:ext>
              </a:extLst>
            </p:cNvPr>
            <p:cNvSpPr/>
            <p:nvPr/>
          </p:nvSpPr>
          <p:spPr>
            <a:xfrm>
              <a:off x="1741955" y="18270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CF80ACA-5708-4D47-9B37-FF8DB1977355}"/>
                </a:ext>
              </a:extLst>
            </p:cNvPr>
            <p:cNvSpPr/>
            <p:nvPr/>
          </p:nvSpPr>
          <p:spPr>
            <a:xfrm>
              <a:off x="649774" y="336589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E931C463-4A47-1740-8357-E09E14E6AA37}"/>
                </a:ext>
              </a:extLst>
            </p:cNvPr>
            <p:cNvSpPr txBox="1"/>
            <p:nvPr/>
          </p:nvSpPr>
          <p:spPr>
            <a:xfrm>
              <a:off x="2097665" y="3284061"/>
              <a:ext cx="290464" cy="369332"/>
            </a:xfrm>
            <a:prstGeom prst="rect">
              <a:avLst/>
            </a:prstGeom>
            <a:noFill/>
          </p:spPr>
          <p:txBody>
            <a:bodyPr wrap="none" rtlCol="0">
              <a:spAutoFit/>
            </a:bodyPr>
            <a:lstStyle/>
            <a:p>
              <a:r>
                <a:rPr lang="en-US" dirty="0"/>
                <a:t>S</a:t>
              </a:r>
              <a:endParaRPr lang="en-US" baseline="-25000" dirty="0"/>
            </a:p>
          </p:txBody>
        </p:sp>
        <p:sp>
          <p:nvSpPr>
            <p:cNvPr id="121" name="TextBox 120">
              <a:extLst>
                <a:ext uri="{FF2B5EF4-FFF2-40B4-BE49-F238E27FC236}">
                  <a16:creationId xmlns:a16="http://schemas.microsoft.com/office/drawing/2014/main" id="{8568354D-EA9A-4145-830F-78F91F6CCEC6}"/>
                </a:ext>
              </a:extLst>
            </p:cNvPr>
            <p:cNvSpPr txBox="1"/>
            <p:nvPr/>
          </p:nvSpPr>
          <p:spPr>
            <a:xfrm>
              <a:off x="1523835" y="1473342"/>
              <a:ext cx="505267" cy="369332"/>
            </a:xfrm>
            <a:prstGeom prst="rect">
              <a:avLst/>
            </a:prstGeom>
            <a:noFill/>
          </p:spPr>
          <p:txBody>
            <a:bodyPr wrap="none" rtlCol="0">
              <a:spAutoFit/>
            </a:bodyPr>
            <a:lstStyle/>
            <a:p>
              <a:r>
                <a:rPr lang="en-US" dirty="0"/>
                <a:t>V</a:t>
              </a:r>
              <a:r>
                <a:rPr lang="en-US" baseline="-25000" dirty="0"/>
                <a:t>DD</a:t>
              </a:r>
            </a:p>
          </p:txBody>
        </p:sp>
        <p:sp>
          <p:nvSpPr>
            <p:cNvPr id="75" name="Oval 74">
              <a:extLst>
                <a:ext uri="{FF2B5EF4-FFF2-40B4-BE49-F238E27FC236}">
                  <a16:creationId xmlns:a16="http://schemas.microsoft.com/office/drawing/2014/main" id="{A93998EA-1894-EB44-A5C0-CECCC626B579}"/>
                </a:ext>
              </a:extLst>
            </p:cNvPr>
            <p:cNvSpPr/>
            <p:nvPr/>
          </p:nvSpPr>
          <p:spPr>
            <a:xfrm>
              <a:off x="1425235" y="33662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E68923-5D32-F648-A2E1-A1E8ADA22BC1}"/>
                </a:ext>
              </a:extLst>
            </p:cNvPr>
            <p:cNvSpPr/>
            <p:nvPr/>
          </p:nvSpPr>
          <p:spPr>
            <a:xfrm>
              <a:off x="2055429" y="363805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85E19E2-260B-9345-8B81-164D865902DE}"/>
                </a:ext>
              </a:extLst>
            </p:cNvPr>
            <p:cNvSpPr/>
            <p:nvPr/>
          </p:nvSpPr>
          <p:spPr>
            <a:xfrm>
              <a:off x="2043072" y="287192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2694D-EDEF-754B-82DB-3DE82A75B8B0}"/>
                </a:ext>
              </a:extLst>
            </p:cNvPr>
            <p:cNvSpPr txBox="1"/>
            <p:nvPr/>
          </p:nvSpPr>
          <p:spPr>
            <a:xfrm>
              <a:off x="2604809" y="3672025"/>
              <a:ext cx="434883" cy="338554"/>
            </a:xfrm>
            <a:prstGeom prst="rect">
              <a:avLst/>
            </a:prstGeom>
            <a:noFill/>
          </p:spPr>
          <p:txBody>
            <a:bodyPr wrap="square" rtlCol="0">
              <a:spAutoFit/>
            </a:bodyPr>
            <a:lstStyle/>
            <a:p>
              <a:r>
                <a:rPr lang="en-US" sz="1600" dirty="0"/>
                <a:t>C</a:t>
              </a:r>
              <a:r>
                <a:rPr lang="en-US" sz="1600" baseline="-25000" dirty="0"/>
                <a:t>M</a:t>
              </a:r>
            </a:p>
          </p:txBody>
        </p:sp>
      </p:grpSp>
    </p:spTree>
    <p:extLst>
      <p:ext uri="{BB962C8B-B14F-4D97-AF65-F5344CB8AC3E}">
        <p14:creationId xmlns:p14="http://schemas.microsoft.com/office/powerpoint/2010/main" val="1117038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284766" y="60194"/>
            <a:ext cx="10515600" cy="869909"/>
          </a:xfrm>
        </p:spPr>
        <p:txBody>
          <a:bodyPr/>
          <a:lstStyle/>
          <a:p>
            <a:pPr algn="ctr"/>
            <a:r>
              <a:rPr lang="en-US" dirty="0"/>
              <a:t>RC/RL circuit analysis with Kirchhoff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2320689" y="1121683"/>
                <a:ext cx="5358568" cy="5379670"/>
              </a:xfrm>
            </p:spPr>
            <p:txBody>
              <a:bodyPr>
                <a:normAutofit lnSpcReduction="10000"/>
              </a:bodyPr>
              <a:lstStyle/>
              <a:p>
                <a:pPr>
                  <a:spcBef>
                    <a:spcPts val="400"/>
                  </a:spcBef>
                </a:pPr>
                <a:r>
                  <a:rPr lang="en-US" sz="1800" dirty="0"/>
                  <a:t>RC behavior: charging</a:t>
                </a:r>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𝑅</m:t>
                    </m:r>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num>
                      <m:den>
                        <m:r>
                          <a:rPr lang="en-US" sz="1800" b="0" i="1" smtClean="0">
                            <a:latin typeface="Cambria Math" panose="02040503050406030204" pitchFamily="18" charset="0"/>
                          </a:rPr>
                          <m:t>𝑅</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b="0" i="1" smtClean="0">
                            <a:latin typeface="Cambria Math" panose="02040503050406030204" pitchFamily="18" charset="0"/>
                          </a:rPr>
                          <m:t>2</m:t>
                        </m:r>
                      </m:sub>
                    </m:sSub>
                    <m:r>
                      <a:rPr lang="en-US" sz="1800">
                        <a:latin typeface="Cambria Math" panose="02040503050406030204" pitchFamily="18" charset="0"/>
                      </a:rPr>
                      <m:t>=</m:t>
                    </m:r>
                    <m:r>
                      <a:rPr lang="en-US" sz="1800" b="0" i="1" smtClean="0">
                        <a:latin typeface="Cambria Math" panose="02040503050406030204" pitchFamily="18" charset="0"/>
                      </a:rPr>
                      <m:t>𝐶</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oMath>
                </a14:m>
                <a:endParaRPr lang="en-US" sz="1800" dirty="0"/>
              </a:p>
              <a:p>
                <a:pPr lvl="1">
                  <a:spcBef>
                    <a:spcPts val="400"/>
                  </a:spcBef>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𝑅</m:t>
                        </m:r>
                      </m:sub>
                    </m:sSub>
                  </m:oMath>
                </a14:m>
                <a:endParaRPr lang="en-US" sz="1800" dirty="0"/>
              </a:p>
              <a:p>
                <a:pPr lvl="1">
                  <a:spcBef>
                    <a:spcPts val="400"/>
                  </a:spcBef>
                </a:pPr>
                <a14:m>
                  <m:oMath xmlns:m="http://schemas.openxmlformats.org/officeDocument/2006/math">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num>
                      <m:den>
                        <m:r>
                          <a:rPr lang="en-US" sz="1800" i="1">
                            <a:latin typeface="Cambria Math" panose="02040503050406030204" pitchFamily="18" charset="0"/>
                          </a:rPr>
                          <m:t>𝑅</m:t>
                        </m:r>
                      </m:den>
                    </m:f>
                    <m:r>
                      <a:rPr lang="en-US" sz="1800" b="0" i="0" smtClean="0">
                        <a:latin typeface="Cambria Math" panose="02040503050406030204" pitchFamily="18" charset="0"/>
                      </a:rPr>
                      <m:t>=</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𝐶</m:t>
                            </m:r>
                          </m:sub>
                        </m:sSub>
                      </m:num>
                      <m:den>
                        <m:r>
                          <a:rPr lang="en-US" sz="1800" i="1">
                            <a:latin typeface="Cambria Math" panose="02040503050406030204" pitchFamily="18" charset="0"/>
                          </a:rPr>
                          <m:t>𝑑𝑡</m:t>
                        </m:r>
                      </m:den>
                    </m:f>
                  </m:oMath>
                </a14:m>
                <a:r>
                  <a:rPr lang="en-US" sz="1800" dirty="0"/>
                  <a:t>,</a:t>
                </a:r>
                <a14:m>
                  <m:oMath xmlns:m="http://schemas.openxmlformats.org/officeDocument/2006/math">
                    <m:r>
                      <a:rPr lang="en-US" sz="1800" b="0" i="0" smtClean="0">
                        <a:latin typeface="Cambria Math" panose="02040503050406030204" pitchFamily="18" charset="0"/>
                      </a:rPr>
                      <m:t>   </m:t>
                    </m:r>
                    <m:r>
                      <m:rPr>
                        <m:sty m:val="p"/>
                      </m:rPr>
                      <a:rPr lang="en-US" sz="1800" b="0" i="0" smtClean="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oMath>
                </a14:m>
                <a:r>
                  <a:rPr lang="en-US" sz="1800" dirty="0"/>
                  <a:t>, or,</a:t>
                </a:r>
              </a:p>
              <a:p>
                <a:pPr lvl="1">
                  <a:spcBef>
                    <a:spcPts val="400"/>
                  </a:spcBef>
                </a:pPr>
                <a:r>
                  <a:rPr lang="en-US" sz="1800" dirty="0"/>
                  <a:t> </a:t>
                </a:r>
                <a14:m>
                  <m:oMath xmlns:m="http://schemas.openxmlformats.org/officeDocument/2006/math">
                    <m:r>
                      <m:rPr>
                        <m:sty m:val="p"/>
                      </m:rPr>
                      <a:rPr lang="en-US" sz="1800">
                        <a:latin typeface="Cambria Math" panose="02040503050406030204" pitchFamily="18" charset="0"/>
                      </a:rPr>
                      <m:t>R</m:t>
                    </m:r>
                    <m:r>
                      <a:rPr lang="en-US" sz="1800" i="1">
                        <a:latin typeface="Cambria Math" panose="02040503050406030204" pitchFamily="18" charset="0"/>
                      </a:rPr>
                      <m:t>𝐶</m:t>
                    </m:r>
                    <m:f>
                      <m:fPr>
                        <m:ctrlPr>
                          <a:rPr lang="en-US" sz="1800" i="1">
                            <a:latin typeface="Cambria Math" panose="02040503050406030204" pitchFamily="18" charset="0"/>
                          </a:rPr>
                        </m:ctrlPr>
                      </m:fPr>
                      <m:num>
                        <m:r>
                          <a:rPr lang="en-US" sz="1800" i="1">
                            <a:latin typeface="Cambria Math" panose="02040503050406030204" pitchFamily="18" charset="0"/>
                          </a:rPr>
                          <m:t>𝑑</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𝐶</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oMath>
                </a14:m>
                <a:endParaRPr lang="en-US" sz="1800" dirty="0"/>
              </a:p>
              <a:p>
                <a:pPr lvl="1">
                  <a:spcBef>
                    <a:spcPts val="400"/>
                  </a:spcBef>
                </a:pPr>
                <a:r>
                  <a:rPr lang="en-US" sz="1800" dirty="0"/>
                  <a:t>Solution 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𝑡</m:t>
                            </m:r>
                          </m:num>
                          <m:den>
                            <m:r>
                              <a:rPr lang="en-US" sz="1800" b="0" i="1" smtClean="0">
                                <a:latin typeface="Cambria Math" panose="02040503050406030204" pitchFamily="18" charset="0"/>
                              </a:rPr>
                              <m:t>𝑅𝐶</m:t>
                            </m:r>
                          </m:den>
                        </m:f>
                      </m:sup>
                    </m:sSup>
                  </m:oMath>
                </a14:m>
                <a:endParaRPr lang="en-US" sz="1800" dirty="0"/>
              </a:p>
              <a:p>
                <a:pPr marL="457200" lvl="1" indent="0">
                  <a:spcBef>
                    <a:spcPts val="400"/>
                  </a:spcBef>
                  <a:buNone/>
                </a:pPr>
                <a:endParaRPr lang="en-US" sz="1800" dirty="0"/>
              </a:p>
              <a:p>
                <a:pPr lvl="1">
                  <a:spcBef>
                    <a:spcPts val="400"/>
                  </a:spcBef>
                </a:pPr>
                <a:endParaRPr lang="en-US" sz="1800" dirty="0"/>
              </a:p>
              <a:p>
                <a:pPr>
                  <a:spcBef>
                    <a:spcPts val="400"/>
                  </a:spcBef>
                </a:pPr>
                <a:r>
                  <a:rPr lang="en-US" sz="1800" dirty="0"/>
                  <a:t>RL behavior: charging</a:t>
                </a:r>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2</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𝑅</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𝑅</m:t>
                        </m:r>
                      </m:sub>
                    </m:sSub>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𝐿</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2</m:t>
                            </m:r>
                          </m:sub>
                        </m:sSub>
                      </m:num>
                      <m:den>
                        <m:r>
                          <a:rPr lang="en-US" sz="1800" b="0" i="1" smtClean="0">
                            <a:latin typeface="Cambria Math" panose="02040503050406030204" pitchFamily="18" charset="0"/>
                          </a:rPr>
                          <m:t>𝑑𝑡</m:t>
                        </m:r>
                      </m:den>
                    </m:f>
                  </m:oMath>
                </a14:m>
                <a:endParaRPr lang="en-US" sz="1800" dirty="0"/>
              </a:p>
              <a:p>
                <a:pPr lvl="1">
                  <a:spcBef>
                    <a:spcPts val="400"/>
                  </a:spcBef>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𝑖</m:t>
                        </m:r>
                      </m:e>
                      <m:sub>
                        <m:r>
                          <a:rPr lang="en-US" sz="1800" i="1">
                            <a:latin typeface="Cambria Math" panose="02040503050406030204" pitchFamily="18" charset="0"/>
                          </a:rPr>
                          <m:t>2</m:t>
                        </m:r>
                      </m:sub>
                    </m:sSub>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𝑅</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b="0" i="0" smtClean="0">
                        <a:latin typeface="Cambria Math" panose="02040503050406030204" pitchFamily="18" charset="0"/>
                      </a:rPr>
                      <m:t>,</m:t>
                    </m:r>
                  </m:oMath>
                </a14:m>
                <a:r>
                  <a:rPr lang="en-US" sz="1800" dirty="0"/>
                  <a:t> so </a:t>
                </a:r>
                <a14:m>
                  <m:oMath xmlns:m="http://schemas.openxmlformats.org/officeDocument/2006/math">
                    <m:r>
                      <m:rPr>
                        <m:sty m:val="p"/>
                      </m:rPr>
                      <a:rPr lang="en-US" sz="1800" b="0" i="0" smtClean="0">
                        <a:latin typeface="Cambria Math" panose="02040503050406030204" pitchFamily="18" charset="0"/>
                      </a:rPr>
                      <m:t>L</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𝑑𝑡</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num>
                      <m:den>
                        <m:r>
                          <a:rPr lang="en-US" sz="1800" b="0" i="1" smtClean="0">
                            <a:latin typeface="Cambria Math" panose="02040503050406030204" pitchFamily="18" charset="0"/>
                          </a:rPr>
                          <m:t>𝑅</m:t>
                        </m:r>
                      </m:den>
                    </m:f>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oMath>
                </a14:m>
                <a:endParaRPr lang="en-US" sz="1800" dirty="0"/>
              </a:p>
              <a:p>
                <a:pPr lvl="1">
                  <a:spcBef>
                    <a:spcPts val="400"/>
                  </a:spcBef>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𝐿</m:t>
                        </m:r>
                      </m:num>
                      <m:den>
                        <m:r>
                          <a:rPr lang="en-US" sz="1800" b="0" i="1" smtClean="0">
                            <a:latin typeface="Cambria Math" panose="02040503050406030204" pitchFamily="18" charset="0"/>
                          </a:rPr>
                          <m:t>𝑅</m:t>
                        </m:r>
                      </m:den>
                    </m:f>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𝐿</m:t>
                            </m:r>
                          </m:sub>
                        </m:sSub>
                      </m:num>
                      <m:den>
                        <m:r>
                          <a:rPr lang="en-US" sz="1800" i="1">
                            <a:latin typeface="Cambria Math" panose="02040503050406030204" pitchFamily="18" charset="0"/>
                          </a:rPr>
                          <m:t>𝑑𝑡</m:t>
                        </m:r>
                      </m:den>
                    </m:f>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𝐿</m:t>
                        </m:r>
                      </m:sub>
                    </m:sSub>
                    <m:r>
                      <a:rPr lang="en-US" sz="1800" b="0" i="1" smtClean="0">
                        <a:latin typeface="Cambria Math" panose="02040503050406030204" pitchFamily="18" charset="0"/>
                      </a:rPr>
                      <m:t>=0</m:t>
                    </m:r>
                  </m:oMath>
                </a14:m>
                <a:endParaRPr lang="en-US" sz="1800" dirty="0"/>
              </a:p>
              <a:p>
                <a:pPr lvl="1">
                  <a:spcBef>
                    <a:spcPts val="400"/>
                  </a:spcBef>
                </a:pPr>
                <a:r>
                  <a:rPr lang="en-US" sz="1800" dirty="0"/>
                  <a:t>Solution 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b="0" i="1" smtClean="0">
                            <a:latin typeface="Cambria Math" panose="02040503050406030204" pitchFamily="18" charset="0"/>
                          </a:rPr>
                          <m:t>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𝑉</m:t>
                        </m:r>
                      </m:e>
                      <m:sub>
                        <m:r>
                          <a:rPr lang="en-US" sz="1800" i="1">
                            <a:latin typeface="Cambria Math" panose="02040503050406030204" pitchFamily="18" charset="0"/>
                          </a:rPr>
                          <m:t>0</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𝑅</m:t>
                            </m:r>
                            <m:r>
                              <a:rPr lang="en-US" sz="1800" i="1">
                                <a:latin typeface="Cambria Math" panose="02040503050406030204" pitchFamily="18" charset="0"/>
                              </a:rPr>
                              <m:t>𝑡</m:t>
                            </m:r>
                          </m:num>
                          <m:den>
                            <m:r>
                              <a:rPr lang="en-US" sz="1800" b="0" i="1" smtClean="0">
                                <a:latin typeface="Cambria Math" panose="02040503050406030204" pitchFamily="18" charset="0"/>
                              </a:rPr>
                              <m:t>𝐿</m:t>
                            </m:r>
                          </m:den>
                        </m:f>
                      </m:sup>
                    </m:sSup>
                  </m:oMath>
                </a14:m>
                <a:endParaRPr lang="en-US" sz="1800" dirty="0"/>
              </a:p>
              <a:p>
                <a:pPr lvl="1">
                  <a:spcBef>
                    <a:spcPts val="400"/>
                  </a:spcBef>
                </a:pPr>
                <a:endParaRPr lang="en-US" sz="1800" dirty="0"/>
              </a:p>
            </p:txBody>
          </p:sp>
        </mc:Choice>
        <mc:Fallback>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2320689" y="1121683"/>
                <a:ext cx="5358568" cy="5379670"/>
              </a:xfrm>
              <a:blipFill>
                <a:blip r:embed="rId2"/>
                <a:stretch>
                  <a:fillRect l="-709" t="-14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7</a:t>
            </a:fld>
            <a:endParaRPr lang="en-US"/>
          </a:p>
        </p:txBody>
      </p:sp>
      <p:sp>
        <p:nvSpPr>
          <p:cNvPr id="347" name="TextBox 346">
            <a:extLst>
              <a:ext uri="{FF2B5EF4-FFF2-40B4-BE49-F238E27FC236}">
                <a16:creationId xmlns:a16="http://schemas.microsoft.com/office/drawing/2014/main" id="{2927DB0B-ACC9-FD4A-967F-0E41CA0595F9}"/>
              </a:ext>
            </a:extLst>
          </p:cNvPr>
          <p:cNvSpPr txBox="1"/>
          <p:nvPr/>
        </p:nvSpPr>
        <p:spPr>
          <a:xfrm>
            <a:off x="11516753" y="5343344"/>
            <a:ext cx="522793" cy="307777"/>
          </a:xfrm>
          <a:prstGeom prst="rect">
            <a:avLst/>
          </a:prstGeom>
          <a:noFill/>
        </p:spPr>
        <p:txBody>
          <a:bodyPr wrap="square" rtlCol="0">
            <a:spAutoFit/>
          </a:bodyPr>
          <a:lstStyle/>
          <a:p>
            <a:r>
              <a:rPr lang="en-US" sz="1400" dirty="0"/>
              <a:t>C</a:t>
            </a:r>
            <a:r>
              <a:rPr lang="en-US" sz="1400" baseline="-25000" dirty="0"/>
              <a:t>2</a:t>
            </a:r>
          </a:p>
        </p:txBody>
      </p:sp>
      <p:grpSp>
        <p:nvGrpSpPr>
          <p:cNvPr id="61" name="Group 60">
            <a:extLst>
              <a:ext uri="{FF2B5EF4-FFF2-40B4-BE49-F238E27FC236}">
                <a16:creationId xmlns:a16="http://schemas.microsoft.com/office/drawing/2014/main" id="{8EB387DB-A0BC-5942-B7FB-8398B91943CE}"/>
              </a:ext>
            </a:extLst>
          </p:cNvPr>
          <p:cNvGrpSpPr/>
          <p:nvPr/>
        </p:nvGrpSpPr>
        <p:grpSpPr>
          <a:xfrm>
            <a:off x="338563" y="4251004"/>
            <a:ext cx="2144853" cy="1805923"/>
            <a:chOff x="558580" y="3845193"/>
            <a:chExt cx="1793590" cy="1368780"/>
          </a:xfrm>
        </p:grpSpPr>
        <p:grpSp>
          <p:nvGrpSpPr>
            <p:cNvPr id="116" name="Group 13">
              <a:extLst>
                <a:ext uri="{FF2B5EF4-FFF2-40B4-BE49-F238E27FC236}">
                  <a16:creationId xmlns:a16="http://schemas.microsoft.com/office/drawing/2014/main" id="{F7F2C317-08C4-7F41-9E91-F18D36055837}"/>
                </a:ext>
              </a:extLst>
            </p:cNvPr>
            <p:cNvGrpSpPr>
              <a:grpSpLocks noChangeAspect="1"/>
            </p:cNvGrpSpPr>
            <p:nvPr/>
          </p:nvGrpSpPr>
          <p:grpSpPr bwMode="auto">
            <a:xfrm>
              <a:off x="1748928" y="4530185"/>
              <a:ext cx="152400" cy="152400"/>
              <a:chOff x="1344" y="2064"/>
              <a:chExt cx="192" cy="192"/>
            </a:xfrm>
          </p:grpSpPr>
          <p:sp>
            <p:nvSpPr>
              <p:cNvPr id="131" name="Oval 14">
                <a:extLst>
                  <a:ext uri="{FF2B5EF4-FFF2-40B4-BE49-F238E27FC236}">
                    <a16:creationId xmlns:a16="http://schemas.microsoft.com/office/drawing/2014/main" id="{E6DD8F26-E61D-9C42-B3EB-4AC2372D1363}"/>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2" name="Rectangle 15">
                <a:extLst>
                  <a:ext uri="{FF2B5EF4-FFF2-40B4-BE49-F238E27FC236}">
                    <a16:creationId xmlns:a16="http://schemas.microsoft.com/office/drawing/2014/main" id="{0CDFCB5C-C93D-6545-9AE3-4E82B05F2575}"/>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117" name="Group 116">
              <a:extLst>
                <a:ext uri="{FF2B5EF4-FFF2-40B4-BE49-F238E27FC236}">
                  <a16:creationId xmlns:a16="http://schemas.microsoft.com/office/drawing/2014/main" id="{43DF3C42-CBFE-B44C-8F55-33E2DECFC9D9}"/>
                </a:ext>
              </a:extLst>
            </p:cNvPr>
            <p:cNvGrpSpPr>
              <a:grpSpLocks noChangeAspect="1"/>
            </p:cNvGrpSpPr>
            <p:nvPr/>
          </p:nvGrpSpPr>
          <p:grpSpPr bwMode="auto">
            <a:xfrm>
              <a:off x="1748928" y="5061573"/>
              <a:ext cx="152400" cy="152400"/>
              <a:chOff x="1344" y="2064"/>
              <a:chExt cx="192" cy="192"/>
            </a:xfrm>
          </p:grpSpPr>
          <p:sp>
            <p:nvSpPr>
              <p:cNvPr id="129" name="Oval 128">
                <a:extLst>
                  <a:ext uri="{FF2B5EF4-FFF2-40B4-BE49-F238E27FC236}">
                    <a16:creationId xmlns:a16="http://schemas.microsoft.com/office/drawing/2014/main" id="{388C3607-BCB6-6A40-ABE7-D207834F717A}"/>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0" name="Rectangle 129">
                <a:extLst>
                  <a:ext uri="{FF2B5EF4-FFF2-40B4-BE49-F238E27FC236}">
                    <a16:creationId xmlns:a16="http://schemas.microsoft.com/office/drawing/2014/main" id="{7DE41E2E-56B3-8F47-8F84-A2857B61388E}"/>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19" name="TextBox 118">
              <a:extLst>
                <a:ext uri="{FF2B5EF4-FFF2-40B4-BE49-F238E27FC236}">
                  <a16:creationId xmlns:a16="http://schemas.microsoft.com/office/drawing/2014/main" id="{21109F4C-70A2-7A4D-95E5-2AC6E514FDF6}"/>
                </a:ext>
              </a:extLst>
            </p:cNvPr>
            <p:cNvSpPr txBox="1"/>
            <p:nvPr/>
          </p:nvSpPr>
          <p:spPr>
            <a:xfrm>
              <a:off x="1526393" y="4719263"/>
              <a:ext cx="361741" cy="307777"/>
            </a:xfrm>
            <a:prstGeom prst="rect">
              <a:avLst/>
            </a:prstGeom>
            <a:noFill/>
          </p:spPr>
          <p:txBody>
            <a:bodyPr wrap="square" rtlCol="0">
              <a:spAutoFit/>
            </a:bodyPr>
            <a:lstStyle/>
            <a:p>
              <a:r>
                <a:rPr lang="en-US" sz="1400" dirty="0"/>
                <a:t>L</a:t>
              </a:r>
              <a:endParaRPr lang="en-US" sz="1400" baseline="-25000" dirty="0"/>
            </a:p>
          </p:txBody>
        </p:sp>
        <p:sp>
          <p:nvSpPr>
            <p:cNvPr id="122" name="TextBox 121">
              <a:extLst>
                <a:ext uri="{FF2B5EF4-FFF2-40B4-BE49-F238E27FC236}">
                  <a16:creationId xmlns:a16="http://schemas.microsoft.com/office/drawing/2014/main" id="{86D330BD-A060-644B-AF50-D97A1CB0E1D1}"/>
                </a:ext>
              </a:extLst>
            </p:cNvPr>
            <p:cNvSpPr txBox="1"/>
            <p:nvPr/>
          </p:nvSpPr>
          <p:spPr>
            <a:xfrm>
              <a:off x="1850252" y="4418606"/>
              <a:ext cx="361741" cy="307777"/>
            </a:xfrm>
            <a:prstGeom prst="rect">
              <a:avLst/>
            </a:prstGeom>
            <a:noFill/>
          </p:spPr>
          <p:txBody>
            <a:bodyPr wrap="square" rtlCol="0">
              <a:spAutoFit/>
            </a:bodyPr>
            <a:lstStyle/>
            <a:p>
              <a:r>
                <a:rPr lang="en-US" sz="1400" dirty="0"/>
                <a:t>V</a:t>
              </a:r>
              <a:r>
                <a:rPr lang="en-US" sz="1400" baseline="-25000" dirty="0"/>
                <a:t>2</a:t>
              </a:r>
            </a:p>
          </p:txBody>
        </p:sp>
        <p:cxnSp>
          <p:nvCxnSpPr>
            <p:cNvPr id="123" name="Straight Arrow Connector 122">
              <a:extLst>
                <a:ext uri="{FF2B5EF4-FFF2-40B4-BE49-F238E27FC236}">
                  <a16:creationId xmlns:a16="http://schemas.microsoft.com/office/drawing/2014/main" id="{6F68DECF-72B9-B543-8056-11CF5E1B2822}"/>
                </a:ext>
              </a:extLst>
            </p:cNvPr>
            <p:cNvCxnSpPr>
              <a:cxnSpLocks/>
            </p:cNvCxnSpPr>
            <p:nvPr/>
          </p:nvCxnSpPr>
          <p:spPr>
            <a:xfrm>
              <a:off x="1984968" y="4138403"/>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C29ABE7-A147-754F-B574-5FA82C24A497}"/>
                </a:ext>
              </a:extLst>
            </p:cNvPr>
            <p:cNvCxnSpPr>
              <a:cxnSpLocks/>
            </p:cNvCxnSpPr>
            <p:nvPr/>
          </p:nvCxnSpPr>
          <p:spPr>
            <a:xfrm>
              <a:off x="1986643" y="4753028"/>
              <a:ext cx="0" cy="3197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7C06E10-2712-2F4E-9646-72F200C750E0}"/>
                </a:ext>
              </a:extLst>
            </p:cNvPr>
            <p:cNvSpPr txBox="1"/>
            <p:nvPr/>
          </p:nvSpPr>
          <p:spPr>
            <a:xfrm>
              <a:off x="1990429" y="4134928"/>
              <a:ext cx="361741" cy="307777"/>
            </a:xfrm>
            <a:prstGeom prst="rect">
              <a:avLst/>
            </a:prstGeom>
            <a:noFill/>
          </p:spPr>
          <p:txBody>
            <a:bodyPr wrap="square" rtlCol="0">
              <a:spAutoFit/>
            </a:bodyPr>
            <a:lstStyle/>
            <a:p>
              <a:r>
                <a:rPr lang="en-US" sz="1400" dirty="0"/>
                <a:t>i</a:t>
              </a:r>
              <a:r>
                <a:rPr lang="en-US" sz="1400" baseline="-25000" dirty="0"/>
                <a:t>1</a:t>
              </a:r>
            </a:p>
          </p:txBody>
        </p:sp>
        <p:sp>
          <p:nvSpPr>
            <p:cNvPr id="126" name="TextBox 125">
              <a:extLst>
                <a:ext uri="{FF2B5EF4-FFF2-40B4-BE49-F238E27FC236}">
                  <a16:creationId xmlns:a16="http://schemas.microsoft.com/office/drawing/2014/main" id="{13AB128C-21F9-864F-960D-E4BBD249564D}"/>
                </a:ext>
              </a:extLst>
            </p:cNvPr>
            <p:cNvSpPr txBox="1"/>
            <p:nvPr/>
          </p:nvSpPr>
          <p:spPr>
            <a:xfrm>
              <a:off x="1952477" y="4705671"/>
              <a:ext cx="361741" cy="307777"/>
            </a:xfrm>
            <a:prstGeom prst="rect">
              <a:avLst/>
            </a:prstGeom>
            <a:noFill/>
          </p:spPr>
          <p:txBody>
            <a:bodyPr wrap="square" rtlCol="0">
              <a:spAutoFit/>
            </a:bodyPr>
            <a:lstStyle/>
            <a:p>
              <a:r>
                <a:rPr lang="en-US" sz="1400" dirty="0"/>
                <a:t>i</a:t>
              </a:r>
              <a:r>
                <a:rPr lang="en-US" sz="1400" baseline="-25000" dirty="0"/>
                <a:t>2</a:t>
              </a:r>
            </a:p>
          </p:txBody>
        </p:sp>
        <p:grpSp>
          <p:nvGrpSpPr>
            <p:cNvPr id="294" name="Group 338">
              <a:extLst>
                <a:ext uri="{FF2B5EF4-FFF2-40B4-BE49-F238E27FC236}">
                  <a16:creationId xmlns:a16="http://schemas.microsoft.com/office/drawing/2014/main" id="{96F4C8F0-09F1-5B49-AA43-6324F0F2E36D}"/>
                </a:ext>
              </a:extLst>
            </p:cNvPr>
            <p:cNvGrpSpPr>
              <a:grpSpLocks/>
            </p:cNvGrpSpPr>
            <p:nvPr/>
          </p:nvGrpSpPr>
          <p:grpSpPr bwMode="auto">
            <a:xfrm>
              <a:off x="1762843" y="4574191"/>
              <a:ext cx="176432" cy="548492"/>
              <a:chOff x="3398" y="1757"/>
              <a:chExt cx="128" cy="528"/>
            </a:xfrm>
          </p:grpSpPr>
          <p:grpSp>
            <p:nvGrpSpPr>
              <p:cNvPr id="295" name="Group 54">
                <a:extLst>
                  <a:ext uri="{FF2B5EF4-FFF2-40B4-BE49-F238E27FC236}">
                    <a16:creationId xmlns:a16="http://schemas.microsoft.com/office/drawing/2014/main" id="{053BE493-4372-914E-A550-CEF38D73B46A}"/>
                  </a:ext>
                </a:extLst>
              </p:cNvPr>
              <p:cNvGrpSpPr>
                <a:grpSpLocks/>
              </p:cNvGrpSpPr>
              <p:nvPr/>
            </p:nvGrpSpPr>
            <p:grpSpPr bwMode="auto">
              <a:xfrm>
                <a:off x="3398" y="1757"/>
                <a:ext cx="128" cy="528"/>
                <a:chOff x="451" y="2160"/>
                <a:chExt cx="298" cy="1233"/>
              </a:xfrm>
            </p:grpSpPr>
            <p:grpSp>
              <p:nvGrpSpPr>
                <p:cNvPr id="297" name="Group 55">
                  <a:extLst>
                    <a:ext uri="{FF2B5EF4-FFF2-40B4-BE49-F238E27FC236}">
                      <a16:creationId xmlns:a16="http://schemas.microsoft.com/office/drawing/2014/main" id="{113C508B-2613-D646-9EE0-5E99D209CCFB}"/>
                    </a:ext>
                  </a:extLst>
                </p:cNvPr>
                <p:cNvGrpSpPr>
                  <a:grpSpLocks/>
                </p:cNvGrpSpPr>
                <p:nvPr/>
              </p:nvGrpSpPr>
              <p:grpSpPr bwMode="auto">
                <a:xfrm>
                  <a:off x="451" y="2621"/>
                  <a:ext cx="230" cy="115"/>
                  <a:chOff x="576" y="2218"/>
                  <a:chExt cx="230" cy="230"/>
                </a:xfrm>
              </p:grpSpPr>
              <p:sp>
                <p:nvSpPr>
                  <p:cNvPr id="316" name="Freeform 56">
                    <a:extLst>
                      <a:ext uri="{FF2B5EF4-FFF2-40B4-BE49-F238E27FC236}">
                        <a16:creationId xmlns:a16="http://schemas.microsoft.com/office/drawing/2014/main" id="{FC9345A2-41F5-6A43-94A0-70AD894EEFC1}"/>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7" name="Freeform 57">
                    <a:extLst>
                      <a:ext uri="{FF2B5EF4-FFF2-40B4-BE49-F238E27FC236}">
                        <a16:creationId xmlns:a16="http://schemas.microsoft.com/office/drawing/2014/main" id="{3486E47B-73DC-2649-A010-4258E76B8841}"/>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98" name="Group 58">
                  <a:extLst>
                    <a:ext uri="{FF2B5EF4-FFF2-40B4-BE49-F238E27FC236}">
                      <a16:creationId xmlns:a16="http://schemas.microsoft.com/office/drawing/2014/main" id="{F81C9C9B-D851-2D4A-8FE9-000423BC05BD}"/>
                    </a:ext>
                  </a:extLst>
                </p:cNvPr>
                <p:cNvGrpSpPr>
                  <a:grpSpLocks/>
                </p:cNvGrpSpPr>
                <p:nvPr/>
              </p:nvGrpSpPr>
              <p:grpSpPr bwMode="auto">
                <a:xfrm>
                  <a:off x="451" y="2448"/>
                  <a:ext cx="230" cy="115"/>
                  <a:chOff x="576" y="2218"/>
                  <a:chExt cx="230" cy="230"/>
                </a:xfrm>
              </p:grpSpPr>
              <p:sp>
                <p:nvSpPr>
                  <p:cNvPr id="314" name="Freeform 59">
                    <a:extLst>
                      <a:ext uri="{FF2B5EF4-FFF2-40B4-BE49-F238E27FC236}">
                        <a16:creationId xmlns:a16="http://schemas.microsoft.com/office/drawing/2014/main" id="{DB583B4D-0EB3-B246-BE25-CA3D3FDC466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5" name="Freeform 60">
                    <a:extLst>
                      <a:ext uri="{FF2B5EF4-FFF2-40B4-BE49-F238E27FC236}">
                        <a16:creationId xmlns:a16="http://schemas.microsoft.com/office/drawing/2014/main" id="{CE25B348-54B6-FB4D-84A5-D1946E9B5B8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99" name="Freeform 61">
                  <a:extLst>
                    <a:ext uri="{FF2B5EF4-FFF2-40B4-BE49-F238E27FC236}">
                      <a16:creationId xmlns:a16="http://schemas.microsoft.com/office/drawing/2014/main" id="{D78CB351-2C98-4E43-ADAE-2175A3FCE5E3}"/>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0" name="Freeform 62">
                  <a:extLst>
                    <a:ext uri="{FF2B5EF4-FFF2-40B4-BE49-F238E27FC236}">
                      <a16:creationId xmlns:a16="http://schemas.microsoft.com/office/drawing/2014/main" id="{4BA06D5C-F713-3743-B17F-3AB3D610E4A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1" name="Group 63">
                  <a:extLst>
                    <a:ext uri="{FF2B5EF4-FFF2-40B4-BE49-F238E27FC236}">
                      <a16:creationId xmlns:a16="http://schemas.microsoft.com/office/drawing/2014/main" id="{E40CC33C-6A99-784D-851A-4EEF66026A20}"/>
                    </a:ext>
                  </a:extLst>
                </p:cNvPr>
                <p:cNvGrpSpPr>
                  <a:grpSpLocks/>
                </p:cNvGrpSpPr>
                <p:nvPr/>
              </p:nvGrpSpPr>
              <p:grpSpPr bwMode="auto">
                <a:xfrm>
                  <a:off x="451" y="2794"/>
                  <a:ext cx="230" cy="115"/>
                  <a:chOff x="576" y="2218"/>
                  <a:chExt cx="230" cy="230"/>
                </a:xfrm>
              </p:grpSpPr>
              <p:sp>
                <p:nvSpPr>
                  <p:cNvPr id="312" name="Freeform 64">
                    <a:extLst>
                      <a:ext uri="{FF2B5EF4-FFF2-40B4-BE49-F238E27FC236}">
                        <a16:creationId xmlns:a16="http://schemas.microsoft.com/office/drawing/2014/main" id="{110807DD-0514-0446-BC95-897A3DD0AAB5}"/>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3" name="Freeform 65">
                    <a:extLst>
                      <a:ext uri="{FF2B5EF4-FFF2-40B4-BE49-F238E27FC236}">
                        <a16:creationId xmlns:a16="http://schemas.microsoft.com/office/drawing/2014/main" id="{8F7D3B40-9632-084E-A0DF-7829B2AE3AB5}"/>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02" name="Group 66">
                  <a:extLst>
                    <a:ext uri="{FF2B5EF4-FFF2-40B4-BE49-F238E27FC236}">
                      <a16:creationId xmlns:a16="http://schemas.microsoft.com/office/drawing/2014/main" id="{8C625483-7DCB-AF46-B708-B5892D518D53}"/>
                    </a:ext>
                  </a:extLst>
                </p:cNvPr>
                <p:cNvGrpSpPr>
                  <a:grpSpLocks/>
                </p:cNvGrpSpPr>
                <p:nvPr/>
              </p:nvGrpSpPr>
              <p:grpSpPr bwMode="auto">
                <a:xfrm>
                  <a:off x="451" y="2967"/>
                  <a:ext cx="230" cy="115"/>
                  <a:chOff x="576" y="2218"/>
                  <a:chExt cx="230" cy="230"/>
                </a:xfrm>
              </p:grpSpPr>
              <p:sp>
                <p:nvSpPr>
                  <p:cNvPr id="310" name="Freeform 67">
                    <a:extLst>
                      <a:ext uri="{FF2B5EF4-FFF2-40B4-BE49-F238E27FC236}">
                        <a16:creationId xmlns:a16="http://schemas.microsoft.com/office/drawing/2014/main" id="{CEC40643-5BE3-0343-8DB1-CA56D19181C8}"/>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1" name="Freeform 68">
                    <a:extLst>
                      <a:ext uri="{FF2B5EF4-FFF2-40B4-BE49-F238E27FC236}">
                        <a16:creationId xmlns:a16="http://schemas.microsoft.com/office/drawing/2014/main" id="{C0947094-99A7-8F44-82D7-D088CA5FD2FC}"/>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3" name="Freeform 69">
                  <a:extLst>
                    <a:ext uri="{FF2B5EF4-FFF2-40B4-BE49-F238E27FC236}">
                      <a16:creationId xmlns:a16="http://schemas.microsoft.com/office/drawing/2014/main" id="{1741D236-B282-A649-A638-3EF2DCDF6BD4}"/>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4" name="Group 70">
                  <a:extLst>
                    <a:ext uri="{FF2B5EF4-FFF2-40B4-BE49-F238E27FC236}">
                      <a16:creationId xmlns:a16="http://schemas.microsoft.com/office/drawing/2014/main" id="{903D58BF-228F-2345-9F21-26FE17D6956C}"/>
                    </a:ext>
                  </a:extLst>
                </p:cNvPr>
                <p:cNvGrpSpPr>
                  <a:grpSpLocks/>
                </p:cNvGrpSpPr>
                <p:nvPr/>
              </p:nvGrpSpPr>
              <p:grpSpPr bwMode="auto">
                <a:xfrm>
                  <a:off x="576" y="2160"/>
                  <a:ext cx="135" cy="345"/>
                  <a:chOff x="576" y="2160"/>
                  <a:chExt cx="135" cy="345"/>
                </a:xfrm>
              </p:grpSpPr>
              <p:sp>
                <p:nvSpPr>
                  <p:cNvPr id="308" name="Freeform 71">
                    <a:extLst>
                      <a:ext uri="{FF2B5EF4-FFF2-40B4-BE49-F238E27FC236}">
                        <a16:creationId xmlns:a16="http://schemas.microsoft.com/office/drawing/2014/main" id="{A1CE9EA0-D536-524A-B421-80E2548F673D}"/>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9" name="Line 72">
                    <a:extLst>
                      <a:ext uri="{FF2B5EF4-FFF2-40B4-BE49-F238E27FC236}">
                        <a16:creationId xmlns:a16="http://schemas.microsoft.com/office/drawing/2014/main" id="{7DB52157-9FF3-FF4F-A181-1A98E246E0A5}"/>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05" name="Group 73">
                  <a:extLst>
                    <a:ext uri="{FF2B5EF4-FFF2-40B4-BE49-F238E27FC236}">
                      <a16:creationId xmlns:a16="http://schemas.microsoft.com/office/drawing/2014/main" id="{35A7882D-C6B8-8F49-9A98-6C0AA72AB18D}"/>
                    </a:ext>
                  </a:extLst>
                </p:cNvPr>
                <p:cNvGrpSpPr>
                  <a:grpSpLocks/>
                </p:cNvGrpSpPr>
                <p:nvPr/>
              </p:nvGrpSpPr>
              <p:grpSpPr bwMode="auto">
                <a:xfrm flipV="1">
                  <a:off x="576" y="3024"/>
                  <a:ext cx="135" cy="369"/>
                  <a:chOff x="576" y="2136"/>
                  <a:chExt cx="135" cy="369"/>
                </a:xfrm>
              </p:grpSpPr>
              <p:sp>
                <p:nvSpPr>
                  <p:cNvPr id="306" name="Freeform 74">
                    <a:extLst>
                      <a:ext uri="{FF2B5EF4-FFF2-40B4-BE49-F238E27FC236}">
                        <a16:creationId xmlns:a16="http://schemas.microsoft.com/office/drawing/2014/main" id="{AC7EF921-EBA4-8F41-A87B-2ABEB0ED7832}"/>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 name="Line 75">
                    <a:extLst>
                      <a:ext uri="{FF2B5EF4-FFF2-40B4-BE49-F238E27FC236}">
                        <a16:creationId xmlns:a16="http://schemas.microsoft.com/office/drawing/2014/main" id="{9FCA737E-D5A4-F845-8259-5154BCEBE3AD}"/>
                      </a:ext>
                    </a:extLst>
                  </p:cNvPr>
                  <p:cNvSpPr>
                    <a:spLocks noChangeShapeType="1"/>
                  </p:cNvSpPr>
                  <p:nvPr/>
                </p:nvSpPr>
                <p:spPr bwMode="auto">
                  <a:xfrm flipV="1">
                    <a:off x="576" y="21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96" name="Freeform 337">
                <a:extLst>
                  <a:ext uri="{FF2B5EF4-FFF2-40B4-BE49-F238E27FC236}">
                    <a16:creationId xmlns:a16="http://schemas.microsoft.com/office/drawing/2014/main" id="{B69AB3A2-D6C4-D947-B122-47C60391F6B0}"/>
                  </a:ext>
                </a:extLst>
              </p:cNvPr>
              <p:cNvSpPr>
                <a:spLocks/>
              </p:cNvSpPr>
              <p:nvPr/>
            </p:nvSpPr>
            <p:spPr bwMode="auto">
              <a:xfrm>
                <a:off x="3398" y="1757"/>
                <a:ext cx="116" cy="518"/>
              </a:xfrm>
              <a:custGeom>
                <a:avLst/>
                <a:gdLst>
                  <a:gd name="T0" fmla="*/ 58 w 116"/>
                  <a:gd name="T1" fmla="*/ 0 h 518"/>
                  <a:gd name="T2" fmla="*/ 0 w 116"/>
                  <a:gd name="T3" fmla="*/ 230 h 518"/>
                  <a:gd name="T4" fmla="*/ 58 w 116"/>
                  <a:gd name="T5" fmla="*/ 518 h 518"/>
                  <a:gd name="T6" fmla="*/ 116 w 116"/>
                  <a:gd name="T7" fmla="*/ 230 h 518"/>
                  <a:gd name="T8" fmla="*/ 58 w 116"/>
                  <a:gd name="T9" fmla="*/ 0 h 518"/>
                  <a:gd name="T10" fmla="*/ 0 60000 65536"/>
                  <a:gd name="T11" fmla="*/ 0 60000 65536"/>
                  <a:gd name="T12" fmla="*/ 0 60000 65536"/>
                  <a:gd name="T13" fmla="*/ 0 60000 65536"/>
                  <a:gd name="T14" fmla="*/ 0 60000 65536"/>
                  <a:gd name="T15" fmla="*/ 0 w 116"/>
                  <a:gd name="T16" fmla="*/ 0 h 518"/>
                  <a:gd name="T17" fmla="*/ 116 w 116"/>
                  <a:gd name="T18" fmla="*/ 518 h 518"/>
                </a:gdLst>
                <a:ahLst/>
                <a:cxnLst>
                  <a:cxn ang="T10">
                    <a:pos x="T0" y="T1"/>
                  </a:cxn>
                  <a:cxn ang="T11">
                    <a:pos x="T2" y="T3"/>
                  </a:cxn>
                  <a:cxn ang="T12">
                    <a:pos x="T4" y="T5"/>
                  </a:cxn>
                  <a:cxn ang="T13">
                    <a:pos x="T6" y="T7"/>
                  </a:cxn>
                  <a:cxn ang="T14">
                    <a:pos x="T8" y="T9"/>
                  </a:cxn>
                </a:cxnLst>
                <a:rect l="T15" t="T16" r="T17" b="T18"/>
                <a:pathLst>
                  <a:path w="116" h="518">
                    <a:moveTo>
                      <a:pt x="58" y="0"/>
                    </a:moveTo>
                    <a:lnTo>
                      <a:pt x="0" y="230"/>
                    </a:lnTo>
                    <a:lnTo>
                      <a:pt x="58" y="518"/>
                    </a:lnTo>
                    <a:lnTo>
                      <a:pt x="116" y="230"/>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48" name="Freeform 12">
              <a:extLst>
                <a:ext uri="{FF2B5EF4-FFF2-40B4-BE49-F238E27FC236}">
                  <a16:creationId xmlns:a16="http://schemas.microsoft.com/office/drawing/2014/main" id="{A4D8CC6F-55EA-5947-82F8-FA8126287341}"/>
                </a:ext>
              </a:extLst>
            </p:cNvPr>
            <p:cNvSpPr>
              <a:spLocks noChangeAspect="1"/>
            </p:cNvSpPr>
            <p:nvPr/>
          </p:nvSpPr>
          <p:spPr bwMode="auto">
            <a:xfrm>
              <a:off x="1766436" y="4055782"/>
              <a:ext cx="111738" cy="558689"/>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349" name="TextBox 348">
              <a:extLst>
                <a:ext uri="{FF2B5EF4-FFF2-40B4-BE49-F238E27FC236}">
                  <a16:creationId xmlns:a16="http://schemas.microsoft.com/office/drawing/2014/main" id="{67C9128D-F39A-CB42-BBC2-7AE1280912D7}"/>
                </a:ext>
              </a:extLst>
            </p:cNvPr>
            <p:cNvSpPr txBox="1"/>
            <p:nvPr/>
          </p:nvSpPr>
          <p:spPr>
            <a:xfrm>
              <a:off x="1460175" y="4150429"/>
              <a:ext cx="361741" cy="307777"/>
            </a:xfrm>
            <a:prstGeom prst="rect">
              <a:avLst/>
            </a:prstGeom>
            <a:noFill/>
          </p:spPr>
          <p:txBody>
            <a:bodyPr wrap="square" rtlCol="0">
              <a:spAutoFit/>
            </a:bodyPr>
            <a:lstStyle/>
            <a:p>
              <a:r>
                <a:rPr lang="en-US" sz="1400" dirty="0"/>
                <a:t>R</a:t>
              </a:r>
              <a:endParaRPr lang="en-US" sz="1400" baseline="-25000" dirty="0"/>
            </a:p>
          </p:txBody>
        </p:sp>
        <p:grpSp>
          <p:nvGrpSpPr>
            <p:cNvPr id="350" name="Group 349">
              <a:extLst>
                <a:ext uri="{FF2B5EF4-FFF2-40B4-BE49-F238E27FC236}">
                  <a16:creationId xmlns:a16="http://schemas.microsoft.com/office/drawing/2014/main" id="{D2ED561B-EBE9-844E-A514-9B5C7459FC50}"/>
                </a:ext>
              </a:extLst>
            </p:cNvPr>
            <p:cNvGrpSpPr>
              <a:grpSpLocks noChangeAspect="1"/>
            </p:cNvGrpSpPr>
            <p:nvPr/>
          </p:nvGrpSpPr>
          <p:grpSpPr bwMode="auto">
            <a:xfrm>
              <a:off x="1752378" y="3956580"/>
              <a:ext cx="152400" cy="152400"/>
              <a:chOff x="1344" y="2064"/>
              <a:chExt cx="192" cy="192"/>
            </a:xfrm>
          </p:grpSpPr>
          <p:sp>
            <p:nvSpPr>
              <p:cNvPr id="351" name="Oval 350">
                <a:extLst>
                  <a:ext uri="{FF2B5EF4-FFF2-40B4-BE49-F238E27FC236}">
                    <a16:creationId xmlns:a16="http://schemas.microsoft.com/office/drawing/2014/main" id="{02A9CB7B-C828-E04F-B361-5F69E67E1F2C}"/>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52" name="Rectangle 351">
                <a:extLst>
                  <a:ext uri="{FF2B5EF4-FFF2-40B4-BE49-F238E27FC236}">
                    <a16:creationId xmlns:a16="http://schemas.microsoft.com/office/drawing/2014/main" id="{75510714-21E6-EE46-B230-6F5BFF26898C}"/>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353" name="Straight Connector 352">
              <a:extLst>
                <a:ext uri="{FF2B5EF4-FFF2-40B4-BE49-F238E27FC236}">
                  <a16:creationId xmlns:a16="http://schemas.microsoft.com/office/drawing/2014/main" id="{E6FEBB86-5579-B24D-841B-B537E5359745}"/>
                </a:ext>
              </a:extLst>
            </p:cNvPr>
            <p:cNvCxnSpPr>
              <a:cxnSpLocks/>
            </p:cNvCxnSpPr>
            <p:nvPr/>
          </p:nvCxnSpPr>
          <p:spPr>
            <a:xfrm>
              <a:off x="558580" y="3893140"/>
              <a:ext cx="9217" cy="124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D076A90-749A-4947-B19B-C8C7C7AECD18}"/>
                </a:ext>
              </a:extLst>
            </p:cNvPr>
            <p:cNvCxnSpPr>
              <a:cxnSpLocks/>
            </p:cNvCxnSpPr>
            <p:nvPr/>
          </p:nvCxnSpPr>
          <p:spPr>
            <a:xfrm>
              <a:off x="567797" y="5135210"/>
              <a:ext cx="1280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6" name="Group 356">
              <a:extLst>
                <a:ext uri="{FF2B5EF4-FFF2-40B4-BE49-F238E27FC236}">
                  <a16:creationId xmlns:a16="http://schemas.microsoft.com/office/drawing/2014/main" id="{80ADE3EA-716A-234B-966B-8292FAD16694}"/>
                </a:ext>
              </a:extLst>
            </p:cNvPr>
            <p:cNvGrpSpPr>
              <a:grpSpLocks/>
            </p:cNvGrpSpPr>
            <p:nvPr/>
          </p:nvGrpSpPr>
          <p:grpSpPr bwMode="auto">
            <a:xfrm>
              <a:off x="661135" y="4187798"/>
              <a:ext cx="754198" cy="739174"/>
              <a:chOff x="2944" y="3306"/>
              <a:chExt cx="198" cy="524"/>
            </a:xfrm>
          </p:grpSpPr>
          <p:grpSp>
            <p:nvGrpSpPr>
              <p:cNvPr id="377" name="Group 298">
                <a:extLst>
                  <a:ext uri="{FF2B5EF4-FFF2-40B4-BE49-F238E27FC236}">
                    <a16:creationId xmlns:a16="http://schemas.microsoft.com/office/drawing/2014/main" id="{CAFDD028-3D27-E845-9A3C-87488AF01B96}"/>
                  </a:ext>
                </a:extLst>
              </p:cNvPr>
              <p:cNvGrpSpPr>
                <a:grpSpLocks/>
              </p:cNvGrpSpPr>
              <p:nvPr/>
            </p:nvGrpSpPr>
            <p:grpSpPr bwMode="auto">
              <a:xfrm>
                <a:off x="2944" y="3306"/>
                <a:ext cx="198" cy="518"/>
                <a:chOff x="3058" y="3370"/>
                <a:chExt cx="198" cy="518"/>
              </a:xfrm>
            </p:grpSpPr>
            <p:grpSp>
              <p:nvGrpSpPr>
                <p:cNvPr id="379" name="Group 294">
                  <a:extLst>
                    <a:ext uri="{FF2B5EF4-FFF2-40B4-BE49-F238E27FC236}">
                      <a16:creationId xmlns:a16="http://schemas.microsoft.com/office/drawing/2014/main" id="{F3B5C90E-A87D-DB40-A9EC-11A4DA3CB7B6}"/>
                    </a:ext>
                  </a:extLst>
                </p:cNvPr>
                <p:cNvGrpSpPr>
                  <a:grpSpLocks/>
                </p:cNvGrpSpPr>
                <p:nvPr/>
              </p:nvGrpSpPr>
              <p:grpSpPr bwMode="auto">
                <a:xfrm>
                  <a:off x="3083" y="3370"/>
                  <a:ext cx="173" cy="518"/>
                  <a:chOff x="3083" y="3370"/>
                  <a:chExt cx="173" cy="518"/>
                </a:xfrm>
              </p:grpSpPr>
              <p:grpSp>
                <p:nvGrpSpPr>
                  <p:cNvPr id="382" name="Group 292">
                    <a:extLst>
                      <a:ext uri="{FF2B5EF4-FFF2-40B4-BE49-F238E27FC236}">
                        <a16:creationId xmlns:a16="http://schemas.microsoft.com/office/drawing/2014/main" id="{236BAFA1-2640-0341-AA9A-DF164F6CEBA3}"/>
                      </a:ext>
                    </a:extLst>
                  </p:cNvPr>
                  <p:cNvGrpSpPr>
                    <a:grpSpLocks/>
                  </p:cNvGrpSpPr>
                  <p:nvPr/>
                </p:nvGrpSpPr>
                <p:grpSpPr bwMode="auto">
                  <a:xfrm>
                    <a:off x="3083" y="3542"/>
                    <a:ext cx="173" cy="169"/>
                    <a:chOff x="3092" y="3427"/>
                    <a:chExt cx="173" cy="284"/>
                  </a:xfrm>
                </p:grpSpPr>
                <p:grpSp>
                  <p:nvGrpSpPr>
                    <p:cNvPr id="385" name="Group 286">
                      <a:extLst>
                        <a:ext uri="{FF2B5EF4-FFF2-40B4-BE49-F238E27FC236}">
                          <a16:creationId xmlns:a16="http://schemas.microsoft.com/office/drawing/2014/main" id="{251157FC-BC4C-6148-A577-8FD348F895D9}"/>
                        </a:ext>
                      </a:extLst>
                    </p:cNvPr>
                    <p:cNvGrpSpPr>
                      <a:grpSpLocks/>
                    </p:cNvGrpSpPr>
                    <p:nvPr/>
                  </p:nvGrpSpPr>
                  <p:grpSpPr bwMode="auto">
                    <a:xfrm>
                      <a:off x="3092" y="3427"/>
                      <a:ext cx="173" cy="230"/>
                      <a:chOff x="3168" y="3485"/>
                      <a:chExt cx="173" cy="230"/>
                    </a:xfrm>
                  </p:grpSpPr>
                  <p:sp>
                    <p:nvSpPr>
                      <p:cNvPr id="390" name="Line 283">
                        <a:extLst>
                          <a:ext uri="{FF2B5EF4-FFF2-40B4-BE49-F238E27FC236}">
                            <a16:creationId xmlns:a16="http://schemas.microsoft.com/office/drawing/2014/main" id="{BD0479AF-97D9-8A4B-84C0-ECE92BD0D80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 name="Line 284">
                        <a:extLst>
                          <a:ext uri="{FF2B5EF4-FFF2-40B4-BE49-F238E27FC236}">
                            <a16:creationId xmlns:a16="http://schemas.microsoft.com/office/drawing/2014/main" id="{2ABAEBC2-B93F-0344-AC96-C2D1D6D32DAC}"/>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2" name="Line 285">
                        <a:extLst>
                          <a:ext uri="{FF2B5EF4-FFF2-40B4-BE49-F238E27FC236}">
                            <a16:creationId xmlns:a16="http://schemas.microsoft.com/office/drawing/2014/main" id="{895AC25F-B857-E043-8A88-9E6EDEB2BDCD}"/>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 name="Group 287">
                      <a:extLst>
                        <a:ext uri="{FF2B5EF4-FFF2-40B4-BE49-F238E27FC236}">
                          <a16:creationId xmlns:a16="http://schemas.microsoft.com/office/drawing/2014/main" id="{F58E293A-6861-C340-83C0-FBB410146ED6}"/>
                        </a:ext>
                      </a:extLst>
                    </p:cNvPr>
                    <p:cNvGrpSpPr>
                      <a:grpSpLocks/>
                    </p:cNvGrpSpPr>
                    <p:nvPr/>
                  </p:nvGrpSpPr>
                  <p:grpSpPr bwMode="auto">
                    <a:xfrm>
                      <a:off x="3128" y="3481"/>
                      <a:ext cx="91" cy="230"/>
                      <a:chOff x="3168" y="3485"/>
                      <a:chExt cx="173" cy="230"/>
                    </a:xfrm>
                  </p:grpSpPr>
                  <p:sp>
                    <p:nvSpPr>
                      <p:cNvPr id="387" name="Line 288">
                        <a:extLst>
                          <a:ext uri="{FF2B5EF4-FFF2-40B4-BE49-F238E27FC236}">
                            <a16:creationId xmlns:a16="http://schemas.microsoft.com/office/drawing/2014/main" id="{28869B3B-1172-4D46-B552-C35E72ACEE8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8" name="Line 289">
                        <a:extLst>
                          <a:ext uri="{FF2B5EF4-FFF2-40B4-BE49-F238E27FC236}">
                            <a16:creationId xmlns:a16="http://schemas.microsoft.com/office/drawing/2014/main" id="{1DAEF275-2101-364B-B89C-77967D6C68EB}"/>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 name="Line 290">
                        <a:extLst>
                          <a:ext uri="{FF2B5EF4-FFF2-40B4-BE49-F238E27FC236}">
                            <a16:creationId xmlns:a16="http://schemas.microsoft.com/office/drawing/2014/main" id="{08826B2E-FC58-0B49-9121-73BDB7EE8219}"/>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3" name="Line 291">
                    <a:extLst>
                      <a:ext uri="{FF2B5EF4-FFF2-40B4-BE49-F238E27FC236}">
                        <a16:creationId xmlns:a16="http://schemas.microsoft.com/office/drawing/2014/main" id="{990490F4-4CBA-234A-9F01-9F89A578A383}"/>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4" name="Line 293">
                    <a:extLst>
                      <a:ext uri="{FF2B5EF4-FFF2-40B4-BE49-F238E27FC236}">
                        <a16:creationId xmlns:a16="http://schemas.microsoft.com/office/drawing/2014/main" id="{81D0E849-6A59-7948-9A11-2339E9EAF4C0}"/>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0" name="Text Box 296">
                  <a:extLst>
                    <a:ext uri="{FF2B5EF4-FFF2-40B4-BE49-F238E27FC236}">
                      <a16:creationId xmlns:a16="http://schemas.microsoft.com/office/drawing/2014/main" id="{9DBF7839-DF9B-D14B-B362-D745FEF8B53D}"/>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381" name="Text Box 297">
                  <a:extLst>
                    <a:ext uri="{FF2B5EF4-FFF2-40B4-BE49-F238E27FC236}">
                      <a16:creationId xmlns:a16="http://schemas.microsoft.com/office/drawing/2014/main" id="{B021B2A6-448B-464A-8EE1-ABD17408754A}"/>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378" name="Freeform 355">
                <a:extLst>
                  <a:ext uri="{FF2B5EF4-FFF2-40B4-BE49-F238E27FC236}">
                    <a16:creationId xmlns:a16="http://schemas.microsoft.com/office/drawing/2014/main" id="{BD54A5F4-F8C1-4B4F-91D8-16B2041FD1AF}"/>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393" name="Straight Connector 392">
              <a:extLst>
                <a:ext uri="{FF2B5EF4-FFF2-40B4-BE49-F238E27FC236}">
                  <a16:creationId xmlns:a16="http://schemas.microsoft.com/office/drawing/2014/main" id="{3C6AD464-351D-EE43-A5E6-179149DF9F21}"/>
                </a:ext>
              </a:extLst>
            </p:cNvPr>
            <p:cNvCxnSpPr>
              <a:cxnSpLocks/>
            </p:cNvCxnSpPr>
            <p:nvPr/>
          </p:nvCxnSpPr>
          <p:spPr>
            <a:xfrm>
              <a:off x="1075513" y="4868925"/>
              <a:ext cx="0" cy="2662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B32DC95-C7A6-C74F-B542-5A7DA9DCEFC3}"/>
                </a:ext>
              </a:extLst>
            </p:cNvPr>
            <p:cNvCxnSpPr>
              <a:cxnSpLocks/>
            </p:cNvCxnSpPr>
            <p:nvPr/>
          </p:nvCxnSpPr>
          <p:spPr>
            <a:xfrm>
              <a:off x="1074741" y="4123048"/>
              <a:ext cx="0" cy="1393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175F8EF-F390-D247-B3A8-070FEB903313}"/>
                </a:ext>
              </a:extLst>
            </p:cNvPr>
            <p:cNvSpPr txBox="1"/>
            <p:nvPr/>
          </p:nvSpPr>
          <p:spPr>
            <a:xfrm>
              <a:off x="722371" y="3997684"/>
              <a:ext cx="361741" cy="307777"/>
            </a:xfrm>
            <a:prstGeom prst="rect">
              <a:avLst/>
            </a:prstGeom>
            <a:noFill/>
          </p:spPr>
          <p:txBody>
            <a:bodyPr wrap="square" rtlCol="0">
              <a:spAutoFit/>
            </a:bodyPr>
            <a:lstStyle/>
            <a:p>
              <a:r>
                <a:rPr lang="en-US" sz="1400" dirty="0"/>
                <a:t>V</a:t>
              </a:r>
              <a:r>
                <a:rPr lang="en-US" sz="1400" baseline="-25000" dirty="0"/>
                <a:t>0</a:t>
              </a:r>
            </a:p>
          </p:txBody>
        </p:sp>
        <p:cxnSp>
          <p:nvCxnSpPr>
            <p:cNvPr id="485" name="Straight Connector 484">
              <a:extLst>
                <a:ext uri="{FF2B5EF4-FFF2-40B4-BE49-F238E27FC236}">
                  <a16:creationId xmlns:a16="http://schemas.microsoft.com/office/drawing/2014/main" id="{473957E5-5992-AD4F-A9A5-7DE594749288}"/>
                </a:ext>
              </a:extLst>
            </p:cNvPr>
            <p:cNvCxnSpPr>
              <a:cxnSpLocks/>
            </p:cNvCxnSpPr>
            <p:nvPr/>
          </p:nvCxnSpPr>
          <p:spPr>
            <a:xfrm>
              <a:off x="558580" y="3902011"/>
              <a:ext cx="5486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6" name="Group 316">
              <a:extLst>
                <a:ext uri="{FF2B5EF4-FFF2-40B4-BE49-F238E27FC236}">
                  <a16:creationId xmlns:a16="http://schemas.microsoft.com/office/drawing/2014/main" id="{8E2CA0B1-7F93-6748-A9DF-CE827A7EAB0C}"/>
                </a:ext>
              </a:extLst>
            </p:cNvPr>
            <p:cNvGrpSpPr>
              <a:grpSpLocks/>
            </p:cNvGrpSpPr>
            <p:nvPr/>
          </p:nvGrpSpPr>
          <p:grpSpPr bwMode="auto">
            <a:xfrm>
              <a:off x="1066105" y="3845193"/>
              <a:ext cx="754200" cy="338950"/>
              <a:chOff x="570" y="2011"/>
              <a:chExt cx="582" cy="173"/>
            </a:xfrm>
          </p:grpSpPr>
          <p:sp>
            <p:nvSpPr>
              <p:cNvPr id="487" name="Line 314">
                <a:extLst>
                  <a:ext uri="{FF2B5EF4-FFF2-40B4-BE49-F238E27FC236}">
                    <a16:creationId xmlns:a16="http://schemas.microsoft.com/office/drawing/2014/main" id="{1470D872-D8ED-F84A-9CA4-32B3CE661556}"/>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88" name="Group 195">
                <a:extLst>
                  <a:ext uri="{FF2B5EF4-FFF2-40B4-BE49-F238E27FC236}">
                    <a16:creationId xmlns:a16="http://schemas.microsoft.com/office/drawing/2014/main" id="{6EB9915F-21E1-6447-87E0-E6980C03DF5A}"/>
                  </a:ext>
                </a:extLst>
              </p:cNvPr>
              <p:cNvGrpSpPr>
                <a:grpSpLocks/>
              </p:cNvGrpSpPr>
              <p:nvPr/>
            </p:nvGrpSpPr>
            <p:grpSpPr bwMode="auto">
              <a:xfrm>
                <a:off x="570" y="2011"/>
                <a:ext cx="173" cy="58"/>
                <a:chOff x="427" y="1066"/>
                <a:chExt cx="173" cy="58"/>
              </a:xfrm>
            </p:grpSpPr>
            <p:sp>
              <p:nvSpPr>
                <p:cNvPr id="495" name="Oval 196">
                  <a:extLst>
                    <a:ext uri="{FF2B5EF4-FFF2-40B4-BE49-F238E27FC236}">
                      <a16:creationId xmlns:a16="http://schemas.microsoft.com/office/drawing/2014/main" id="{C97AB58C-6691-B749-AAF4-D9536173DC27}"/>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6" name="Line 197">
                  <a:extLst>
                    <a:ext uri="{FF2B5EF4-FFF2-40B4-BE49-F238E27FC236}">
                      <a16:creationId xmlns:a16="http://schemas.microsoft.com/office/drawing/2014/main" id="{64C58C57-8114-494E-9F3C-9C4601ED19E8}"/>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9" name="Line 198">
                <a:extLst>
                  <a:ext uri="{FF2B5EF4-FFF2-40B4-BE49-F238E27FC236}">
                    <a16:creationId xmlns:a16="http://schemas.microsoft.com/office/drawing/2014/main" id="{D80CA0C1-3B5B-6A4B-BE71-83ED37BCBFA9}"/>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0" name="Oval 199">
                <a:extLst>
                  <a:ext uri="{FF2B5EF4-FFF2-40B4-BE49-F238E27FC236}">
                    <a16:creationId xmlns:a16="http://schemas.microsoft.com/office/drawing/2014/main" id="{666D7EE7-D9BE-0642-AD44-CAA502CED622}"/>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91" name="Group 200">
                <a:extLst>
                  <a:ext uri="{FF2B5EF4-FFF2-40B4-BE49-F238E27FC236}">
                    <a16:creationId xmlns:a16="http://schemas.microsoft.com/office/drawing/2014/main" id="{1D9EC19B-D7D0-D34E-8A5F-2B343216B73D}"/>
                  </a:ext>
                </a:extLst>
              </p:cNvPr>
              <p:cNvGrpSpPr>
                <a:grpSpLocks/>
              </p:cNvGrpSpPr>
              <p:nvPr/>
            </p:nvGrpSpPr>
            <p:grpSpPr bwMode="auto">
              <a:xfrm>
                <a:off x="570" y="2126"/>
                <a:ext cx="173" cy="58"/>
                <a:chOff x="430" y="1223"/>
                <a:chExt cx="173" cy="58"/>
              </a:xfrm>
            </p:grpSpPr>
            <p:sp>
              <p:nvSpPr>
                <p:cNvPr id="493" name="Oval 201">
                  <a:extLst>
                    <a:ext uri="{FF2B5EF4-FFF2-40B4-BE49-F238E27FC236}">
                      <a16:creationId xmlns:a16="http://schemas.microsoft.com/office/drawing/2014/main" id="{218883B0-FDCC-1946-8FB5-A139B6F877D5}"/>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94" name="Line 202">
                  <a:extLst>
                    <a:ext uri="{FF2B5EF4-FFF2-40B4-BE49-F238E27FC236}">
                      <a16:creationId xmlns:a16="http://schemas.microsoft.com/office/drawing/2014/main" id="{B0121C34-09B3-5746-82DF-91ECA00C109A}"/>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2" name="Freeform 315">
                <a:extLst>
                  <a:ext uri="{FF2B5EF4-FFF2-40B4-BE49-F238E27FC236}">
                    <a16:creationId xmlns:a16="http://schemas.microsoft.com/office/drawing/2014/main" id="{CA6E53BD-295E-234F-B511-DE607B7A6FEA}"/>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grpSp>
        <p:nvGrpSpPr>
          <p:cNvPr id="4" name="Group 3">
            <a:extLst>
              <a:ext uri="{FF2B5EF4-FFF2-40B4-BE49-F238E27FC236}">
                <a16:creationId xmlns:a16="http://schemas.microsoft.com/office/drawing/2014/main" id="{DCDBA665-E62C-CF13-05CA-1F6DDEFD12ED}"/>
              </a:ext>
            </a:extLst>
          </p:cNvPr>
          <p:cNvGrpSpPr/>
          <p:nvPr/>
        </p:nvGrpSpPr>
        <p:grpSpPr>
          <a:xfrm>
            <a:off x="340512" y="1684350"/>
            <a:ext cx="1904333" cy="1693498"/>
            <a:chOff x="364178" y="1458945"/>
            <a:chExt cx="1904333" cy="1693498"/>
          </a:xfrm>
        </p:grpSpPr>
        <p:grpSp>
          <p:nvGrpSpPr>
            <p:cNvPr id="367" name="Group 346">
              <a:extLst>
                <a:ext uri="{FF2B5EF4-FFF2-40B4-BE49-F238E27FC236}">
                  <a16:creationId xmlns:a16="http://schemas.microsoft.com/office/drawing/2014/main" id="{4B13E1CA-515E-7442-9F84-C35954EA2D53}"/>
                </a:ext>
              </a:extLst>
            </p:cNvPr>
            <p:cNvGrpSpPr>
              <a:grpSpLocks/>
            </p:cNvGrpSpPr>
            <p:nvPr/>
          </p:nvGrpSpPr>
          <p:grpSpPr bwMode="auto">
            <a:xfrm>
              <a:off x="1618915" y="2356088"/>
              <a:ext cx="191688" cy="682589"/>
              <a:chOff x="5012" y="1930"/>
              <a:chExt cx="346" cy="576"/>
            </a:xfrm>
          </p:grpSpPr>
          <p:grpSp>
            <p:nvGrpSpPr>
              <p:cNvPr id="370" name="Group 135">
                <a:extLst>
                  <a:ext uri="{FF2B5EF4-FFF2-40B4-BE49-F238E27FC236}">
                    <a16:creationId xmlns:a16="http://schemas.microsoft.com/office/drawing/2014/main" id="{0B81DE03-A225-5F48-A09B-523158CF055E}"/>
                  </a:ext>
                </a:extLst>
              </p:cNvPr>
              <p:cNvGrpSpPr>
                <a:grpSpLocks/>
              </p:cNvGrpSpPr>
              <p:nvPr/>
            </p:nvGrpSpPr>
            <p:grpSpPr bwMode="auto">
              <a:xfrm>
                <a:off x="5012" y="1930"/>
                <a:ext cx="346" cy="576"/>
                <a:chOff x="2707" y="2736"/>
                <a:chExt cx="346" cy="576"/>
              </a:xfrm>
            </p:grpSpPr>
            <p:sp>
              <p:nvSpPr>
                <p:cNvPr id="372" name="Line 136">
                  <a:extLst>
                    <a:ext uri="{FF2B5EF4-FFF2-40B4-BE49-F238E27FC236}">
                      <a16:creationId xmlns:a16="http://schemas.microsoft.com/office/drawing/2014/main" id="{FAD768CE-FEE6-7548-A735-6DF4C1257916}"/>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137">
                  <a:extLst>
                    <a:ext uri="{FF2B5EF4-FFF2-40B4-BE49-F238E27FC236}">
                      <a16:creationId xmlns:a16="http://schemas.microsoft.com/office/drawing/2014/main" id="{17FD4809-A2D7-0541-BC20-097DFB0A7DE2}"/>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138">
                  <a:extLst>
                    <a:ext uri="{FF2B5EF4-FFF2-40B4-BE49-F238E27FC236}">
                      <a16:creationId xmlns:a16="http://schemas.microsoft.com/office/drawing/2014/main" id="{C5E5E11B-8475-5642-907A-B06BEDA09AC2}"/>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139">
                  <a:extLst>
                    <a:ext uri="{FF2B5EF4-FFF2-40B4-BE49-F238E27FC236}">
                      <a16:creationId xmlns:a16="http://schemas.microsoft.com/office/drawing/2014/main" id="{FFF97EE6-04FE-9240-A6DF-C4402D86CCE1}"/>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69" name="Freeform 345">
                <a:extLst>
                  <a:ext uri="{FF2B5EF4-FFF2-40B4-BE49-F238E27FC236}">
                    <a16:creationId xmlns:a16="http://schemas.microsoft.com/office/drawing/2014/main" id="{8E08BADD-B044-2E41-8CDA-6E860C02B77B}"/>
                  </a:ext>
                </a:extLst>
              </p:cNvPr>
              <p:cNvSpPr>
                <a:spLocks/>
              </p:cNvSpPr>
              <p:nvPr/>
            </p:nvSpPr>
            <p:spPr bwMode="auto">
              <a:xfrm>
                <a:off x="5069" y="1930"/>
                <a:ext cx="212" cy="460"/>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03" name="Group 13">
              <a:extLst>
                <a:ext uri="{FF2B5EF4-FFF2-40B4-BE49-F238E27FC236}">
                  <a16:creationId xmlns:a16="http://schemas.microsoft.com/office/drawing/2014/main" id="{2627452A-A587-F142-8472-DA6F2C848BE9}"/>
                </a:ext>
              </a:extLst>
            </p:cNvPr>
            <p:cNvGrpSpPr>
              <a:grpSpLocks noChangeAspect="1"/>
            </p:cNvGrpSpPr>
            <p:nvPr/>
          </p:nvGrpSpPr>
          <p:grpSpPr bwMode="auto">
            <a:xfrm>
              <a:off x="1636215" y="2301710"/>
              <a:ext cx="159740" cy="189608"/>
              <a:chOff x="1344" y="2064"/>
              <a:chExt cx="192" cy="192"/>
            </a:xfrm>
          </p:grpSpPr>
          <p:sp>
            <p:nvSpPr>
              <p:cNvPr id="404" name="Oval 14">
                <a:extLst>
                  <a:ext uri="{FF2B5EF4-FFF2-40B4-BE49-F238E27FC236}">
                    <a16:creationId xmlns:a16="http://schemas.microsoft.com/office/drawing/2014/main" id="{D1980D9C-4BDF-3049-9AA0-64C722ED660E}"/>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5" name="Rectangle 15">
                <a:extLst>
                  <a:ext uri="{FF2B5EF4-FFF2-40B4-BE49-F238E27FC236}">
                    <a16:creationId xmlns:a16="http://schemas.microsoft.com/office/drawing/2014/main" id="{0B4030A7-51A0-794C-9DB1-722F7017D740}"/>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06" name="Group 405">
              <a:extLst>
                <a:ext uri="{FF2B5EF4-FFF2-40B4-BE49-F238E27FC236}">
                  <a16:creationId xmlns:a16="http://schemas.microsoft.com/office/drawing/2014/main" id="{63361C0D-6E7A-284A-9358-3990DFD52A9D}"/>
                </a:ext>
              </a:extLst>
            </p:cNvPr>
            <p:cNvGrpSpPr>
              <a:grpSpLocks noChangeAspect="1"/>
            </p:cNvGrpSpPr>
            <p:nvPr/>
          </p:nvGrpSpPr>
          <p:grpSpPr bwMode="auto">
            <a:xfrm>
              <a:off x="1636215" y="2962835"/>
              <a:ext cx="159740" cy="189608"/>
              <a:chOff x="1344" y="2064"/>
              <a:chExt cx="192" cy="192"/>
            </a:xfrm>
          </p:grpSpPr>
          <p:sp>
            <p:nvSpPr>
              <p:cNvPr id="407" name="Oval 406">
                <a:extLst>
                  <a:ext uri="{FF2B5EF4-FFF2-40B4-BE49-F238E27FC236}">
                    <a16:creationId xmlns:a16="http://schemas.microsoft.com/office/drawing/2014/main" id="{A2A48AC3-995E-104B-97D1-72FB8567281D}"/>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08" name="Rectangle 407">
                <a:extLst>
                  <a:ext uri="{FF2B5EF4-FFF2-40B4-BE49-F238E27FC236}">
                    <a16:creationId xmlns:a16="http://schemas.microsoft.com/office/drawing/2014/main" id="{CACE7A32-9E3F-3841-87B1-EA09EFB7AC61}"/>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409" name="TextBox 408">
              <a:extLst>
                <a:ext uri="{FF2B5EF4-FFF2-40B4-BE49-F238E27FC236}">
                  <a16:creationId xmlns:a16="http://schemas.microsoft.com/office/drawing/2014/main" id="{4657669B-A022-FC49-A526-336D43966CAB}"/>
                </a:ext>
              </a:extLst>
            </p:cNvPr>
            <p:cNvSpPr txBox="1"/>
            <p:nvPr/>
          </p:nvSpPr>
          <p:spPr>
            <a:xfrm>
              <a:off x="1388217" y="2536951"/>
              <a:ext cx="379163" cy="382920"/>
            </a:xfrm>
            <a:prstGeom prst="rect">
              <a:avLst/>
            </a:prstGeom>
            <a:noFill/>
          </p:spPr>
          <p:txBody>
            <a:bodyPr wrap="square" rtlCol="0">
              <a:spAutoFit/>
            </a:bodyPr>
            <a:lstStyle/>
            <a:p>
              <a:r>
                <a:rPr lang="en-US" sz="1400" dirty="0"/>
                <a:t>C</a:t>
              </a:r>
            </a:p>
          </p:txBody>
        </p:sp>
        <p:sp>
          <p:nvSpPr>
            <p:cNvPr id="410" name="TextBox 409">
              <a:extLst>
                <a:ext uri="{FF2B5EF4-FFF2-40B4-BE49-F238E27FC236}">
                  <a16:creationId xmlns:a16="http://schemas.microsoft.com/office/drawing/2014/main" id="{2C8F6459-5293-4C4E-BC51-E20353AD995B}"/>
                </a:ext>
              </a:extLst>
            </p:cNvPr>
            <p:cNvSpPr txBox="1"/>
            <p:nvPr/>
          </p:nvSpPr>
          <p:spPr>
            <a:xfrm>
              <a:off x="1756310" y="2195864"/>
              <a:ext cx="379163" cy="382920"/>
            </a:xfrm>
            <a:prstGeom prst="rect">
              <a:avLst/>
            </a:prstGeom>
            <a:noFill/>
          </p:spPr>
          <p:txBody>
            <a:bodyPr wrap="square" rtlCol="0">
              <a:spAutoFit/>
            </a:bodyPr>
            <a:lstStyle/>
            <a:p>
              <a:r>
                <a:rPr lang="en-US" sz="1400" dirty="0"/>
                <a:t>V</a:t>
              </a:r>
              <a:r>
                <a:rPr lang="en-US" sz="1400" baseline="-25000" dirty="0"/>
                <a:t>2</a:t>
              </a:r>
            </a:p>
          </p:txBody>
        </p:sp>
        <p:cxnSp>
          <p:nvCxnSpPr>
            <p:cNvPr id="411" name="Straight Arrow Connector 410">
              <a:extLst>
                <a:ext uri="{FF2B5EF4-FFF2-40B4-BE49-F238E27FC236}">
                  <a16:creationId xmlns:a16="http://schemas.microsoft.com/office/drawing/2014/main" id="{E3EFE9AC-33E2-6B43-899E-174B15FDBC50}"/>
                </a:ext>
              </a:extLst>
            </p:cNvPr>
            <p:cNvCxnSpPr>
              <a:cxnSpLocks/>
            </p:cNvCxnSpPr>
            <p:nvPr/>
          </p:nvCxnSpPr>
          <p:spPr>
            <a:xfrm>
              <a:off x="1883624" y="1814275"/>
              <a:ext cx="0" cy="39786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8C4A9229-0BF7-F447-9A65-17345C4D89D9}"/>
                </a:ext>
              </a:extLst>
            </p:cNvPr>
            <p:cNvCxnSpPr>
              <a:cxnSpLocks/>
            </p:cNvCxnSpPr>
            <p:nvPr/>
          </p:nvCxnSpPr>
          <p:spPr>
            <a:xfrm>
              <a:off x="1885379" y="2578959"/>
              <a:ext cx="0" cy="39786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82299BE9-AA86-1844-8664-BC1C34B85B0D}"/>
                </a:ext>
              </a:extLst>
            </p:cNvPr>
            <p:cNvSpPr txBox="1"/>
            <p:nvPr/>
          </p:nvSpPr>
          <p:spPr>
            <a:xfrm>
              <a:off x="1889348" y="1809951"/>
              <a:ext cx="379163" cy="382920"/>
            </a:xfrm>
            <a:prstGeom prst="rect">
              <a:avLst/>
            </a:prstGeom>
            <a:noFill/>
          </p:spPr>
          <p:txBody>
            <a:bodyPr wrap="square" rtlCol="0">
              <a:spAutoFit/>
            </a:bodyPr>
            <a:lstStyle/>
            <a:p>
              <a:r>
                <a:rPr lang="en-US" sz="1400" dirty="0"/>
                <a:t>i</a:t>
              </a:r>
              <a:r>
                <a:rPr lang="en-US" sz="1400" baseline="-25000" dirty="0"/>
                <a:t>1</a:t>
              </a:r>
            </a:p>
          </p:txBody>
        </p:sp>
        <p:sp>
          <p:nvSpPr>
            <p:cNvPr id="414" name="TextBox 413">
              <a:extLst>
                <a:ext uri="{FF2B5EF4-FFF2-40B4-BE49-F238E27FC236}">
                  <a16:creationId xmlns:a16="http://schemas.microsoft.com/office/drawing/2014/main" id="{C1881B2A-EE99-6947-822D-2C510FD34ECF}"/>
                </a:ext>
              </a:extLst>
            </p:cNvPr>
            <p:cNvSpPr txBox="1"/>
            <p:nvPr/>
          </p:nvSpPr>
          <p:spPr>
            <a:xfrm>
              <a:off x="1849568" y="2520040"/>
              <a:ext cx="379163" cy="382920"/>
            </a:xfrm>
            <a:prstGeom prst="rect">
              <a:avLst/>
            </a:prstGeom>
            <a:noFill/>
          </p:spPr>
          <p:txBody>
            <a:bodyPr wrap="square" rtlCol="0">
              <a:spAutoFit/>
            </a:bodyPr>
            <a:lstStyle/>
            <a:p>
              <a:r>
                <a:rPr lang="en-US" sz="1400" dirty="0"/>
                <a:t>i</a:t>
              </a:r>
              <a:r>
                <a:rPr lang="en-US" sz="1400" baseline="-25000" dirty="0"/>
                <a:t>2</a:t>
              </a:r>
            </a:p>
          </p:txBody>
        </p:sp>
        <p:sp>
          <p:nvSpPr>
            <p:cNvPr id="439" name="Freeform 12">
              <a:extLst>
                <a:ext uri="{FF2B5EF4-FFF2-40B4-BE49-F238E27FC236}">
                  <a16:creationId xmlns:a16="http://schemas.microsoft.com/office/drawing/2014/main" id="{7DB3F3BD-90E4-624F-BE7D-7B850EA40A7F}"/>
                </a:ext>
              </a:extLst>
            </p:cNvPr>
            <p:cNvSpPr>
              <a:spLocks noChangeAspect="1"/>
            </p:cNvSpPr>
            <p:nvPr/>
          </p:nvSpPr>
          <p:spPr bwMode="auto">
            <a:xfrm>
              <a:off x="1654567" y="1711482"/>
              <a:ext cx="117120" cy="695092"/>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dirty="0">
                <a:latin typeface="Arial" panose="020B0604020202020204" pitchFamily="34" charset="0"/>
                <a:cs typeface="Arial" panose="020B0604020202020204" pitchFamily="34" charset="0"/>
              </a:endParaRPr>
            </a:p>
          </p:txBody>
        </p:sp>
        <p:sp>
          <p:nvSpPr>
            <p:cNvPr id="440" name="TextBox 439">
              <a:extLst>
                <a:ext uri="{FF2B5EF4-FFF2-40B4-BE49-F238E27FC236}">
                  <a16:creationId xmlns:a16="http://schemas.microsoft.com/office/drawing/2014/main" id="{FD5E377E-58DF-644B-8A8B-93EFF844A1D9}"/>
                </a:ext>
              </a:extLst>
            </p:cNvPr>
            <p:cNvSpPr txBox="1"/>
            <p:nvPr/>
          </p:nvSpPr>
          <p:spPr>
            <a:xfrm>
              <a:off x="1346962" y="1877720"/>
              <a:ext cx="379163" cy="382920"/>
            </a:xfrm>
            <a:prstGeom prst="rect">
              <a:avLst/>
            </a:prstGeom>
            <a:noFill/>
          </p:spPr>
          <p:txBody>
            <a:bodyPr wrap="square" rtlCol="0">
              <a:spAutoFit/>
            </a:bodyPr>
            <a:lstStyle/>
            <a:p>
              <a:r>
                <a:rPr lang="en-US" sz="1400" dirty="0"/>
                <a:t>R</a:t>
              </a:r>
              <a:endParaRPr lang="en-US" sz="1400" baseline="-25000" dirty="0"/>
            </a:p>
          </p:txBody>
        </p:sp>
        <p:grpSp>
          <p:nvGrpSpPr>
            <p:cNvPr id="441" name="Group 440">
              <a:extLst>
                <a:ext uri="{FF2B5EF4-FFF2-40B4-BE49-F238E27FC236}">
                  <a16:creationId xmlns:a16="http://schemas.microsoft.com/office/drawing/2014/main" id="{63270F95-634F-DB43-9450-1E3493541274}"/>
                </a:ext>
              </a:extLst>
            </p:cNvPr>
            <p:cNvGrpSpPr>
              <a:grpSpLocks noChangeAspect="1"/>
            </p:cNvGrpSpPr>
            <p:nvPr/>
          </p:nvGrpSpPr>
          <p:grpSpPr bwMode="auto">
            <a:xfrm>
              <a:off x="1639832" y="1588060"/>
              <a:ext cx="159740" cy="189608"/>
              <a:chOff x="1344" y="2064"/>
              <a:chExt cx="192" cy="192"/>
            </a:xfrm>
          </p:grpSpPr>
          <p:sp>
            <p:nvSpPr>
              <p:cNvPr id="442" name="Oval 441">
                <a:extLst>
                  <a:ext uri="{FF2B5EF4-FFF2-40B4-BE49-F238E27FC236}">
                    <a16:creationId xmlns:a16="http://schemas.microsoft.com/office/drawing/2014/main" id="{0EE916FC-35F2-2B44-987C-6C717BBA0DB6}"/>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43" name="Rectangle 442">
                <a:extLst>
                  <a:ext uri="{FF2B5EF4-FFF2-40B4-BE49-F238E27FC236}">
                    <a16:creationId xmlns:a16="http://schemas.microsoft.com/office/drawing/2014/main" id="{29ACF876-92E2-8E4B-8046-037328C89F1B}"/>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446" name="Group 316">
              <a:extLst>
                <a:ext uri="{FF2B5EF4-FFF2-40B4-BE49-F238E27FC236}">
                  <a16:creationId xmlns:a16="http://schemas.microsoft.com/office/drawing/2014/main" id="{77C6C188-31D7-0C44-9584-F725DA14016D}"/>
                </a:ext>
              </a:extLst>
            </p:cNvPr>
            <p:cNvGrpSpPr>
              <a:grpSpLocks/>
            </p:cNvGrpSpPr>
            <p:nvPr/>
          </p:nvGrpSpPr>
          <p:grpSpPr bwMode="auto">
            <a:xfrm>
              <a:off x="935690" y="1458945"/>
              <a:ext cx="790524" cy="421704"/>
              <a:chOff x="570" y="2011"/>
              <a:chExt cx="582" cy="173"/>
            </a:xfrm>
          </p:grpSpPr>
          <p:sp>
            <p:nvSpPr>
              <p:cNvPr id="447" name="Line 314">
                <a:extLst>
                  <a:ext uri="{FF2B5EF4-FFF2-40B4-BE49-F238E27FC236}">
                    <a16:creationId xmlns:a16="http://schemas.microsoft.com/office/drawing/2014/main" id="{26D4404A-6F12-604C-8D5E-185D68FD32CE}"/>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8" name="Group 195">
                <a:extLst>
                  <a:ext uri="{FF2B5EF4-FFF2-40B4-BE49-F238E27FC236}">
                    <a16:creationId xmlns:a16="http://schemas.microsoft.com/office/drawing/2014/main" id="{97E596D8-7A1E-A341-BBDA-3A0236E93870}"/>
                  </a:ext>
                </a:extLst>
              </p:cNvPr>
              <p:cNvGrpSpPr>
                <a:grpSpLocks/>
              </p:cNvGrpSpPr>
              <p:nvPr/>
            </p:nvGrpSpPr>
            <p:grpSpPr bwMode="auto">
              <a:xfrm>
                <a:off x="570" y="2011"/>
                <a:ext cx="173" cy="58"/>
                <a:chOff x="427" y="1066"/>
                <a:chExt cx="173" cy="58"/>
              </a:xfrm>
            </p:grpSpPr>
            <p:sp>
              <p:nvSpPr>
                <p:cNvPr id="455" name="Oval 196">
                  <a:extLst>
                    <a:ext uri="{FF2B5EF4-FFF2-40B4-BE49-F238E27FC236}">
                      <a16:creationId xmlns:a16="http://schemas.microsoft.com/office/drawing/2014/main" id="{BB3AB213-6A88-D241-B455-90CFFC95BE9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6" name="Line 197">
                  <a:extLst>
                    <a:ext uri="{FF2B5EF4-FFF2-40B4-BE49-F238E27FC236}">
                      <a16:creationId xmlns:a16="http://schemas.microsoft.com/office/drawing/2014/main" id="{BCDA2F45-1565-FF49-9E5A-20EDC4778DBE}"/>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9" name="Line 198">
                <a:extLst>
                  <a:ext uri="{FF2B5EF4-FFF2-40B4-BE49-F238E27FC236}">
                    <a16:creationId xmlns:a16="http://schemas.microsoft.com/office/drawing/2014/main" id="{5F5A7AD3-9B6D-E14E-B40C-30BE1F57ACF4}"/>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 name="Oval 199">
                <a:extLst>
                  <a:ext uri="{FF2B5EF4-FFF2-40B4-BE49-F238E27FC236}">
                    <a16:creationId xmlns:a16="http://schemas.microsoft.com/office/drawing/2014/main" id="{56BBEF2B-48C7-8144-B67E-7BC248400ADE}"/>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nvGrpSpPr>
              <p:cNvPr id="451" name="Group 200">
                <a:extLst>
                  <a:ext uri="{FF2B5EF4-FFF2-40B4-BE49-F238E27FC236}">
                    <a16:creationId xmlns:a16="http://schemas.microsoft.com/office/drawing/2014/main" id="{AB1802D5-F682-F647-8A2D-47A8E17E8887}"/>
                  </a:ext>
                </a:extLst>
              </p:cNvPr>
              <p:cNvGrpSpPr>
                <a:grpSpLocks/>
              </p:cNvGrpSpPr>
              <p:nvPr/>
            </p:nvGrpSpPr>
            <p:grpSpPr bwMode="auto">
              <a:xfrm>
                <a:off x="570" y="2126"/>
                <a:ext cx="173" cy="58"/>
                <a:chOff x="430" y="1223"/>
                <a:chExt cx="173" cy="58"/>
              </a:xfrm>
            </p:grpSpPr>
            <p:sp>
              <p:nvSpPr>
                <p:cNvPr id="453" name="Oval 201">
                  <a:extLst>
                    <a:ext uri="{FF2B5EF4-FFF2-40B4-BE49-F238E27FC236}">
                      <a16:creationId xmlns:a16="http://schemas.microsoft.com/office/drawing/2014/main" id="{4CC999BA-5749-AF44-883C-9F867A0764B4}"/>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454" name="Line 202">
                  <a:extLst>
                    <a:ext uri="{FF2B5EF4-FFF2-40B4-BE49-F238E27FC236}">
                      <a16:creationId xmlns:a16="http://schemas.microsoft.com/office/drawing/2014/main" id="{0F51DE48-D74A-954E-80C2-26053790BEC8}"/>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2" name="Freeform 315">
                <a:extLst>
                  <a:ext uri="{FF2B5EF4-FFF2-40B4-BE49-F238E27FC236}">
                    <a16:creationId xmlns:a16="http://schemas.microsoft.com/office/drawing/2014/main" id="{53018537-E3AB-AA47-8368-4779EFE3FA76}"/>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457" name="Group 356">
              <a:extLst>
                <a:ext uri="{FF2B5EF4-FFF2-40B4-BE49-F238E27FC236}">
                  <a16:creationId xmlns:a16="http://schemas.microsoft.com/office/drawing/2014/main" id="{42F106D2-E84E-1C49-B4BA-B7ED2FF848F4}"/>
                </a:ext>
              </a:extLst>
            </p:cNvPr>
            <p:cNvGrpSpPr>
              <a:grpSpLocks/>
            </p:cNvGrpSpPr>
            <p:nvPr/>
          </p:nvGrpSpPr>
          <p:grpSpPr bwMode="auto">
            <a:xfrm>
              <a:off x="496032" y="1875730"/>
              <a:ext cx="790522" cy="919642"/>
              <a:chOff x="2944" y="3306"/>
              <a:chExt cx="198" cy="524"/>
            </a:xfrm>
          </p:grpSpPr>
          <p:grpSp>
            <p:nvGrpSpPr>
              <p:cNvPr id="458" name="Group 298">
                <a:extLst>
                  <a:ext uri="{FF2B5EF4-FFF2-40B4-BE49-F238E27FC236}">
                    <a16:creationId xmlns:a16="http://schemas.microsoft.com/office/drawing/2014/main" id="{B90EA8F3-FE5B-E340-A547-24400EAFAD1A}"/>
                  </a:ext>
                </a:extLst>
              </p:cNvPr>
              <p:cNvGrpSpPr>
                <a:grpSpLocks/>
              </p:cNvGrpSpPr>
              <p:nvPr/>
            </p:nvGrpSpPr>
            <p:grpSpPr bwMode="auto">
              <a:xfrm>
                <a:off x="2944" y="3306"/>
                <a:ext cx="198" cy="518"/>
                <a:chOff x="3058" y="3370"/>
                <a:chExt cx="198" cy="518"/>
              </a:xfrm>
            </p:grpSpPr>
            <p:grpSp>
              <p:nvGrpSpPr>
                <p:cNvPr id="460" name="Group 294">
                  <a:extLst>
                    <a:ext uri="{FF2B5EF4-FFF2-40B4-BE49-F238E27FC236}">
                      <a16:creationId xmlns:a16="http://schemas.microsoft.com/office/drawing/2014/main" id="{69EEA373-1BF6-3F4F-81DC-103324DF632B}"/>
                    </a:ext>
                  </a:extLst>
                </p:cNvPr>
                <p:cNvGrpSpPr>
                  <a:grpSpLocks/>
                </p:cNvGrpSpPr>
                <p:nvPr/>
              </p:nvGrpSpPr>
              <p:grpSpPr bwMode="auto">
                <a:xfrm>
                  <a:off x="3083" y="3370"/>
                  <a:ext cx="173" cy="518"/>
                  <a:chOff x="3083" y="3370"/>
                  <a:chExt cx="173" cy="518"/>
                </a:xfrm>
              </p:grpSpPr>
              <p:grpSp>
                <p:nvGrpSpPr>
                  <p:cNvPr id="463" name="Group 292">
                    <a:extLst>
                      <a:ext uri="{FF2B5EF4-FFF2-40B4-BE49-F238E27FC236}">
                        <a16:creationId xmlns:a16="http://schemas.microsoft.com/office/drawing/2014/main" id="{7256AC4E-B964-8A49-A8A0-7C003F8722AF}"/>
                      </a:ext>
                    </a:extLst>
                  </p:cNvPr>
                  <p:cNvGrpSpPr>
                    <a:grpSpLocks/>
                  </p:cNvGrpSpPr>
                  <p:nvPr/>
                </p:nvGrpSpPr>
                <p:grpSpPr bwMode="auto">
                  <a:xfrm>
                    <a:off x="3083" y="3542"/>
                    <a:ext cx="173" cy="169"/>
                    <a:chOff x="3092" y="3427"/>
                    <a:chExt cx="173" cy="284"/>
                  </a:xfrm>
                </p:grpSpPr>
                <p:grpSp>
                  <p:nvGrpSpPr>
                    <p:cNvPr id="466" name="Group 286">
                      <a:extLst>
                        <a:ext uri="{FF2B5EF4-FFF2-40B4-BE49-F238E27FC236}">
                          <a16:creationId xmlns:a16="http://schemas.microsoft.com/office/drawing/2014/main" id="{28B5424A-2E80-C74E-A77E-C7CA96FF4F20}"/>
                        </a:ext>
                      </a:extLst>
                    </p:cNvPr>
                    <p:cNvGrpSpPr>
                      <a:grpSpLocks/>
                    </p:cNvGrpSpPr>
                    <p:nvPr/>
                  </p:nvGrpSpPr>
                  <p:grpSpPr bwMode="auto">
                    <a:xfrm>
                      <a:off x="3092" y="3427"/>
                      <a:ext cx="173" cy="230"/>
                      <a:chOff x="3168" y="3485"/>
                      <a:chExt cx="173" cy="230"/>
                    </a:xfrm>
                  </p:grpSpPr>
                  <p:sp>
                    <p:nvSpPr>
                      <p:cNvPr id="471" name="Line 283">
                        <a:extLst>
                          <a:ext uri="{FF2B5EF4-FFF2-40B4-BE49-F238E27FC236}">
                            <a16:creationId xmlns:a16="http://schemas.microsoft.com/office/drawing/2014/main" id="{F08C01DF-70EB-F146-A903-F666A7FF4A3B}"/>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2" name="Line 284">
                        <a:extLst>
                          <a:ext uri="{FF2B5EF4-FFF2-40B4-BE49-F238E27FC236}">
                            <a16:creationId xmlns:a16="http://schemas.microsoft.com/office/drawing/2014/main" id="{57F3D5C9-FE8E-CE4C-88B7-43C983287294}"/>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3" name="Line 285">
                        <a:extLst>
                          <a:ext uri="{FF2B5EF4-FFF2-40B4-BE49-F238E27FC236}">
                            <a16:creationId xmlns:a16="http://schemas.microsoft.com/office/drawing/2014/main" id="{87F426A5-FD23-4141-8970-C6B2A883DEF4}"/>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7" name="Group 287">
                      <a:extLst>
                        <a:ext uri="{FF2B5EF4-FFF2-40B4-BE49-F238E27FC236}">
                          <a16:creationId xmlns:a16="http://schemas.microsoft.com/office/drawing/2014/main" id="{0C535911-B6F5-D049-B86E-1A4132AB731B}"/>
                        </a:ext>
                      </a:extLst>
                    </p:cNvPr>
                    <p:cNvGrpSpPr>
                      <a:grpSpLocks/>
                    </p:cNvGrpSpPr>
                    <p:nvPr/>
                  </p:nvGrpSpPr>
                  <p:grpSpPr bwMode="auto">
                    <a:xfrm>
                      <a:off x="3128" y="3481"/>
                      <a:ext cx="91" cy="230"/>
                      <a:chOff x="3168" y="3485"/>
                      <a:chExt cx="173" cy="230"/>
                    </a:xfrm>
                  </p:grpSpPr>
                  <p:sp>
                    <p:nvSpPr>
                      <p:cNvPr id="468" name="Line 288">
                        <a:extLst>
                          <a:ext uri="{FF2B5EF4-FFF2-40B4-BE49-F238E27FC236}">
                            <a16:creationId xmlns:a16="http://schemas.microsoft.com/office/drawing/2014/main" id="{17393C3B-9244-2543-8AC8-CADC78579828}"/>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9" name="Line 289">
                        <a:extLst>
                          <a:ext uri="{FF2B5EF4-FFF2-40B4-BE49-F238E27FC236}">
                            <a16:creationId xmlns:a16="http://schemas.microsoft.com/office/drawing/2014/main" id="{33BDC516-E013-9049-8B77-9AF97F941DC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0" name="Line 290">
                        <a:extLst>
                          <a:ext uri="{FF2B5EF4-FFF2-40B4-BE49-F238E27FC236}">
                            <a16:creationId xmlns:a16="http://schemas.microsoft.com/office/drawing/2014/main" id="{0F1FAF2D-E042-364A-A3D7-4FC53F64F8F0}"/>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64" name="Line 291">
                    <a:extLst>
                      <a:ext uri="{FF2B5EF4-FFF2-40B4-BE49-F238E27FC236}">
                        <a16:creationId xmlns:a16="http://schemas.microsoft.com/office/drawing/2014/main" id="{19949DD6-167E-E544-B531-E211E7D94234}"/>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5" name="Line 293">
                    <a:extLst>
                      <a:ext uri="{FF2B5EF4-FFF2-40B4-BE49-F238E27FC236}">
                        <a16:creationId xmlns:a16="http://schemas.microsoft.com/office/drawing/2014/main" id="{02A08E44-2611-B147-A156-1A89B521028F}"/>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61" name="Text Box 296">
                  <a:extLst>
                    <a:ext uri="{FF2B5EF4-FFF2-40B4-BE49-F238E27FC236}">
                      <a16:creationId xmlns:a16="http://schemas.microsoft.com/office/drawing/2014/main" id="{A83E5528-2857-4548-8096-48835F4D4C21}"/>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462" name="Text Box 297">
                  <a:extLst>
                    <a:ext uri="{FF2B5EF4-FFF2-40B4-BE49-F238E27FC236}">
                      <a16:creationId xmlns:a16="http://schemas.microsoft.com/office/drawing/2014/main" id="{51D5B1DB-08B2-F548-BD77-30B3441EF60B}"/>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459" name="Freeform 355">
                <a:extLst>
                  <a:ext uri="{FF2B5EF4-FFF2-40B4-BE49-F238E27FC236}">
                    <a16:creationId xmlns:a16="http://schemas.microsoft.com/office/drawing/2014/main" id="{D245C241-C625-7E4E-93D3-FF795FDD90A8}"/>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474" name="Straight Connector 473">
              <a:extLst>
                <a:ext uri="{FF2B5EF4-FFF2-40B4-BE49-F238E27FC236}">
                  <a16:creationId xmlns:a16="http://schemas.microsoft.com/office/drawing/2014/main" id="{93F4FC96-84D0-1749-A224-5DB7862CE5B4}"/>
                </a:ext>
              </a:extLst>
            </p:cNvPr>
            <p:cNvCxnSpPr>
              <a:cxnSpLocks/>
            </p:cNvCxnSpPr>
            <p:nvPr/>
          </p:nvCxnSpPr>
          <p:spPr>
            <a:xfrm>
              <a:off x="941983" y="2723152"/>
              <a:ext cx="0" cy="3312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2B582C16-7017-C643-89F4-EEF3768908C1}"/>
                </a:ext>
              </a:extLst>
            </p:cNvPr>
            <p:cNvCxnSpPr>
              <a:cxnSpLocks/>
            </p:cNvCxnSpPr>
            <p:nvPr/>
          </p:nvCxnSpPr>
          <p:spPr>
            <a:xfrm>
              <a:off x="938366" y="1795171"/>
              <a:ext cx="0" cy="1734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4810B608-B03C-0141-9AA6-DF0706517E23}"/>
                </a:ext>
              </a:extLst>
            </p:cNvPr>
            <p:cNvSpPr txBox="1"/>
            <p:nvPr/>
          </p:nvSpPr>
          <p:spPr>
            <a:xfrm>
              <a:off x="631184" y="1552846"/>
              <a:ext cx="379163" cy="382920"/>
            </a:xfrm>
            <a:prstGeom prst="rect">
              <a:avLst/>
            </a:prstGeom>
            <a:noFill/>
          </p:spPr>
          <p:txBody>
            <a:bodyPr wrap="square" rtlCol="0">
              <a:spAutoFit/>
            </a:bodyPr>
            <a:lstStyle/>
            <a:p>
              <a:r>
                <a:rPr lang="en-US" sz="1400" dirty="0"/>
                <a:t>V</a:t>
              </a:r>
              <a:r>
                <a:rPr lang="en-US" sz="1400" baseline="-25000" dirty="0"/>
                <a:t>0</a:t>
              </a:r>
            </a:p>
          </p:txBody>
        </p:sp>
        <p:cxnSp>
          <p:nvCxnSpPr>
            <p:cNvPr id="497" name="Straight Connector 496">
              <a:extLst>
                <a:ext uri="{FF2B5EF4-FFF2-40B4-BE49-F238E27FC236}">
                  <a16:creationId xmlns:a16="http://schemas.microsoft.com/office/drawing/2014/main" id="{9FBC22AD-C547-4848-B066-0DBF9A962C2E}"/>
                </a:ext>
              </a:extLst>
            </p:cNvPr>
            <p:cNvCxnSpPr>
              <a:cxnSpLocks/>
            </p:cNvCxnSpPr>
            <p:nvPr/>
          </p:nvCxnSpPr>
          <p:spPr>
            <a:xfrm>
              <a:off x="364178" y="1518772"/>
              <a:ext cx="9661" cy="15453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F2FC054-FAED-7247-BA79-B1CE216C0127}"/>
                </a:ext>
              </a:extLst>
            </p:cNvPr>
            <p:cNvCxnSpPr>
              <a:cxnSpLocks/>
            </p:cNvCxnSpPr>
            <p:nvPr/>
          </p:nvCxnSpPr>
          <p:spPr>
            <a:xfrm>
              <a:off x="373839" y="3064091"/>
              <a:ext cx="13418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DF740F1-CB8E-B34C-AEE7-D6F48DDDE688}"/>
                </a:ext>
              </a:extLst>
            </p:cNvPr>
            <p:cNvCxnSpPr>
              <a:cxnSpLocks/>
            </p:cNvCxnSpPr>
            <p:nvPr/>
          </p:nvCxnSpPr>
          <p:spPr>
            <a:xfrm>
              <a:off x="364178" y="1529809"/>
              <a:ext cx="5750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6" name="Picture 2" descr="Capacitor Charge and Time Constant Calculator - Electrical Engineering &amp;  Electronics Tools">
            <a:extLst>
              <a:ext uri="{FF2B5EF4-FFF2-40B4-BE49-F238E27FC236}">
                <a16:creationId xmlns:a16="http://schemas.microsoft.com/office/drawing/2014/main" id="{55AAD146-AE46-7145-BCCB-5C78AE3470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42823" y="1377148"/>
            <a:ext cx="3739311" cy="1669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R Series Circuit - Series Inductor Resistor">
            <a:extLst>
              <a:ext uri="{FF2B5EF4-FFF2-40B4-BE49-F238E27FC236}">
                <a16:creationId xmlns:a16="http://schemas.microsoft.com/office/drawing/2014/main" id="{399381CE-F7E7-C942-A6CD-291FCFEE60F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45703" y="4107766"/>
            <a:ext cx="3855428" cy="221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70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692030" y="53617"/>
            <a:ext cx="10533408"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Amplifier classes</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70</a:t>
            </a:fld>
            <a:endParaRPr lang="en-US" dirty="0">
              <a:solidFill>
                <a:schemeClr val="tx1"/>
              </a:solidFill>
            </a:endParaRPr>
          </a:p>
        </p:txBody>
      </p:sp>
      <p:cxnSp>
        <p:nvCxnSpPr>
          <p:cNvPr id="153" name="Straight Connector 152">
            <a:extLst>
              <a:ext uri="{FF2B5EF4-FFF2-40B4-BE49-F238E27FC236}">
                <a16:creationId xmlns:a16="http://schemas.microsoft.com/office/drawing/2014/main" id="{69611389-E6B3-224D-96B0-0877620D563E}"/>
              </a:ext>
            </a:extLst>
          </p:cNvPr>
          <p:cNvCxnSpPr/>
          <p:nvPr/>
        </p:nvCxnSpPr>
        <p:spPr>
          <a:xfrm>
            <a:off x="4406115" y="3926965"/>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17DECB73-6CAD-E34A-9A7B-C2D0CD57354E}"/>
              </a:ext>
            </a:extLst>
          </p:cNvPr>
          <p:cNvCxnSpPr>
            <a:cxnSpLocks/>
          </p:cNvCxnSpPr>
          <p:nvPr/>
        </p:nvCxnSpPr>
        <p:spPr>
          <a:xfrm flipH="1" flipV="1">
            <a:off x="4396227" y="5309197"/>
            <a:ext cx="2330912" cy="141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BCBA5CE2-637D-3645-9333-E174959216CB}"/>
              </a:ext>
            </a:extLst>
          </p:cNvPr>
          <p:cNvSpPr txBox="1"/>
          <p:nvPr/>
        </p:nvSpPr>
        <p:spPr>
          <a:xfrm flipH="1">
            <a:off x="4110820" y="4395519"/>
            <a:ext cx="38750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56" name="TextBox 155">
            <a:extLst>
              <a:ext uri="{FF2B5EF4-FFF2-40B4-BE49-F238E27FC236}">
                <a16:creationId xmlns:a16="http://schemas.microsoft.com/office/drawing/2014/main" id="{F4CEFB88-5CAC-2441-A383-4ECCCD53C3E0}"/>
              </a:ext>
            </a:extLst>
          </p:cNvPr>
          <p:cNvSpPr txBox="1"/>
          <p:nvPr/>
        </p:nvSpPr>
        <p:spPr>
          <a:xfrm>
            <a:off x="5142889" y="5436783"/>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57" name="TextBox 156">
            <a:extLst>
              <a:ext uri="{FF2B5EF4-FFF2-40B4-BE49-F238E27FC236}">
                <a16:creationId xmlns:a16="http://schemas.microsoft.com/office/drawing/2014/main" id="{EEB58EDD-6EBC-E64C-A2C0-B6C524CF07D0}"/>
              </a:ext>
            </a:extLst>
          </p:cNvPr>
          <p:cNvSpPr txBox="1"/>
          <p:nvPr/>
        </p:nvSpPr>
        <p:spPr>
          <a:xfrm>
            <a:off x="4556341" y="5709686"/>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D</a:t>
            </a:r>
            <a:endParaRPr lang="en-US" dirty="0">
              <a:solidFill>
                <a:srgbClr val="000000"/>
              </a:solidFill>
              <a:latin typeface="Calibri"/>
              <a:ea typeface="Calibri"/>
              <a:cs typeface="Calibri"/>
              <a:sym typeface="Calibri"/>
            </a:endParaRPr>
          </a:p>
        </p:txBody>
      </p:sp>
      <p:cxnSp>
        <p:nvCxnSpPr>
          <p:cNvPr id="158" name="Straight Connector 157">
            <a:extLst>
              <a:ext uri="{FF2B5EF4-FFF2-40B4-BE49-F238E27FC236}">
                <a16:creationId xmlns:a16="http://schemas.microsoft.com/office/drawing/2014/main" id="{7A0C20C8-8D18-BC41-9705-493316FC196C}"/>
              </a:ext>
            </a:extLst>
          </p:cNvPr>
          <p:cNvCxnSpPr/>
          <p:nvPr/>
        </p:nvCxnSpPr>
        <p:spPr>
          <a:xfrm>
            <a:off x="7171790" y="3941139"/>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9" name="Straight Connector 158">
            <a:extLst>
              <a:ext uri="{FF2B5EF4-FFF2-40B4-BE49-F238E27FC236}">
                <a16:creationId xmlns:a16="http://schemas.microsoft.com/office/drawing/2014/main" id="{FE20004E-3403-D644-A324-B069F6ABE7E9}"/>
              </a:ext>
            </a:extLst>
          </p:cNvPr>
          <p:cNvCxnSpPr>
            <a:cxnSpLocks/>
          </p:cNvCxnSpPr>
          <p:nvPr/>
        </p:nvCxnSpPr>
        <p:spPr>
          <a:xfrm flipH="1">
            <a:off x="7161903" y="5323371"/>
            <a:ext cx="22954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0" name="TextBox 159">
            <a:extLst>
              <a:ext uri="{FF2B5EF4-FFF2-40B4-BE49-F238E27FC236}">
                <a16:creationId xmlns:a16="http://schemas.microsoft.com/office/drawing/2014/main" id="{54C02EEE-E49A-AF40-9302-C3386D426E4B}"/>
              </a:ext>
            </a:extLst>
          </p:cNvPr>
          <p:cNvSpPr txBox="1"/>
          <p:nvPr/>
        </p:nvSpPr>
        <p:spPr>
          <a:xfrm>
            <a:off x="6824043" y="4228216"/>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latin typeface="Calibri"/>
                <a:ea typeface="Calibri"/>
                <a:cs typeface="Calibri"/>
                <a:sym typeface="Calibri"/>
              </a:rPr>
              <a:t>V</a:t>
            </a:r>
          </a:p>
        </p:txBody>
      </p:sp>
      <p:sp>
        <p:nvSpPr>
          <p:cNvPr id="161" name="TextBox 160">
            <a:extLst>
              <a:ext uri="{FF2B5EF4-FFF2-40B4-BE49-F238E27FC236}">
                <a16:creationId xmlns:a16="http://schemas.microsoft.com/office/drawing/2014/main" id="{A6EBDA93-0764-C641-95AD-2052821E2C0F}"/>
              </a:ext>
            </a:extLst>
          </p:cNvPr>
          <p:cNvSpPr txBox="1"/>
          <p:nvPr/>
        </p:nvSpPr>
        <p:spPr>
          <a:xfrm>
            <a:off x="7908564" y="5450957"/>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2" name="TextBox 161">
            <a:extLst>
              <a:ext uri="{FF2B5EF4-FFF2-40B4-BE49-F238E27FC236}">
                <a16:creationId xmlns:a16="http://schemas.microsoft.com/office/drawing/2014/main" id="{B1342CA2-1D24-7447-BD90-446504795A8F}"/>
              </a:ext>
            </a:extLst>
          </p:cNvPr>
          <p:cNvSpPr txBox="1"/>
          <p:nvPr/>
        </p:nvSpPr>
        <p:spPr>
          <a:xfrm>
            <a:off x="7020743" y="5763207"/>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E</a:t>
            </a:r>
            <a:endParaRPr lang="en-US" dirty="0">
              <a:solidFill>
                <a:srgbClr val="000000"/>
              </a:solidFill>
              <a:latin typeface="Calibri"/>
              <a:ea typeface="Calibri"/>
              <a:cs typeface="Calibri"/>
              <a:sym typeface="Calibri"/>
            </a:endParaRPr>
          </a:p>
        </p:txBody>
      </p:sp>
      <p:cxnSp>
        <p:nvCxnSpPr>
          <p:cNvPr id="163" name="Straight Connector 162">
            <a:extLst>
              <a:ext uri="{FF2B5EF4-FFF2-40B4-BE49-F238E27FC236}">
                <a16:creationId xmlns:a16="http://schemas.microsoft.com/office/drawing/2014/main" id="{EE341A7D-E862-864B-BD64-093D09BBFA58}"/>
              </a:ext>
            </a:extLst>
          </p:cNvPr>
          <p:cNvCxnSpPr/>
          <p:nvPr/>
        </p:nvCxnSpPr>
        <p:spPr>
          <a:xfrm>
            <a:off x="9621928" y="3912790"/>
            <a:ext cx="0" cy="13822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64" name="Straight Connector 163">
            <a:extLst>
              <a:ext uri="{FF2B5EF4-FFF2-40B4-BE49-F238E27FC236}">
                <a16:creationId xmlns:a16="http://schemas.microsoft.com/office/drawing/2014/main" id="{746016DF-34B4-7845-AA81-18D6F654869F}"/>
              </a:ext>
            </a:extLst>
          </p:cNvPr>
          <p:cNvCxnSpPr>
            <a:cxnSpLocks/>
          </p:cNvCxnSpPr>
          <p:nvPr/>
        </p:nvCxnSpPr>
        <p:spPr>
          <a:xfrm flipH="1">
            <a:off x="9612041" y="5295022"/>
            <a:ext cx="223874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5" name="TextBox 164">
            <a:extLst>
              <a:ext uri="{FF2B5EF4-FFF2-40B4-BE49-F238E27FC236}">
                <a16:creationId xmlns:a16="http://schemas.microsoft.com/office/drawing/2014/main" id="{C07ECA64-6032-3949-B6A2-FA26BDB7BF7D}"/>
              </a:ext>
            </a:extLst>
          </p:cNvPr>
          <p:cNvSpPr txBox="1"/>
          <p:nvPr/>
        </p:nvSpPr>
        <p:spPr>
          <a:xfrm>
            <a:off x="9274181" y="4199867"/>
            <a:ext cx="22377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V</a:t>
            </a:r>
            <a:endParaRPr lang="en-US" dirty="0">
              <a:solidFill>
                <a:srgbClr val="000000"/>
              </a:solidFill>
              <a:latin typeface="Calibri"/>
              <a:ea typeface="Calibri"/>
              <a:cs typeface="Calibri"/>
              <a:sym typeface="Calibri"/>
            </a:endParaRPr>
          </a:p>
        </p:txBody>
      </p:sp>
      <p:sp>
        <p:nvSpPr>
          <p:cNvPr id="167" name="TextBox 166">
            <a:extLst>
              <a:ext uri="{FF2B5EF4-FFF2-40B4-BE49-F238E27FC236}">
                <a16:creationId xmlns:a16="http://schemas.microsoft.com/office/drawing/2014/main" id="{D819D116-0DD3-6348-9A42-9FCDC1976406}"/>
              </a:ext>
            </a:extLst>
          </p:cNvPr>
          <p:cNvSpPr txBox="1"/>
          <p:nvPr/>
        </p:nvSpPr>
        <p:spPr>
          <a:xfrm>
            <a:off x="10358702" y="5422608"/>
            <a:ext cx="16927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dirty="0">
                <a:solidFill>
                  <a:srgbClr val="000000"/>
                </a:solidFill>
              </a:rPr>
              <a:t>t</a:t>
            </a:r>
            <a:endParaRPr lang="en-US" dirty="0">
              <a:solidFill>
                <a:srgbClr val="000000"/>
              </a:solidFill>
              <a:latin typeface="Calibri"/>
              <a:ea typeface="Calibri"/>
              <a:cs typeface="Calibri"/>
              <a:sym typeface="Calibri"/>
            </a:endParaRPr>
          </a:p>
        </p:txBody>
      </p:sp>
      <p:sp>
        <p:nvSpPr>
          <p:cNvPr id="168" name="TextBox 167">
            <a:extLst>
              <a:ext uri="{FF2B5EF4-FFF2-40B4-BE49-F238E27FC236}">
                <a16:creationId xmlns:a16="http://schemas.microsoft.com/office/drawing/2014/main" id="{AC512386-9B5C-9441-B4CA-E8F3BE559435}"/>
              </a:ext>
            </a:extLst>
          </p:cNvPr>
          <p:cNvSpPr txBox="1"/>
          <p:nvPr/>
        </p:nvSpPr>
        <p:spPr>
          <a:xfrm>
            <a:off x="9470881" y="5734858"/>
            <a:ext cx="166931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Class F</a:t>
            </a:r>
            <a:endParaRPr lang="en-US" dirty="0">
              <a:solidFill>
                <a:srgbClr val="000000"/>
              </a:solidFill>
              <a:latin typeface="Calibri"/>
              <a:ea typeface="Calibri"/>
              <a:cs typeface="Calibri"/>
              <a:sym typeface="Calibri"/>
            </a:endParaRPr>
          </a:p>
        </p:txBody>
      </p:sp>
      <p:cxnSp>
        <p:nvCxnSpPr>
          <p:cNvPr id="48" name="Straight Connector 47">
            <a:extLst>
              <a:ext uri="{FF2B5EF4-FFF2-40B4-BE49-F238E27FC236}">
                <a16:creationId xmlns:a16="http://schemas.microsoft.com/office/drawing/2014/main" id="{744E18C6-BFD5-4942-A3A7-A0C549BD8C92}"/>
              </a:ext>
            </a:extLst>
          </p:cNvPr>
          <p:cNvCxnSpPr/>
          <p:nvPr/>
        </p:nvCxnSpPr>
        <p:spPr>
          <a:xfrm>
            <a:off x="4430718" y="4395519"/>
            <a:ext cx="1055090" cy="0"/>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C9DE4415-8E32-984A-8112-73FF0A137986}"/>
              </a:ext>
            </a:extLst>
          </p:cNvPr>
          <p:cNvCxnSpPr>
            <a:cxnSpLocks/>
          </p:cNvCxnSpPr>
          <p:nvPr/>
        </p:nvCxnSpPr>
        <p:spPr>
          <a:xfrm>
            <a:off x="5452415" y="4395519"/>
            <a:ext cx="0" cy="927852"/>
          </a:xfrm>
          <a:prstGeom prst="line">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2" name="Freeform 171">
            <a:extLst>
              <a:ext uri="{FF2B5EF4-FFF2-40B4-BE49-F238E27FC236}">
                <a16:creationId xmlns:a16="http://schemas.microsoft.com/office/drawing/2014/main" id="{CBA76146-F87B-1A49-8140-CC4EE904B634}"/>
              </a:ext>
            </a:extLst>
          </p:cNvPr>
          <p:cNvSpPr/>
          <p:nvPr/>
        </p:nvSpPr>
        <p:spPr>
          <a:xfrm>
            <a:off x="7221412" y="4161781"/>
            <a:ext cx="1487265" cy="1209754"/>
          </a:xfrm>
          <a:custGeom>
            <a:avLst/>
            <a:gdLst>
              <a:gd name="connsiteX0" fmla="*/ 0 w 1487265"/>
              <a:gd name="connsiteY0" fmla="*/ 1127051 h 1209754"/>
              <a:gd name="connsiteX1" fmla="*/ 669851 w 1487265"/>
              <a:gd name="connsiteY1" fmla="*/ 0 h 1209754"/>
              <a:gd name="connsiteX2" fmla="*/ 1435395 w 1487265"/>
              <a:gd name="connsiteY2" fmla="*/ 1127051 h 1209754"/>
              <a:gd name="connsiteX3" fmla="*/ 1424762 w 1487265"/>
              <a:gd name="connsiteY3" fmla="*/ 1127051 h 1209754"/>
              <a:gd name="connsiteX4" fmla="*/ 1477925 w 1487265"/>
              <a:gd name="connsiteY4" fmla="*/ 1148316 h 120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265" h="1209754">
                <a:moveTo>
                  <a:pt x="0" y="1127051"/>
                </a:moveTo>
                <a:cubicBezTo>
                  <a:pt x="215309" y="563525"/>
                  <a:pt x="430619" y="0"/>
                  <a:pt x="669851" y="0"/>
                </a:cubicBezTo>
                <a:cubicBezTo>
                  <a:pt x="909083" y="0"/>
                  <a:pt x="1435395" y="1127051"/>
                  <a:pt x="1435395" y="1127051"/>
                </a:cubicBezTo>
                <a:cubicBezTo>
                  <a:pt x="1561214" y="1314893"/>
                  <a:pt x="1417674" y="1123507"/>
                  <a:pt x="1424762" y="1127051"/>
                </a:cubicBezTo>
                <a:cubicBezTo>
                  <a:pt x="1431850" y="1130595"/>
                  <a:pt x="1454887" y="1139455"/>
                  <a:pt x="1477925" y="1148316"/>
                </a:cubicBezTo>
              </a:path>
            </a:pathLst>
          </a:cu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173" name="Curved Connector 172">
            <a:extLst>
              <a:ext uri="{FF2B5EF4-FFF2-40B4-BE49-F238E27FC236}">
                <a16:creationId xmlns:a16="http://schemas.microsoft.com/office/drawing/2014/main" id="{2DE2D52F-A20D-604A-B98F-3E39A8AB134F}"/>
              </a:ext>
            </a:extLst>
          </p:cNvPr>
          <p:cNvCxnSpPr>
            <a:cxnSpLocks/>
          </p:cNvCxnSpPr>
          <p:nvPr/>
        </p:nvCxnSpPr>
        <p:spPr>
          <a:xfrm>
            <a:off x="10237857" y="4494483"/>
            <a:ext cx="778550" cy="748326"/>
          </a:xfrm>
          <a:prstGeom prst="curvedConnector3">
            <a:avLst>
              <a:gd name="adj1" fmla="val 50000"/>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Curved Connector 173">
            <a:extLst>
              <a:ext uri="{FF2B5EF4-FFF2-40B4-BE49-F238E27FC236}">
                <a16:creationId xmlns:a16="http://schemas.microsoft.com/office/drawing/2014/main" id="{065F247D-E655-974D-BAE2-1DE69D7AB9BE}"/>
              </a:ext>
            </a:extLst>
          </p:cNvPr>
          <p:cNvCxnSpPr/>
          <p:nvPr/>
        </p:nvCxnSpPr>
        <p:spPr>
          <a:xfrm flipV="1">
            <a:off x="11004326" y="4494483"/>
            <a:ext cx="984702" cy="748326"/>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4" name="Curved Connector 53">
            <a:extLst>
              <a:ext uri="{FF2B5EF4-FFF2-40B4-BE49-F238E27FC236}">
                <a16:creationId xmlns:a16="http://schemas.microsoft.com/office/drawing/2014/main" id="{0D7D0E50-0CB1-BC4C-9C71-2C6F7DFB37DF}"/>
              </a:ext>
            </a:extLst>
          </p:cNvPr>
          <p:cNvCxnSpPr>
            <a:cxnSpLocks/>
          </p:cNvCxnSpPr>
          <p:nvPr/>
        </p:nvCxnSpPr>
        <p:spPr>
          <a:xfrm flipV="1">
            <a:off x="9621928" y="4495163"/>
            <a:ext cx="612456" cy="510389"/>
          </a:xfrm>
          <a:prstGeom prst="curvedConnector3">
            <a:avLst/>
          </a:prstGeom>
          <a:noFill/>
          <a:ln w="25400" cap="flat">
            <a:solidFill>
              <a:srgbClr val="4F81B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0AD1E11-BC19-5B41-9439-9AC84AA6A36A}"/>
                  </a:ext>
                </a:extLst>
              </p:cNvPr>
              <p:cNvSpPr txBox="1"/>
              <p:nvPr/>
            </p:nvSpPr>
            <p:spPr>
              <a:xfrm>
                <a:off x="360687" y="1644402"/>
                <a:ext cx="4587009" cy="2841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b="1" dirty="0">
                    <a:solidFill>
                      <a:srgbClr val="000000"/>
                    </a:solidFill>
                    <a:latin typeface="Calibri"/>
                    <a:ea typeface="Calibri"/>
                    <a:cs typeface="Calibri"/>
                    <a:sym typeface="Calibri"/>
                  </a:rPr>
                  <a:t>Class</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Efficiency</a:t>
                </a:r>
                <a:r>
                  <a:rPr lang="en-US" sz="1600" dirty="0">
                    <a:solidFill>
                      <a:srgbClr val="000000"/>
                    </a:solidFill>
                    <a:latin typeface="Calibri"/>
                    <a:ea typeface="Calibri"/>
                    <a:cs typeface="Calibri"/>
                    <a:sym typeface="Calibri"/>
                  </a:rPr>
                  <a:t>             </a:t>
                </a:r>
                <a:r>
                  <a:rPr lang="en-US" sz="1600" b="1" dirty="0">
                    <a:solidFill>
                      <a:srgbClr val="000000"/>
                    </a:solidFill>
                    <a:latin typeface="Calibri"/>
                    <a:ea typeface="Calibri"/>
                    <a:cs typeface="Calibri"/>
                    <a:sym typeface="Calibri"/>
                  </a:rPr>
                  <a:t>Characteristics</a:t>
                </a:r>
              </a:p>
              <a:p>
                <a:pPr defTabSz="457200" latinLnBrk="1" hangingPunct="0"/>
                <a:r>
                  <a:rPr lang="en-US" sz="1600" dirty="0">
                    <a:solidFill>
                      <a:srgbClr val="000000"/>
                    </a:solidFill>
                  </a:rPr>
                  <a:t>A                 35%                      Full bias</a:t>
                </a:r>
              </a:p>
              <a:p>
                <a:pPr defTabSz="457200" latinLnBrk="1" hangingPunct="0"/>
                <a:r>
                  <a:rPr lang="en-US" sz="1600" dirty="0">
                    <a:solidFill>
                      <a:srgbClr val="000000"/>
                    </a:solidFill>
                    <a:latin typeface="Calibri"/>
                    <a:ea typeface="Calibri"/>
                    <a:cs typeface="Calibri"/>
                    <a:sym typeface="Calibri"/>
                  </a:rPr>
                  <a:t>B                 60%                      Low bias</a:t>
                </a:r>
              </a:p>
              <a:p>
                <a:pPr defTabSz="457200" latinLnBrk="1" hangingPunct="0"/>
                <a:r>
                  <a:rPr lang="en-US" sz="1600" dirty="0">
                    <a:solidFill>
                      <a:srgbClr val="000000"/>
                    </a:solidFill>
                  </a:rPr>
                  <a:t>C                 75%                      Saturating</a:t>
                </a:r>
              </a:p>
              <a:p>
                <a:pPr defTabSz="457200" latinLnBrk="1" hangingPunct="0"/>
                <a:r>
                  <a:rPr lang="en-US" sz="1600" dirty="0">
                    <a:solidFill>
                      <a:srgbClr val="000000"/>
                    </a:solidFill>
                    <a:latin typeface="Calibri"/>
                    <a:ea typeface="Calibri"/>
                    <a:cs typeface="Calibri"/>
                    <a:sym typeface="Calibri"/>
                  </a:rPr>
                  <a:t>D                 75%                      Switch in pass-band</a:t>
                </a:r>
              </a:p>
              <a:p>
                <a:pPr defTabSz="457200" latinLnBrk="1" hangingPunct="0"/>
                <a:r>
                  <a:rPr lang="en-US" sz="1600" dirty="0">
                    <a:solidFill>
                      <a:srgbClr val="000000"/>
                    </a:solidFill>
                  </a:rPr>
                  <a:t>E                  90%                      Voltage switch</a:t>
                </a:r>
              </a:p>
              <a:p>
                <a:pPr defTabSz="457200" latinLnBrk="1" hangingPunct="0"/>
                <a:r>
                  <a:rPr lang="en-US" sz="1600" dirty="0">
                    <a:solidFill>
                      <a:srgbClr val="000000"/>
                    </a:solidFill>
                    <a:latin typeface="Calibri"/>
                    <a:ea typeface="Calibri"/>
                    <a:cs typeface="Calibri"/>
                    <a:sym typeface="Calibri"/>
                  </a:rPr>
                  <a:t>F                  80%                      Harmonic resonators</a:t>
                </a:r>
                <a:endParaRPr lang="en-US" sz="1600" dirty="0">
                  <a:solidFill>
                    <a:srgbClr val="000000"/>
                  </a:solidFill>
                </a:endParaRPr>
              </a:p>
              <a:p>
                <a:pPr defTabSz="457200" latinLnBrk="1" hangingPunct="0"/>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sym typeface="Calibri"/>
                        </a:rPr>
                        <m:t>𝜂</m:t>
                      </m:r>
                      <m:r>
                        <a:rPr lang="en-US" sz="1600" i="1">
                          <a:solidFill>
                            <a:srgbClr val="000000"/>
                          </a:solidFill>
                          <a:latin typeface="Cambria Math" panose="02040503050406030204" pitchFamily="18" charset="0"/>
                          <a:ea typeface="Cambria Math" panose="02040503050406030204" pitchFamily="18" charset="0"/>
                          <a:sym typeface="Calibri"/>
                        </a:rPr>
                        <m:t>= </m:t>
                      </m:r>
                      <m:f>
                        <m:fPr>
                          <m:ctrlPr>
                            <a:rPr lang="en-US" sz="1600" i="1">
                              <a:solidFill>
                                <a:srgbClr val="000000"/>
                              </a:solidFill>
                              <a:latin typeface="Cambria Math" panose="02040503050406030204" pitchFamily="18" charset="0"/>
                              <a:ea typeface="Cambria Math" panose="02040503050406030204" pitchFamily="18" charset="0"/>
                              <a:sym typeface="Calibri"/>
                            </a:rPr>
                          </m:ctrlPr>
                        </m:fPr>
                        <m:num>
                          <m:r>
                            <a:rPr lang="en-US" sz="1600" i="1">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den>
                      </m:f>
                      <m:r>
                        <a:rPr lang="en-US" sz="1600" i="1">
                          <a:solidFill>
                            <a:srgbClr val="000000"/>
                          </a:solidFill>
                          <a:latin typeface="Cambria Math" panose="02040503050406030204" pitchFamily="18" charset="0"/>
                          <a:ea typeface="Cambria Math" panose="02040503050406030204" pitchFamily="18" charset="0"/>
                          <a:sym typeface="Calibri"/>
                        </a:rPr>
                        <m:t>, </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𝑑</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0</m:t>
                          </m:r>
                        </m:sub>
                      </m:sSub>
                      <m:r>
                        <a:rPr lang="en-US" sz="1600" i="1">
                          <a:solidFill>
                            <a:srgbClr val="000000"/>
                          </a:solidFill>
                          <a:latin typeface="Cambria Math" panose="02040503050406030204" pitchFamily="18" charset="0"/>
                          <a:ea typeface="Cambria Math" panose="02040503050406030204" pitchFamily="18" charset="0"/>
                          <a:sym typeface="Calibri"/>
                        </a:rPr>
                        <m:t>−</m:t>
                      </m:r>
                      <m:sSub>
                        <m:sSubPr>
                          <m:ctrlPr>
                            <a:rPr lang="en-US" sz="1600" i="1">
                              <a:solidFill>
                                <a:srgbClr val="000000"/>
                              </a:solidFill>
                              <a:latin typeface="Cambria Math" panose="02040503050406030204" pitchFamily="18" charset="0"/>
                              <a:ea typeface="Cambria Math" panose="02040503050406030204" pitchFamily="18" charset="0"/>
                              <a:sym typeface="Calibri"/>
                            </a:rPr>
                          </m:ctrlPr>
                        </m:sSubPr>
                        <m:e>
                          <m:r>
                            <a:rPr lang="en-US" sz="1600" i="1">
                              <a:solidFill>
                                <a:srgbClr val="000000"/>
                              </a:solidFill>
                              <a:latin typeface="Cambria Math" panose="02040503050406030204" pitchFamily="18" charset="0"/>
                              <a:ea typeface="Cambria Math" panose="02040503050406030204" pitchFamily="18" charset="0"/>
                              <a:sym typeface="Calibri"/>
                            </a:rPr>
                            <m:t>𝑃</m:t>
                          </m:r>
                        </m:e>
                        <m:sub>
                          <m:r>
                            <a:rPr lang="en-US" sz="1600" i="1">
                              <a:solidFill>
                                <a:srgbClr val="000000"/>
                              </a:solidFill>
                              <a:latin typeface="Cambria Math" panose="02040503050406030204" pitchFamily="18" charset="0"/>
                              <a:ea typeface="Cambria Math" panose="02040503050406030204" pitchFamily="18" charset="0"/>
                              <a:sym typeface="Calibri"/>
                            </a:rPr>
                            <m:t>𝑖</m:t>
                          </m:r>
                        </m:sub>
                      </m:sSub>
                    </m:oMath>
                  </m:oMathPara>
                </a14:m>
                <a:endParaRPr lang="en-US" sz="1600" dirty="0">
                  <a:solidFill>
                    <a:srgbClr val="000000"/>
                  </a:solidFill>
                  <a:latin typeface="Calibri"/>
                  <a:ea typeface="Calibri"/>
                  <a:cs typeface="Calibri"/>
                  <a:sym typeface="Calibri"/>
                </a:endParaRPr>
              </a:p>
              <a:p>
                <a:pPr defTabSz="457200" latinLnBrk="1" hangingPunct="0"/>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𝑑</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𝑎</m:t>
                          </m:r>
                        </m:sub>
                      </m:sSub>
                      <m:r>
                        <a:rPr lang="en-US" sz="1600" i="1">
                          <a:solidFill>
                            <a:srgbClr val="000000"/>
                          </a:solidFill>
                          <a:latin typeface="Cambria Math" panose="02040503050406030204" pitchFamily="18" charset="0"/>
                          <a:cs typeface="Calibri"/>
                          <a:sym typeface="Calibri"/>
                        </a:rPr>
                        <m:t>+</m:t>
                      </m:r>
                      <m:sSub>
                        <m:sSubPr>
                          <m:ctrlPr>
                            <a:rPr lang="en-US" sz="1600" i="1">
                              <a:solidFill>
                                <a:srgbClr val="000000"/>
                              </a:solidFill>
                              <a:latin typeface="Cambria Math" panose="02040503050406030204" pitchFamily="18" charset="0"/>
                              <a:cs typeface="Calibri"/>
                              <a:sym typeface="Calibri"/>
                            </a:rPr>
                          </m:ctrlPr>
                        </m:sSubPr>
                        <m:e>
                          <m:r>
                            <a:rPr lang="en-US" sz="1600" i="1">
                              <a:solidFill>
                                <a:srgbClr val="000000"/>
                              </a:solidFill>
                              <a:latin typeface="Cambria Math" panose="02040503050406030204" pitchFamily="18" charset="0"/>
                              <a:cs typeface="Calibri"/>
                              <a:sym typeface="Calibri"/>
                            </a:rPr>
                            <m:t>𝑃</m:t>
                          </m:r>
                        </m:e>
                        <m:sub>
                          <m:r>
                            <a:rPr lang="en-US" sz="1600" i="1">
                              <a:solidFill>
                                <a:srgbClr val="000000"/>
                              </a:solidFill>
                              <a:latin typeface="Cambria Math" panose="02040503050406030204" pitchFamily="18" charset="0"/>
                              <a:cs typeface="Calibri"/>
                              <a:sym typeface="Calibri"/>
                            </a:rPr>
                            <m:t>𝑜𝑛</m:t>
                          </m:r>
                        </m:sub>
                      </m:sSub>
                    </m:oMath>
                  </m:oMathPara>
                </a14:m>
                <a:endParaRPr lang="en-US" sz="1600"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xmlns="">
          <p:sp>
            <p:nvSpPr>
              <p:cNvPr id="45" name="TextBox 44">
                <a:extLst>
                  <a:ext uri="{FF2B5EF4-FFF2-40B4-BE49-F238E27FC236}">
                    <a16:creationId xmlns:a16="http://schemas.microsoft.com/office/drawing/2014/main" id="{50AD1E11-BC19-5B41-9439-9AC84AA6A36A}"/>
                  </a:ext>
                </a:extLst>
              </p:cNvPr>
              <p:cNvSpPr txBox="1">
                <a:spLocks noRot="1" noChangeAspect="1" noMove="1" noResize="1" noEditPoints="1" noAdjustHandles="1" noChangeArrowheads="1" noChangeShapeType="1" noTextEdit="1"/>
              </p:cNvSpPr>
              <p:nvPr/>
            </p:nvSpPr>
            <p:spPr>
              <a:xfrm>
                <a:off x="360687" y="1644402"/>
                <a:ext cx="4587009" cy="2841930"/>
              </a:xfrm>
              <a:prstGeom prst="rect">
                <a:avLst/>
              </a:prstGeom>
              <a:blipFill>
                <a:blip r:embed="rId3"/>
                <a:stretch>
                  <a:fillRect l="-1657" t="-444"/>
                </a:stretch>
              </a:blipFill>
              <a:ln w="12700" cap="flat">
                <a:noFill/>
                <a:miter lim="400000"/>
              </a:ln>
              <a:effectLst/>
            </p:spPr>
            <p:txBody>
              <a:bodyPr/>
              <a:lstStyle/>
              <a:p>
                <a:r>
                  <a:rPr lang="en-US">
                    <a:noFill/>
                  </a:rPr>
                  <a:t> </a:t>
                </a:r>
              </a:p>
            </p:txBody>
          </p:sp>
        </mc:Fallback>
      </mc:AlternateContent>
      <p:pic>
        <p:nvPicPr>
          <p:cNvPr id="1026" name="Picture 2" descr="Classes of Power Amplifiers (Class A, B, AB, C, D Amplifiers Explained)">
            <a:extLst>
              <a:ext uri="{FF2B5EF4-FFF2-40B4-BE49-F238E27FC236}">
                <a16:creationId xmlns:a16="http://schemas.microsoft.com/office/drawing/2014/main" id="{F7D164D9-50C4-1E42-8DB6-0DDD4463B1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53267" y="1001411"/>
            <a:ext cx="5123116" cy="283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12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Efficiency of class A amplifiers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85665" y="1556848"/>
                <a:ext cx="10620669" cy="49599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Here,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𝑜</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power from the supply,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dissipated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𝑃</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output power.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𝑅</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the collector resistor.</a:t>
                </a:r>
              </a:p>
              <a:p>
                <a:pPr marL="285750" indent="-28575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sub>
                        </m:sSub>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𝑃</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DC power</a:t>
                </a:r>
              </a:p>
              <a:p>
                <a:pPr marL="285750" indent="-28575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 &lt;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r>
                      <a:rPr lang="en-US" sz="2000" b="0" i="1" smtClean="0">
                        <a:solidFill>
                          <a:srgbClr val="000000"/>
                        </a:solidFill>
                        <a:latin typeface="Cambria Math" panose="02040503050406030204" pitchFamily="18" charset="0"/>
                        <a:ea typeface="Cambria Math" panose="02040503050406030204" pitchFamily="18" charset="0"/>
                        <a:sym typeface="Calibri"/>
                      </a:rPr>
                      <m:t>&gt;</m:t>
                    </m:r>
                    <m:r>
                      <a:rPr lang="en-US" sz="2000" b="0" i="0"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 </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t>
                </a:r>
                <a14:m>
                  <m:oMath xmlns:m="http://schemas.openxmlformats.org/officeDocument/2006/math">
                    <m:r>
                      <a:rPr lang="en-US" sz="2000" b="0" i="1" dirty="0" smtClean="0">
                        <a:solidFill>
                          <a:srgbClr val="000000"/>
                        </a:solidFill>
                        <a:latin typeface="Cambria Math" panose="02040503050406030204" pitchFamily="18" charset="0"/>
                        <a:ea typeface="Cambria Math" panose="02040503050406030204" pitchFamily="18" charset="0"/>
                        <a:sym typeface="Calibri"/>
                      </a:rPr>
                      <m:t>𝑅</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collector resistance).  </a:t>
                </a:r>
                <a:r>
                  <a:rPr lang="en-US" sz="2000" b="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Thus,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AC load power is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So maximum efficiency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=25%</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DC load power is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and so is transistor power.</a:t>
                </a:r>
              </a:p>
              <a:p>
                <a:pPr marL="342900"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Half the power in a class A is lost to load resistance.  If we replace resistance with transformer,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sSup>
                      <m:sSupPr>
                        <m:ctrlPr>
                          <a:rPr lang="en-US" sz="200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effective load resistance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𝐼</m:t>
                            </m:r>
                          </m:e>
                          <m:sub>
                            <m:r>
                              <a:rPr lang="en-US" sz="2000" i="1">
                                <a:solidFill>
                                  <a:srgbClr val="000000"/>
                                </a:solidFill>
                                <a:latin typeface="Cambria Math" panose="02040503050406030204" pitchFamily="18" charset="0"/>
                                <a:ea typeface="Cambria Math" panose="02040503050406030204" pitchFamily="18" charset="0"/>
                                <a:sym typeface="Calibri"/>
                              </a:rPr>
                              <m:t>𝑝𝑝</m:t>
                            </m:r>
                          </m:sub>
                        </m:sSub>
                      </m:num>
                      <m:den>
                        <m:r>
                          <a:rPr lang="en-US" sz="2000" i="1">
                            <a:solidFill>
                              <a:srgbClr val="000000"/>
                            </a:solidFill>
                            <a:latin typeface="Cambria Math" panose="02040503050406030204" pitchFamily="18" charset="0"/>
                            <a:ea typeface="Cambria Math" panose="02040503050406030204" pitchFamily="18" charset="0"/>
                            <a:sym typeface="Calibri"/>
                          </a:rPr>
                          <m:t>8</m:t>
                        </m:r>
                      </m:den>
                    </m:f>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𝑅</m:t>
                            </m:r>
                          </m:e>
                          <m:sup>
                            <m:r>
                              <a:rPr lang="en-US" sz="2000" i="1">
                                <a:solidFill>
                                  <a:srgbClr val="000000"/>
                                </a:solidFill>
                                <a:latin typeface="Cambria Math" panose="02040503050406030204" pitchFamily="18" charset="0"/>
                                <a:ea typeface="Cambria Math" panose="02040503050406030204" pitchFamily="18" charset="0"/>
                                <a:sym typeface="Calibri"/>
                              </a:rPr>
                              <m:t>′</m:t>
                            </m:r>
                          </m:sup>
                        </m:sSup>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giving 50% efficiency.  Transformer turns ratio controls peak-to-peak current.  Maximum current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2</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𝑐𝑐</m:t>
                            </m:r>
                          </m:sub>
                        </m:sSub>
                      </m:num>
                      <m:den>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sym typeface="Calibri"/>
                              </a:rPr>
                              <m:t>𝑛</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where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𝑛</m:t>
                    </m:r>
                  </m:oMath>
                </a14:m>
                <a:r>
                  <a:rPr lang="en-US" sz="2000" dirty="0">
                    <a:solidFill>
                      <a:srgbClr val="000000"/>
                    </a:solidFill>
                    <a:latin typeface="Calibri" panose="020F0502020204030204" pitchFamily="34" charset="0"/>
                    <a:ea typeface="Cambria Math" panose="02040503050406030204" pitchFamily="18" charset="0"/>
                    <a:cs typeface="Calibri" panose="020F0502020204030204" pitchFamily="34" charset="0"/>
                    <a:sym typeface="Calibri"/>
                  </a:rPr>
                  <a:t> is the turns ratio.</a:t>
                </a:r>
              </a:p>
              <a:p>
                <a:pPr defTabSz="457200" hangingPunct="0"/>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85665" y="1556848"/>
                <a:ext cx="10620669" cy="4959945"/>
              </a:xfrm>
              <a:prstGeom prst="rect">
                <a:avLst/>
              </a:prstGeom>
              <a:blipFill>
                <a:blip r:embed="rId3"/>
                <a:stretch>
                  <a:fillRect l="-835" t="-510"/>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71</a:t>
            </a:fld>
            <a:endParaRPr lang="en-US" dirty="0">
              <a:solidFill>
                <a:schemeClr val="tx1"/>
              </a:solidFill>
            </a:endParaRPr>
          </a:p>
        </p:txBody>
      </p:sp>
    </p:spTree>
    <p:extLst>
      <p:ext uri="{BB962C8B-B14F-4D97-AF65-F5344CB8AC3E}">
        <p14:creationId xmlns:p14="http://schemas.microsoft.com/office/powerpoint/2010/main" val="3346249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Amplifier gain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1006859" y="1674198"/>
                <a:ext cx="9139683" cy="4148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b="0" dirty="0">
                    <a:solidFill>
                      <a:srgbClr val="000000"/>
                    </a:solidFill>
                    <a:ea typeface="Cambria Math" panose="02040503050406030204" pitchFamily="18" charset="0"/>
                    <a:sym typeface="Calibri"/>
                  </a:rPr>
                  <a:t>Let </a:t>
                </a:r>
                <a14:m>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be the maximum input power (when load is matched) and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oMath>
                </a14:m>
                <a:r>
                  <a:rPr lang="en-US" sz="2000" b="0" dirty="0">
                    <a:solidFill>
                      <a:srgbClr val="000000"/>
                    </a:solidFill>
                    <a:ea typeface="Cambria Math" panose="02040503050406030204" pitchFamily="18" charset="0"/>
                    <a:sym typeface="Calibri"/>
                  </a:rPr>
                  <a:t> is the voltage at maximum power.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a:t>
                </a:r>
                <a:endParaRPr lang="en-US" sz="2000" b="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𝐺</m:t>
                    </m:r>
                    <m:r>
                      <a:rPr lang="en-US" sz="2000" b="0" i="1" smtClean="0">
                        <a:solidFill>
                          <a:srgbClr val="000000"/>
                        </a:solidFill>
                        <a:latin typeface="Cambria Math" panose="02040503050406030204" pitchFamily="18" charset="0"/>
                        <a:ea typeface="Cambria Math" panose="02040503050406030204" pitchFamily="18" charset="0"/>
                        <a:sym typeface="Calibri"/>
                      </a:rPr>
                      <m:t>=10</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log</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𝑃</m:t>
                    </m:r>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sz="2000" b="0" i="1" smtClean="0">
                            <a:solidFill>
                              <a:srgbClr val="000000"/>
                            </a:solidFill>
                            <a:latin typeface="Cambria Math" panose="02040503050406030204" pitchFamily="18" charset="0"/>
                            <a:ea typeface="Cambria Math" panose="02040503050406030204" pitchFamily="18" charset="0"/>
                            <a:sym typeface="Calibri"/>
                          </a:rPr>
                          <m:t>8</m:t>
                        </m:r>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oMath>
                </a14:m>
                <a:r>
                  <a:rPr lang="en-US" sz="2000" dirty="0">
                    <a:solidFill>
                      <a:srgbClr val="000000"/>
                    </a:solidFill>
                    <a:ea typeface="Cambria Math" panose="02040503050406030204" pitchFamily="18" charset="0"/>
                    <a:sym typeface="Calibri"/>
                  </a:rPr>
                  <a:t> </a:t>
                </a:r>
                <a14:m>
                  <m:oMath xmlns:m="http://schemas.openxmlformats.org/officeDocument/2006/math">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𝑝𝑝</m:t>
                                </m:r>
                              </m:sub>
                            </m:sSub>
                          </m:e>
                          <m:sup>
                            <m:r>
                              <a:rPr lang="en-US" sz="2000" i="1">
                                <a:solidFill>
                                  <a:srgbClr val="000000"/>
                                </a:solidFill>
                                <a:latin typeface="Cambria Math" panose="02040503050406030204" pitchFamily="18" charset="0"/>
                                <a:ea typeface="Cambria Math" panose="02040503050406030204" pitchFamily="18" charset="0"/>
                                <a:sym typeface="Calibri"/>
                              </a:rPr>
                              <m:t>2</m:t>
                            </m:r>
                          </m:sup>
                        </m:sSup>
                      </m:num>
                      <m:den>
                        <m:r>
                          <a:rPr lang="en-US" sz="2000" i="1">
                            <a:solidFill>
                              <a:srgbClr val="000000"/>
                            </a:solidFill>
                            <a:latin typeface="Cambria Math" panose="02040503050406030204" pitchFamily="18" charset="0"/>
                            <a:ea typeface="Cambria Math" panose="02040503050406030204" pitchFamily="18" charset="0"/>
                            <a:sym typeface="Calibri"/>
                          </a:rPr>
                          <m:t>8</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den>
                    </m:f>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r>
                      <a:rPr lang="en-US" sz="2000" i="1">
                        <a:solidFill>
                          <a:srgbClr val="000000"/>
                        </a:solidFill>
                        <a:latin typeface="Cambria Math" panose="02040503050406030204" pitchFamily="18" charset="0"/>
                        <a:ea typeface="Cambria Math" panose="02040503050406030204" pitchFamily="18" charset="0"/>
                        <a:sym typeface="Calibri"/>
                      </a:rPr>
                      <m:t>=10</m:t>
                    </m:r>
                    <m:r>
                      <m:rPr>
                        <m:sty m:val="p"/>
                      </m:rPr>
                      <a:rPr lang="en-US" sz="2000">
                        <a:solidFill>
                          <a:srgbClr val="000000"/>
                        </a:solidFill>
                        <a:latin typeface="Cambria Math" panose="02040503050406030204" pitchFamily="18" charset="0"/>
                        <a:ea typeface="Cambria Math" panose="02040503050406030204" pitchFamily="18" charset="0"/>
                        <a:sym typeface="Calibri"/>
                      </a:rPr>
                      <m:t>log</m:t>
                    </m:r>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m:t>
                            </m:r>
                          </m:sub>
                        </m:sSub>
                      </m:den>
                    </m:f>
                    <m:r>
                      <a:rPr lang="en-US" sz="2000" i="1">
                        <a:solidFill>
                          <a:srgbClr val="000000"/>
                        </a:solidFill>
                        <a:latin typeface="Cambria Math" panose="02040503050406030204" pitchFamily="18" charset="0"/>
                        <a:ea typeface="Cambria Math" panose="02040503050406030204" pitchFamily="18" charset="0"/>
                        <a:sym typeface="Calibri"/>
                      </a:rPr>
                      <m:t>)</m:t>
                    </m:r>
                  </m:oMath>
                </a14:m>
                <a:endParaRPr lang="en-US" sz="2000" dirty="0">
                  <a:solidFill>
                    <a:srgbClr val="000000"/>
                  </a:solidFill>
                  <a:ea typeface="Cambria Math" panose="02040503050406030204" pitchFamily="18" charset="0"/>
                  <a:sym typeface="Calibri"/>
                </a:endParaRPr>
              </a:p>
              <a:p>
                <a:pPr marL="342900" indent="-342900" defTabSz="457200"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006859" y="1674198"/>
                <a:ext cx="9139683" cy="4148095"/>
              </a:xfrm>
              <a:prstGeom prst="rect">
                <a:avLst/>
              </a:prstGeom>
              <a:blipFill>
                <a:blip r:embed="rId3"/>
                <a:stretch>
                  <a:fillRect l="-1111" t="-9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72</a:t>
            </a:fld>
            <a:endParaRPr lang="en-US" dirty="0">
              <a:solidFill>
                <a:schemeClr val="tx1"/>
              </a:solidFill>
            </a:endParaRPr>
          </a:p>
        </p:txBody>
      </p:sp>
      <p:grpSp>
        <p:nvGrpSpPr>
          <p:cNvPr id="5" name="Group 4">
            <a:extLst>
              <a:ext uri="{FF2B5EF4-FFF2-40B4-BE49-F238E27FC236}">
                <a16:creationId xmlns:a16="http://schemas.microsoft.com/office/drawing/2014/main" id="{7576A290-B15D-3142-8363-62EB8704C3F6}"/>
              </a:ext>
            </a:extLst>
          </p:cNvPr>
          <p:cNvGrpSpPr/>
          <p:nvPr/>
        </p:nvGrpSpPr>
        <p:grpSpPr>
          <a:xfrm>
            <a:off x="9532171" y="3216334"/>
            <a:ext cx="1888440" cy="1954837"/>
            <a:chOff x="9250015" y="2034067"/>
            <a:chExt cx="1888440" cy="1954837"/>
          </a:xfrm>
        </p:grpSpPr>
        <p:grpSp>
          <p:nvGrpSpPr>
            <p:cNvPr id="6" name="Group 206">
              <a:extLst>
                <a:ext uri="{FF2B5EF4-FFF2-40B4-BE49-F238E27FC236}">
                  <a16:creationId xmlns:a16="http://schemas.microsoft.com/office/drawing/2014/main" id="{546A8A4F-5226-4B46-A570-366859A3991F}"/>
                </a:ext>
              </a:extLst>
            </p:cNvPr>
            <p:cNvGrpSpPr>
              <a:grpSpLocks/>
            </p:cNvGrpSpPr>
            <p:nvPr/>
          </p:nvGrpSpPr>
          <p:grpSpPr bwMode="auto">
            <a:xfrm>
              <a:off x="9647585" y="2405269"/>
              <a:ext cx="274320" cy="603504"/>
              <a:chOff x="4224" y="2400"/>
              <a:chExt cx="192" cy="480"/>
            </a:xfrm>
          </p:grpSpPr>
          <p:sp>
            <p:nvSpPr>
              <p:cNvPr id="7" name="Oval 20">
                <a:extLst>
                  <a:ext uri="{FF2B5EF4-FFF2-40B4-BE49-F238E27FC236}">
                    <a16:creationId xmlns:a16="http://schemas.microsoft.com/office/drawing/2014/main" id="{F49C157C-736E-1C4C-854B-AA16934A8502}"/>
                  </a:ext>
                </a:extLst>
              </p:cNvPr>
              <p:cNvSpPr>
                <a:spLocks noChangeAspect="1" noChangeArrowheads="1"/>
              </p:cNvSpPr>
              <p:nvPr/>
            </p:nvSpPr>
            <p:spPr bwMode="auto">
              <a:xfrm>
                <a:off x="4224"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sz="2000"/>
              </a:p>
            </p:txBody>
          </p:sp>
          <p:sp>
            <p:nvSpPr>
              <p:cNvPr id="8" name="Line 21">
                <a:extLst>
                  <a:ext uri="{FF2B5EF4-FFF2-40B4-BE49-F238E27FC236}">
                    <a16:creationId xmlns:a16="http://schemas.microsoft.com/office/drawing/2014/main" id="{3D3E8AB7-7A8E-7145-A720-EDB5EEFCE0E7}"/>
                  </a:ext>
                </a:extLst>
              </p:cNvPr>
              <p:cNvSpPr>
                <a:spLocks noChangeAspect="1" noChangeShapeType="1"/>
              </p:cNvSpPr>
              <p:nvPr/>
            </p:nvSpPr>
            <p:spPr bwMode="auto">
              <a:xfrm flipV="1">
                <a:off x="4320"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2">
                <a:extLst>
                  <a:ext uri="{FF2B5EF4-FFF2-40B4-BE49-F238E27FC236}">
                    <a16:creationId xmlns:a16="http://schemas.microsoft.com/office/drawing/2014/main" id="{B756DCF3-BDAA-174F-B209-CA07C8C11C35}"/>
                  </a:ext>
                </a:extLst>
              </p:cNvPr>
              <p:cNvSpPr>
                <a:spLocks noChangeAspect="1" noChangeShapeType="1"/>
              </p:cNvSpPr>
              <p:nvPr/>
            </p:nvSpPr>
            <p:spPr bwMode="auto">
              <a:xfrm flipV="1">
                <a:off x="4320"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Freeform 12">
              <a:extLst>
                <a:ext uri="{FF2B5EF4-FFF2-40B4-BE49-F238E27FC236}">
                  <a16:creationId xmlns:a16="http://schemas.microsoft.com/office/drawing/2014/main" id="{0107A8B3-17BD-034A-9BF5-DCBEAF8DF1B2}"/>
                </a:ext>
              </a:extLst>
            </p:cNvPr>
            <p:cNvSpPr>
              <a:spLocks noChangeAspect="1"/>
            </p:cNvSpPr>
            <p:nvPr/>
          </p:nvSpPr>
          <p:spPr bwMode="auto">
            <a:xfrm>
              <a:off x="9713851" y="293867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864">
              <a:extLst>
                <a:ext uri="{FF2B5EF4-FFF2-40B4-BE49-F238E27FC236}">
                  <a16:creationId xmlns:a16="http://schemas.microsoft.com/office/drawing/2014/main" id="{F8669C7A-A1C0-B444-B4B8-C9466F549542}"/>
                </a:ext>
              </a:extLst>
            </p:cNvPr>
            <p:cNvGrpSpPr>
              <a:grpSpLocks/>
            </p:cNvGrpSpPr>
            <p:nvPr/>
          </p:nvGrpSpPr>
          <p:grpSpPr bwMode="auto">
            <a:xfrm>
              <a:off x="9777143" y="2040281"/>
              <a:ext cx="914400" cy="733425"/>
              <a:chOff x="1843" y="1698"/>
              <a:chExt cx="576" cy="462"/>
            </a:xfrm>
          </p:grpSpPr>
          <p:grpSp>
            <p:nvGrpSpPr>
              <p:cNvPr id="16" name="Group 60">
                <a:extLst>
                  <a:ext uri="{FF2B5EF4-FFF2-40B4-BE49-F238E27FC236}">
                    <a16:creationId xmlns:a16="http://schemas.microsoft.com/office/drawing/2014/main" id="{815AC8B8-673D-484F-961B-2EB4E58686DD}"/>
                  </a:ext>
                </a:extLst>
              </p:cNvPr>
              <p:cNvGrpSpPr>
                <a:grpSpLocks/>
              </p:cNvGrpSpPr>
              <p:nvPr/>
            </p:nvGrpSpPr>
            <p:grpSpPr bwMode="auto">
              <a:xfrm>
                <a:off x="1843" y="1698"/>
                <a:ext cx="576" cy="461"/>
                <a:chOff x="3456" y="3427"/>
                <a:chExt cx="576" cy="461"/>
              </a:xfrm>
            </p:grpSpPr>
            <p:sp>
              <p:nvSpPr>
                <p:cNvPr id="18" name="Line 55">
                  <a:extLst>
                    <a:ext uri="{FF2B5EF4-FFF2-40B4-BE49-F238E27FC236}">
                      <a16:creationId xmlns:a16="http://schemas.microsoft.com/office/drawing/2014/main" id="{46182B70-26D0-024F-99AE-6006054DB7CD}"/>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utoShape 56">
                  <a:extLst>
                    <a:ext uri="{FF2B5EF4-FFF2-40B4-BE49-F238E27FC236}">
                      <a16:creationId xmlns:a16="http://schemas.microsoft.com/office/drawing/2014/main" id="{852BBDAD-B67C-CC47-AC75-101E2D265330}"/>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 name="Freeform 863">
                <a:extLst>
                  <a:ext uri="{FF2B5EF4-FFF2-40B4-BE49-F238E27FC236}">
                    <a16:creationId xmlns:a16="http://schemas.microsoft.com/office/drawing/2014/main" id="{6069B25F-71DE-774C-9E41-E5A0E69B87A5}"/>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0" name="Group 220">
              <a:extLst>
                <a:ext uri="{FF2B5EF4-FFF2-40B4-BE49-F238E27FC236}">
                  <a16:creationId xmlns:a16="http://schemas.microsoft.com/office/drawing/2014/main" id="{6243F68C-858A-5A42-AE90-A089B69EDF87}"/>
                </a:ext>
              </a:extLst>
            </p:cNvPr>
            <p:cNvGrpSpPr>
              <a:grpSpLocks/>
            </p:cNvGrpSpPr>
            <p:nvPr/>
          </p:nvGrpSpPr>
          <p:grpSpPr bwMode="auto">
            <a:xfrm>
              <a:off x="9713846" y="3684104"/>
              <a:ext cx="152400" cy="304800"/>
              <a:chOff x="3264" y="3072"/>
              <a:chExt cx="96" cy="192"/>
            </a:xfrm>
          </p:grpSpPr>
          <p:sp>
            <p:nvSpPr>
              <p:cNvPr id="21" name="Line 17">
                <a:extLst>
                  <a:ext uri="{FF2B5EF4-FFF2-40B4-BE49-F238E27FC236}">
                    <a16:creationId xmlns:a16="http://schemas.microsoft.com/office/drawing/2014/main" id="{08E52F47-517C-A642-9D82-59DB6E9F232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18">
                <a:extLst>
                  <a:ext uri="{FF2B5EF4-FFF2-40B4-BE49-F238E27FC236}">
                    <a16:creationId xmlns:a16="http://schemas.microsoft.com/office/drawing/2014/main" id="{1DFEDDBB-C1FB-D845-93B0-0CDC02EF3A5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 name="Group 13">
              <a:extLst>
                <a:ext uri="{FF2B5EF4-FFF2-40B4-BE49-F238E27FC236}">
                  <a16:creationId xmlns:a16="http://schemas.microsoft.com/office/drawing/2014/main" id="{8F6E634F-9D72-5649-82A6-EBB86770A2FF}"/>
                </a:ext>
              </a:extLst>
            </p:cNvPr>
            <p:cNvGrpSpPr>
              <a:grpSpLocks noChangeAspect="1"/>
            </p:cNvGrpSpPr>
            <p:nvPr/>
          </p:nvGrpSpPr>
          <p:grpSpPr bwMode="auto">
            <a:xfrm>
              <a:off x="10614996" y="2329065"/>
              <a:ext cx="152400" cy="152400"/>
              <a:chOff x="1344" y="2064"/>
              <a:chExt cx="192" cy="192"/>
            </a:xfrm>
          </p:grpSpPr>
          <p:sp>
            <p:nvSpPr>
              <p:cNvPr id="24" name="Oval 14">
                <a:extLst>
                  <a:ext uri="{FF2B5EF4-FFF2-40B4-BE49-F238E27FC236}">
                    <a16:creationId xmlns:a16="http://schemas.microsoft.com/office/drawing/2014/main" id="{DD358AC7-45DE-2A43-95D9-C7F16437B772}"/>
                  </a:ext>
                </a:extLst>
              </p:cNvPr>
              <p:cNvSpPr>
                <a:spLocks noChangeAspect="1" noChangeArrowheads="1"/>
              </p:cNvSpPr>
              <p:nvPr/>
            </p:nvSpPr>
            <p:spPr bwMode="auto">
              <a:xfrm>
                <a:off x="1376" y="2128"/>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25" name="Rectangle 15">
                <a:extLst>
                  <a:ext uri="{FF2B5EF4-FFF2-40B4-BE49-F238E27FC236}">
                    <a16:creationId xmlns:a16="http://schemas.microsoft.com/office/drawing/2014/main" id="{91F05400-4B55-B849-BBFE-46B64E2BD5C8}"/>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25">
              <a:extLst>
                <a:ext uri="{FF2B5EF4-FFF2-40B4-BE49-F238E27FC236}">
                  <a16:creationId xmlns:a16="http://schemas.microsoft.com/office/drawing/2014/main" id="{2AE32BA3-09B3-A74C-9AA0-920F44531314}"/>
                </a:ext>
              </a:extLst>
            </p:cNvPr>
            <p:cNvSpPr>
              <a:spLocks noChangeAspect="1"/>
            </p:cNvSpPr>
            <p:nvPr/>
          </p:nvSpPr>
          <p:spPr bwMode="auto">
            <a:xfrm>
              <a:off x="10608371" y="241520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7" name="Group 220">
              <a:extLst>
                <a:ext uri="{FF2B5EF4-FFF2-40B4-BE49-F238E27FC236}">
                  <a16:creationId xmlns:a16="http://schemas.microsoft.com/office/drawing/2014/main" id="{5BD299E1-D356-A440-8020-38CC87201E64}"/>
                </a:ext>
              </a:extLst>
            </p:cNvPr>
            <p:cNvGrpSpPr>
              <a:grpSpLocks/>
            </p:cNvGrpSpPr>
            <p:nvPr/>
          </p:nvGrpSpPr>
          <p:grpSpPr bwMode="auto">
            <a:xfrm>
              <a:off x="10608369" y="3134139"/>
              <a:ext cx="152400" cy="304800"/>
              <a:chOff x="3264" y="3072"/>
              <a:chExt cx="96" cy="192"/>
            </a:xfrm>
          </p:grpSpPr>
          <p:sp>
            <p:nvSpPr>
              <p:cNvPr id="28" name="Line 17">
                <a:extLst>
                  <a:ext uri="{FF2B5EF4-FFF2-40B4-BE49-F238E27FC236}">
                    <a16:creationId xmlns:a16="http://schemas.microsoft.com/office/drawing/2014/main" id="{A130B216-5093-9047-A9E2-17A384175EEC}"/>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18">
                <a:extLst>
                  <a:ext uri="{FF2B5EF4-FFF2-40B4-BE49-F238E27FC236}">
                    <a16:creationId xmlns:a16="http://schemas.microsoft.com/office/drawing/2014/main" id="{5ECBA21B-ED00-0A4B-957D-3B6ABBF94C0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 name="TextBox 3">
              <a:extLst>
                <a:ext uri="{FF2B5EF4-FFF2-40B4-BE49-F238E27FC236}">
                  <a16:creationId xmlns:a16="http://schemas.microsoft.com/office/drawing/2014/main" id="{4D02B424-D5B9-A740-B525-4B25F8763279}"/>
                </a:ext>
              </a:extLst>
            </p:cNvPr>
            <p:cNvSpPr txBox="1"/>
            <p:nvPr/>
          </p:nvSpPr>
          <p:spPr>
            <a:xfrm>
              <a:off x="9250015" y="2517773"/>
              <a:ext cx="503582" cy="369332"/>
            </a:xfrm>
            <a:prstGeom prst="rect">
              <a:avLst/>
            </a:prstGeom>
            <a:noFill/>
          </p:spPr>
          <p:txBody>
            <a:bodyPr wrap="square" rtlCol="0">
              <a:spAutoFit/>
            </a:bodyPr>
            <a:lstStyle/>
            <a:p>
              <a:r>
                <a:rPr lang="en-US" dirty="0"/>
                <a:t>V</a:t>
              </a:r>
              <a:r>
                <a:rPr lang="en-US" baseline="-25000" dirty="0"/>
                <a:t>i</a:t>
              </a:r>
            </a:p>
          </p:txBody>
        </p:sp>
        <p:sp>
          <p:nvSpPr>
            <p:cNvPr id="37" name="TextBox 36">
              <a:extLst>
                <a:ext uri="{FF2B5EF4-FFF2-40B4-BE49-F238E27FC236}">
                  <a16:creationId xmlns:a16="http://schemas.microsoft.com/office/drawing/2014/main" id="{E7D914A2-507E-AD47-AEBC-763F10896F88}"/>
                </a:ext>
              </a:extLst>
            </p:cNvPr>
            <p:cNvSpPr txBox="1"/>
            <p:nvPr/>
          </p:nvSpPr>
          <p:spPr>
            <a:xfrm>
              <a:off x="10555360" y="2034067"/>
              <a:ext cx="377687" cy="369332"/>
            </a:xfrm>
            <a:prstGeom prst="rect">
              <a:avLst/>
            </a:prstGeom>
            <a:noFill/>
          </p:spPr>
          <p:txBody>
            <a:bodyPr wrap="square" rtlCol="0">
              <a:spAutoFit/>
            </a:bodyPr>
            <a:lstStyle/>
            <a:p>
              <a:r>
                <a:rPr lang="en-US" dirty="0"/>
                <a:t>V</a:t>
              </a:r>
              <a:endParaRPr lang="en-US" baseline="-25000" dirty="0"/>
            </a:p>
          </p:txBody>
        </p:sp>
        <p:sp>
          <p:nvSpPr>
            <p:cNvPr id="38" name="TextBox 37">
              <a:extLst>
                <a:ext uri="{FF2B5EF4-FFF2-40B4-BE49-F238E27FC236}">
                  <a16:creationId xmlns:a16="http://schemas.microsoft.com/office/drawing/2014/main" id="{86D8CF1A-98FD-F441-BEEE-27ACA9FCDB84}"/>
                </a:ext>
              </a:extLst>
            </p:cNvPr>
            <p:cNvSpPr txBox="1"/>
            <p:nvPr/>
          </p:nvSpPr>
          <p:spPr>
            <a:xfrm>
              <a:off x="9296399" y="3107493"/>
              <a:ext cx="503582" cy="369332"/>
            </a:xfrm>
            <a:prstGeom prst="rect">
              <a:avLst/>
            </a:prstGeom>
            <a:noFill/>
          </p:spPr>
          <p:txBody>
            <a:bodyPr wrap="square" rtlCol="0">
              <a:spAutoFit/>
            </a:bodyPr>
            <a:lstStyle/>
            <a:p>
              <a:r>
                <a:rPr lang="en-US" dirty="0"/>
                <a:t>R</a:t>
              </a:r>
              <a:r>
                <a:rPr lang="en-US" baseline="-25000" dirty="0"/>
                <a:t>s</a:t>
              </a:r>
            </a:p>
          </p:txBody>
        </p:sp>
        <p:sp>
          <p:nvSpPr>
            <p:cNvPr id="39" name="TextBox 38">
              <a:extLst>
                <a:ext uri="{FF2B5EF4-FFF2-40B4-BE49-F238E27FC236}">
                  <a16:creationId xmlns:a16="http://schemas.microsoft.com/office/drawing/2014/main" id="{8911C7B4-D265-DA4F-9094-4C03F4B119EF}"/>
                </a:ext>
              </a:extLst>
            </p:cNvPr>
            <p:cNvSpPr txBox="1"/>
            <p:nvPr/>
          </p:nvSpPr>
          <p:spPr>
            <a:xfrm>
              <a:off x="10760768" y="2597285"/>
              <a:ext cx="377687" cy="369332"/>
            </a:xfrm>
            <a:prstGeom prst="rect">
              <a:avLst/>
            </a:prstGeom>
            <a:noFill/>
          </p:spPr>
          <p:txBody>
            <a:bodyPr wrap="square" rtlCol="0">
              <a:spAutoFit/>
            </a:bodyPr>
            <a:lstStyle/>
            <a:p>
              <a:r>
                <a:rPr lang="en-US" dirty="0"/>
                <a:t>R</a:t>
              </a:r>
              <a:endParaRPr lang="en-US" baseline="-25000" dirty="0"/>
            </a:p>
          </p:txBody>
        </p:sp>
      </p:grpSp>
    </p:spTree>
    <p:extLst>
      <p:ext uri="{BB962C8B-B14F-4D97-AF65-F5344CB8AC3E}">
        <p14:creationId xmlns:p14="http://schemas.microsoft.com/office/powerpoint/2010/main" val="3220055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74493" y="1881289"/>
                <a:ext cx="8882631" cy="39998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To the usual transistor circuit (A), on the right, we add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r>
                  <a:rPr lang="en-US" b="0" dirty="0">
                    <a:solidFill>
                      <a:srgbClr val="000000"/>
                    </a:solidFill>
                    <a:latin typeface="Calibri"/>
                    <a:cs typeface="Calibri"/>
                    <a:sym typeface="Calibri"/>
                  </a:rPr>
                  <a:t>  (B) is an equivalent circuit.</a:t>
                </a:r>
              </a:p>
              <a:p>
                <a:pPr defTabSz="457200" latinLnBrk="1" hangingPunct="0"/>
                <a:endParaRPr lang="en-US" b="0" dirty="0">
                  <a:solidFill>
                    <a:srgbClr val="000000"/>
                  </a:solidFill>
                  <a:latin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𝑏𝑏</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𝑓</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dirty="0">
                    <a:solidFill>
                      <a:srgbClr val="000000"/>
                    </a:solidFill>
                    <a:latin typeface="Calibri"/>
                    <a:cs typeface="Calibri"/>
                    <a:sym typeface="Calibri"/>
                  </a:rPr>
                  <a:t>.  Let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oMath>
                </a14:m>
                <a:r>
                  <a:rPr lang="en-US" b="0" dirty="0">
                    <a:solidFill>
                      <a:srgbClr val="000000"/>
                    </a:solidFill>
                    <a:latin typeface="Calibri"/>
                    <a:cs typeface="Calibri"/>
                    <a:sym typeface="Calibri"/>
                  </a:rPr>
                  <a:t> be the output AC and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be the input AC.</a:t>
                </a:r>
              </a:p>
              <a:p>
                <a:pPr marL="285750" indent="-285750" defTabSz="457200" latinLnBrk="1" hangingPunct="0">
                  <a:buFont typeface="Arial" panose="020B0604020202020204" pitchFamily="34" charset="0"/>
                  <a:buChar char="•"/>
                </a:pPr>
                <a:r>
                  <a:rPr lang="en-US" dirty="0">
                    <a:solidFill>
                      <a:srgbClr val="000000"/>
                    </a:solidFill>
                    <a:latin typeface="Calibri"/>
                    <a:cs typeface="Calibri"/>
                    <a:sym typeface="Calibri"/>
                  </a:rPr>
                  <a:t>T</a:t>
                </a:r>
                <a:r>
                  <a:rPr lang="en-US" b="0" dirty="0">
                    <a:solidFill>
                      <a:srgbClr val="000000"/>
                    </a:solidFill>
                    <a:latin typeface="Calibri"/>
                    <a:cs typeface="Calibri"/>
                    <a:sym typeface="Calibri"/>
                  </a:rPr>
                  <a:t>he gain is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den>
                    </m:f>
                  </m:oMath>
                </a14:m>
                <a:r>
                  <a:rPr lang="en-US" dirty="0">
                    <a:solidFill>
                      <a:srgbClr val="000000"/>
                    </a:solidFill>
                    <a:latin typeface="Calibri"/>
                    <a:cs typeface="Calibri"/>
                    <a:sym typeface="Calibri"/>
                  </a:rPr>
                  <a:t>.</a:t>
                </a:r>
                <a:endParaRPr lang="en-US" i="1"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𝐸</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den>
                    </m:f>
                    <m:r>
                      <a:rPr lang="en-US" b="0" i="1" smtClean="0">
                        <a:solidFill>
                          <a:srgbClr val="000000"/>
                        </a:solidFill>
                        <a:latin typeface="Cambria Math" panose="02040503050406030204" pitchFamily="18" charset="0"/>
                        <a:cs typeface="Calibri"/>
                        <a:sym typeface="Calibri"/>
                      </a:rPr>
                      <m:t>, </m:t>
                    </m:r>
                  </m:oMath>
                </a14:m>
                <a:endParaRPr lang="en-US" i="1" dirty="0">
                  <a:solidFill>
                    <a:srgbClr val="000000"/>
                  </a:solidFill>
                  <a:latin typeface="Cambria Math" panose="02040503050406030204" pitchFamily="18" charset="0"/>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cs typeface="Calibri"/>
                        <a:sym typeface="Calibri"/>
                      </a:rPr>
                      <m:t>𝑉</m:t>
                    </m:r>
                    <m:r>
                      <a:rPr lang="en-US" i="1">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a:t>
                </a:r>
              </a:p>
              <a:p>
                <a:pPr marL="285750" indent="-285750" defTabSz="457200" latinLnBrk="1" hangingPunct="0">
                  <a:buFont typeface="Arial" panose="020B0604020202020204" pitchFamily="34" charset="0"/>
                  <a:buChar char="•"/>
                </a:pPr>
                <a:r>
                  <a:rPr lang="en-US" dirty="0">
                    <a:solidFill>
                      <a:srgbClr val="000000"/>
                    </a:solidFill>
                    <a:cs typeface="Calibri"/>
                    <a:sym typeface="Calibri"/>
                  </a:rPr>
                  <a:t>So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𝐺</m:t>
                        </m:r>
                      </m:e>
                      <m:sub>
                        <m:r>
                          <a:rPr lang="en-US" i="1">
                            <a:solidFill>
                              <a:srgbClr val="000000"/>
                            </a:solidFill>
                            <a:latin typeface="Cambria Math" panose="02040503050406030204" pitchFamily="18" charset="0"/>
                            <a:cs typeface="Calibri"/>
                            <a:sym typeface="Calibri"/>
                          </a:rPr>
                          <m:t>𝑣</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𝐶</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oMath>
                </a14:m>
                <a:r>
                  <a:rPr lang="en-US" dirty="0">
                    <a:solidFill>
                      <a:srgbClr val="000000"/>
                    </a:solidFill>
                    <a:cs typeface="Calibri"/>
                    <a:sym typeface="Calibri"/>
                  </a:rPr>
                  <a:t> (Doesn’t depend on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i="1">
                            <a:solidFill>
                              <a:srgbClr val="000000"/>
                            </a:solidFill>
                            <a:latin typeface="Cambria Math" panose="02040503050406030204" pitchFamily="18" charset="0"/>
                            <a:ea typeface="Cambria Math" panose="02040503050406030204" pitchFamily="18" charset="0"/>
                            <a:cs typeface="Calibri"/>
                            <a:sym typeface="Calibri"/>
                          </a:rPr>
                          <m:t>𝑏</m:t>
                        </m:r>
                      </m:sub>
                    </m:sSub>
                    <m:sSub>
                      <m:sSubPr>
                        <m:ctrlPr>
                          <a:rPr lang="en-US"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i="1" dirty="0">
                    <a:solidFill>
                      <a:srgbClr val="000000"/>
                    </a:solidFill>
                    <a:latin typeface="Cambria Math" panose="02040503050406030204" pitchFamily="18" charset="0"/>
                    <a:cs typeface="Calibri"/>
                    <a:sym typeface="Calibri"/>
                  </a:rPr>
                  <a:t> </a:t>
                </a:r>
              </a:p>
              <a:p>
                <a:pPr marL="285750" indent="-285750" defTabSz="457200" latinLnBrk="1"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𝑍</m:t>
                        </m:r>
                      </m:e>
                      <m:sub>
                        <m:r>
                          <a:rPr lang="en-US" i="1">
                            <a:solidFill>
                              <a:srgbClr val="000000"/>
                            </a:solidFill>
                            <a:latin typeface="Cambria Math" panose="02040503050406030204" pitchFamily="18" charset="0"/>
                            <a:cs typeface="Calibri"/>
                            <a:sym typeface="Calibri"/>
                          </a:rPr>
                          <m:t>𝑖</m:t>
                        </m:r>
                      </m:sub>
                    </m:sSub>
                    <m:r>
                      <a:rPr lang="en-US" i="1">
                        <a:solidFill>
                          <a:srgbClr val="000000"/>
                        </a:solidFill>
                        <a:latin typeface="Cambria Math" panose="02040503050406030204" pitchFamily="18" charset="0"/>
                        <a:cs typeface="Calibri"/>
                        <a:sym typeface="Calibri"/>
                      </a:rPr>
                      <m:t>=</m:t>
                    </m:r>
                    <m:f>
                      <m:fPr>
                        <m:ctrlPr>
                          <a:rPr lang="en-US" i="1">
                            <a:solidFill>
                              <a:srgbClr val="000000"/>
                            </a:solidFill>
                            <a:latin typeface="Cambria Math" panose="02040503050406030204" pitchFamily="18" charset="0"/>
                            <a:cs typeface="Calibri"/>
                            <a:sym typeface="Calibri"/>
                          </a:rPr>
                        </m:ctrlPr>
                      </m:fPr>
                      <m:num>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𝑉</m:t>
                            </m:r>
                          </m:e>
                          <m:sub>
                            <m:r>
                              <a:rPr lang="en-US" i="1">
                                <a:solidFill>
                                  <a:srgbClr val="000000"/>
                                </a:solidFill>
                                <a:latin typeface="Cambria Math" panose="02040503050406030204" pitchFamily="18" charset="0"/>
                                <a:cs typeface="Calibri"/>
                                <a:sym typeface="Calibri"/>
                              </a:rPr>
                              <m:t>𝑖</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𝑖</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den>
                    </m:f>
                    <m:r>
                      <a:rPr lang="en-US" i="1">
                        <a:solidFill>
                          <a:srgbClr val="000000"/>
                        </a:solidFill>
                        <a:latin typeface="Cambria Math" panose="02040503050406030204" pitchFamily="18" charset="0"/>
                        <a:cs typeface="Calibri"/>
                        <a:sym typeface="Calibri"/>
                      </a:rPr>
                      <m:t> </m:t>
                    </m:r>
                  </m:oMath>
                </a14:m>
                <a:r>
                  <a:rPr lang="en-US" b="0" i="1" dirty="0">
                    <a:solidFill>
                      <a:srgbClr val="000000"/>
                    </a:solidFill>
                    <a:latin typeface="Cambria Math" panose="02040503050406030204" pitchFamily="18" charset="0"/>
                    <a:cs typeface="Calibri"/>
                    <a:sym typeface="Calibri"/>
                  </a:rPr>
                  <a:t>, </a:t>
                </a:r>
                <a:r>
                  <a:rPr lang="en-US" b="0" dirty="0">
                    <a:solidFill>
                      <a:srgbClr val="000000"/>
                    </a:solidFill>
                    <a:cs typeface="Calibri"/>
                    <a:sym typeface="Calibri"/>
                  </a:rPr>
                  <a:t>so</a:t>
                </a:r>
                <a:r>
                  <a:rPr lang="en-US" b="0"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 </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oMath>
                </a14:m>
                <a:r>
                  <a:rPr lang="en-US" b="0" dirty="0">
                    <a:solidFill>
                      <a:srgbClr val="000000"/>
                    </a:solidFill>
                    <a:latin typeface="Cambria Math" panose="02040503050406030204" pitchFamily="18" charset="0"/>
                    <a:cs typeface="Calibri"/>
                    <a:sym typeface="Calibri"/>
                  </a:rPr>
                  <a:t>.</a:t>
                </a:r>
              </a:p>
              <a:p>
                <a:pPr defTabSz="45720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74493" y="1881289"/>
                <a:ext cx="8882631" cy="3999875"/>
              </a:xfrm>
              <a:prstGeom prst="rect">
                <a:avLst/>
              </a:prstGeom>
              <a:blipFill>
                <a:blip r:embed="rId3"/>
                <a:stretch>
                  <a:fillRect l="-856" t="-949"/>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73</a:t>
            </a:fld>
            <a:endParaRPr lang="en-US" dirty="0">
              <a:solidFill>
                <a:schemeClr val="tx1"/>
              </a:solidFill>
            </a:endParaRPr>
          </a:p>
        </p:txBody>
      </p:sp>
      <p:sp>
        <p:nvSpPr>
          <p:cNvPr id="123" name="TextBox 122">
            <a:extLst>
              <a:ext uri="{FF2B5EF4-FFF2-40B4-BE49-F238E27FC236}">
                <a16:creationId xmlns:a16="http://schemas.microsoft.com/office/drawing/2014/main" id="{19E6E774-FBF9-4045-ACB7-A0EE316AE953}"/>
              </a:ext>
            </a:extLst>
          </p:cNvPr>
          <p:cNvSpPr txBox="1"/>
          <p:nvPr/>
        </p:nvSpPr>
        <p:spPr>
          <a:xfrm>
            <a:off x="9877103" y="902527"/>
            <a:ext cx="474366" cy="369332"/>
          </a:xfrm>
          <a:prstGeom prst="rect">
            <a:avLst/>
          </a:prstGeom>
          <a:noFill/>
        </p:spPr>
        <p:txBody>
          <a:bodyPr wrap="square" rtlCol="0">
            <a:spAutoFit/>
          </a:bodyPr>
          <a:lstStyle/>
          <a:p>
            <a:r>
              <a:rPr lang="en-US" dirty="0"/>
              <a:t>A</a:t>
            </a:r>
          </a:p>
        </p:txBody>
      </p:sp>
      <p:grpSp>
        <p:nvGrpSpPr>
          <p:cNvPr id="9" name="Group 8">
            <a:extLst>
              <a:ext uri="{FF2B5EF4-FFF2-40B4-BE49-F238E27FC236}">
                <a16:creationId xmlns:a16="http://schemas.microsoft.com/office/drawing/2014/main" id="{8D00CA08-FABE-DA46-88A6-837ABAD580DC}"/>
              </a:ext>
            </a:extLst>
          </p:cNvPr>
          <p:cNvGrpSpPr/>
          <p:nvPr/>
        </p:nvGrpSpPr>
        <p:grpSpPr>
          <a:xfrm>
            <a:off x="6203102" y="3891984"/>
            <a:ext cx="2290029" cy="2623878"/>
            <a:chOff x="9659205" y="3807404"/>
            <a:chExt cx="2290029" cy="2623878"/>
          </a:xfrm>
        </p:grpSpPr>
        <p:grpSp>
          <p:nvGrpSpPr>
            <p:cNvPr id="102" name="Group 204">
              <a:extLst>
                <a:ext uri="{FF2B5EF4-FFF2-40B4-BE49-F238E27FC236}">
                  <a16:creationId xmlns:a16="http://schemas.microsoft.com/office/drawing/2014/main" id="{84A8BEFB-918A-364F-8AA7-79403C3F3933}"/>
                </a:ext>
              </a:extLst>
            </p:cNvPr>
            <p:cNvGrpSpPr>
              <a:grpSpLocks/>
            </p:cNvGrpSpPr>
            <p:nvPr/>
          </p:nvGrpSpPr>
          <p:grpSpPr bwMode="auto">
            <a:xfrm>
              <a:off x="10539198" y="4224890"/>
              <a:ext cx="675743" cy="1408043"/>
              <a:chOff x="3552" y="2400"/>
              <a:chExt cx="192" cy="480"/>
            </a:xfrm>
          </p:grpSpPr>
          <p:sp>
            <p:nvSpPr>
              <p:cNvPr id="149" name="Line 52">
                <a:extLst>
                  <a:ext uri="{FF2B5EF4-FFF2-40B4-BE49-F238E27FC236}">
                    <a16:creationId xmlns:a16="http://schemas.microsoft.com/office/drawing/2014/main" id="{06DDBB3D-D9EF-0243-9136-74D56E70668E}"/>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53">
                <a:extLst>
                  <a:ext uri="{FF2B5EF4-FFF2-40B4-BE49-F238E27FC236}">
                    <a16:creationId xmlns:a16="http://schemas.microsoft.com/office/drawing/2014/main" id="{DAA45C1C-07F1-2A4A-8485-ADA48BA14FD4}"/>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57">
                <a:extLst>
                  <a:ext uri="{FF2B5EF4-FFF2-40B4-BE49-F238E27FC236}">
                    <a16:creationId xmlns:a16="http://schemas.microsoft.com/office/drawing/2014/main" id="{B5ED2A7B-9AB8-144F-81CD-E07E6FFDF2F1}"/>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5CDBE42A-DD57-CD4A-A441-AF04141EBBAD}"/>
                </a:ext>
              </a:extLst>
            </p:cNvPr>
            <p:cNvSpPr>
              <a:spLocks noChangeAspect="1"/>
            </p:cNvSpPr>
            <p:nvPr/>
          </p:nvSpPr>
          <p:spPr bwMode="auto">
            <a:xfrm rot="5400000">
              <a:off x="10426559" y="5112787"/>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EE15995F-95E4-834D-AEFB-F8E3D799EEC0}"/>
                </a:ext>
              </a:extLst>
            </p:cNvPr>
            <p:cNvGrpSpPr>
              <a:grpSpLocks/>
            </p:cNvGrpSpPr>
            <p:nvPr/>
          </p:nvGrpSpPr>
          <p:grpSpPr bwMode="auto">
            <a:xfrm>
              <a:off x="9669878" y="5363270"/>
              <a:ext cx="274320" cy="274320"/>
              <a:chOff x="1248" y="720"/>
              <a:chExt cx="96" cy="96"/>
            </a:xfrm>
          </p:grpSpPr>
          <p:sp>
            <p:nvSpPr>
              <p:cNvPr id="147" name="Oval 250">
                <a:extLst>
                  <a:ext uri="{FF2B5EF4-FFF2-40B4-BE49-F238E27FC236}">
                    <a16:creationId xmlns:a16="http://schemas.microsoft.com/office/drawing/2014/main" id="{CB9D6BFA-10D7-1048-BC94-6437A192401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8" name="Rectangle 251">
                <a:extLst>
                  <a:ext uri="{FF2B5EF4-FFF2-40B4-BE49-F238E27FC236}">
                    <a16:creationId xmlns:a16="http://schemas.microsoft.com/office/drawing/2014/main" id="{63FE8AE3-9C2C-554F-B178-4FDC8110DBA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B83EB784-9639-7E4F-829C-EA5007E576B0}"/>
                </a:ext>
              </a:extLst>
            </p:cNvPr>
            <p:cNvSpPr txBox="1"/>
            <p:nvPr/>
          </p:nvSpPr>
          <p:spPr>
            <a:xfrm>
              <a:off x="10979033" y="380740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8F26A1E6-3CA1-9745-A81A-809233C0FE9E}"/>
                </a:ext>
              </a:extLst>
            </p:cNvPr>
            <p:cNvCxnSpPr>
              <a:cxnSpLocks/>
            </p:cNvCxnSpPr>
            <p:nvPr/>
          </p:nvCxnSpPr>
          <p:spPr>
            <a:xfrm flipH="1">
              <a:off x="10932288" y="416199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22E3BD5-CEF1-3140-90C8-E9586A68A281}"/>
                </a:ext>
              </a:extLst>
            </p:cNvPr>
            <p:cNvCxnSpPr>
              <a:cxnSpLocks/>
            </p:cNvCxnSpPr>
            <p:nvPr/>
          </p:nvCxnSpPr>
          <p:spPr>
            <a:xfrm>
              <a:off x="10875471" y="545734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71C87121-D569-7342-A6BB-25373D327C8D}"/>
                </a:ext>
              </a:extLst>
            </p:cNvPr>
            <p:cNvGrpSpPr>
              <a:grpSpLocks/>
            </p:cNvGrpSpPr>
            <p:nvPr/>
          </p:nvGrpSpPr>
          <p:grpSpPr bwMode="auto">
            <a:xfrm>
              <a:off x="10757854" y="5384458"/>
              <a:ext cx="228600" cy="228600"/>
              <a:chOff x="1248" y="720"/>
              <a:chExt cx="96" cy="96"/>
            </a:xfrm>
          </p:grpSpPr>
          <p:sp>
            <p:nvSpPr>
              <p:cNvPr id="143" name="Oval 250">
                <a:extLst>
                  <a:ext uri="{FF2B5EF4-FFF2-40B4-BE49-F238E27FC236}">
                    <a16:creationId xmlns:a16="http://schemas.microsoft.com/office/drawing/2014/main" id="{8973AC14-56AE-5648-9D6D-20FA7938FC59}"/>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45" name="Rectangle 251">
                <a:extLst>
                  <a:ext uri="{FF2B5EF4-FFF2-40B4-BE49-F238E27FC236}">
                    <a16:creationId xmlns:a16="http://schemas.microsoft.com/office/drawing/2014/main" id="{D62CBFE2-E6E9-5441-9CF1-7D2D2589E35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A246E2B-09F6-1947-B318-ED854FF3871B}"/>
                </a:ext>
              </a:extLst>
            </p:cNvPr>
            <p:cNvSpPr txBox="1"/>
            <p:nvPr/>
          </p:nvSpPr>
          <p:spPr>
            <a:xfrm>
              <a:off x="11022964" y="5427643"/>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FEE74ED9-5391-0241-A0B1-4054BFE6E370}"/>
                </a:ext>
              </a:extLst>
            </p:cNvPr>
            <p:cNvCxnSpPr>
              <a:cxnSpLocks/>
            </p:cNvCxnSpPr>
            <p:nvPr/>
          </p:nvCxnSpPr>
          <p:spPr>
            <a:xfrm>
              <a:off x="11009543" y="5456487"/>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E75076-DBBF-6B4B-8CD8-BE47610178A3}"/>
                </a:ext>
              </a:extLst>
            </p:cNvPr>
            <p:cNvCxnSpPr>
              <a:cxnSpLocks/>
            </p:cNvCxnSpPr>
            <p:nvPr/>
          </p:nvCxnSpPr>
          <p:spPr>
            <a:xfrm>
              <a:off x="9749040" y="5499484"/>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598786-273C-854B-B215-D962F3DE1773}"/>
                </a:ext>
              </a:extLst>
            </p:cNvPr>
            <p:cNvCxnSpPr>
              <a:cxnSpLocks/>
            </p:cNvCxnSpPr>
            <p:nvPr/>
          </p:nvCxnSpPr>
          <p:spPr>
            <a:xfrm>
              <a:off x="9800391" y="5351324"/>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84B42E9-7B66-3440-8300-F50AE0575FE2}"/>
                </a:ext>
              </a:extLst>
            </p:cNvPr>
            <p:cNvSpPr txBox="1"/>
            <p:nvPr/>
          </p:nvSpPr>
          <p:spPr>
            <a:xfrm>
              <a:off x="9843520" y="4935612"/>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D57F5133-C458-BF4A-A3D5-5A8B348CA2BE}"/>
                </a:ext>
              </a:extLst>
            </p:cNvPr>
            <p:cNvSpPr txBox="1"/>
            <p:nvPr/>
          </p:nvSpPr>
          <p:spPr>
            <a:xfrm>
              <a:off x="10313971" y="5525333"/>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71B1A56-57E5-5949-8388-BF5DC41D57ED}"/>
                    </a:ext>
                  </a:extLst>
                </p:cNvPr>
                <p:cNvSpPr txBox="1"/>
                <p:nvPr/>
              </p:nvSpPr>
              <p:spPr>
                <a:xfrm>
                  <a:off x="10585592" y="473178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471B1A56-57E5-5949-8388-BF5DC41D57ED}"/>
                    </a:ext>
                  </a:extLst>
                </p:cNvPr>
                <p:cNvSpPr txBox="1">
                  <a:spLocks noRot="1" noChangeAspect="1" noMove="1" noResize="1" noEditPoints="1" noAdjustHandles="1" noChangeArrowheads="1" noChangeShapeType="1" noTextEdit="1"/>
                </p:cNvSpPr>
                <p:nvPr/>
              </p:nvSpPr>
              <p:spPr>
                <a:xfrm>
                  <a:off x="10585592" y="4731785"/>
                  <a:ext cx="662609" cy="369332"/>
                </a:xfrm>
                <a:prstGeom prst="rect">
                  <a:avLst/>
                </a:prstGeom>
                <a:blipFill>
                  <a:blip r:embed="rId4"/>
                  <a:stretch>
                    <a:fillRect b="-16667"/>
                  </a:stretch>
                </a:blipFill>
              </p:spPr>
              <p:txBody>
                <a:bodyPr/>
                <a:lstStyle/>
                <a:p>
                  <a:r>
                    <a:rPr lang="en-US">
                      <a:noFill/>
                    </a:rPr>
                    <a:t> </a:t>
                  </a:r>
                </a:p>
              </p:txBody>
            </p:sp>
          </mc:Fallback>
        </mc:AlternateContent>
        <p:cxnSp>
          <p:nvCxnSpPr>
            <p:cNvPr id="152" name="Straight Connector 151">
              <a:extLst>
                <a:ext uri="{FF2B5EF4-FFF2-40B4-BE49-F238E27FC236}">
                  <a16:creationId xmlns:a16="http://schemas.microsoft.com/office/drawing/2014/main" id="{217830F1-6432-4541-A07E-06CD58883E2C}"/>
                </a:ext>
              </a:extLst>
            </p:cNvPr>
            <p:cNvCxnSpPr/>
            <p:nvPr/>
          </p:nvCxnSpPr>
          <p:spPr>
            <a:xfrm>
              <a:off x="10875678" y="422689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53" name="Freeform 12">
              <a:extLst>
                <a:ext uri="{FF2B5EF4-FFF2-40B4-BE49-F238E27FC236}">
                  <a16:creationId xmlns:a16="http://schemas.microsoft.com/office/drawing/2014/main" id="{F24F7003-88FB-694D-A9EA-1C384DCD8F54}"/>
                </a:ext>
              </a:extLst>
            </p:cNvPr>
            <p:cNvSpPr>
              <a:spLocks/>
            </p:cNvSpPr>
            <p:nvPr/>
          </p:nvSpPr>
          <p:spPr bwMode="auto">
            <a:xfrm flipH="1">
              <a:off x="11522288" y="4222545"/>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54" name="Freeform 12">
              <a:extLst>
                <a:ext uri="{FF2B5EF4-FFF2-40B4-BE49-F238E27FC236}">
                  <a16:creationId xmlns:a16="http://schemas.microsoft.com/office/drawing/2014/main" id="{21355AFC-236C-D041-9A4C-2FFD8FA86FF0}"/>
                </a:ext>
              </a:extLst>
            </p:cNvPr>
            <p:cNvSpPr>
              <a:spLocks/>
            </p:cNvSpPr>
            <p:nvPr/>
          </p:nvSpPr>
          <p:spPr bwMode="auto">
            <a:xfrm flipH="1">
              <a:off x="10818847" y="575961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5" name="Group 220">
              <a:extLst>
                <a:ext uri="{FF2B5EF4-FFF2-40B4-BE49-F238E27FC236}">
                  <a16:creationId xmlns:a16="http://schemas.microsoft.com/office/drawing/2014/main" id="{B907678B-D2A8-7040-8060-8DE8A169D91F}"/>
                </a:ext>
              </a:extLst>
            </p:cNvPr>
            <p:cNvGrpSpPr>
              <a:grpSpLocks/>
            </p:cNvGrpSpPr>
            <p:nvPr/>
          </p:nvGrpSpPr>
          <p:grpSpPr bwMode="auto">
            <a:xfrm>
              <a:off x="11504035" y="4772296"/>
              <a:ext cx="152400" cy="304800"/>
              <a:chOff x="3264" y="3072"/>
              <a:chExt cx="96" cy="192"/>
            </a:xfrm>
          </p:grpSpPr>
          <p:sp>
            <p:nvSpPr>
              <p:cNvPr id="156" name="Line 17">
                <a:extLst>
                  <a:ext uri="{FF2B5EF4-FFF2-40B4-BE49-F238E27FC236}">
                    <a16:creationId xmlns:a16="http://schemas.microsoft.com/office/drawing/2014/main" id="{B2BB20EB-6A42-EF45-B001-26C90F2E200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Freeform 18">
                <a:extLst>
                  <a:ext uri="{FF2B5EF4-FFF2-40B4-BE49-F238E27FC236}">
                    <a16:creationId xmlns:a16="http://schemas.microsoft.com/office/drawing/2014/main" id="{534F2FBB-5127-7A49-8210-94AA89144426}"/>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8" name="Group 220">
              <a:extLst>
                <a:ext uri="{FF2B5EF4-FFF2-40B4-BE49-F238E27FC236}">
                  <a16:creationId xmlns:a16="http://schemas.microsoft.com/office/drawing/2014/main" id="{F3769028-5268-E341-8960-38B988D7A6C3}"/>
                </a:ext>
              </a:extLst>
            </p:cNvPr>
            <p:cNvGrpSpPr>
              <a:grpSpLocks/>
            </p:cNvGrpSpPr>
            <p:nvPr/>
          </p:nvGrpSpPr>
          <p:grpSpPr bwMode="auto">
            <a:xfrm>
              <a:off x="10807349" y="6126482"/>
              <a:ext cx="152400" cy="304800"/>
              <a:chOff x="3264" y="3072"/>
              <a:chExt cx="96" cy="192"/>
            </a:xfrm>
          </p:grpSpPr>
          <p:sp>
            <p:nvSpPr>
              <p:cNvPr id="159" name="Line 17">
                <a:extLst>
                  <a:ext uri="{FF2B5EF4-FFF2-40B4-BE49-F238E27FC236}">
                    <a16:creationId xmlns:a16="http://schemas.microsoft.com/office/drawing/2014/main" id="{D07DECD3-511A-F24E-A1AC-92C74368EEBD}"/>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30F3B7F4-434C-F04D-A216-80297861FA2F}"/>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249">
              <a:extLst>
                <a:ext uri="{FF2B5EF4-FFF2-40B4-BE49-F238E27FC236}">
                  <a16:creationId xmlns:a16="http://schemas.microsoft.com/office/drawing/2014/main" id="{B0129B78-5CB1-3246-A278-08407ACC110F}"/>
                </a:ext>
              </a:extLst>
            </p:cNvPr>
            <p:cNvGrpSpPr>
              <a:grpSpLocks/>
            </p:cNvGrpSpPr>
            <p:nvPr/>
          </p:nvGrpSpPr>
          <p:grpSpPr bwMode="auto">
            <a:xfrm>
              <a:off x="11442074" y="4104878"/>
              <a:ext cx="274320" cy="274320"/>
              <a:chOff x="1248" y="720"/>
              <a:chExt cx="96" cy="96"/>
            </a:xfrm>
          </p:grpSpPr>
          <p:sp>
            <p:nvSpPr>
              <p:cNvPr id="162" name="Oval 250">
                <a:extLst>
                  <a:ext uri="{FF2B5EF4-FFF2-40B4-BE49-F238E27FC236}">
                    <a16:creationId xmlns:a16="http://schemas.microsoft.com/office/drawing/2014/main" id="{86024701-BA9A-6342-AB4C-68E541845AB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3" name="Rectangle 251">
                <a:extLst>
                  <a:ext uri="{FF2B5EF4-FFF2-40B4-BE49-F238E27FC236}">
                    <a16:creationId xmlns:a16="http://schemas.microsoft.com/office/drawing/2014/main" id="{52B7C2D8-D9A1-4D47-929C-8060649A772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64" name="TextBox 163">
              <a:extLst>
                <a:ext uri="{FF2B5EF4-FFF2-40B4-BE49-F238E27FC236}">
                  <a16:creationId xmlns:a16="http://schemas.microsoft.com/office/drawing/2014/main" id="{328C7549-3585-4E45-A376-A384D6EE3176}"/>
                </a:ext>
              </a:extLst>
            </p:cNvPr>
            <p:cNvSpPr txBox="1"/>
            <p:nvPr/>
          </p:nvSpPr>
          <p:spPr>
            <a:xfrm>
              <a:off x="9659205" y="5506026"/>
              <a:ext cx="517834" cy="369332"/>
            </a:xfrm>
            <a:prstGeom prst="rect">
              <a:avLst/>
            </a:prstGeom>
            <a:noFill/>
          </p:spPr>
          <p:txBody>
            <a:bodyPr wrap="square" rtlCol="0">
              <a:spAutoFit/>
            </a:bodyPr>
            <a:lstStyle/>
            <a:p>
              <a:r>
                <a:rPr lang="en-US" dirty="0"/>
                <a:t>V</a:t>
              </a:r>
              <a:r>
                <a:rPr lang="en-US" baseline="-25000" dirty="0"/>
                <a:t>i</a:t>
              </a:r>
            </a:p>
          </p:txBody>
        </p:sp>
        <p:sp>
          <p:nvSpPr>
            <p:cNvPr id="165" name="TextBox 164">
              <a:extLst>
                <a:ext uri="{FF2B5EF4-FFF2-40B4-BE49-F238E27FC236}">
                  <a16:creationId xmlns:a16="http://schemas.microsoft.com/office/drawing/2014/main" id="{01E234BE-AAE0-F84E-AB45-B9677104366C}"/>
                </a:ext>
              </a:extLst>
            </p:cNvPr>
            <p:cNvSpPr txBox="1"/>
            <p:nvPr/>
          </p:nvSpPr>
          <p:spPr>
            <a:xfrm>
              <a:off x="11431400" y="3842687"/>
              <a:ext cx="517834" cy="338554"/>
            </a:xfrm>
            <a:prstGeom prst="rect">
              <a:avLst/>
            </a:prstGeom>
            <a:noFill/>
          </p:spPr>
          <p:txBody>
            <a:bodyPr wrap="square" rtlCol="0">
              <a:spAutoFit/>
            </a:bodyPr>
            <a:lstStyle/>
            <a:p>
              <a:r>
                <a:rPr lang="en-US" sz="1600" dirty="0"/>
                <a:t>V</a:t>
              </a:r>
              <a:endParaRPr lang="en-US" baseline="-25000" dirty="0"/>
            </a:p>
          </p:txBody>
        </p:sp>
        <p:sp>
          <p:nvSpPr>
            <p:cNvPr id="167" name="TextBox 166">
              <a:extLst>
                <a:ext uri="{FF2B5EF4-FFF2-40B4-BE49-F238E27FC236}">
                  <a16:creationId xmlns:a16="http://schemas.microsoft.com/office/drawing/2014/main" id="{AE6A7939-3CFE-134B-9EEE-5A014693974D}"/>
                </a:ext>
              </a:extLst>
            </p:cNvPr>
            <p:cNvSpPr txBox="1"/>
            <p:nvPr/>
          </p:nvSpPr>
          <p:spPr>
            <a:xfrm>
              <a:off x="10901041" y="5841301"/>
              <a:ext cx="443753" cy="369332"/>
            </a:xfrm>
            <a:prstGeom prst="rect">
              <a:avLst/>
            </a:prstGeom>
            <a:noFill/>
          </p:spPr>
          <p:txBody>
            <a:bodyPr wrap="square" rtlCol="0">
              <a:spAutoFit/>
            </a:bodyPr>
            <a:lstStyle/>
            <a:p>
              <a:r>
                <a:rPr lang="en-US" dirty="0"/>
                <a:t>R</a:t>
              </a:r>
              <a:r>
                <a:rPr lang="en-US" baseline="-25000" dirty="0"/>
                <a:t>e</a:t>
              </a:r>
            </a:p>
          </p:txBody>
        </p:sp>
        <p:sp>
          <p:nvSpPr>
            <p:cNvPr id="168" name="TextBox 167">
              <a:extLst>
                <a:ext uri="{FF2B5EF4-FFF2-40B4-BE49-F238E27FC236}">
                  <a16:creationId xmlns:a16="http://schemas.microsoft.com/office/drawing/2014/main" id="{FE1C7591-DB8D-5C46-A689-81D5ED3A8483}"/>
                </a:ext>
              </a:extLst>
            </p:cNvPr>
            <p:cNvSpPr txBox="1"/>
            <p:nvPr/>
          </p:nvSpPr>
          <p:spPr>
            <a:xfrm>
              <a:off x="11171008" y="4360842"/>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sp>
        <p:nvSpPr>
          <p:cNvPr id="169" name="TextBox 168">
            <a:extLst>
              <a:ext uri="{FF2B5EF4-FFF2-40B4-BE49-F238E27FC236}">
                <a16:creationId xmlns:a16="http://schemas.microsoft.com/office/drawing/2014/main" id="{9BDE6ED3-C78F-524F-8205-991AB2802BA0}"/>
              </a:ext>
            </a:extLst>
          </p:cNvPr>
          <p:cNvSpPr txBox="1"/>
          <p:nvPr/>
        </p:nvSpPr>
        <p:spPr>
          <a:xfrm>
            <a:off x="9870754" y="4002708"/>
            <a:ext cx="474366" cy="369332"/>
          </a:xfrm>
          <a:prstGeom prst="rect">
            <a:avLst/>
          </a:prstGeom>
          <a:noFill/>
        </p:spPr>
        <p:txBody>
          <a:bodyPr wrap="square" rtlCol="0">
            <a:spAutoFit/>
          </a:bodyPr>
          <a:lstStyle/>
          <a:p>
            <a:r>
              <a:rPr lang="en-US" dirty="0"/>
              <a:t>B</a:t>
            </a:r>
          </a:p>
        </p:txBody>
      </p:sp>
      <p:grpSp>
        <p:nvGrpSpPr>
          <p:cNvPr id="17" name="Group 16">
            <a:extLst>
              <a:ext uri="{FF2B5EF4-FFF2-40B4-BE49-F238E27FC236}">
                <a16:creationId xmlns:a16="http://schemas.microsoft.com/office/drawing/2014/main" id="{B86294DA-6057-AE41-B59F-39692B627DF8}"/>
              </a:ext>
            </a:extLst>
          </p:cNvPr>
          <p:cNvGrpSpPr/>
          <p:nvPr/>
        </p:nvGrpSpPr>
        <p:grpSpPr>
          <a:xfrm>
            <a:off x="9296467" y="877431"/>
            <a:ext cx="2097305" cy="3199219"/>
            <a:chOff x="9678233" y="71784"/>
            <a:chExt cx="2097305" cy="3199219"/>
          </a:xfrm>
        </p:grpSpPr>
        <p:grpSp>
          <p:nvGrpSpPr>
            <p:cNvPr id="7" name="Group 478">
              <a:extLst>
                <a:ext uri="{FF2B5EF4-FFF2-40B4-BE49-F238E27FC236}">
                  <a16:creationId xmlns:a16="http://schemas.microsoft.com/office/drawing/2014/main" id="{A4F1AC46-672C-A243-A3C9-8083CFC31BDF}"/>
                </a:ext>
              </a:extLst>
            </p:cNvPr>
            <p:cNvGrpSpPr>
              <a:grpSpLocks/>
            </p:cNvGrpSpPr>
            <p:nvPr/>
          </p:nvGrpSpPr>
          <p:grpSpPr bwMode="auto">
            <a:xfrm flipH="1">
              <a:off x="10485354" y="1655135"/>
              <a:ext cx="401622" cy="609600"/>
              <a:chOff x="4656" y="1344"/>
              <a:chExt cx="192" cy="384"/>
            </a:xfrm>
          </p:grpSpPr>
          <p:sp>
            <p:nvSpPr>
              <p:cNvPr id="67" name="Freeform 66">
                <a:extLst>
                  <a:ext uri="{FF2B5EF4-FFF2-40B4-BE49-F238E27FC236}">
                    <a16:creationId xmlns:a16="http://schemas.microsoft.com/office/drawing/2014/main" id="{1D2BD3D7-A155-8341-836F-20AB3397CB9C}"/>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68" name="Line 36">
                <a:extLst>
                  <a:ext uri="{FF2B5EF4-FFF2-40B4-BE49-F238E27FC236}">
                    <a16:creationId xmlns:a16="http://schemas.microsoft.com/office/drawing/2014/main" id="{6201D3BF-9DE8-8F4D-8A3E-589119EE706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9" name="Line 37">
                <a:extLst>
                  <a:ext uri="{FF2B5EF4-FFF2-40B4-BE49-F238E27FC236}">
                    <a16:creationId xmlns:a16="http://schemas.microsoft.com/office/drawing/2014/main" id="{E91379C3-99D3-1541-BEA9-F59F78D7CC8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70" name="Freeform 69">
                <a:extLst>
                  <a:ext uri="{FF2B5EF4-FFF2-40B4-BE49-F238E27FC236}">
                    <a16:creationId xmlns:a16="http://schemas.microsoft.com/office/drawing/2014/main" id="{1DBC83B2-132B-884E-89EE-A0A9FBA1F856}"/>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4" name="Freeform 12">
              <a:extLst>
                <a:ext uri="{FF2B5EF4-FFF2-40B4-BE49-F238E27FC236}">
                  <a16:creationId xmlns:a16="http://schemas.microsoft.com/office/drawing/2014/main" id="{93B2DB59-CD44-094F-AD5F-F25F3B232BBA}"/>
                </a:ext>
              </a:extLst>
            </p:cNvPr>
            <p:cNvSpPr>
              <a:spLocks/>
            </p:cNvSpPr>
            <p:nvPr/>
          </p:nvSpPr>
          <p:spPr bwMode="auto">
            <a:xfrm flipH="1">
              <a:off x="10799032" y="534782"/>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EC549769-8D99-6442-AC9C-5EB9E82175C1}"/>
                </a:ext>
              </a:extLst>
            </p:cNvPr>
            <p:cNvCxnSpPr/>
            <p:nvPr/>
          </p:nvCxnSpPr>
          <p:spPr>
            <a:xfrm>
              <a:off x="10926567" y="138326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0565DF-3079-9F4C-918C-84AE7892F459}"/>
                </a:ext>
              </a:extLst>
            </p:cNvPr>
            <p:cNvSpPr txBox="1"/>
            <p:nvPr/>
          </p:nvSpPr>
          <p:spPr>
            <a:xfrm>
              <a:off x="10975582" y="697082"/>
              <a:ext cx="467741" cy="338554"/>
            </a:xfrm>
            <a:prstGeom prst="rect">
              <a:avLst/>
            </a:prstGeom>
            <a:noFill/>
          </p:spPr>
          <p:txBody>
            <a:bodyPr wrap="square" rtlCol="0">
              <a:spAutoFit/>
            </a:bodyPr>
            <a:lstStyle/>
            <a:p>
              <a:r>
                <a:rPr lang="en-US" sz="1600" dirty="0"/>
                <a:t>R</a:t>
              </a:r>
              <a:r>
                <a:rPr lang="en-US" sz="1600" baseline="-25000" dirty="0"/>
                <a:t>C</a:t>
              </a:r>
              <a:endParaRPr lang="en-US" sz="1200" baseline="-25000" dirty="0"/>
            </a:p>
          </p:txBody>
        </p:sp>
        <p:grpSp>
          <p:nvGrpSpPr>
            <p:cNvPr id="22" name="Group 210">
              <a:extLst>
                <a:ext uri="{FF2B5EF4-FFF2-40B4-BE49-F238E27FC236}">
                  <a16:creationId xmlns:a16="http://schemas.microsoft.com/office/drawing/2014/main" id="{9751104B-19C6-B245-A6C2-336A594FD1A9}"/>
                </a:ext>
              </a:extLst>
            </p:cNvPr>
            <p:cNvGrpSpPr>
              <a:grpSpLocks/>
            </p:cNvGrpSpPr>
            <p:nvPr/>
          </p:nvGrpSpPr>
          <p:grpSpPr bwMode="auto">
            <a:xfrm rot="5400000">
              <a:off x="10314271" y="996082"/>
              <a:ext cx="304800" cy="762000"/>
              <a:chOff x="3216" y="1728"/>
              <a:chExt cx="192" cy="480"/>
            </a:xfrm>
          </p:grpSpPr>
          <p:sp>
            <p:nvSpPr>
              <p:cNvPr id="46" name="Line 8">
                <a:extLst>
                  <a:ext uri="{FF2B5EF4-FFF2-40B4-BE49-F238E27FC236}">
                    <a16:creationId xmlns:a16="http://schemas.microsoft.com/office/drawing/2014/main" id="{A85CBAD9-6664-9247-9947-63611E52D57E}"/>
                  </a:ext>
                </a:extLst>
              </p:cNvPr>
              <p:cNvSpPr>
                <a:spLocks noChangeAspect="1" noChangeShapeType="1"/>
              </p:cNvSpPr>
              <p:nvPr/>
            </p:nvSpPr>
            <p:spPr bwMode="auto">
              <a:xfrm>
                <a:off x="3312" y="1728"/>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7" name="Line 9">
                <a:extLst>
                  <a:ext uri="{FF2B5EF4-FFF2-40B4-BE49-F238E27FC236}">
                    <a16:creationId xmlns:a16="http://schemas.microsoft.com/office/drawing/2014/main" id="{BAB25B74-8DBC-CF4B-8377-5F1446D5B613}"/>
                  </a:ext>
                </a:extLst>
              </p:cNvPr>
              <p:cNvSpPr>
                <a:spLocks noChangeAspect="1" noChangeShapeType="1"/>
              </p:cNvSpPr>
              <p:nvPr/>
            </p:nvSpPr>
            <p:spPr bwMode="auto">
              <a:xfrm>
                <a:off x="3312" y="1992"/>
                <a:ext cx="0" cy="216"/>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8" name="Line 10">
                <a:extLst>
                  <a:ext uri="{FF2B5EF4-FFF2-40B4-BE49-F238E27FC236}">
                    <a16:creationId xmlns:a16="http://schemas.microsoft.com/office/drawing/2014/main" id="{A29FAA42-7890-CB4A-A367-BFE2D818B3AD}"/>
                  </a:ext>
                </a:extLst>
              </p:cNvPr>
              <p:cNvSpPr>
                <a:spLocks noChangeAspect="1" noChangeShapeType="1"/>
              </p:cNvSpPr>
              <p:nvPr/>
            </p:nvSpPr>
            <p:spPr bwMode="auto">
              <a:xfrm>
                <a:off x="3216" y="1944"/>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9" name="Line 11">
                <a:extLst>
                  <a:ext uri="{FF2B5EF4-FFF2-40B4-BE49-F238E27FC236}">
                    <a16:creationId xmlns:a16="http://schemas.microsoft.com/office/drawing/2014/main" id="{EAEB560F-0519-2349-9DB7-FDC2E5305FC1}"/>
                  </a:ext>
                </a:extLst>
              </p:cNvPr>
              <p:cNvSpPr>
                <a:spLocks noChangeAspect="1" noChangeShapeType="1"/>
              </p:cNvSpPr>
              <p:nvPr/>
            </p:nvSpPr>
            <p:spPr bwMode="auto">
              <a:xfrm>
                <a:off x="3216" y="1992"/>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grpSp>
          <p:nvGrpSpPr>
            <p:cNvPr id="24" name="Group 222">
              <a:extLst>
                <a:ext uri="{FF2B5EF4-FFF2-40B4-BE49-F238E27FC236}">
                  <a16:creationId xmlns:a16="http://schemas.microsoft.com/office/drawing/2014/main" id="{9817D856-D87D-004E-8E6B-68695B7E22EF}"/>
                </a:ext>
              </a:extLst>
            </p:cNvPr>
            <p:cNvGrpSpPr>
              <a:grpSpLocks/>
            </p:cNvGrpSpPr>
            <p:nvPr/>
          </p:nvGrpSpPr>
          <p:grpSpPr bwMode="auto">
            <a:xfrm>
              <a:off x="10728640" y="2890003"/>
              <a:ext cx="304800" cy="381000"/>
              <a:chOff x="4272" y="3072"/>
              <a:chExt cx="192" cy="240"/>
            </a:xfrm>
          </p:grpSpPr>
          <p:sp>
            <p:nvSpPr>
              <p:cNvPr id="40" name="Line 99">
                <a:extLst>
                  <a:ext uri="{FF2B5EF4-FFF2-40B4-BE49-F238E27FC236}">
                    <a16:creationId xmlns:a16="http://schemas.microsoft.com/office/drawing/2014/main" id="{40363242-7A24-2A4A-9222-A47252118336}"/>
                  </a:ext>
                </a:extLst>
              </p:cNvPr>
              <p:cNvSpPr>
                <a:spLocks noChangeAspect="1" noChangeShapeType="1"/>
              </p:cNvSpPr>
              <p:nvPr/>
            </p:nvSpPr>
            <p:spPr bwMode="auto">
              <a:xfrm>
                <a:off x="4272" y="3216"/>
                <a:ext cx="192"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1" name="Line 100">
                <a:extLst>
                  <a:ext uri="{FF2B5EF4-FFF2-40B4-BE49-F238E27FC236}">
                    <a16:creationId xmlns:a16="http://schemas.microsoft.com/office/drawing/2014/main" id="{8E6B3C11-2552-834C-9952-2AB1743F6A6E}"/>
                  </a:ext>
                </a:extLst>
              </p:cNvPr>
              <p:cNvSpPr>
                <a:spLocks noChangeAspect="1" noChangeShapeType="1"/>
              </p:cNvSpPr>
              <p:nvPr/>
            </p:nvSpPr>
            <p:spPr bwMode="auto">
              <a:xfrm>
                <a:off x="4368" y="3072"/>
                <a:ext cx="0" cy="144"/>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2" name="Line 101">
                <a:extLst>
                  <a:ext uri="{FF2B5EF4-FFF2-40B4-BE49-F238E27FC236}">
                    <a16:creationId xmlns:a16="http://schemas.microsoft.com/office/drawing/2014/main" id="{CB2303F2-15DD-C247-8761-680CAF2B4BC4}"/>
                  </a:ext>
                </a:extLst>
              </p:cNvPr>
              <p:cNvSpPr>
                <a:spLocks noChangeAspect="1" noChangeShapeType="1"/>
              </p:cNvSpPr>
              <p:nvPr/>
            </p:nvSpPr>
            <p:spPr bwMode="auto">
              <a:xfrm>
                <a:off x="4296" y="3240"/>
                <a:ext cx="144"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3" name="Line 102">
                <a:extLst>
                  <a:ext uri="{FF2B5EF4-FFF2-40B4-BE49-F238E27FC236}">
                    <a16:creationId xmlns:a16="http://schemas.microsoft.com/office/drawing/2014/main" id="{C801D67B-13DF-394C-9AA5-BC6BBBEA03F1}"/>
                  </a:ext>
                </a:extLst>
              </p:cNvPr>
              <p:cNvSpPr>
                <a:spLocks noChangeAspect="1" noChangeShapeType="1"/>
              </p:cNvSpPr>
              <p:nvPr/>
            </p:nvSpPr>
            <p:spPr bwMode="auto">
              <a:xfrm>
                <a:off x="4320" y="3264"/>
                <a:ext cx="96"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4" name="Line 103">
                <a:extLst>
                  <a:ext uri="{FF2B5EF4-FFF2-40B4-BE49-F238E27FC236}">
                    <a16:creationId xmlns:a16="http://schemas.microsoft.com/office/drawing/2014/main" id="{5C7A97C2-077E-BA46-B049-D964DAF577A0}"/>
                  </a:ext>
                </a:extLst>
              </p:cNvPr>
              <p:cNvSpPr>
                <a:spLocks noChangeAspect="1" noChangeShapeType="1"/>
              </p:cNvSpPr>
              <p:nvPr/>
            </p:nvSpPr>
            <p:spPr bwMode="auto">
              <a:xfrm>
                <a:off x="4344" y="3288"/>
                <a:ext cx="48"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sp>
            <p:nvSpPr>
              <p:cNvPr id="45" name="Line 104">
                <a:extLst>
                  <a:ext uri="{FF2B5EF4-FFF2-40B4-BE49-F238E27FC236}">
                    <a16:creationId xmlns:a16="http://schemas.microsoft.com/office/drawing/2014/main" id="{7FF7F39A-7011-C04B-B0BF-AD84AEFE79B4}"/>
                  </a:ext>
                </a:extLst>
              </p:cNvPr>
              <p:cNvSpPr>
                <a:spLocks noChangeAspect="1" noChangeShapeType="1"/>
              </p:cNvSpPr>
              <p:nvPr/>
            </p:nvSpPr>
            <p:spPr bwMode="auto">
              <a:xfrm flipH="1">
                <a:off x="4365" y="3312"/>
                <a:ext cx="5" cy="0"/>
              </a:xfrm>
              <a:prstGeom prst="line">
                <a:avLst/>
              </a:prstGeom>
              <a:noFill/>
              <a:ln w="25400">
                <a:solidFill>
                  <a:schemeClr val="accent1"/>
                </a:solidFill>
                <a:round/>
                <a:headEnd/>
                <a:tailEnd/>
              </a:ln>
              <a:effectLst/>
            </p:spPr>
            <p:txBody>
              <a:bodyPr>
                <a:prstTxWarp prst="textNoShape">
                  <a:avLst/>
                </a:prstTxWarp>
              </a:bodyPr>
              <a:lstStyle/>
              <a:p>
                <a:endParaRPr lang="en-US" sz="1200"/>
              </a:p>
            </p:txBody>
          </p:sp>
        </p:grpSp>
        <p:sp>
          <p:nvSpPr>
            <p:cNvPr id="26" name="Freeform 12">
              <a:extLst>
                <a:ext uri="{FF2B5EF4-FFF2-40B4-BE49-F238E27FC236}">
                  <a16:creationId xmlns:a16="http://schemas.microsoft.com/office/drawing/2014/main" id="{DC5ABDC7-D84F-EC48-8914-4660E7FA587E}"/>
                </a:ext>
              </a:extLst>
            </p:cNvPr>
            <p:cNvSpPr>
              <a:spLocks/>
            </p:cNvSpPr>
            <p:nvPr/>
          </p:nvSpPr>
          <p:spPr bwMode="auto">
            <a:xfrm flipH="1">
              <a:off x="10792702" y="220020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accent1"/>
              </a:solidFill>
              <a:round/>
              <a:headEnd/>
              <a:tailEnd/>
            </a:ln>
            <a:effectLst/>
          </p:spPr>
          <p:txBody>
            <a:bodyPr>
              <a:prstTxWarp prst="textNoShape">
                <a:avLst/>
              </a:prstTxWarp>
            </a:bodyPr>
            <a:lstStyle/>
            <a:p>
              <a:endParaRPr lang="en-US" sz="1200"/>
            </a:p>
          </p:txBody>
        </p:sp>
        <p:sp>
          <p:nvSpPr>
            <p:cNvPr id="30" name="TextBox 29">
              <a:extLst>
                <a:ext uri="{FF2B5EF4-FFF2-40B4-BE49-F238E27FC236}">
                  <a16:creationId xmlns:a16="http://schemas.microsoft.com/office/drawing/2014/main" id="{37988DD4-5A06-6841-B000-79F51B1F475E}"/>
                </a:ext>
              </a:extLst>
            </p:cNvPr>
            <p:cNvSpPr txBox="1"/>
            <p:nvPr/>
          </p:nvSpPr>
          <p:spPr>
            <a:xfrm>
              <a:off x="10069382" y="940187"/>
              <a:ext cx="410690" cy="338554"/>
            </a:xfrm>
            <a:prstGeom prst="rect">
              <a:avLst/>
            </a:prstGeom>
            <a:noFill/>
            <a:ln>
              <a:noFill/>
            </a:ln>
          </p:spPr>
          <p:txBody>
            <a:bodyPr wrap="none" rtlCol="0">
              <a:spAutoFit/>
            </a:bodyPr>
            <a:lstStyle/>
            <a:p>
              <a:r>
                <a:rPr lang="en-US" sz="1600" dirty="0"/>
                <a:t>C</a:t>
              </a:r>
              <a:r>
                <a:rPr lang="en-US" sz="1600" baseline="-25000" dirty="0"/>
                <a:t>M</a:t>
              </a:r>
              <a:endParaRPr lang="en-US" sz="1200" baseline="-25000" dirty="0"/>
            </a:p>
          </p:txBody>
        </p:sp>
        <p:sp>
          <p:nvSpPr>
            <p:cNvPr id="32" name="TextBox 31">
              <a:extLst>
                <a:ext uri="{FF2B5EF4-FFF2-40B4-BE49-F238E27FC236}">
                  <a16:creationId xmlns:a16="http://schemas.microsoft.com/office/drawing/2014/main" id="{77303C78-F92D-FC4F-873F-40D7DFB0351A}"/>
                </a:ext>
              </a:extLst>
            </p:cNvPr>
            <p:cNvSpPr txBox="1"/>
            <p:nvPr/>
          </p:nvSpPr>
          <p:spPr>
            <a:xfrm>
              <a:off x="10319375" y="2429044"/>
              <a:ext cx="732911" cy="338554"/>
            </a:xfrm>
            <a:prstGeom prst="rect">
              <a:avLst/>
            </a:prstGeom>
            <a:noFill/>
            <a:ln>
              <a:noFill/>
            </a:ln>
          </p:spPr>
          <p:txBody>
            <a:bodyPr wrap="square" rtlCol="0">
              <a:spAutoFit/>
            </a:bodyPr>
            <a:lstStyle/>
            <a:p>
              <a:r>
                <a:rPr lang="en-US" sz="1600" dirty="0"/>
                <a:t>R</a:t>
              </a:r>
              <a:r>
                <a:rPr lang="en-US" sz="1600" baseline="-25000" dirty="0"/>
                <a:t>E</a:t>
              </a:r>
            </a:p>
          </p:txBody>
        </p:sp>
        <p:sp>
          <p:nvSpPr>
            <p:cNvPr id="33" name="Oval 32">
              <a:extLst>
                <a:ext uri="{FF2B5EF4-FFF2-40B4-BE49-F238E27FC236}">
                  <a16:creationId xmlns:a16="http://schemas.microsoft.com/office/drawing/2014/main" id="{C76BEE16-ED94-B44D-9295-56BD1C7B1D64}"/>
                </a:ext>
              </a:extLst>
            </p:cNvPr>
            <p:cNvSpPr/>
            <p:nvPr/>
          </p:nvSpPr>
          <p:spPr>
            <a:xfrm>
              <a:off x="10831946" y="409711"/>
              <a:ext cx="11544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F7D9CF0D-8CAA-7843-80C6-29C489260601}"/>
                </a:ext>
              </a:extLst>
            </p:cNvPr>
            <p:cNvSpPr txBox="1"/>
            <p:nvPr/>
          </p:nvSpPr>
          <p:spPr>
            <a:xfrm>
              <a:off x="10723034" y="71784"/>
              <a:ext cx="444161" cy="338554"/>
            </a:xfrm>
            <a:prstGeom prst="rect">
              <a:avLst/>
            </a:prstGeom>
            <a:noFill/>
          </p:spPr>
          <p:txBody>
            <a:bodyPr wrap="none" rtlCol="0">
              <a:spAutoFit/>
            </a:bodyPr>
            <a:lstStyle/>
            <a:p>
              <a:r>
                <a:rPr lang="en-US" sz="1600" dirty="0"/>
                <a:t>V</a:t>
              </a:r>
              <a:r>
                <a:rPr lang="en-US" sz="1600" baseline="-25000" dirty="0"/>
                <a:t>CC</a:t>
              </a:r>
            </a:p>
          </p:txBody>
        </p:sp>
        <p:sp>
          <p:nvSpPr>
            <p:cNvPr id="36" name="TextBox 35">
              <a:extLst>
                <a:ext uri="{FF2B5EF4-FFF2-40B4-BE49-F238E27FC236}">
                  <a16:creationId xmlns:a16="http://schemas.microsoft.com/office/drawing/2014/main" id="{B8E824F9-E326-5C4B-A870-04CDB3B52AB9}"/>
                </a:ext>
              </a:extLst>
            </p:cNvPr>
            <p:cNvSpPr txBox="1"/>
            <p:nvPr/>
          </p:nvSpPr>
          <p:spPr>
            <a:xfrm>
              <a:off x="9678233" y="2126108"/>
              <a:ext cx="639935" cy="369332"/>
            </a:xfrm>
            <a:prstGeom prst="rect">
              <a:avLst/>
            </a:prstGeom>
            <a:noFill/>
          </p:spPr>
          <p:txBody>
            <a:bodyPr wrap="square" rtlCol="0">
              <a:spAutoFit/>
            </a:bodyPr>
            <a:lstStyle/>
            <a:p>
              <a:r>
                <a:rPr lang="en-US" dirty="0"/>
                <a:t>V</a:t>
              </a:r>
              <a:r>
                <a:rPr lang="en-US" baseline="-25000" dirty="0"/>
                <a:t>i</a:t>
              </a:r>
            </a:p>
          </p:txBody>
        </p:sp>
        <p:sp>
          <p:nvSpPr>
            <p:cNvPr id="39" name="Oval 38">
              <a:extLst>
                <a:ext uri="{FF2B5EF4-FFF2-40B4-BE49-F238E27FC236}">
                  <a16:creationId xmlns:a16="http://schemas.microsoft.com/office/drawing/2014/main" id="{56D00754-28BF-CE49-AA90-ED31A2412F0A}"/>
                </a:ext>
              </a:extLst>
            </p:cNvPr>
            <p:cNvSpPr/>
            <p:nvPr/>
          </p:nvSpPr>
          <p:spPr>
            <a:xfrm>
              <a:off x="10847620" y="1325730"/>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DFBF0225-753F-EA45-BDFF-7FE967730133}"/>
                </a:ext>
              </a:extLst>
            </p:cNvPr>
            <p:cNvSpPr/>
            <p:nvPr/>
          </p:nvSpPr>
          <p:spPr>
            <a:xfrm>
              <a:off x="9814015" y="1903771"/>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EAEC53B-530A-264B-8FA0-B0379C2A4A74}"/>
                </a:ext>
              </a:extLst>
            </p:cNvPr>
            <p:cNvSpPr/>
            <p:nvPr/>
          </p:nvSpPr>
          <p:spPr>
            <a:xfrm>
              <a:off x="11533966" y="1329828"/>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803DEFB4-5DBF-6F42-B3E4-213FD1813973}"/>
                </a:ext>
              </a:extLst>
            </p:cNvPr>
            <p:cNvSpPr/>
            <p:nvPr/>
          </p:nvSpPr>
          <p:spPr>
            <a:xfrm>
              <a:off x="10822194" y="2178417"/>
              <a:ext cx="100584" cy="100584"/>
            </a:xfrm>
            <a:prstGeom prst="ellipse">
              <a:avLst/>
            </a:prstGeom>
            <a:solidFill>
              <a:schemeClr val="tx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80356A06-6B85-1349-BD2C-420F0C20EE9E}"/>
                </a:ext>
              </a:extLst>
            </p:cNvPr>
            <p:cNvCxnSpPr>
              <a:cxnSpLocks/>
            </p:cNvCxnSpPr>
            <p:nvPr/>
          </p:nvCxnSpPr>
          <p:spPr>
            <a:xfrm flipH="1">
              <a:off x="9867213" y="1379017"/>
              <a:ext cx="450793" cy="0"/>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01B4218C-21DC-5543-AA36-4277043E2A5D}"/>
                </a:ext>
              </a:extLst>
            </p:cNvPr>
            <p:cNvSpPr txBox="1"/>
            <p:nvPr/>
          </p:nvSpPr>
          <p:spPr>
            <a:xfrm>
              <a:off x="10441079" y="587880"/>
              <a:ext cx="366920"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5" name="Straight Arrow Connector 4">
              <a:extLst>
                <a:ext uri="{FF2B5EF4-FFF2-40B4-BE49-F238E27FC236}">
                  <a16:creationId xmlns:a16="http://schemas.microsoft.com/office/drawing/2014/main" id="{FC525A2D-DCE0-6E44-810C-98FC054E4AFE}"/>
                </a:ext>
              </a:extLst>
            </p:cNvPr>
            <p:cNvCxnSpPr/>
            <p:nvPr/>
          </p:nvCxnSpPr>
          <p:spPr>
            <a:xfrm>
              <a:off x="10708900" y="587880"/>
              <a:ext cx="0" cy="50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0" name="Freeform 12">
              <a:extLst>
                <a:ext uri="{FF2B5EF4-FFF2-40B4-BE49-F238E27FC236}">
                  <a16:creationId xmlns:a16="http://schemas.microsoft.com/office/drawing/2014/main" id="{A88B1D24-7A3A-7942-AF61-60412FA39F15}"/>
                </a:ext>
              </a:extLst>
            </p:cNvPr>
            <p:cNvSpPr>
              <a:spLocks/>
            </p:cNvSpPr>
            <p:nvPr/>
          </p:nvSpPr>
          <p:spPr bwMode="auto">
            <a:xfrm rot="5400000" flipH="1">
              <a:off x="10149087" y="1557547"/>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32" name="TextBox 131">
              <a:extLst>
                <a:ext uri="{FF2B5EF4-FFF2-40B4-BE49-F238E27FC236}">
                  <a16:creationId xmlns:a16="http://schemas.microsoft.com/office/drawing/2014/main" id="{884499CC-27F7-684D-AEF4-E2502C18AB3C}"/>
                </a:ext>
              </a:extLst>
            </p:cNvPr>
            <p:cNvSpPr txBox="1"/>
            <p:nvPr/>
          </p:nvSpPr>
          <p:spPr>
            <a:xfrm>
              <a:off x="10076996" y="2082548"/>
              <a:ext cx="366920"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cxnSp>
          <p:nvCxnSpPr>
            <p:cNvPr id="133" name="Straight Arrow Connector 132">
              <a:extLst>
                <a:ext uri="{FF2B5EF4-FFF2-40B4-BE49-F238E27FC236}">
                  <a16:creationId xmlns:a16="http://schemas.microsoft.com/office/drawing/2014/main" id="{F4BBFA9E-214A-444E-BE80-B45EF61768D7}"/>
                </a:ext>
              </a:extLst>
            </p:cNvPr>
            <p:cNvCxnSpPr>
              <a:cxnSpLocks/>
            </p:cNvCxnSpPr>
            <p:nvPr/>
          </p:nvCxnSpPr>
          <p:spPr>
            <a:xfrm>
              <a:off x="10052514" y="2129867"/>
              <a:ext cx="4554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300FBBE-9F67-8D4A-A32A-D1A0603388D2}"/>
                </a:ext>
              </a:extLst>
            </p:cNvPr>
            <p:cNvSpPr txBox="1"/>
            <p:nvPr/>
          </p:nvSpPr>
          <p:spPr>
            <a:xfrm>
              <a:off x="10059569" y="1485658"/>
              <a:ext cx="462729"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p:sp>
          <p:nvSpPr>
            <p:cNvPr id="98" name="TextBox 97">
              <a:extLst>
                <a:ext uri="{FF2B5EF4-FFF2-40B4-BE49-F238E27FC236}">
                  <a16:creationId xmlns:a16="http://schemas.microsoft.com/office/drawing/2014/main" id="{6EB1A22C-B163-F54A-B3A4-9E08BD3097FC}"/>
                </a:ext>
              </a:extLst>
            </p:cNvPr>
            <p:cNvSpPr txBox="1"/>
            <p:nvPr/>
          </p:nvSpPr>
          <p:spPr>
            <a:xfrm>
              <a:off x="11408618" y="1405617"/>
              <a:ext cx="366920" cy="369332"/>
            </a:xfrm>
            <a:prstGeom prst="rect">
              <a:avLst/>
            </a:prstGeom>
            <a:noFill/>
          </p:spPr>
          <p:txBody>
            <a:bodyPr wrap="square" rtlCol="0">
              <a:spAutoFit/>
            </a:bodyPr>
            <a:lstStyle/>
            <a:p>
              <a:r>
                <a:rPr lang="en-US" dirty="0"/>
                <a:t>V</a:t>
              </a:r>
              <a:endParaRPr lang="en-US" baseline="-25000" dirty="0"/>
            </a:p>
          </p:txBody>
        </p:sp>
        <p:cxnSp>
          <p:nvCxnSpPr>
            <p:cNvPr id="92" name="Straight Connector 91">
              <a:extLst>
                <a:ext uri="{FF2B5EF4-FFF2-40B4-BE49-F238E27FC236}">
                  <a16:creationId xmlns:a16="http://schemas.microsoft.com/office/drawing/2014/main" id="{D1A64C06-4855-544B-A840-90AA2C9E33CD}"/>
                </a:ext>
              </a:extLst>
            </p:cNvPr>
            <p:cNvCxnSpPr>
              <a:cxnSpLocks/>
            </p:cNvCxnSpPr>
            <p:nvPr/>
          </p:nvCxnSpPr>
          <p:spPr>
            <a:xfrm flipV="1">
              <a:off x="9875069" y="1357167"/>
              <a:ext cx="7142" cy="577684"/>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26F1370-6376-E446-B124-E419936E96FA}"/>
                </a:ext>
              </a:extLst>
            </p:cNvPr>
            <p:cNvCxnSpPr>
              <a:cxnSpLocks/>
            </p:cNvCxnSpPr>
            <p:nvPr/>
          </p:nvCxnSpPr>
          <p:spPr>
            <a:xfrm flipV="1">
              <a:off x="10885786" y="1381183"/>
              <a:ext cx="1272" cy="33317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599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6400" y="100732"/>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95015" y="1271752"/>
                <a:ext cx="9107569" cy="53667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𝑀</m:t>
                        </m:r>
                      </m:sub>
                    </m:sSub>
                  </m:oMath>
                </a14:m>
                <a:r>
                  <a:rPr lang="en-US" b="0" dirty="0">
                    <a:solidFill>
                      <a:srgbClr val="000000"/>
                    </a:solidFill>
                    <a:latin typeface="Calibri"/>
                    <a:cs typeface="Calibri"/>
                    <a:sym typeface="Calibri"/>
                  </a:rPr>
                  <a:t> is called a Miller capacitor</a:t>
                </a:r>
                <a:r>
                  <a:rPr lang="en-US" dirty="0">
                    <a:solidFill>
                      <a:srgbClr val="000000"/>
                    </a:solidFill>
                    <a:latin typeface="Calibri"/>
                    <a:cs typeface="Calibri"/>
                    <a:sym typeface="Calibri"/>
                  </a:rPr>
                  <a:t> and it arises from a capacitance,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i="1" dirty="0">
                    <a:solidFill>
                      <a:srgbClr val="000000"/>
                    </a:solidFill>
                    <a:latin typeface="Cambria Math" panose="02040503050406030204" pitchFamily="18" charset="0"/>
                    <a:cs typeface="Calibri"/>
                    <a:sym typeface="Calibri"/>
                  </a:rPr>
                  <a:t>, </a:t>
                </a:r>
                <a:r>
                  <a:rPr lang="en-US" dirty="0">
                    <a:solidFill>
                      <a:srgbClr val="000000"/>
                    </a:solidFill>
                    <a:cs typeface="Calibri"/>
                    <a:sym typeface="Calibri"/>
                  </a:rPr>
                  <a:t>between the collector and emitter.</a:t>
                </a:r>
                <a:r>
                  <a:rPr lang="en-US"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d>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𝑗</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d>
                      <m:d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d>
                          <m:dPr>
                            <m:begChr m:val="|"/>
                            <m:endChr m:val="|"/>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e>
                        </m:d>
                      </m:e>
                    </m:d>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𝑚</m:t>
                        </m:r>
                      </m:sub>
                    </m:sSub>
                  </m:oMath>
                </a14:m>
                <a:r>
                  <a:rPr lang="en-US" b="0" dirty="0">
                    <a:solidFill>
                      <a:srgbClr val="000000"/>
                    </a:solidFill>
                    <a:latin typeface="Calibri"/>
                    <a:cs typeface="Calibri"/>
                    <a:sym typeface="Calibri"/>
                  </a:rPr>
                  <a:t> is the maximum current between base and emitter in the equivalent circuit on the right.</a:t>
                </a:r>
              </a:p>
              <a:p>
                <a:pPr defTabSz="457200" hangingPunct="0"/>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r>
                  <a:rPr lang="en-US" b="0" dirty="0">
                    <a:solidFill>
                      <a:srgbClr val="000000"/>
                    </a:solidFill>
                    <a:latin typeface="Calibri"/>
                    <a:cs typeface="Calibri"/>
                    <a:sym typeface="Calibri"/>
                  </a:rPr>
                  <a:t>With the Miller capacitor,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𝑖</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𝑒𝑎𝑟𝑙𝑦</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den>
                    </m:f>
                  </m:oMath>
                </a14:m>
                <a:r>
                  <a:rPr lang="en-US" b="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oMath>
                </a14:m>
                <a:r>
                  <a:rPr lang="en-US" b="0" dirty="0">
                    <a:solidFill>
                      <a:srgbClr val="000000"/>
                    </a:solidFill>
                    <a:cs typeface="Calibri"/>
                    <a:sym typeface="Calibri"/>
                  </a:rPr>
                  <a:t> is the collector </a:t>
                </a:r>
                <a:r>
                  <a:rPr lang="en-US" b="0" dirty="0" err="1">
                    <a:solidFill>
                      <a:srgbClr val="000000"/>
                    </a:solidFill>
                    <a:cs typeface="Calibri"/>
                    <a:sym typeface="Calibri"/>
                  </a:rPr>
                  <a:t>resistanc.e</a:t>
                </a:r>
                <a:r>
                  <a:rPr lang="en-US" b="0" dirty="0">
                    <a:solidFill>
                      <a:srgbClr val="000000"/>
                    </a:solidFill>
                    <a:cs typeface="Calibri"/>
                    <a:sym typeface="Calibri"/>
                  </a:rPr>
                  <a:t> </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𝑏</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𝑟</m:t>
                        </m:r>
                      </m:e>
                      <m:sub>
                        <m:r>
                          <a:rPr lang="en-US" i="1">
                            <a:solidFill>
                              <a:srgbClr val="000000"/>
                            </a:solidFill>
                            <a:latin typeface="Cambria Math" panose="02040503050406030204" pitchFamily="18" charset="0"/>
                            <a:cs typeface="Calibri"/>
                            <a:sym typeface="Calibri"/>
                          </a:rPr>
                          <m:t>𝑏</m:t>
                        </m:r>
                      </m:sub>
                    </m:sSub>
                    <m:r>
                      <a:rPr lang="en-US" i="1">
                        <a:solidFill>
                          <a:srgbClr val="000000"/>
                        </a:solidFill>
                        <a:latin typeface="Cambria Math" panose="02040503050406030204" pitchFamily="18" charset="0"/>
                        <a:cs typeface="Calibri"/>
                        <a:sym typeface="Calibri"/>
                      </a:rPr>
                      <m:t> </m:t>
                    </m:r>
                  </m:oMath>
                </a14:m>
                <a:r>
                  <a:rPr lang="en-US" dirty="0">
                    <a:solidFill>
                      <a:srgbClr val="000000"/>
                    </a:solidFill>
                    <a:cs typeface="Calibri"/>
                    <a:sym typeface="Calibri"/>
                  </a:rPr>
                  <a:t>is the base resistance. </a:t>
                </a:r>
                <a14:m>
                  <m:oMath xmlns:m="http://schemas.openxmlformats.org/officeDocument/2006/math">
                    <m:sSup>
                      <m:sSupPr>
                        <m:ctrlPr>
                          <a:rPr lang="en-US" i="1" smtClean="0">
                            <a:solidFill>
                              <a:srgbClr val="000000"/>
                            </a:solidFill>
                            <a:latin typeface="Cambria Math" panose="02040503050406030204" pitchFamily="18" charset="0"/>
                            <a:cs typeface="Calibri"/>
                            <a:sym typeface="Calibri"/>
                          </a:rPr>
                        </m:ctrlPr>
                      </m:sSupPr>
                      <m:e>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𝑆</m:t>
                            </m:r>
                          </m:sub>
                        </m:sSub>
                      </m:e>
                      <m:sup>
                        <m:r>
                          <a:rPr lang="en-US" b="0" i="1" smtClean="0">
                            <a:solidFill>
                              <a:srgbClr val="000000"/>
                            </a:solidFill>
                            <a:latin typeface="Cambria Math" panose="02040503050406030204" pitchFamily="18" charset="0"/>
                            <a:cs typeface="Calibri"/>
                            <a:sym typeface="Calibri"/>
                          </a:rPr>
                          <m:t>′</m:t>
                        </m:r>
                      </m:sup>
                    </m:sSup>
                  </m:oMath>
                </a14:m>
                <a:r>
                  <a:rPr lang="en-US" dirty="0">
                    <a:solidFill>
                      <a:srgbClr val="000000"/>
                    </a:solidFill>
                    <a:cs typeface="Calibri"/>
                    <a:sym typeface="Calibri"/>
                  </a:rPr>
                  <a:t> is the combined source resistance.</a:t>
                </a:r>
              </a:p>
              <a:p>
                <a:pPr marL="285750" indent="-285750" defTabSz="457200" hangingPunct="0">
                  <a:buFont typeface="Arial" panose="020B0604020202020204" pitchFamily="34" charset="0"/>
                  <a:buChar char="•"/>
                </a:pPr>
                <a14:m>
                  <m:oMath xmlns:m="http://schemas.openxmlformats.org/officeDocument/2006/math">
                    <m:sSub>
                      <m:sSubPr>
                        <m:ctrlPr>
                          <a:rPr lang="en-US" i="1" dirty="0">
                            <a:solidFill>
                              <a:srgbClr val="000000"/>
                            </a:solidFill>
                            <a:latin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oMath>
                </a14:m>
                <a:r>
                  <a:rPr lang="en-US" dirty="0">
                    <a:solidFill>
                      <a:srgbClr val="000000"/>
                    </a:solidFill>
                    <a:cs typeface="Calibri"/>
                    <a:sym typeface="Calibri"/>
                  </a:rPr>
                  <a:t> is called the collector impedance and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𝑟</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𝐶</m:t>
                        </m:r>
                      </m:e>
                      <m:sub>
                        <m:r>
                          <a:rPr lang="en-US" b="0" i="1" smtClean="0">
                            <a:solidFill>
                              <a:srgbClr val="000000"/>
                            </a:solidFill>
                            <a:latin typeface="Cambria Math" panose="02040503050406030204" pitchFamily="18" charset="0"/>
                            <a:cs typeface="Calibri"/>
                            <a:sym typeface="Calibri"/>
                          </a:rPr>
                          <m:t>𝐶</m:t>
                        </m:r>
                      </m:sub>
                    </m:sSub>
                  </m:oMath>
                </a14:m>
                <a:r>
                  <a:rPr lang="en-US" b="0" dirty="0">
                    <a:solidFill>
                      <a:srgbClr val="000000"/>
                    </a:solidFill>
                    <a:latin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𝐶</m:t>
                        </m:r>
                      </m:e>
                      <m:sub>
                        <m:r>
                          <a:rPr lang="en-US" i="1">
                            <a:solidFill>
                              <a:srgbClr val="000000"/>
                            </a:solidFill>
                            <a:latin typeface="Cambria Math" panose="02040503050406030204" pitchFamily="18" charset="0"/>
                            <a:cs typeface="Calibri"/>
                            <a:sym typeface="Calibri"/>
                          </a:rPr>
                          <m:t>𝑐</m:t>
                        </m:r>
                        <m:r>
                          <a:rPr lang="en-US" i="1">
                            <a:solidFill>
                              <a:srgbClr val="000000"/>
                            </a:solidFill>
                            <a:latin typeface="Cambria Math" panose="02040503050406030204" pitchFamily="18" charset="0"/>
                            <a:cs typeface="Calibri"/>
                            <a:sym typeface="Calibri"/>
                          </a:rPr>
                          <m:t> </m:t>
                        </m:r>
                      </m:sub>
                    </m:sSub>
                  </m:oMath>
                </a14:m>
                <a:r>
                  <a:rPr lang="en-US" dirty="0">
                    <a:solidFill>
                      <a:srgbClr val="000000"/>
                    </a:solidFill>
                    <a:cs typeface="Calibri"/>
                    <a:sym typeface="Calibri"/>
                  </a:rPr>
                  <a:t>is specified in data sheet (8pF).</a:t>
                </a: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𝑉</m:t>
                        </m:r>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den>
                    </m:f>
                  </m:oMath>
                </a14:m>
                <a:r>
                  <a:rPr lang="en-US" b="0" dirty="0">
                    <a:solidFill>
                      <a:srgbClr val="000000"/>
                    </a:solidFill>
                    <a:latin typeface="Calibri"/>
                    <a:cs typeface="Calibri"/>
                    <a:sym typeface="Calibri"/>
                  </a:rPr>
                  <a:t>, </a:t>
                </a: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r>
                      <a:rPr lang="en-US" b="0" i="0" smtClean="0">
                        <a:solidFill>
                          <a:srgbClr val="000000"/>
                        </a:solidFill>
                        <a:latin typeface="Cambria Math" panose="02040503050406030204" pitchFamily="18" charset="0"/>
                        <a:ea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ea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0" smtClean="0">
                        <a:solidFill>
                          <a:srgbClr val="000000"/>
                        </a:solidFill>
                        <a:latin typeface="Cambria Math" panose="02040503050406030204" pitchFamily="18" charset="0"/>
                        <a:cs typeface="Calibri"/>
                        <a:sym typeface="Calibri"/>
                      </a:rPr>
                      <m:t>,</m:t>
                    </m:r>
                  </m:oMath>
                </a14:m>
                <a:endParaRPr lang="en-US" b="0" i="0"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𝑖</m:t>
                    </m:r>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(1+</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num>
                      <m:den>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den>
                    </m:f>
                    <m:r>
                      <a:rPr lang="en-US" b="0" i="1" smtClean="0">
                        <a:solidFill>
                          <a:srgbClr val="000000"/>
                        </a:solidFill>
                        <a:latin typeface="Cambria Math" panose="02040503050406030204" pitchFamily="18" charset="0"/>
                        <a:cs typeface="Calibri"/>
                        <a:sym typeface="Calibri"/>
                      </a:rPr>
                      <m:t>)</m:t>
                    </m:r>
                  </m:oMath>
                </a14:m>
                <a:endParaRPr lang="en-US" b="0" dirty="0">
                  <a:solidFill>
                    <a:srgbClr val="000000"/>
                  </a:solidFill>
                  <a:latin typeface="Calibri"/>
                  <a:cs typeface="Calibri"/>
                  <a:sym typeface="Calibri"/>
                </a:endParaRPr>
              </a:p>
              <a:p>
                <a:pPr marL="285750" indent="-28575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cs typeface="Calibri"/>
                        <a:sym typeface="Calibri"/>
                      </a:rPr>
                      <m:t>𝑉</m:t>
                    </m:r>
                    <m:r>
                      <a:rPr lang="en-US" b="0" i="1" smtClean="0">
                        <a:solidFill>
                          <a:srgbClr val="000000"/>
                        </a:solidFill>
                        <a:latin typeface="Cambria Math" panose="02040503050406030204" pitchFamily="18" charset="0"/>
                        <a:cs typeface="Calibri"/>
                        <a:sym typeface="Calibri"/>
                      </a:rPr>
                      <m:t>=</m:t>
                    </m:r>
                    <m:r>
                      <a:rPr lang="en-US" b="0" i="1" smtClean="0">
                        <a:solidFill>
                          <a:srgbClr val="000000"/>
                        </a:solidFill>
                        <a:latin typeface="Cambria Math" panose="02040503050406030204" pitchFamily="18" charset="0"/>
                        <a:cs typeface="Calibri"/>
                        <a:sym typeface="Calibri"/>
                      </a:rPr>
                      <m:t>𝑖</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𝐶</m:t>
                        </m:r>
                      </m:sub>
                    </m:sSub>
                    <m:r>
                      <a:rPr lang="en-US" b="0" i="1" smtClean="0">
                        <a:solidFill>
                          <a:srgbClr val="000000"/>
                        </a:solidFill>
                        <a:latin typeface="Cambria Math" panose="02040503050406030204" pitchFamily="18" charset="0"/>
                        <a:cs typeface="Calibri"/>
                        <a:sym typeface="Calibri"/>
                      </a:rPr>
                      <m:t> (</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r>
                      <a:rPr lang="en-US" b="0" i="1" smtClean="0">
                        <a:solidFill>
                          <a:srgbClr val="000000"/>
                        </a:solidFill>
                        <a:latin typeface="Cambria Math" panose="02040503050406030204" pitchFamily="18" charset="0"/>
                        <a:cs typeface="Calibri"/>
                        <a:sym typeface="Calibri"/>
                      </a:rPr>
                      <m:t>)</m:t>
                    </m:r>
                  </m:oMath>
                </a14:m>
                <a:endParaRPr lang="en-US" b="0" i="1" dirty="0">
                  <a:solidFill>
                    <a:srgbClr val="000000"/>
                  </a:solidFill>
                  <a:latin typeface="Cambria Math" panose="02040503050406030204" pitchFamily="18" charset="0"/>
                  <a:cs typeface="Calibri"/>
                  <a:sym typeface="Calibri"/>
                </a:endParaRPr>
              </a:p>
              <a:p>
                <a:pPr marL="285750" indent="-285750" defTabSz="457200" hangingPunct="0">
                  <a:buFont typeface="Arial" panose="020B0604020202020204" pitchFamily="34" charset="0"/>
                  <a:buChar char="•"/>
                </a:pPr>
                <a14:m>
                  <m:oMath xmlns:m="http://schemas.openxmlformats.org/officeDocument/2006/math">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𝑍</m:t>
                        </m:r>
                      </m:e>
                      <m:sub>
                        <m:r>
                          <a:rPr lang="en-US" b="0" i="1" dirty="0" smtClean="0">
                            <a:solidFill>
                              <a:srgbClr val="000000"/>
                            </a:solidFill>
                            <a:latin typeface="Cambria Math" panose="02040503050406030204" pitchFamily="18" charset="0"/>
                            <a:cs typeface="Calibri"/>
                            <a:sym typeface="Calibri"/>
                          </a:rPr>
                          <m:t>𝑜</m:t>
                        </m:r>
                      </m:sub>
                    </m:sSub>
                    <m:r>
                      <a:rPr lang="en-US" b="0" i="1" dirty="0" smtClean="0">
                        <a:solidFill>
                          <a:srgbClr val="000000"/>
                        </a:solidFill>
                        <a:latin typeface="Cambria Math" panose="02040503050406030204" pitchFamily="18" charset="0"/>
                        <a:cs typeface="Calibri"/>
                        <a:sym typeface="Calibri"/>
                      </a:rPr>
                      <m:t>=</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cs typeface="Calibri"/>
                            <a:sym typeface="Calibri"/>
                          </a:rPr>
                          <m:t>𝑉</m:t>
                        </m:r>
                      </m:num>
                      <m:den>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𝑖</m:t>
                            </m:r>
                          </m:e>
                          <m:sub>
                            <m:r>
                              <a:rPr lang="en-US" b="0" i="1" dirty="0" smtClean="0">
                                <a:solidFill>
                                  <a:srgbClr val="000000"/>
                                </a:solidFill>
                                <a:latin typeface="Cambria Math" panose="02040503050406030204" pitchFamily="18" charset="0"/>
                                <a:cs typeface="Calibri"/>
                                <a:sym typeface="Calibri"/>
                              </a:rPr>
                              <m:t>𝐶</m:t>
                            </m:r>
                          </m:sub>
                        </m:sSub>
                      </m:den>
                    </m:f>
                    <m:r>
                      <a:rPr lang="en-US" b="0" i="1" dirty="0" smtClean="0">
                        <a:solidFill>
                          <a:srgbClr val="000000"/>
                        </a:solidFill>
                        <a:latin typeface="Cambria Math" panose="02040503050406030204" pitchFamily="18" charset="0"/>
                        <a:cs typeface="Calibri"/>
                        <a:sym typeface="Calibri"/>
                      </a:rPr>
                      <m:t>= </m:t>
                    </m:r>
                    <m:sSub>
                      <m:sSubPr>
                        <m:ctrlPr>
                          <a:rPr lang="en-US" b="0" i="1" dirty="0" smtClean="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b="0" i="1" dirty="0" smtClean="0">
                            <a:solidFill>
                              <a:srgbClr val="000000"/>
                            </a:solidFill>
                            <a:latin typeface="Cambria Math" panose="02040503050406030204" pitchFamily="18" charset="0"/>
                            <a:cs typeface="Calibri"/>
                            <a:sym typeface="Calibri"/>
                          </a:rPr>
                          <m:t>𝐶</m:t>
                        </m:r>
                      </m:sub>
                    </m:sSub>
                    <m:d>
                      <m:dPr>
                        <m:ctrlPr>
                          <a:rPr lang="en-US" b="0" i="1" dirty="0" smtClean="0">
                            <a:solidFill>
                              <a:srgbClr val="000000"/>
                            </a:solidFill>
                            <a:latin typeface="Cambria Math" panose="02040503050406030204" pitchFamily="18" charset="0"/>
                            <a:cs typeface="Calibri"/>
                            <a:sym typeface="Calibri"/>
                          </a:rPr>
                        </m:ctrlPr>
                      </m:dPr>
                      <m:e>
                        <m:r>
                          <a:rPr lang="en-US" b="0" i="1" dirty="0" smtClean="0">
                            <a:solidFill>
                              <a:srgbClr val="000000"/>
                            </a:solidFill>
                            <a:latin typeface="Cambria Math" panose="02040503050406030204" pitchFamily="18" charset="0"/>
                            <a:cs typeface="Calibri"/>
                            <a:sym typeface="Calibri"/>
                          </a:rPr>
                          <m:t>1+</m:t>
                        </m:r>
                        <m:f>
                          <m:fPr>
                            <m:ctrlPr>
                              <a:rPr lang="en-US" b="0" i="1" dirty="0" smtClean="0">
                                <a:solidFill>
                                  <a:srgbClr val="000000"/>
                                </a:solidFill>
                                <a:latin typeface="Cambria Math" panose="02040503050406030204" pitchFamily="18" charset="0"/>
                                <a:cs typeface="Calibri"/>
                                <a:sym typeface="Calibri"/>
                              </a:rPr>
                            </m:ctrlPr>
                          </m:fPr>
                          <m:num>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b="0" i="1" dirty="0" smtClean="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r>
                      <a:rPr lang="en-US" b="0" i="1" dirty="0"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a:t>
                </a:r>
              </a:p>
              <a:p>
                <a:pPr marL="285750" indent="-285750" defTabSz="457200" hangingPunct="0">
                  <a:buFont typeface="Arial" panose="020B0604020202020204" pitchFamily="34" charset="0"/>
                  <a:buChar char="•"/>
                </a:pPr>
                <a14:m>
                  <m:oMath xmlns:m="http://schemas.openxmlformats.org/officeDocument/2006/math">
                    <m:d>
                      <m:dPr>
                        <m:begChr m:val="|"/>
                        <m:endChr m:val="|"/>
                        <m:ctrlPr>
                          <a:rPr lang="en-US" b="0" i="1" smtClean="0">
                            <a:solidFill>
                              <a:srgbClr val="000000"/>
                            </a:solidFill>
                            <a:latin typeface="Cambria Math" panose="02040503050406030204" pitchFamily="18" charset="0"/>
                            <a:cs typeface="Calibri"/>
                            <a:sym typeface="Calibri"/>
                          </a:rPr>
                        </m:ctrlPr>
                      </m:dPr>
                      <m:e>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𝑧</m:t>
                            </m:r>
                          </m:e>
                          <m:sub>
                            <m:r>
                              <a:rPr lang="en-US" b="0" i="1" smtClean="0">
                                <a:solidFill>
                                  <a:srgbClr val="000000"/>
                                </a:solidFill>
                                <a:latin typeface="Cambria Math" panose="02040503050406030204" pitchFamily="18" charset="0"/>
                                <a:cs typeface="Calibri"/>
                                <a:sym typeface="Calibri"/>
                              </a:rPr>
                              <m:t>𝑐</m:t>
                            </m:r>
                          </m:sub>
                        </m:sSub>
                      </m:e>
                    </m:d>
                    <m:r>
                      <a:rPr lang="en-US" b="0" i="1" smtClean="0">
                        <a:solidFill>
                          <a:srgbClr val="000000"/>
                        </a:solidFill>
                        <a:latin typeface="Cambria Math" panose="02040503050406030204" pitchFamily="18" charset="0"/>
                        <a:cs typeface="Calibri"/>
                        <a:sym typeface="Calibri"/>
                      </a:rPr>
                      <m:t>≫</m:t>
                    </m:r>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𝐸</m:t>
                        </m:r>
                      </m:sub>
                    </m:sSub>
                  </m:oMath>
                </a14:m>
                <a:r>
                  <a:rPr lang="en-US" b="0" dirty="0">
                    <a:solidFill>
                      <a:srgbClr val="000000"/>
                    </a:solidFill>
                    <a:latin typeface="Calibri"/>
                    <a:cs typeface="Calibri"/>
                    <a:sym typeface="Calibri"/>
                  </a:rPr>
                  <a:t>, so</a:t>
                </a:r>
                <a:r>
                  <a:rPr lang="en-US" dirty="0">
                    <a:solidFill>
                      <a:srgbClr val="000000"/>
                    </a:solidFill>
                    <a:latin typeface="Calibri"/>
                    <a:cs typeface="Calibri"/>
                    <a:sym typeface="Calibri"/>
                  </a:rPr>
                  <a:t> </a:t>
                </a:r>
                <a14:m>
                  <m:oMath xmlns:m="http://schemas.openxmlformats.org/officeDocument/2006/math">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𝑍</m:t>
                        </m:r>
                      </m:e>
                      <m:sub>
                        <m:r>
                          <a:rPr lang="en-US" b="0" i="1" smtClean="0">
                            <a:solidFill>
                              <a:srgbClr val="000000"/>
                            </a:solidFill>
                            <a:latin typeface="Cambria Math" panose="02040503050406030204" pitchFamily="18" charset="0"/>
                            <a:cs typeface="Calibri"/>
                            <a:sym typeface="Calibri"/>
                          </a:rPr>
                          <m:t>𝑜</m:t>
                        </m:r>
                      </m:sub>
                    </m:sSub>
                    <m:r>
                      <a:rPr lang="en-US" b="0" i="1" smtClean="0">
                        <a:solidFill>
                          <a:srgbClr val="000000"/>
                        </a:solidFill>
                        <a:latin typeface="Cambria Math" panose="02040503050406030204" pitchFamily="18" charset="0"/>
                        <a:cs typeface="Calibri"/>
                        <a:sym typeface="Calibri"/>
                      </a:rPr>
                      <m:t>=</m:t>
                    </m:r>
                    <m:sSub>
                      <m:sSubPr>
                        <m:ctrlPr>
                          <a:rPr lang="en-US" i="1" dirty="0">
                            <a:solidFill>
                              <a:srgbClr val="000000"/>
                            </a:solidFill>
                            <a:latin typeface="Cambria Math" panose="02040503050406030204" pitchFamily="18" charset="0"/>
                            <a:cs typeface="Calibri"/>
                            <a:sym typeface="Calibri"/>
                          </a:rPr>
                        </m:ctrlPr>
                      </m:sSubPr>
                      <m:e>
                        <m:r>
                          <a:rPr lang="en-US" b="0" i="1" dirty="0" smtClean="0">
                            <a:solidFill>
                              <a:srgbClr val="000000"/>
                            </a:solidFill>
                            <a:latin typeface="Cambria Math" panose="02040503050406030204" pitchFamily="18" charset="0"/>
                            <a:cs typeface="Calibri"/>
                            <a:sym typeface="Calibri"/>
                          </a:rPr>
                          <m:t>𝑧</m:t>
                        </m:r>
                      </m:e>
                      <m:sub>
                        <m:r>
                          <a:rPr lang="en-US" i="1" dirty="0">
                            <a:solidFill>
                              <a:srgbClr val="000000"/>
                            </a:solidFill>
                            <a:latin typeface="Cambria Math" panose="02040503050406030204" pitchFamily="18" charset="0"/>
                            <a:cs typeface="Calibri"/>
                            <a:sym typeface="Calibri"/>
                          </a:rPr>
                          <m:t>𝐶</m:t>
                        </m:r>
                      </m:sub>
                    </m:sSub>
                    <m:d>
                      <m:dPr>
                        <m:ctrlPr>
                          <a:rPr lang="en-US" i="1" dirty="0">
                            <a:solidFill>
                              <a:srgbClr val="000000"/>
                            </a:solidFill>
                            <a:latin typeface="Cambria Math" panose="02040503050406030204" pitchFamily="18" charset="0"/>
                            <a:cs typeface="Calibri"/>
                            <a:sym typeface="Calibri"/>
                          </a:rPr>
                        </m:ctrlPr>
                      </m:dPr>
                      <m:e>
                        <m:r>
                          <a:rPr lang="en-US" i="1" dirty="0">
                            <a:solidFill>
                              <a:srgbClr val="000000"/>
                            </a:solidFill>
                            <a:latin typeface="Cambria Math" panose="02040503050406030204" pitchFamily="18" charset="0"/>
                            <a:cs typeface="Calibri"/>
                            <a:sym typeface="Calibri"/>
                          </a:rPr>
                          <m:t>1+</m:t>
                        </m:r>
                        <m:f>
                          <m:fPr>
                            <m:ctrlPr>
                              <a:rPr lang="en-US" i="1" dirty="0">
                                <a:solidFill>
                                  <a:srgbClr val="000000"/>
                                </a:solidFill>
                                <a:latin typeface="Cambria Math" panose="02040503050406030204" pitchFamily="18" charset="0"/>
                                <a:cs typeface="Calibri"/>
                                <a:sym typeface="Calibri"/>
                              </a:rPr>
                            </m:ctrlPr>
                          </m:fPr>
                          <m:num>
                            <m:r>
                              <a:rPr lang="en-US" i="1" dirty="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i="1" dirty="0">
                                    <a:solidFill>
                                      <a:srgbClr val="000000"/>
                                    </a:solidFill>
                                    <a:latin typeface="Cambria Math" panose="02040503050406030204" pitchFamily="18" charset="0"/>
                                    <a:ea typeface="Cambria Math" panose="02040503050406030204" pitchFamily="18" charset="0"/>
                                    <a:cs typeface="Calibri"/>
                                    <a:sym typeface="Calibri"/>
                                  </a:rPr>
                                </m:ctrlPr>
                              </m:sSubPr>
                              <m:e>
                                <m:r>
                                  <a:rPr lang="en-US" i="1" dirty="0">
                                    <a:solidFill>
                                      <a:srgbClr val="000000"/>
                                    </a:solidFill>
                                    <a:latin typeface="Cambria Math" panose="02040503050406030204" pitchFamily="18" charset="0"/>
                                    <a:ea typeface="Cambria Math" panose="02040503050406030204" pitchFamily="18" charset="0"/>
                                    <a:cs typeface="Calibri"/>
                                    <a:sym typeface="Calibri"/>
                                  </a:rPr>
                                  <m:t>𝑅</m:t>
                                </m:r>
                              </m:e>
                              <m:sub>
                                <m:r>
                                  <a:rPr lang="en-US" i="1" dirty="0">
                                    <a:solidFill>
                                      <a:srgbClr val="000000"/>
                                    </a:solidFill>
                                    <a:latin typeface="Cambria Math" panose="02040503050406030204" pitchFamily="18" charset="0"/>
                                    <a:ea typeface="Cambria Math" panose="02040503050406030204" pitchFamily="18" charset="0"/>
                                    <a:cs typeface="Calibri"/>
                                    <a:sym typeface="Calibri"/>
                                  </a:rPr>
                                  <m:t>𝐸</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𝑠</m:t>
                                </m:r>
                              </m:sub>
                            </m:sSub>
                            <m:r>
                              <a:rPr lang="en-US" i="1">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𝐸</m:t>
                                </m:r>
                              </m:sub>
                            </m:sSub>
                          </m:den>
                        </m:f>
                      </m:e>
                    </m:d>
                  </m:oMath>
                </a14:m>
                <a:endParaRPr lang="en-US" b="0" dirty="0">
                  <a:solidFill>
                    <a:srgbClr val="000000"/>
                  </a:solidFill>
                  <a:latin typeface="Calibri"/>
                  <a:cs typeface="Calibri"/>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95015" y="1271752"/>
                <a:ext cx="9107569" cy="5366731"/>
              </a:xfrm>
              <a:prstGeom prst="rect">
                <a:avLst/>
              </a:prstGeom>
              <a:blipFill>
                <a:blip r:embed="rId3"/>
                <a:stretch>
                  <a:fillRect l="-975" t="-709" r="-111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74</a:t>
            </a:fld>
            <a:endParaRPr lang="en-US" dirty="0">
              <a:solidFill>
                <a:schemeClr val="tx1"/>
              </a:solidFill>
            </a:endParaRPr>
          </a:p>
        </p:txBody>
      </p:sp>
      <p:grpSp>
        <p:nvGrpSpPr>
          <p:cNvPr id="9" name="Group 8">
            <a:extLst>
              <a:ext uri="{FF2B5EF4-FFF2-40B4-BE49-F238E27FC236}">
                <a16:creationId xmlns:a16="http://schemas.microsoft.com/office/drawing/2014/main" id="{88720909-9D4A-7E4B-AC6D-24A7287900C6}"/>
              </a:ext>
            </a:extLst>
          </p:cNvPr>
          <p:cNvGrpSpPr/>
          <p:nvPr/>
        </p:nvGrpSpPr>
        <p:grpSpPr>
          <a:xfrm>
            <a:off x="9806556" y="489391"/>
            <a:ext cx="2290029" cy="2731858"/>
            <a:chOff x="9819619" y="842091"/>
            <a:chExt cx="2290029" cy="2731858"/>
          </a:xfrm>
        </p:grpSpPr>
        <p:grpSp>
          <p:nvGrpSpPr>
            <p:cNvPr id="102" name="Group 204">
              <a:extLst>
                <a:ext uri="{FF2B5EF4-FFF2-40B4-BE49-F238E27FC236}">
                  <a16:creationId xmlns:a16="http://schemas.microsoft.com/office/drawing/2014/main" id="{53077770-90C0-7741-B0A6-9E3FD7FBA1E7}"/>
                </a:ext>
              </a:extLst>
            </p:cNvPr>
            <p:cNvGrpSpPr>
              <a:grpSpLocks/>
            </p:cNvGrpSpPr>
            <p:nvPr/>
          </p:nvGrpSpPr>
          <p:grpSpPr bwMode="auto">
            <a:xfrm>
              <a:off x="10699612" y="1367557"/>
              <a:ext cx="675743" cy="1408043"/>
              <a:chOff x="3552" y="2400"/>
              <a:chExt cx="192" cy="480"/>
            </a:xfrm>
          </p:grpSpPr>
          <p:sp>
            <p:nvSpPr>
              <p:cNvPr id="165" name="Line 52">
                <a:extLst>
                  <a:ext uri="{FF2B5EF4-FFF2-40B4-BE49-F238E27FC236}">
                    <a16:creationId xmlns:a16="http://schemas.microsoft.com/office/drawing/2014/main" id="{7BBD7929-E616-E84E-9DFE-6ACD279E7978}"/>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53">
                <a:extLst>
                  <a:ext uri="{FF2B5EF4-FFF2-40B4-BE49-F238E27FC236}">
                    <a16:creationId xmlns:a16="http://schemas.microsoft.com/office/drawing/2014/main" id="{9C2A9D49-AFE7-CE48-8FF3-162A3342B79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57">
                <a:extLst>
                  <a:ext uri="{FF2B5EF4-FFF2-40B4-BE49-F238E27FC236}">
                    <a16:creationId xmlns:a16="http://schemas.microsoft.com/office/drawing/2014/main" id="{0D6FC73B-6897-1E4D-A8E5-D73BDCD3EDF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 name="Freeform 12">
              <a:extLst>
                <a:ext uri="{FF2B5EF4-FFF2-40B4-BE49-F238E27FC236}">
                  <a16:creationId xmlns:a16="http://schemas.microsoft.com/office/drawing/2014/main" id="{E27864A6-3E23-8A4A-93E3-C0B042A72115}"/>
                </a:ext>
              </a:extLst>
            </p:cNvPr>
            <p:cNvSpPr>
              <a:spLocks noChangeAspect="1"/>
            </p:cNvSpPr>
            <p:nvPr/>
          </p:nvSpPr>
          <p:spPr bwMode="auto">
            <a:xfrm rot="5400000">
              <a:off x="10586973" y="226781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9" name="Group 249">
              <a:extLst>
                <a:ext uri="{FF2B5EF4-FFF2-40B4-BE49-F238E27FC236}">
                  <a16:creationId xmlns:a16="http://schemas.microsoft.com/office/drawing/2014/main" id="{7E6D99CE-B6AC-4E44-8985-D3C499957AEE}"/>
                </a:ext>
              </a:extLst>
            </p:cNvPr>
            <p:cNvGrpSpPr>
              <a:grpSpLocks/>
            </p:cNvGrpSpPr>
            <p:nvPr/>
          </p:nvGrpSpPr>
          <p:grpSpPr bwMode="auto">
            <a:xfrm>
              <a:off x="9830292" y="2505937"/>
              <a:ext cx="274320" cy="274320"/>
              <a:chOff x="1248" y="720"/>
              <a:chExt cx="96" cy="96"/>
            </a:xfrm>
          </p:grpSpPr>
          <p:sp>
            <p:nvSpPr>
              <p:cNvPr id="163" name="Oval 250">
                <a:extLst>
                  <a:ext uri="{FF2B5EF4-FFF2-40B4-BE49-F238E27FC236}">
                    <a16:creationId xmlns:a16="http://schemas.microsoft.com/office/drawing/2014/main" id="{F2CBB09B-1C45-844C-AA30-CE8166DE5860}"/>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4" name="Rectangle 251">
                <a:extLst>
                  <a:ext uri="{FF2B5EF4-FFF2-40B4-BE49-F238E27FC236}">
                    <a16:creationId xmlns:a16="http://schemas.microsoft.com/office/drawing/2014/main" id="{CFCDF7D2-FD46-DC4E-8713-890C69B42007}"/>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2" name="TextBox 121">
              <a:extLst>
                <a:ext uri="{FF2B5EF4-FFF2-40B4-BE49-F238E27FC236}">
                  <a16:creationId xmlns:a16="http://schemas.microsoft.com/office/drawing/2014/main" id="{8FAEBC2E-6D18-854A-BE3A-50AE96386212}"/>
                </a:ext>
              </a:extLst>
            </p:cNvPr>
            <p:cNvSpPr txBox="1"/>
            <p:nvPr/>
          </p:nvSpPr>
          <p:spPr>
            <a:xfrm>
              <a:off x="11139447" y="950071"/>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24" name="Straight Arrow Connector 123">
              <a:extLst>
                <a:ext uri="{FF2B5EF4-FFF2-40B4-BE49-F238E27FC236}">
                  <a16:creationId xmlns:a16="http://schemas.microsoft.com/office/drawing/2014/main" id="{2674C3FF-EAE9-BB42-9456-6D99942D64F4}"/>
                </a:ext>
              </a:extLst>
            </p:cNvPr>
            <p:cNvCxnSpPr>
              <a:cxnSpLocks/>
            </p:cNvCxnSpPr>
            <p:nvPr/>
          </p:nvCxnSpPr>
          <p:spPr>
            <a:xfrm flipH="1">
              <a:off x="11092702" y="1304657"/>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C11E40-F7A5-A740-A9BB-C161D08A448A}"/>
                </a:ext>
              </a:extLst>
            </p:cNvPr>
            <p:cNvCxnSpPr>
              <a:cxnSpLocks/>
            </p:cNvCxnSpPr>
            <p:nvPr/>
          </p:nvCxnSpPr>
          <p:spPr>
            <a:xfrm>
              <a:off x="11035885" y="2600010"/>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249">
              <a:extLst>
                <a:ext uri="{FF2B5EF4-FFF2-40B4-BE49-F238E27FC236}">
                  <a16:creationId xmlns:a16="http://schemas.microsoft.com/office/drawing/2014/main" id="{EBDBB16E-1108-614D-AE0E-B67BE2622509}"/>
                </a:ext>
              </a:extLst>
            </p:cNvPr>
            <p:cNvGrpSpPr>
              <a:grpSpLocks/>
            </p:cNvGrpSpPr>
            <p:nvPr/>
          </p:nvGrpSpPr>
          <p:grpSpPr bwMode="auto">
            <a:xfrm>
              <a:off x="10918268" y="2527125"/>
              <a:ext cx="228600" cy="228600"/>
              <a:chOff x="1248" y="720"/>
              <a:chExt cx="96" cy="96"/>
            </a:xfrm>
          </p:grpSpPr>
          <p:sp>
            <p:nvSpPr>
              <p:cNvPr id="161" name="Oval 250">
                <a:extLst>
                  <a:ext uri="{FF2B5EF4-FFF2-40B4-BE49-F238E27FC236}">
                    <a16:creationId xmlns:a16="http://schemas.microsoft.com/office/drawing/2014/main" id="{B664BFCC-D61F-DB4B-ACEF-8FB82114A16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62" name="Rectangle 251">
                <a:extLst>
                  <a:ext uri="{FF2B5EF4-FFF2-40B4-BE49-F238E27FC236}">
                    <a16:creationId xmlns:a16="http://schemas.microsoft.com/office/drawing/2014/main" id="{1B53E500-AC71-6B4A-9C8A-C0B7FD931C35}"/>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28" name="TextBox 127">
              <a:extLst>
                <a:ext uri="{FF2B5EF4-FFF2-40B4-BE49-F238E27FC236}">
                  <a16:creationId xmlns:a16="http://schemas.microsoft.com/office/drawing/2014/main" id="{9199D659-E10E-0A46-9D76-BCEC896FE85B}"/>
                </a:ext>
              </a:extLst>
            </p:cNvPr>
            <p:cNvSpPr txBox="1"/>
            <p:nvPr/>
          </p:nvSpPr>
          <p:spPr>
            <a:xfrm>
              <a:off x="11183378" y="2570310"/>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29" name="Straight Arrow Connector 128">
              <a:extLst>
                <a:ext uri="{FF2B5EF4-FFF2-40B4-BE49-F238E27FC236}">
                  <a16:creationId xmlns:a16="http://schemas.microsoft.com/office/drawing/2014/main" id="{C5DDF136-5F6D-F740-BD36-9AD0975CE799}"/>
                </a:ext>
              </a:extLst>
            </p:cNvPr>
            <p:cNvCxnSpPr>
              <a:cxnSpLocks/>
            </p:cNvCxnSpPr>
            <p:nvPr/>
          </p:nvCxnSpPr>
          <p:spPr>
            <a:xfrm>
              <a:off x="11169957" y="2599154"/>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06F5B8-ECB4-BF41-90DB-3691E0D7FF37}"/>
                </a:ext>
              </a:extLst>
            </p:cNvPr>
            <p:cNvCxnSpPr>
              <a:cxnSpLocks/>
            </p:cNvCxnSpPr>
            <p:nvPr/>
          </p:nvCxnSpPr>
          <p:spPr>
            <a:xfrm>
              <a:off x="9909454" y="2642151"/>
              <a:ext cx="5251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5CCB702-2BD9-4F43-8B5E-C87B02D9F8DE}"/>
                </a:ext>
              </a:extLst>
            </p:cNvPr>
            <p:cNvCxnSpPr>
              <a:cxnSpLocks/>
            </p:cNvCxnSpPr>
            <p:nvPr/>
          </p:nvCxnSpPr>
          <p:spPr>
            <a:xfrm>
              <a:off x="10013057" y="2493991"/>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3A84F96-5797-9B4A-83E8-2F7702FB68F8}"/>
                </a:ext>
              </a:extLst>
            </p:cNvPr>
            <p:cNvSpPr txBox="1"/>
            <p:nvPr/>
          </p:nvSpPr>
          <p:spPr>
            <a:xfrm>
              <a:off x="10003934" y="2078279"/>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p:sp>
          <p:nvSpPr>
            <p:cNvPr id="137" name="TextBox 136">
              <a:extLst>
                <a:ext uri="{FF2B5EF4-FFF2-40B4-BE49-F238E27FC236}">
                  <a16:creationId xmlns:a16="http://schemas.microsoft.com/office/drawing/2014/main" id="{7323924E-F6F4-3045-94E9-52CB7F496FF7}"/>
                </a:ext>
              </a:extLst>
            </p:cNvPr>
            <p:cNvSpPr txBox="1"/>
            <p:nvPr/>
          </p:nvSpPr>
          <p:spPr>
            <a:xfrm>
              <a:off x="10474385" y="2668000"/>
              <a:ext cx="381250" cy="369332"/>
            </a:xfrm>
            <a:prstGeom prst="rect">
              <a:avLst/>
            </a:prstGeom>
            <a:noFill/>
          </p:spPr>
          <p:txBody>
            <a:bodyPr wrap="square" rtlCol="0">
              <a:spAutoFit/>
            </a:bodyPr>
            <a:lstStyle/>
            <a:p>
              <a:r>
                <a:rPr lang="en-US" dirty="0" err="1"/>
                <a:t>r</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3F43542-FFF4-6C4A-9906-D6CBEF76744B}"/>
                    </a:ext>
                  </a:extLst>
                </p:cNvPr>
                <p:cNvSpPr txBox="1"/>
                <p:nvPr/>
              </p:nvSpPr>
              <p:spPr>
                <a:xfrm>
                  <a:off x="10746006" y="1874452"/>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141" name="TextBox 140">
                  <a:extLst>
                    <a:ext uri="{FF2B5EF4-FFF2-40B4-BE49-F238E27FC236}">
                      <a16:creationId xmlns:a16="http://schemas.microsoft.com/office/drawing/2014/main" id="{63F43542-FFF4-6C4A-9906-D6CBEF76744B}"/>
                    </a:ext>
                  </a:extLst>
                </p:cNvPr>
                <p:cNvSpPr txBox="1">
                  <a:spLocks noRot="1" noChangeAspect="1" noMove="1" noResize="1" noEditPoints="1" noAdjustHandles="1" noChangeArrowheads="1" noChangeShapeType="1" noTextEdit="1"/>
                </p:cNvSpPr>
                <p:nvPr/>
              </p:nvSpPr>
              <p:spPr>
                <a:xfrm>
                  <a:off x="10746006" y="1874452"/>
                  <a:ext cx="662609" cy="369332"/>
                </a:xfrm>
                <a:prstGeom prst="rect">
                  <a:avLst/>
                </a:prstGeom>
                <a:blipFill>
                  <a:blip r:embed="rId4"/>
                  <a:stretch>
                    <a:fillRect b="-17241"/>
                  </a:stretch>
                </a:blipFill>
              </p:spPr>
              <p:txBody>
                <a:bodyPr/>
                <a:lstStyle/>
                <a:p>
                  <a:r>
                    <a:rPr lang="en-US">
                      <a:noFill/>
                    </a:rPr>
                    <a:t> </a:t>
                  </a:r>
                </a:p>
              </p:txBody>
            </p:sp>
          </mc:Fallback>
        </mc:AlternateContent>
        <p:cxnSp>
          <p:nvCxnSpPr>
            <p:cNvPr id="143" name="Straight Connector 142">
              <a:extLst>
                <a:ext uri="{FF2B5EF4-FFF2-40B4-BE49-F238E27FC236}">
                  <a16:creationId xmlns:a16="http://schemas.microsoft.com/office/drawing/2014/main" id="{874F755A-90BE-B344-AC7B-254E9823A333}"/>
                </a:ext>
              </a:extLst>
            </p:cNvPr>
            <p:cNvCxnSpPr/>
            <p:nvPr/>
          </p:nvCxnSpPr>
          <p:spPr>
            <a:xfrm>
              <a:off x="11036092" y="1369564"/>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45" name="Freeform 12">
              <a:extLst>
                <a:ext uri="{FF2B5EF4-FFF2-40B4-BE49-F238E27FC236}">
                  <a16:creationId xmlns:a16="http://schemas.microsoft.com/office/drawing/2014/main" id="{7701202C-65E9-6F4F-91B7-D972EC97B819}"/>
                </a:ext>
              </a:extLst>
            </p:cNvPr>
            <p:cNvSpPr>
              <a:spLocks/>
            </p:cNvSpPr>
            <p:nvPr/>
          </p:nvSpPr>
          <p:spPr bwMode="auto">
            <a:xfrm flipH="1">
              <a:off x="11682702" y="1365212"/>
              <a:ext cx="103471" cy="60605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47" name="Freeform 12">
              <a:extLst>
                <a:ext uri="{FF2B5EF4-FFF2-40B4-BE49-F238E27FC236}">
                  <a16:creationId xmlns:a16="http://schemas.microsoft.com/office/drawing/2014/main" id="{AAB970A0-A686-E744-BB55-56506869413E}"/>
                </a:ext>
              </a:extLst>
            </p:cNvPr>
            <p:cNvSpPr>
              <a:spLocks/>
            </p:cNvSpPr>
            <p:nvPr/>
          </p:nvSpPr>
          <p:spPr bwMode="auto">
            <a:xfrm flipH="1">
              <a:off x="10979261" y="2902278"/>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48" name="Group 220">
              <a:extLst>
                <a:ext uri="{FF2B5EF4-FFF2-40B4-BE49-F238E27FC236}">
                  <a16:creationId xmlns:a16="http://schemas.microsoft.com/office/drawing/2014/main" id="{6045B1AC-5EC1-8F4D-8831-666133518CAA}"/>
                </a:ext>
              </a:extLst>
            </p:cNvPr>
            <p:cNvGrpSpPr>
              <a:grpSpLocks/>
            </p:cNvGrpSpPr>
            <p:nvPr/>
          </p:nvGrpSpPr>
          <p:grpSpPr bwMode="auto">
            <a:xfrm>
              <a:off x="11664449" y="1914963"/>
              <a:ext cx="152400" cy="304800"/>
              <a:chOff x="3264" y="3072"/>
              <a:chExt cx="96" cy="192"/>
            </a:xfrm>
          </p:grpSpPr>
          <p:sp>
            <p:nvSpPr>
              <p:cNvPr id="159" name="Line 17">
                <a:extLst>
                  <a:ext uri="{FF2B5EF4-FFF2-40B4-BE49-F238E27FC236}">
                    <a16:creationId xmlns:a16="http://schemas.microsoft.com/office/drawing/2014/main" id="{ED1BB0D4-C349-574E-8012-715B2F0D80BB}"/>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18">
                <a:extLst>
                  <a:ext uri="{FF2B5EF4-FFF2-40B4-BE49-F238E27FC236}">
                    <a16:creationId xmlns:a16="http://schemas.microsoft.com/office/drawing/2014/main" id="{EDF74E41-6FA7-6742-A44C-28AD22221D0E}"/>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9" name="Group 220">
              <a:extLst>
                <a:ext uri="{FF2B5EF4-FFF2-40B4-BE49-F238E27FC236}">
                  <a16:creationId xmlns:a16="http://schemas.microsoft.com/office/drawing/2014/main" id="{BA60F52E-9864-0D49-9EA8-24476AB9289C}"/>
                </a:ext>
              </a:extLst>
            </p:cNvPr>
            <p:cNvGrpSpPr>
              <a:grpSpLocks/>
            </p:cNvGrpSpPr>
            <p:nvPr/>
          </p:nvGrpSpPr>
          <p:grpSpPr bwMode="auto">
            <a:xfrm>
              <a:off x="10967763" y="3269149"/>
              <a:ext cx="152400" cy="304800"/>
              <a:chOff x="3264" y="3072"/>
              <a:chExt cx="96" cy="192"/>
            </a:xfrm>
          </p:grpSpPr>
          <p:sp>
            <p:nvSpPr>
              <p:cNvPr id="157" name="Line 17">
                <a:extLst>
                  <a:ext uri="{FF2B5EF4-FFF2-40B4-BE49-F238E27FC236}">
                    <a16:creationId xmlns:a16="http://schemas.microsoft.com/office/drawing/2014/main" id="{AAC1730D-F815-6047-860B-7AF1FD5978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18">
                <a:extLst>
                  <a:ext uri="{FF2B5EF4-FFF2-40B4-BE49-F238E27FC236}">
                    <a16:creationId xmlns:a16="http://schemas.microsoft.com/office/drawing/2014/main" id="{FBC01CC2-E52B-9840-827E-CDA47949C1B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249">
              <a:extLst>
                <a:ext uri="{FF2B5EF4-FFF2-40B4-BE49-F238E27FC236}">
                  <a16:creationId xmlns:a16="http://schemas.microsoft.com/office/drawing/2014/main" id="{D66A0D2E-DB39-5640-9141-EAA35922C433}"/>
                </a:ext>
              </a:extLst>
            </p:cNvPr>
            <p:cNvGrpSpPr>
              <a:grpSpLocks/>
            </p:cNvGrpSpPr>
            <p:nvPr/>
          </p:nvGrpSpPr>
          <p:grpSpPr bwMode="auto">
            <a:xfrm>
              <a:off x="11602488" y="1247545"/>
              <a:ext cx="274320" cy="274320"/>
              <a:chOff x="1248" y="720"/>
              <a:chExt cx="96" cy="96"/>
            </a:xfrm>
          </p:grpSpPr>
          <p:sp>
            <p:nvSpPr>
              <p:cNvPr id="155" name="Oval 250">
                <a:extLst>
                  <a:ext uri="{FF2B5EF4-FFF2-40B4-BE49-F238E27FC236}">
                    <a16:creationId xmlns:a16="http://schemas.microsoft.com/office/drawing/2014/main" id="{D3AAC6DA-565F-E242-8C24-A41E24FAE615}"/>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56" name="Rectangle 251">
                <a:extLst>
                  <a:ext uri="{FF2B5EF4-FFF2-40B4-BE49-F238E27FC236}">
                    <a16:creationId xmlns:a16="http://schemas.microsoft.com/office/drawing/2014/main" id="{E4E64C44-FCEB-4C49-AA59-504CD2A6EEB6}"/>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51" name="TextBox 150">
              <a:extLst>
                <a:ext uri="{FF2B5EF4-FFF2-40B4-BE49-F238E27FC236}">
                  <a16:creationId xmlns:a16="http://schemas.microsoft.com/office/drawing/2014/main" id="{219C3A7F-02E3-DA46-A446-AB87A1D5A637}"/>
                </a:ext>
              </a:extLst>
            </p:cNvPr>
            <p:cNvSpPr txBox="1"/>
            <p:nvPr/>
          </p:nvSpPr>
          <p:spPr>
            <a:xfrm>
              <a:off x="9819619" y="2648693"/>
              <a:ext cx="517834" cy="369332"/>
            </a:xfrm>
            <a:prstGeom prst="rect">
              <a:avLst/>
            </a:prstGeom>
            <a:noFill/>
          </p:spPr>
          <p:txBody>
            <a:bodyPr wrap="square" rtlCol="0">
              <a:spAutoFit/>
            </a:bodyPr>
            <a:lstStyle/>
            <a:p>
              <a:r>
                <a:rPr lang="en-US" dirty="0"/>
                <a:t>V</a:t>
              </a:r>
              <a:r>
                <a:rPr lang="en-US" baseline="-25000" dirty="0"/>
                <a:t>i</a:t>
              </a:r>
            </a:p>
          </p:txBody>
        </p:sp>
        <p:sp>
          <p:nvSpPr>
            <p:cNvPr id="152" name="TextBox 151">
              <a:extLst>
                <a:ext uri="{FF2B5EF4-FFF2-40B4-BE49-F238E27FC236}">
                  <a16:creationId xmlns:a16="http://schemas.microsoft.com/office/drawing/2014/main" id="{236DC41D-1C2A-BB46-A64E-A66A43C8F6DC}"/>
                </a:ext>
              </a:extLst>
            </p:cNvPr>
            <p:cNvSpPr txBox="1"/>
            <p:nvPr/>
          </p:nvSpPr>
          <p:spPr>
            <a:xfrm>
              <a:off x="11591814" y="985354"/>
              <a:ext cx="517834" cy="338554"/>
            </a:xfrm>
            <a:prstGeom prst="rect">
              <a:avLst/>
            </a:prstGeom>
            <a:noFill/>
          </p:spPr>
          <p:txBody>
            <a:bodyPr wrap="square" rtlCol="0">
              <a:spAutoFit/>
            </a:bodyPr>
            <a:lstStyle/>
            <a:p>
              <a:r>
                <a:rPr lang="en-US" sz="1600" dirty="0"/>
                <a:t>V</a:t>
              </a:r>
              <a:endParaRPr lang="en-US" baseline="-25000" dirty="0"/>
            </a:p>
          </p:txBody>
        </p:sp>
        <p:sp>
          <p:nvSpPr>
            <p:cNvPr id="153" name="TextBox 152">
              <a:extLst>
                <a:ext uri="{FF2B5EF4-FFF2-40B4-BE49-F238E27FC236}">
                  <a16:creationId xmlns:a16="http://schemas.microsoft.com/office/drawing/2014/main" id="{E33DE13D-A16B-6242-8B9C-2DA91491D138}"/>
                </a:ext>
              </a:extLst>
            </p:cNvPr>
            <p:cNvSpPr txBox="1"/>
            <p:nvPr/>
          </p:nvSpPr>
          <p:spPr>
            <a:xfrm>
              <a:off x="11061455" y="2983968"/>
              <a:ext cx="443753" cy="369332"/>
            </a:xfrm>
            <a:prstGeom prst="rect">
              <a:avLst/>
            </a:prstGeom>
            <a:noFill/>
          </p:spPr>
          <p:txBody>
            <a:bodyPr wrap="square" rtlCol="0">
              <a:spAutoFit/>
            </a:bodyPr>
            <a:lstStyle/>
            <a:p>
              <a:r>
                <a:rPr lang="en-US" dirty="0"/>
                <a:t>R</a:t>
              </a:r>
              <a:r>
                <a:rPr lang="en-US" baseline="-25000" dirty="0"/>
                <a:t>e</a:t>
              </a:r>
            </a:p>
          </p:txBody>
        </p:sp>
        <p:sp>
          <p:nvSpPr>
            <p:cNvPr id="154" name="TextBox 153">
              <a:extLst>
                <a:ext uri="{FF2B5EF4-FFF2-40B4-BE49-F238E27FC236}">
                  <a16:creationId xmlns:a16="http://schemas.microsoft.com/office/drawing/2014/main" id="{E8191623-5A96-844A-901B-41F81495756F}"/>
                </a:ext>
              </a:extLst>
            </p:cNvPr>
            <p:cNvSpPr txBox="1"/>
            <p:nvPr/>
          </p:nvSpPr>
          <p:spPr>
            <a:xfrm>
              <a:off x="11331422" y="1503509"/>
              <a:ext cx="443753" cy="369332"/>
            </a:xfrm>
            <a:prstGeom prst="rect">
              <a:avLst/>
            </a:prstGeom>
            <a:noFill/>
          </p:spPr>
          <p:txBody>
            <a:bodyPr wrap="square" rtlCol="0">
              <a:spAutoFit/>
            </a:bodyPr>
            <a:lstStyle/>
            <a:p>
              <a:r>
                <a:rPr lang="en-US" dirty="0" err="1"/>
                <a:t>R</a:t>
              </a:r>
              <a:r>
                <a:rPr lang="en-US" baseline="-25000" dirty="0" err="1"/>
                <a:t>c</a:t>
              </a:r>
              <a:endParaRPr lang="en-US" baseline="-25000" dirty="0"/>
            </a:p>
          </p:txBody>
        </p:sp>
        <p:grpSp>
          <p:nvGrpSpPr>
            <p:cNvPr id="169" name="Group 210">
              <a:extLst>
                <a:ext uri="{FF2B5EF4-FFF2-40B4-BE49-F238E27FC236}">
                  <a16:creationId xmlns:a16="http://schemas.microsoft.com/office/drawing/2014/main" id="{11A4B1D3-1D33-1A45-A008-EB43A28DF5A6}"/>
                </a:ext>
              </a:extLst>
            </p:cNvPr>
            <p:cNvGrpSpPr>
              <a:grpSpLocks/>
            </p:cNvGrpSpPr>
            <p:nvPr/>
          </p:nvGrpSpPr>
          <p:grpSpPr bwMode="auto">
            <a:xfrm rot="5400000">
              <a:off x="10533025" y="994951"/>
              <a:ext cx="304800" cy="762000"/>
              <a:chOff x="3216" y="1728"/>
              <a:chExt cx="192" cy="480"/>
            </a:xfrm>
          </p:grpSpPr>
          <p:sp>
            <p:nvSpPr>
              <p:cNvPr id="170" name="Line 8">
                <a:extLst>
                  <a:ext uri="{FF2B5EF4-FFF2-40B4-BE49-F238E27FC236}">
                    <a16:creationId xmlns:a16="http://schemas.microsoft.com/office/drawing/2014/main" id="{51230A29-EDE6-FF4B-AE9C-6601024A689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
                <a:extLst>
                  <a:ext uri="{FF2B5EF4-FFF2-40B4-BE49-F238E27FC236}">
                    <a16:creationId xmlns:a16="http://schemas.microsoft.com/office/drawing/2014/main" id="{83D0C516-AE93-DA4C-81D4-57D9FDC40A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10">
                <a:extLst>
                  <a:ext uri="{FF2B5EF4-FFF2-40B4-BE49-F238E27FC236}">
                    <a16:creationId xmlns:a16="http://schemas.microsoft.com/office/drawing/2014/main" id="{EADBB224-F8E1-E94A-8CF0-CBBFB16C5BA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11">
                <a:extLst>
                  <a:ext uri="{FF2B5EF4-FFF2-40B4-BE49-F238E27FC236}">
                    <a16:creationId xmlns:a16="http://schemas.microsoft.com/office/drawing/2014/main" id="{6E9E40BD-1B99-0545-B5B4-135A777DA5F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 name="Group 249">
              <a:extLst>
                <a:ext uri="{FF2B5EF4-FFF2-40B4-BE49-F238E27FC236}">
                  <a16:creationId xmlns:a16="http://schemas.microsoft.com/office/drawing/2014/main" id="{2E04AE6E-7578-514C-896F-B0408664EEDF}"/>
                </a:ext>
              </a:extLst>
            </p:cNvPr>
            <p:cNvGrpSpPr>
              <a:grpSpLocks/>
            </p:cNvGrpSpPr>
            <p:nvPr/>
          </p:nvGrpSpPr>
          <p:grpSpPr bwMode="auto">
            <a:xfrm>
              <a:off x="10905800" y="1243189"/>
              <a:ext cx="274320" cy="274320"/>
              <a:chOff x="1248" y="720"/>
              <a:chExt cx="96" cy="96"/>
            </a:xfrm>
          </p:grpSpPr>
          <p:sp>
            <p:nvSpPr>
              <p:cNvPr id="175" name="Oval 250">
                <a:extLst>
                  <a:ext uri="{FF2B5EF4-FFF2-40B4-BE49-F238E27FC236}">
                    <a16:creationId xmlns:a16="http://schemas.microsoft.com/office/drawing/2014/main" id="{A4D7BEE7-9267-F449-8F8F-FA21C40D216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76" name="Rectangle 251">
                <a:extLst>
                  <a:ext uri="{FF2B5EF4-FFF2-40B4-BE49-F238E27FC236}">
                    <a16:creationId xmlns:a16="http://schemas.microsoft.com/office/drawing/2014/main" id="{FC1C9422-AF46-B646-81B4-192FA6BF760E}"/>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77" name="TextBox 176">
              <a:extLst>
                <a:ext uri="{FF2B5EF4-FFF2-40B4-BE49-F238E27FC236}">
                  <a16:creationId xmlns:a16="http://schemas.microsoft.com/office/drawing/2014/main" id="{139D18D3-B582-3243-B67A-A3158FE4844F}"/>
                </a:ext>
              </a:extLst>
            </p:cNvPr>
            <p:cNvSpPr txBox="1"/>
            <p:nvPr/>
          </p:nvSpPr>
          <p:spPr>
            <a:xfrm>
              <a:off x="10495789" y="842091"/>
              <a:ext cx="521556" cy="338554"/>
            </a:xfrm>
            <a:prstGeom prst="rect">
              <a:avLst/>
            </a:prstGeom>
            <a:noFill/>
          </p:spPr>
          <p:txBody>
            <a:bodyPr wrap="square" rtlCol="0">
              <a:spAutoFit/>
            </a:bodyPr>
            <a:lstStyle/>
            <a:p>
              <a:r>
                <a:rPr lang="en-US" sz="1600" dirty="0"/>
                <a:t>C</a:t>
              </a:r>
              <a:r>
                <a:rPr lang="en-US" sz="1600" baseline="-25000" dirty="0"/>
                <a:t>m</a:t>
              </a:r>
            </a:p>
          </p:txBody>
        </p:sp>
        <p:cxnSp>
          <p:nvCxnSpPr>
            <p:cNvPr id="178" name="Straight Connector 177">
              <a:extLst>
                <a:ext uri="{FF2B5EF4-FFF2-40B4-BE49-F238E27FC236}">
                  <a16:creationId xmlns:a16="http://schemas.microsoft.com/office/drawing/2014/main" id="{1160792C-E539-EA4D-8AAA-CF5A08F2F644}"/>
                </a:ext>
              </a:extLst>
            </p:cNvPr>
            <p:cNvCxnSpPr>
              <a:cxnSpLocks/>
            </p:cNvCxnSpPr>
            <p:nvPr/>
          </p:nvCxnSpPr>
          <p:spPr>
            <a:xfrm>
              <a:off x="9956697" y="1365212"/>
              <a:ext cx="12970" cy="12758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3937664-502F-9241-8BD5-12D50B3B576D}"/>
                </a:ext>
              </a:extLst>
            </p:cNvPr>
            <p:cNvCxnSpPr/>
            <p:nvPr/>
          </p:nvCxnSpPr>
          <p:spPr>
            <a:xfrm>
              <a:off x="9934457" y="137827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5DC721D-89C6-104D-B62E-5EA1ACA60094}"/>
                </a:ext>
              </a:extLst>
            </p:cNvPr>
            <p:cNvSpPr txBox="1"/>
            <p:nvPr/>
          </p:nvSpPr>
          <p:spPr>
            <a:xfrm>
              <a:off x="10056884" y="1617917"/>
              <a:ext cx="424636" cy="369332"/>
            </a:xfrm>
            <a:prstGeom prst="rect">
              <a:avLst/>
            </a:prstGeom>
            <a:noFill/>
          </p:spPr>
          <p:txBody>
            <a:bodyPr wrap="square" rtlCol="0">
              <a:spAutoFit/>
            </a:bodyPr>
            <a:lstStyle/>
            <a:p>
              <a:r>
                <a:rPr lang="en-US" dirty="0" err="1"/>
                <a:t>i</a:t>
              </a:r>
              <a:r>
                <a:rPr lang="en-US" baseline="-25000" dirty="0" err="1"/>
                <a:t>m</a:t>
              </a:r>
              <a:endParaRPr lang="en-US" baseline="-25000" dirty="0"/>
            </a:p>
          </p:txBody>
        </p:sp>
        <p:cxnSp>
          <p:nvCxnSpPr>
            <p:cNvPr id="181" name="Straight Arrow Connector 180">
              <a:extLst>
                <a:ext uri="{FF2B5EF4-FFF2-40B4-BE49-F238E27FC236}">
                  <a16:creationId xmlns:a16="http://schemas.microsoft.com/office/drawing/2014/main" id="{8DCCA875-23A9-FA45-B6FA-B55066144A85}"/>
                </a:ext>
              </a:extLst>
            </p:cNvPr>
            <p:cNvCxnSpPr>
              <a:cxnSpLocks/>
            </p:cNvCxnSpPr>
            <p:nvPr/>
          </p:nvCxnSpPr>
          <p:spPr>
            <a:xfrm flipV="1">
              <a:off x="10029132" y="1585683"/>
              <a:ext cx="1626" cy="3821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351FD4C-1999-E143-B023-D9C03C7DE3AD}"/>
              </a:ext>
            </a:extLst>
          </p:cNvPr>
          <p:cNvGrpSpPr/>
          <p:nvPr/>
        </p:nvGrpSpPr>
        <p:grpSpPr>
          <a:xfrm>
            <a:off x="9956604" y="3657549"/>
            <a:ext cx="2174852" cy="2623878"/>
            <a:chOff x="10087196" y="3924054"/>
            <a:chExt cx="2174852" cy="2623878"/>
          </a:xfrm>
        </p:grpSpPr>
        <p:grpSp>
          <p:nvGrpSpPr>
            <p:cNvPr id="182" name="Group 204">
              <a:extLst>
                <a:ext uri="{FF2B5EF4-FFF2-40B4-BE49-F238E27FC236}">
                  <a16:creationId xmlns:a16="http://schemas.microsoft.com/office/drawing/2014/main" id="{B3F604FF-643B-DD4E-82A8-7598EE0F7DFC}"/>
                </a:ext>
              </a:extLst>
            </p:cNvPr>
            <p:cNvGrpSpPr>
              <a:grpSpLocks/>
            </p:cNvGrpSpPr>
            <p:nvPr/>
          </p:nvGrpSpPr>
          <p:grpSpPr bwMode="auto">
            <a:xfrm>
              <a:off x="10852012" y="4341540"/>
              <a:ext cx="675743" cy="1408043"/>
              <a:chOff x="3552" y="2400"/>
              <a:chExt cx="192" cy="480"/>
            </a:xfrm>
          </p:grpSpPr>
          <p:sp>
            <p:nvSpPr>
              <p:cNvPr id="183" name="Line 52">
                <a:extLst>
                  <a:ext uri="{FF2B5EF4-FFF2-40B4-BE49-F238E27FC236}">
                    <a16:creationId xmlns:a16="http://schemas.microsoft.com/office/drawing/2014/main" id="{54A3BF41-7274-6B4D-81A9-0A90F6D25FBD}"/>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53">
                <a:extLst>
                  <a:ext uri="{FF2B5EF4-FFF2-40B4-BE49-F238E27FC236}">
                    <a16:creationId xmlns:a16="http://schemas.microsoft.com/office/drawing/2014/main" id="{AC2B1E5B-3A56-3349-8FB3-344F363E02E5}"/>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Freeform 57">
                <a:extLst>
                  <a:ext uri="{FF2B5EF4-FFF2-40B4-BE49-F238E27FC236}">
                    <a16:creationId xmlns:a16="http://schemas.microsoft.com/office/drawing/2014/main" id="{947B3609-7C60-CE41-8313-1D6A6340FF68}"/>
                  </a:ext>
                </a:extLst>
              </p:cNvPr>
              <p:cNvSpPr>
                <a:spLocks noChangeAspect="1"/>
              </p:cNvSpPr>
              <p:nvPr/>
            </p:nvSpPr>
            <p:spPr bwMode="auto">
              <a:xfrm>
                <a:off x="3552"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7" name="Group 249">
              <a:extLst>
                <a:ext uri="{FF2B5EF4-FFF2-40B4-BE49-F238E27FC236}">
                  <a16:creationId xmlns:a16="http://schemas.microsoft.com/office/drawing/2014/main" id="{A9D7BDF4-8721-B14D-9ED7-335BD4028055}"/>
                </a:ext>
              </a:extLst>
            </p:cNvPr>
            <p:cNvGrpSpPr>
              <a:grpSpLocks/>
            </p:cNvGrpSpPr>
            <p:nvPr/>
          </p:nvGrpSpPr>
          <p:grpSpPr bwMode="auto">
            <a:xfrm>
              <a:off x="10087196" y="5479920"/>
              <a:ext cx="274320" cy="274320"/>
              <a:chOff x="1248" y="720"/>
              <a:chExt cx="96" cy="96"/>
            </a:xfrm>
          </p:grpSpPr>
          <p:sp>
            <p:nvSpPr>
              <p:cNvPr id="188" name="Oval 250">
                <a:extLst>
                  <a:ext uri="{FF2B5EF4-FFF2-40B4-BE49-F238E27FC236}">
                    <a16:creationId xmlns:a16="http://schemas.microsoft.com/office/drawing/2014/main" id="{FA295AD0-4362-2644-8100-A4A26FD0127B}"/>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89" name="Rectangle 251">
                <a:extLst>
                  <a:ext uri="{FF2B5EF4-FFF2-40B4-BE49-F238E27FC236}">
                    <a16:creationId xmlns:a16="http://schemas.microsoft.com/office/drawing/2014/main" id="{421D4403-3783-2545-BBA8-F96EE4B66960}"/>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0" name="TextBox 189">
              <a:extLst>
                <a:ext uri="{FF2B5EF4-FFF2-40B4-BE49-F238E27FC236}">
                  <a16:creationId xmlns:a16="http://schemas.microsoft.com/office/drawing/2014/main" id="{90743574-3420-2D48-A2B9-D93F0A3D226C}"/>
                </a:ext>
              </a:extLst>
            </p:cNvPr>
            <p:cNvSpPr txBox="1"/>
            <p:nvPr/>
          </p:nvSpPr>
          <p:spPr>
            <a:xfrm>
              <a:off x="11291847" y="3924054"/>
              <a:ext cx="337871" cy="369332"/>
            </a:xfrm>
            <a:prstGeom prst="rect">
              <a:avLst/>
            </a:prstGeom>
            <a:noFill/>
          </p:spPr>
          <p:txBody>
            <a:bodyPr wrap="square" rtlCol="0">
              <a:spAutoFit/>
            </a:bodyPr>
            <a:lstStyle/>
            <a:p>
              <a:r>
                <a:rPr lang="en-US" dirty="0" err="1"/>
                <a:t>i</a:t>
              </a:r>
              <a:r>
                <a:rPr lang="en-US" baseline="-25000" dirty="0" err="1"/>
                <a:t>c</a:t>
              </a:r>
              <a:endParaRPr lang="en-US" baseline="-25000" dirty="0"/>
            </a:p>
          </p:txBody>
        </p:sp>
        <p:cxnSp>
          <p:nvCxnSpPr>
            <p:cNvPr id="191" name="Straight Arrow Connector 190">
              <a:extLst>
                <a:ext uri="{FF2B5EF4-FFF2-40B4-BE49-F238E27FC236}">
                  <a16:creationId xmlns:a16="http://schemas.microsoft.com/office/drawing/2014/main" id="{40C79294-A14A-BF47-B4C6-CB665047C669}"/>
                </a:ext>
              </a:extLst>
            </p:cNvPr>
            <p:cNvCxnSpPr>
              <a:cxnSpLocks/>
            </p:cNvCxnSpPr>
            <p:nvPr/>
          </p:nvCxnSpPr>
          <p:spPr>
            <a:xfrm flipH="1">
              <a:off x="11245102" y="4278640"/>
              <a:ext cx="41250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D592E8-CCE2-D94A-8EF5-D72AB2FF82EB}"/>
                </a:ext>
              </a:extLst>
            </p:cNvPr>
            <p:cNvCxnSpPr>
              <a:cxnSpLocks/>
            </p:cNvCxnSpPr>
            <p:nvPr/>
          </p:nvCxnSpPr>
          <p:spPr>
            <a:xfrm>
              <a:off x="11188285" y="5573993"/>
              <a:ext cx="0" cy="345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Group 249">
              <a:extLst>
                <a:ext uri="{FF2B5EF4-FFF2-40B4-BE49-F238E27FC236}">
                  <a16:creationId xmlns:a16="http://schemas.microsoft.com/office/drawing/2014/main" id="{0894C7F2-93AB-EF40-890A-F787613AD278}"/>
                </a:ext>
              </a:extLst>
            </p:cNvPr>
            <p:cNvGrpSpPr>
              <a:grpSpLocks/>
            </p:cNvGrpSpPr>
            <p:nvPr/>
          </p:nvGrpSpPr>
          <p:grpSpPr bwMode="auto">
            <a:xfrm>
              <a:off x="11070668" y="5501108"/>
              <a:ext cx="228600" cy="228600"/>
              <a:chOff x="1248" y="720"/>
              <a:chExt cx="96" cy="96"/>
            </a:xfrm>
          </p:grpSpPr>
          <p:sp>
            <p:nvSpPr>
              <p:cNvPr id="194" name="Oval 250">
                <a:extLst>
                  <a:ext uri="{FF2B5EF4-FFF2-40B4-BE49-F238E27FC236}">
                    <a16:creationId xmlns:a16="http://schemas.microsoft.com/office/drawing/2014/main" id="{209C8915-A0B7-804F-9739-F622321C65F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195" name="Rectangle 251">
                <a:extLst>
                  <a:ext uri="{FF2B5EF4-FFF2-40B4-BE49-F238E27FC236}">
                    <a16:creationId xmlns:a16="http://schemas.microsoft.com/office/drawing/2014/main" id="{2BD7B66C-AB6B-5640-AADF-AE7E294D9EE2}"/>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196" name="TextBox 195">
              <a:extLst>
                <a:ext uri="{FF2B5EF4-FFF2-40B4-BE49-F238E27FC236}">
                  <a16:creationId xmlns:a16="http://schemas.microsoft.com/office/drawing/2014/main" id="{19B70860-FDB9-004C-814F-12055B9FD439}"/>
                </a:ext>
              </a:extLst>
            </p:cNvPr>
            <p:cNvSpPr txBox="1"/>
            <p:nvPr/>
          </p:nvSpPr>
          <p:spPr>
            <a:xfrm>
              <a:off x="11296589" y="5622671"/>
              <a:ext cx="337871" cy="369332"/>
            </a:xfrm>
            <a:prstGeom prst="rect">
              <a:avLst/>
            </a:prstGeom>
            <a:noFill/>
          </p:spPr>
          <p:txBody>
            <a:bodyPr wrap="square" rtlCol="0">
              <a:spAutoFit/>
            </a:bodyPr>
            <a:lstStyle/>
            <a:p>
              <a:r>
                <a:rPr lang="en-US" dirty="0" err="1"/>
                <a:t>i</a:t>
              </a:r>
              <a:r>
                <a:rPr lang="en-US" baseline="-25000" dirty="0" err="1"/>
                <a:t>e</a:t>
              </a:r>
              <a:endParaRPr lang="en-US" baseline="-25000" dirty="0"/>
            </a:p>
          </p:txBody>
        </p:sp>
        <p:cxnSp>
          <p:nvCxnSpPr>
            <p:cNvPr id="197" name="Straight Arrow Connector 196">
              <a:extLst>
                <a:ext uri="{FF2B5EF4-FFF2-40B4-BE49-F238E27FC236}">
                  <a16:creationId xmlns:a16="http://schemas.microsoft.com/office/drawing/2014/main" id="{96535FA4-14AC-B342-92C5-EAB6677ABE0F}"/>
                </a:ext>
              </a:extLst>
            </p:cNvPr>
            <p:cNvCxnSpPr>
              <a:cxnSpLocks/>
            </p:cNvCxnSpPr>
            <p:nvPr/>
          </p:nvCxnSpPr>
          <p:spPr>
            <a:xfrm>
              <a:off x="11322357" y="5651515"/>
              <a:ext cx="0" cy="3362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4020A71-C3A1-F047-8437-72F0F43E2AF1}"/>
                </a:ext>
              </a:extLst>
            </p:cNvPr>
            <p:cNvCxnSpPr>
              <a:cxnSpLocks/>
            </p:cNvCxnSpPr>
            <p:nvPr/>
          </p:nvCxnSpPr>
          <p:spPr>
            <a:xfrm flipV="1">
              <a:off x="10166358" y="5615408"/>
              <a:ext cx="1008814" cy="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4BAAB464-ED9B-BF4A-8720-0AA19D2879B5}"/>
                </a:ext>
              </a:extLst>
            </p:cNvPr>
            <p:cNvCxnSpPr>
              <a:cxnSpLocks/>
            </p:cNvCxnSpPr>
            <p:nvPr/>
          </p:nvCxnSpPr>
          <p:spPr>
            <a:xfrm>
              <a:off x="10439780" y="5533289"/>
              <a:ext cx="3801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5274DD52-4CEC-844F-9E04-634DE0FB77FF}"/>
                </a:ext>
              </a:extLst>
            </p:cNvPr>
            <p:cNvSpPr txBox="1"/>
            <p:nvPr/>
          </p:nvSpPr>
          <p:spPr>
            <a:xfrm>
              <a:off x="10443720" y="5130640"/>
              <a:ext cx="337871" cy="369332"/>
            </a:xfrm>
            <a:prstGeom prst="rect">
              <a:avLst/>
            </a:prstGeom>
            <a:noFill/>
          </p:spPr>
          <p:txBody>
            <a:bodyPr wrap="square" rtlCol="0">
              <a:spAutoFit/>
            </a:bodyPr>
            <a:lstStyle/>
            <a:p>
              <a:r>
                <a:rPr lang="en-US" dirty="0" err="1"/>
                <a:t>i</a:t>
              </a:r>
              <a:r>
                <a:rPr lang="en-US" baseline="-25000" dirty="0" err="1"/>
                <a:t>b</a:t>
              </a:r>
              <a:endParaRPr lang="en-US" baseline="-25000" dirty="0"/>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12C6F2A-FE75-4B41-A526-8320A58D5C28}"/>
                    </a:ext>
                  </a:extLst>
                </p:cNvPr>
                <p:cNvSpPr txBox="1"/>
                <p:nvPr/>
              </p:nvSpPr>
              <p:spPr>
                <a:xfrm>
                  <a:off x="10898406" y="4848435"/>
                  <a:ext cx="6626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𝑏</m:t>
                            </m:r>
                          </m:sub>
                        </m:sSub>
                      </m:oMath>
                    </m:oMathPara>
                  </a14:m>
                  <a:endParaRPr lang="en-US" dirty="0"/>
                </a:p>
              </p:txBody>
            </p:sp>
          </mc:Choice>
          <mc:Fallback xmlns="">
            <p:sp>
              <p:nvSpPr>
                <p:cNvPr id="202" name="TextBox 201">
                  <a:extLst>
                    <a:ext uri="{FF2B5EF4-FFF2-40B4-BE49-F238E27FC236}">
                      <a16:creationId xmlns:a16="http://schemas.microsoft.com/office/drawing/2014/main" id="{312C6F2A-FE75-4B41-A526-8320A58D5C28}"/>
                    </a:ext>
                  </a:extLst>
                </p:cNvPr>
                <p:cNvSpPr txBox="1">
                  <a:spLocks noRot="1" noChangeAspect="1" noMove="1" noResize="1" noEditPoints="1" noAdjustHandles="1" noChangeArrowheads="1" noChangeShapeType="1" noTextEdit="1"/>
                </p:cNvSpPr>
                <p:nvPr/>
              </p:nvSpPr>
              <p:spPr>
                <a:xfrm>
                  <a:off x="10898406" y="4848435"/>
                  <a:ext cx="662609" cy="369332"/>
                </a:xfrm>
                <a:prstGeom prst="rect">
                  <a:avLst/>
                </a:prstGeom>
                <a:blipFill>
                  <a:blip r:embed="rId5"/>
                  <a:stretch>
                    <a:fillRect b="-16667"/>
                  </a:stretch>
                </a:blipFill>
              </p:spPr>
              <p:txBody>
                <a:bodyPr/>
                <a:lstStyle/>
                <a:p>
                  <a:r>
                    <a:rPr lang="en-US">
                      <a:noFill/>
                    </a:rPr>
                    <a:t> </a:t>
                  </a:r>
                </a:p>
              </p:txBody>
            </p:sp>
          </mc:Fallback>
        </mc:AlternateContent>
        <p:cxnSp>
          <p:nvCxnSpPr>
            <p:cNvPr id="203" name="Straight Connector 202">
              <a:extLst>
                <a:ext uri="{FF2B5EF4-FFF2-40B4-BE49-F238E27FC236}">
                  <a16:creationId xmlns:a16="http://schemas.microsoft.com/office/drawing/2014/main" id="{69B2B126-0037-FF40-9576-B93E48DEE02C}"/>
                </a:ext>
              </a:extLst>
            </p:cNvPr>
            <p:cNvCxnSpPr/>
            <p:nvPr/>
          </p:nvCxnSpPr>
          <p:spPr>
            <a:xfrm>
              <a:off x="11188492" y="4343547"/>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05" name="Freeform 12">
              <a:extLst>
                <a:ext uri="{FF2B5EF4-FFF2-40B4-BE49-F238E27FC236}">
                  <a16:creationId xmlns:a16="http://schemas.microsoft.com/office/drawing/2014/main" id="{4741BE91-61AB-D146-AF40-B8257BC030C4}"/>
                </a:ext>
              </a:extLst>
            </p:cNvPr>
            <p:cNvSpPr>
              <a:spLocks/>
            </p:cNvSpPr>
            <p:nvPr/>
          </p:nvSpPr>
          <p:spPr bwMode="auto">
            <a:xfrm flipH="1">
              <a:off x="11131661" y="5876261"/>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206" name="Group 220">
              <a:extLst>
                <a:ext uri="{FF2B5EF4-FFF2-40B4-BE49-F238E27FC236}">
                  <a16:creationId xmlns:a16="http://schemas.microsoft.com/office/drawing/2014/main" id="{EA50ED8C-E584-764F-8096-8821D190B983}"/>
                </a:ext>
              </a:extLst>
            </p:cNvPr>
            <p:cNvGrpSpPr>
              <a:grpSpLocks/>
            </p:cNvGrpSpPr>
            <p:nvPr/>
          </p:nvGrpSpPr>
          <p:grpSpPr bwMode="auto">
            <a:xfrm>
              <a:off x="10159705" y="6070379"/>
              <a:ext cx="152400" cy="304800"/>
              <a:chOff x="3264" y="3072"/>
              <a:chExt cx="96" cy="192"/>
            </a:xfrm>
          </p:grpSpPr>
          <p:sp>
            <p:nvSpPr>
              <p:cNvPr id="207" name="Line 17">
                <a:extLst>
                  <a:ext uri="{FF2B5EF4-FFF2-40B4-BE49-F238E27FC236}">
                    <a16:creationId xmlns:a16="http://schemas.microsoft.com/office/drawing/2014/main" id="{96BC3E81-6DC8-9840-8C5F-D8A6A611325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18">
                <a:extLst>
                  <a:ext uri="{FF2B5EF4-FFF2-40B4-BE49-F238E27FC236}">
                    <a16:creationId xmlns:a16="http://schemas.microsoft.com/office/drawing/2014/main" id="{257332E2-A937-6242-89C3-0375A89F7B63}"/>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09" name="Group 220">
              <a:extLst>
                <a:ext uri="{FF2B5EF4-FFF2-40B4-BE49-F238E27FC236}">
                  <a16:creationId xmlns:a16="http://schemas.microsoft.com/office/drawing/2014/main" id="{EB6B0F81-DE09-D94D-8F7D-961FC8A80341}"/>
                </a:ext>
              </a:extLst>
            </p:cNvPr>
            <p:cNvGrpSpPr>
              <a:grpSpLocks/>
            </p:cNvGrpSpPr>
            <p:nvPr/>
          </p:nvGrpSpPr>
          <p:grpSpPr bwMode="auto">
            <a:xfrm>
              <a:off x="11120163" y="6243132"/>
              <a:ext cx="152400" cy="304800"/>
              <a:chOff x="3264" y="3072"/>
              <a:chExt cx="96" cy="192"/>
            </a:xfrm>
          </p:grpSpPr>
          <p:sp>
            <p:nvSpPr>
              <p:cNvPr id="210" name="Line 17">
                <a:extLst>
                  <a:ext uri="{FF2B5EF4-FFF2-40B4-BE49-F238E27FC236}">
                    <a16:creationId xmlns:a16="http://schemas.microsoft.com/office/drawing/2014/main" id="{912C739D-4610-5643-9E4E-376D7C0D6B51}"/>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Freeform 18">
                <a:extLst>
                  <a:ext uri="{FF2B5EF4-FFF2-40B4-BE49-F238E27FC236}">
                    <a16:creationId xmlns:a16="http://schemas.microsoft.com/office/drawing/2014/main" id="{B2CCDE8F-CAD2-3847-9CA1-E335C4615CC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2" name="Group 249">
              <a:extLst>
                <a:ext uri="{FF2B5EF4-FFF2-40B4-BE49-F238E27FC236}">
                  <a16:creationId xmlns:a16="http://schemas.microsoft.com/office/drawing/2014/main" id="{10B0ADEA-D2BC-6647-8F6D-81FEAE7C8646}"/>
                </a:ext>
              </a:extLst>
            </p:cNvPr>
            <p:cNvGrpSpPr>
              <a:grpSpLocks/>
            </p:cNvGrpSpPr>
            <p:nvPr/>
          </p:nvGrpSpPr>
          <p:grpSpPr bwMode="auto">
            <a:xfrm>
              <a:off x="11754888" y="4221528"/>
              <a:ext cx="274320" cy="274320"/>
              <a:chOff x="1248" y="720"/>
              <a:chExt cx="96" cy="96"/>
            </a:xfrm>
          </p:grpSpPr>
          <p:sp>
            <p:nvSpPr>
              <p:cNvPr id="213" name="Oval 250">
                <a:extLst>
                  <a:ext uri="{FF2B5EF4-FFF2-40B4-BE49-F238E27FC236}">
                    <a16:creationId xmlns:a16="http://schemas.microsoft.com/office/drawing/2014/main" id="{84938EC9-9C71-C74A-819A-924EA93CA43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14" name="Rectangle 251">
                <a:extLst>
                  <a:ext uri="{FF2B5EF4-FFF2-40B4-BE49-F238E27FC236}">
                    <a16:creationId xmlns:a16="http://schemas.microsoft.com/office/drawing/2014/main" id="{250379D7-E884-1A45-B494-DFD5836A63FF}"/>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16" name="TextBox 215">
              <a:extLst>
                <a:ext uri="{FF2B5EF4-FFF2-40B4-BE49-F238E27FC236}">
                  <a16:creationId xmlns:a16="http://schemas.microsoft.com/office/drawing/2014/main" id="{BC1DB57A-2949-924D-A526-3D60018C402C}"/>
                </a:ext>
              </a:extLst>
            </p:cNvPr>
            <p:cNvSpPr txBox="1"/>
            <p:nvPr/>
          </p:nvSpPr>
          <p:spPr>
            <a:xfrm>
              <a:off x="11744214" y="3959337"/>
              <a:ext cx="517834" cy="338554"/>
            </a:xfrm>
            <a:prstGeom prst="rect">
              <a:avLst/>
            </a:prstGeom>
            <a:noFill/>
          </p:spPr>
          <p:txBody>
            <a:bodyPr wrap="square" rtlCol="0">
              <a:spAutoFit/>
            </a:bodyPr>
            <a:lstStyle/>
            <a:p>
              <a:r>
                <a:rPr lang="en-US" sz="1600" dirty="0"/>
                <a:t>V</a:t>
              </a:r>
              <a:endParaRPr lang="en-US" baseline="-25000" dirty="0"/>
            </a:p>
          </p:txBody>
        </p:sp>
        <p:sp>
          <p:nvSpPr>
            <p:cNvPr id="217" name="TextBox 216">
              <a:extLst>
                <a:ext uri="{FF2B5EF4-FFF2-40B4-BE49-F238E27FC236}">
                  <a16:creationId xmlns:a16="http://schemas.microsoft.com/office/drawing/2014/main" id="{ADC63DA4-2DD8-354B-925B-445CF4E23B11}"/>
                </a:ext>
              </a:extLst>
            </p:cNvPr>
            <p:cNvSpPr txBox="1"/>
            <p:nvPr/>
          </p:nvSpPr>
          <p:spPr>
            <a:xfrm>
              <a:off x="11213855" y="6010203"/>
              <a:ext cx="443753" cy="369332"/>
            </a:xfrm>
            <a:prstGeom prst="rect">
              <a:avLst/>
            </a:prstGeom>
            <a:noFill/>
          </p:spPr>
          <p:txBody>
            <a:bodyPr wrap="square" rtlCol="0">
              <a:spAutoFit/>
            </a:bodyPr>
            <a:lstStyle/>
            <a:p>
              <a:r>
                <a:rPr lang="en-US" dirty="0"/>
                <a:t>R</a:t>
              </a:r>
              <a:r>
                <a:rPr lang="en-US" baseline="-25000" dirty="0"/>
                <a:t>e</a:t>
              </a:r>
            </a:p>
          </p:txBody>
        </p:sp>
        <p:sp>
          <p:nvSpPr>
            <p:cNvPr id="218" name="TextBox 217">
              <a:extLst>
                <a:ext uri="{FF2B5EF4-FFF2-40B4-BE49-F238E27FC236}">
                  <a16:creationId xmlns:a16="http://schemas.microsoft.com/office/drawing/2014/main" id="{53F29D2D-B5F6-9543-9985-3F85CC6FBAAF}"/>
                </a:ext>
              </a:extLst>
            </p:cNvPr>
            <p:cNvSpPr txBox="1"/>
            <p:nvPr/>
          </p:nvSpPr>
          <p:spPr>
            <a:xfrm>
              <a:off x="11456235" y="4582658"/>
              <a:ext cx="443753" cy="369332"/>
            </a:xfrm>
            <a:prstGeom prst="rect">
              <a:avLst/>
            </a:prstGeom>
            <a:noFill/>
          </p:spPr>
          <p:txBody>
            <a:bodyPr wrap="square" rtlCol="0">
              <a:spAutoFit/>
            </a:bodyPr>
            <a:lstStyle/>
            <a:p>
              <a:r>
                <a:rPr lang="en-US" dirty="0" err="1"/>
                <a:t>z</a:t>
              </a:r>
              <a:r>
                <a:rPr lang="en-US" baseline="-25000" dirty="0" err="1"/>
                <a:t>c</a:t>
              </a:r>
              <a:endParaRPr lang="en-US" baseline="-25000" dirty="0"/>
            </a:p>
          </p:txBody>
        </p:sp>
        <p:grpSp>
          <p:nvGrpSpPr>
            <p:cNvPr id="224" name="Group 249">
              <a:extLst>
                <a:ext uri="{FF2B5EF4-FFF2-40B4-BE49-F238E27FC236}">
                  <a16:creationId xmlns:a16="http://schemas.microsoft.com/office/drawing/2014/main" id="{F12E351E-1A36-6548-AB44-CD02BBBAED93}"/>
                </a:ext>
              </a:extLst>
            </p:cNvPr>
            <p:cNvGrpSpPr>
              <a:grpSpLocks/>
            </p:cNvGrpSpPr>
            <p:nvPr/>
          </p:nvGrpSpPr>
          <p:grpSpPr bwMode="auto">
            <a:xfrm>
              <a:off x="11058200" y="4217172"/>
              <a:ext cx="274320" cy="274320"/>
              <a:chOff x="1248" y="720"/>
              <a:chExt cx="96" cy="96"/>
            </a:xfrm>
          </p:grpSpPr>
          <p:sp>
            <p:nvSpPr>
              <p:cNvPr id="225" name="Oval 250">
                <a:extLst>
                  <a:ext uri="{FF2B5EF4-FFF2-40B4-BE49-F238E27FC236}">
                    <a16:creationId xmlns:a16="http://schemas.microsoft.com/office/drawing/2014/main" id="{02F1C4AC-5125-C342-A9FE-6B5087093DA1}"/>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226" name="Rectangle 251">
                <a:extLst>
                  <a:ext uri="{FF2B5EF4-FFF2-40B4-BE49-F238E27FC236}">
                    <a16:creationId xmlns:a16="http://schemas.microsoft.com/office/drawing/2014/main" id="{DC7637C0-DF99-7144-9CD4-3027A5DD69F8}"/>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cxnSp>
          <p:nvCxnSpPr>
            <p:cNvPr id="228" name="Straight Connector 227">
              <a:extLst>
                <a:ext uri="{FF2B5EF4-FFF2-40B4-BE49-F238E27FC236}">
                  <a16:creationId xmlns:a16="http://schemas.microsoft.com/office/drawing/2014/main" id="{567D68D0-E70F-C049-BF9B-33489CEF5DA9}"/>
                </a:ext>
              </a:extLst>
            </p:cNvPr>
            <p:cNvCxnSpPr>
              <a:cxnSpLocks/>
            </p:cNvCxnSpPr>
            <p:nvPr/>
          </p:nvCxnSpPr>
          <p:spPr>
            <a:xfrm>
              <a:off x="11884690" y="5265787"/>
              <a:ext cx="0" cy="3657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Freeform 12">
              <a:extLst>
                <a:ext uri="{FF2B5EF4-FFF2-40B4-BE49-F238E27FC236}">
                  <a16:creationId xmlns:a16="http://schemas.microsoft.com/office/drawing/2014/main" id="{B9CA179B-0C4C-834E-B8D0-0F1D4FA7CD4C}"/>
                </a:ext>
              </a:extLst>
            </p:cNvPr>
            <p:cNvSpPr>
              <a:spLocks/>
            </p:cNvSpPr>
            <p:nvPr/>
          </p:nvSpPr>
          <p:spPr bwMode="auto">
            <a:xfrm flipH="1">
              <a:off x="10173721" y="5636773"/>
              <a:ext cx="110227" cy="47729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33" name="TextBox 232">
              <a:extLst>
                <a:ext uri="{FF2B5EF4-FFF2-40B4-BE49-F238E27FC236}">
                  <a16:creationId xmlns:a16="http://schemas.microsoft.com/office/drawing/2014/main" id="{BCF47B5D-446F-B143-A84D-F6FB75CBC682}"/>
                </a:ext>
              </a:extLst>
            </p:cNvPr>
            <p:cNvSpPr txBox="1"/>
            <p:nvPr/>
          </p:nvSpPr>
          <p:spPr>
            <a:xfrm>
              <a:off x="10242848" y="5679274"/>
              <a:ext cx="443753" cy="369332"/>
            </a:xfrm>
            <a:prstGeom prst="rect">
              <a:avLst/>
            </a:prstGeom>
            <a:noFill/>
          </p:spPr>
          <p:txBody>
            <a:bodyPr wrap="square" rtlCol="0">
              <a:spAutoFit/>
            </a:bodyPr>
            <a:lstStyle/>
            <a:p>
              <a:r>
                <a:rPr lang="en-US" dirty="0"/>
                <a:t>R</a:t>
              </a:r>
              <a:r>
                <a:rPr lang="en-US" baseline="-25000" dirty="0"/>
                <a:t>s</a:t>
              </a:r>
              <a:r>
                <a:rPr lang="en-US" baseline="30000" dirty="0"/>
                <a:t>’</a:t>
              </a:r>
            </a:p>
          </p:txBody>
        </p:sp>
        <p:cxnSp>
          <p:nvCxnSpPr>
            <p:cNvPr id="234" name="Straight Connector 233">
              <a:extLst>
                <a:ext uri="{FF2B5EF4-FFF2-40B4-BE49-F238E27FC236}">
                  <a16:creationId xmlns:a16="http://schemas.microsoft.com/office/drawing/2014/main" id="{58A0A04C-D1C8-844F-B64A-6E878BE214DA}"/>
                </a:ext>
              </a:extLst>
            </p:cNvPr>
            <p:cNvCxnSpPr/>
            <p:nvPr/>
          </p:nvCxnSpPr>
          <p:spPr>
            <a:xfrm>
              <a:off x="11197199" y="5619353"/>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83DB022-2448-7B4B-94EB-29AED56C49D3}"/>
                </a:ext>
              </a:extLst>
            </p:cNvPr>
            <p:cNvCxnSpPr>
              <a:cxnSpLocks/>
            </p:cNvCxnSpPr>
            <p:nvPr/>
          </p:nvCxnSpPr>
          <p:spPr>
            <a:xfrm flipH="1">
              <a:off x="11226560" y="5539296"/>
              <a:ext cx="36585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BE345407-2C73-AF48-84BB-F17D7EEEDF99}"/>
                </a:ext>
              </a:extLst>
            </p:cNvPr>
            <p:cNvSpPr txBox="1"/>
            <p:nvPr/>
          </p:nvSpPr>
          <p:spPr>
            <a:xfrm>
              <a:off x="11370611" y="5213367"/>
              <a:ext cx="337871" cy="369332"/>
            </a:xfrm>
            <a:prstGeom prst="rect">
              <a:avLst/>
            </a:prstGeom>
            <a:noFill/>
          </p:spPr>
          <p:txBody>
            <a:bodyPr wrap="square" rtlCol="0">
              <a:spAutoFit/>
            </a:bodyPr>
            <a:lstStyle/>
            <a:p>
              <a:r>
                <a:rPr lang="en-US" dirty="0" err="1"/>
                <a:t>i</a:t>
              </a:r>
              <a:endParaRPr lang="en-US" baseline="-25000" dirty="0"/>
            </a:p>
          </p:txBody>
        </p:sp>
        <p:sp>
          <p:nvSpPr>
            <p:cNvPr id="12" name="Rectangle 11">
              <a:extLst>
                <a:ext uri="{FF2B5EF4-FFF2-40B4-BE49-F238E27FC236}">
                  <a16:creationId xmlns:a16="http://schemas.microsoft.com/office/drawing/2014/main" id="{AFE57A0F-DE24-B644-A81C-439EFA7579C4}"/>
                </a:ext>
              </a:extLst>
            </p:cNvPr>
            <p:cNvSpPr/>
            <p:nvPr/>
          </p:nvSpPr>
          <p:spPr>
            <a:xfrm>
              <a:off x="11789060" y="4808279"/>
              <a:ext cx="187945" cy="46634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70D1E514-CC51-F642-BD1B-61A5EBBDFDBE}"/>
                </a:ext>
              </a:extLst>
            </p:cNvPr>
            <p:cNvCxnSpPr>
              <a:cxnSpLocks/>
            </p:cNvCxnSpPr>
            <p:nvPr/>
          </p:nvCxnSpPr>
          <p:spPr>
            <a:xfrm>
              <a:off x="11893397" y="4333970"/>
              <a:ext cx="0" cy="4754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72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338611"/>
            <a:ext cx="11529391" cy="769441"/>
          </a:xfrm>
          <a:prstGeom prst="rect">
            <a:avLst/>
          </a:prstGeom>
          <a:noFill/>
        </p:spPr>
        <p:txBody>
          <a:bodyPr wrap="square" rtlCol="0">
            <a:spAutoFit/>
          </a:bodyPr>
          <a:lstStyle/>
          <a:p>
            <a:pPr algn="ctr"/>
            <a:r>
              <a:rPr lang="en-US" sz="4400" dirty="0">
                <a:latin typeface="+mj-lt"/>
              </a:rPr>
              <a:t>More on emitter follower</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1224909" y="2154399"/>
                <a:ext cx="7154346" cy="3368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𝑍</m:t>
                        </m:r>
                      </m:e>
                      <m:sub>
                        <m:r>
                          <a:rPr lang="en-US" sz="2000" b="0" i="1" smtClean="0">
                            <a:solidFill>
                              <a:srgbClr val="000000"/>
                            </a:solidFill>
                            <a:latin typeface="Cambria Math" panose="02040503050406030204" pitchFamily="18" charset="0"/>
                            <a:ea typeface="Cambria Math" panose="02040503050406030204" pitchFamily="18" charset="0"/>
                            <a:sym typeface="Calibri"/>
                          </a:rPr>
                          <m:t>0</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den>
                    </m:f>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𝑣</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e>
                      <m:sup>
                        <m:r>
                          <a:rPr lang="en-US" sz="2000" b="0" i="1" smtClean="0">
                            <a:solidFill>
                              <a:srgbClr val="000000"/>
                            </a:solidFill>
                            <a:latin typeface="Cambria Math" panose="02040503050406030204" pitchFamily="18" charset="0"/>
                            <a:ea typeface="Cambria Math" panose="02040503050406030204" pitchFamily="18" charset="0"/>
                            <a:sym typeface="Calibri"/>
                          </a:rPr>
                          <m:t>′</m:t>
                        </m:r>
                      </m:sup>
                    </m:sSup>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r>
                  <a:rPr lang="en-US" sz="2000" dirty="0">
                    <a:solidFill>
                      <a:srgbClr val="000000"/>
                    </a:solidFill>
                    <a:latin typeface="Calibri"/>
                    <a:ea typeface="Cambria Math" panose="02040503050406030204" pitchFamily="18" charset="0"/>
                    <a:sym typeface="Calibri"/>
                  </a:rPr>
                  <a:t>,</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r>
                      <a:rPr lang="en-US" sz="2000" b="0" i="0"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𝑟</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𝑒</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𝛽</m:t>
                    </m:r>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sym typeface="Calibri"/>
                          </a:rPr>
                          <m:t>𝑏</m:t>
                        </m:r>
                      </m:sub>
                    </m:sSub>
                  </m:oMath>
                </a14:m>
                <a:endParaRPr lang="en-US" sz="200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𝑍</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 </m:t>
                                </m:r>
                                <m:r>
                                  <a:rPr lang="en-US" sz="2000" i="1">
                                    <a:solidFill>
                                      <a:srgbClr val="000000"/>
                                    </a:solidFill>
                                    <a:latin typeface="Cambria Math" panose="02040503050406030204" pitchFamily="18" charset="0"/>
                                    <a:ea typeface="Cambria Math" panose="02040503050406030204" pitchFamily="18" charset="0"/>
                                    <a:sym typeface="Calibri"/>
                                  </a:rPr>
                                  <m:t>𝑅</m:t>
                                </m:r>
                              </m:e>
                              <m:sub>
                                <m:r>
                                  <a:rPr lang="en-US" sz="2000" i="1">
                                    <a:solidFill>
                                      <a:srgbClr val="000000"/>
                                    </a:solidFill>
                                    <a:latin typeface="Cambria Math" panose="02040503050406030204" pitchFamily="18" charset="0"/>
                                    <a:ea typeface="Cambria Math" panose="02040503050406030204" pitchFamily="18" charset="0"/>
                                    <a:sym typeface="Calibri"/>
                                  </a:rPr>
                                  <m:t>𝑠</m:t>
                                </m:r>
                              </m:sub>
                            </m:sSub>
                          </m:e>
                          <m:sup>
                            <m:r>
                              <a:rPr lang="en-US" sz="2000" i="1">
                                <a:solidFill>
                                  <a:srgbClr val="000000"/>
                                </a:solidFill>
                                <a:latin typeface="Cambria Math" panose="02040503050406030204" pitchFamily="18" charset="0"/>
                                <a:ea typeface="Cambria Math" panose="02040503050406030204" pitchFamily="18" charset="0"/>
                                <a:sym typeface="Calibri"/>
                              </a:rPr>
                              <m:t>′</m:t>
                            </m:r>
                          </m:sup>
                        </m:sSup>
                      </m:num>
                      <m:den>
                        <m:r>
                          <a:rPr lang="en-US" sz="2000" i="1" smtClean="0">
                            <a:solidFill>
                              <a:srgbClr val="000000"/>
                            </a:solidFill>
                            <a:latin typeface="Cambria Math" panose="02040503050406030204" pitchFamily="18" charset="0"/>
                            <a:ea typeface="Cambria Math" panose="02040503050406030204" pitchFamily="18" charset="0"/>
                            <a:sym typeface="Calibri"/>
                          </a:rPr>
                          <m:t>𝛽</m:t>
                        </m:r>
                      </m:den>
                    </m:f>
                  </m:oMath>
                </a14:m>
                <a:endParaRPr lang="en-US" sz="2000" dirty="0">
                  <a:solidFill>
                    <a:srgbClr val="000000"/>
                  </a:solidFill>
                  <a:latin typeface="Calibri"/>
                  <a:ea typeface="Cambria Math" panose="02040503050406030204" pitchFamily="18" charset="0"/>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1224909" y="2154399"/>
                <a:ext cx="7154346" cy="3368915"/>
              </a:xfrm>
              <a:prstGeom prst="rect">
                <a:avLst/>
              </a:prstGeom>
              <a:blipFill>
                <a:blip r:embed="rId3"/>
                <a:stretch>
                  <a:fillRect l="-1418"/>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558854" y="624239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75</a:t>
            </a:fld>
            <a:endParaRPr lang="en-US" dirty="0">
              <a:solidFill>
                <a:schemeClr val="tx1"/>
              </a:solidFill>
            </a:endParaRPr>
          </a:p>
        </p:txBody>
      </p:sp>
      <p:grpSp>
        <p:nvGrpSpPr>
          <p:cNvPr id="5" name="Group 4">
            <a:extLst>
              <a:ext uri="{FF2B5EF4-FFF2-40B4-BE49-F238E27FC236}">
                <a16:creationId xmlns:a16="http://schemas.microsoft.com/office/drawing/2014/main" id="{031B91D6-77C0-E5A4-588E-E0FB44136B46}"/>
              </a:ext>
            </a:extLst>
          </p:cNvPr>
          <p:cNvGrpSpPr/>
          <p:nvPr/>
        </p:nvGrpSpPr>
        <p:grpSpPr>
          <a:xfrm>
            <a:off x="9219518" y="2451833"/>
            <a:ext cx="1666787" cy="1954334"/>
            <a:chOff x="9477702" y="2154399"/>
            <a:chExt cx="1666787" cy="1954334"/>
          </a:xfrm>
        </p:grpSpPr>
        <p:grpSp>
          <p:nvGrpSpPr>
            <p:cNvPr id="54" name="Group 478">
              <a:extLst>
                <a:ext uri="{FF2B5EF4-FFF2-40B4-BE49-F238E27FC236}">
                  <a16:creationId xmlns:a16="http://schemas.microsoft.com/office/drawing/2014/main" id="{730CC725-E27D-9C47-BC57-87C80A5FAD92}"/>
                </a:ext>
              </a:extLst>
            </p:cNvPr>
            <p:cNvGrpSpPr>
              <a:grpSpLocks/>
            </p:cNvGrpSpPr>
            <p:nvPr/>
          </p:nvGrpSpPr>
          <p:grpSpPr bwMode="auto">
            <a:xfrm flipH="1">
              <a:off x="10279569" y="2607019"/>
              <a:ext cx="401622" cy="609600"/>
              <a:chOff x="4656" y="1344"/>
              <a:chExt cx="192" cy="384"/>
            </a:xfrm>
          </p:grpSpPr>
          <p:sp>
            <p:nvSpPr>
              <p:cNvPr id="109" name="Freeform 108">
                <a:extLst>
                  <a:ext uri="{FF2B5EF4-FFF2-40B4-BE49-F238E27FC236}">
                    <a16:creationId xmlns:a16="http://schemas.microsoft.com/office/drawing/2014/main" id="{691FDA53-8E95-F749-A500-0A4C860E0640}"/>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10" name="Line 36">
                <a:extLst>
                  <a:ext uri="{FF2B5EF4-FFF2-40B4-BE49-F238E27FC236}">
                    <a16:creationId xmlns:a16="http://schemas.microsoft.com/office/drawing/2014/main" id="{800D00F9-10B1-634A-9A3B-6D567E837786}"/>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1" name="Line 37">
                <a:extLst>
                  <a:ext uri="{FF2B5EF4-FFF2-40B4-BE49-F238E27FC236}">
                    <a16:creationId xmlns:a16="http://schemas.microsoft.com/office/drawing/2014/main" id="{4F6E1A42-17DD-C04A-BC9F-C71AE2D5F749}"/>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12" name="Freeform 111">
                <a:extLst>
                  <a:ext uri="{FF2B5EF4-FFF2-40B4-BE49-F238E27FC236}">
                    <a16:creationId xmlns:a16="http://schemas.microsoft.com/office/drawing/2014/main" id="{2CAE56C1-93B6-244A-94B1-63CB93583417}"/>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65" name="TextBox 64">
              <a:extLst>
                <a:ext uri="{FF2B5EF4-FFF2-40B4-BE49-F238E27FC236}">
                  <a16:creationId xmlns:a16="http://schemas.microsoft.com/office/drawing/2014/main" id="{42477E46-0939-794F-A237-A61D3F172A99}"/>
                </a:ext>
              </a:extLst>
            </p:cNvPr>
            <p:cNvSpPr txBox="1"/>
            <p:nvPr/>
          </p:nvSpPr>
          <p:spPr>
            <a:xfrm>
              <a:off x="10743984" y="3364327"/>
              <a:ext cx="400505" cy="338554"/>
            </a:xfrm>
            <a:prstGeom prst="rect">
              <a:avLst/>
            </a:prstGeom>
            <a:noFill/>
          </p:spPr>
          <p:txBody>
            <a:bodyPr wrap="square" rtlCol="0">
              <a:spAutoFit/>
            </a:bodyPr>
            <a:lstStyle/>
            <a:p>
              <a:r>
                <a:rPr lang="en-US" sz="1600" dirty="0"/>
                <a:t>R</a:t>
              </a:r>
              <a:r>
                <a:rPr lang="en-US" sz="1600" baseline="-25000" dirty="0"/>
                <a:t>E</a:t>
              </a:r>
              <a:endParaRPr lang="en-US" sz="1200" baseline="-25000" dirty="0"/>
            </a:p>
          </p:txBody>
        </p:sp>
        <p:sp>
          <p:nvSpPr>
            <p:cNvPr id="69" name="Freeform 12">
              <a:extLst>
                <a:ext uri="{FF2B5EF4-FFF2-40B4-BE49-F238E27FC236}">
                  <a16:creationId xmlns:a16="http://schemas.microsoft.com/office/drawing/2014/main" id="{4F3D3704-3A71-4841-883C-7648AB34543D}"/>
                </a:ext>
              </a:extLst>
            </p:cNvPr>
            <p:cNvSpPr>
              <a:spLocks/>
            </p:cNvSpPr>
            <p:nvPr/>
          </p:nvSpPr>
          <p:spPr bwMode="auto">
            <a:xfrm flipH="1">
              <a:off x="10590997" y="31520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74" name="TextBox 73">
              <a:extLst>
                <a:ext uri="{FF2B5EF4-FFF2-40B4-BE49-F238E27FC236}">
                  <a16:creationId xmlns:a16="http://schemas.microsoft.com/office/drawing/2014/main" id="{7A00DAE8-D4CA-5F47-B274-4F85E4389067}"/>
                </a:ext>
              </a:extLst>
            </p:cNvPr>
            <p:cNvSpPr txBox="1"/>
            <p:nvPr/>
          </p:nvSpPr>
          <p:spPr>
            <a:xfrm>
              <a:off x="9915218" y="3035548"/>
              <a:ext cx="404595" cy="338554"/>
            </a:xfrm>
            <a:prstGeom prst="rect">
              <a:avLst/>
            </a:prstGeom>
            <a:noFill/>
          </p:spPr>
          <p:txBody>
            <a:bodyPr wrap="square" rtlCol="0">
              <a:spAutoFit/>
            </a:bodyPr>
            <a:lstStyle/>
            <a:p>
              <a:r>
                <a:rPr lang="en-US" sz="1600" dirty="0"/>
                <a:t>R</a:t>
              </a:r>
              <a:r>
                <a:rPr lang="en-US" sz="1600" baseline="-25000" dirty="0"/>
                <a:t>s</a:t>
              </a:r>
              <a:r>
                <a:rPr lang="en-US" sz="1600" baseline="30000" dirty="0"/>
                <a:t>’</a:t>
              </a:r>
              <a:endParaRPr lang="en-US" sz="1200" baseline="30000" dirty="0"/>
            </a:p>
          </p:txBody>
        </p:sp>
        <p:sp>
          <p:nvSpPr>
            <p:cNvPr id="75" name="Oval 74">
              <a:extLst>
                <a:ext uri="{FF2B5EF4-FFF2-40B4-BE49-F238E27FC236}">
                  <a16:creationId xmlns:a16="http://schemas.microsoft.com/office/drawing/2014/main" id="{6BAE00D1-3D6F-3740-BBFF-46B34DE36CB0}"/>
                </a:ext>
              </a:extLst>
            </p:cNvPr>
            <p:cNvSpPr/>
            <p:nvPr/>
          </p:nvSpPr>
          <p:spPr>
            <a:xfrm>
              <a:off x="10627772" y="249557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TextBox 76">
              <a:extLst>
                <a:ext uri="{FF2B5EF4-FFF2-40B4-BE49-F238E27FC236}">
                  <a16:creationId xmlns:a16="http://schemas.microsoft.com/office/drawing/2014/main" id="{0B3E01A9-0CD8-2B44-83BB-1AE945FD6A87}"/>
                </a:ext>
              </a:extLst>
            </p:cNvPr>
            <p:cNvSpPr txBox="1"/>
            <p:nvPr/>
          </p:nvSpPr>
          <p:spPr>
            <a:xfrm>
              <a:off x="10522930" y="2154399"/>
              <a:ext cx="444161" cy="338554"/>
            </a:xfrm>
            <a:prstGeom prst="rect">
              <a:avLst/>
            </a:prstGeom>
            <a:noFill/>
          </p:spPr>
          <p:txBody>
            <a:bodyPr wrap="none" rtlCol="0">
              <a:spAutoFit/>
            </a:bodyPr>
            <a:lstStyle/>
            <a:p>
              <a:r>
                <a:rPr lang="en-US" sz="1600" dirty="0"/>
                <a:t>V</a:t>
              </a:r>
              <a:r>
                <a:rPr lang="en-US" sz="1600" baseline="-25000" dirty="0"/>
                <a:t>CC</a:t>
              </a:r>
              <a:endParaRPr lang="en-US" sz="1200" baseline="-25000" dirty="0"/>
            </a:p>
          </p:txBody>
        </p:sp>
        <p:sp>
          <p:nvSpPr>
            <p:cNvPr id="113" name="Freeform 12">
              <a:extLst>
                <a:ext uri="{FF2B5EF4-FFF2-40B4-BE49-F238E27FC236}">
                  <a16:creationId xmlns:a16="http://schemas.microsoft.com/office/drawing/2014/main" id="{0EE4E034-18F3-1342-A995-4FAF5295E42B}"/>
                </a:ext>
              </a:extLst>
            </p:cNvPr>
            <p:cNvSpPr>
              <a:spLocks/>
            </p:cNvSpPr>
            <p:nvPr/>
          </p:nvSpPr>
          <p:spPr bwMode="auto">
            <a:xfrm rot="5400000" flipH="1">
              <a:off x="9907730" y="25401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17" name="Group 220">
              <a:extLst>
                <a:ext uri="{FF2B5EF4-FFF2-40B4-BE49-F238E27FC236}">
                  <a16:creationId xmlns:a16="http://schemas.microsoft.com/office/drawing/2014/main" id="{973D9C3D-AA63-2349-AB3F-383BBEC6C744}"/>
                </a:ext>
              </a:extLst>
            </p:cNvPr>
            <p:cNvGrpSpPr>
              <a:grpSpLocks/>
            </p:cNvGrpSpPr>
            <p:nvPr/>
          </p:nvGrpSpPr>
          <p:grpSpPr bwMode="auto">
            <a:xfrm>
              <a:off x="10605048" y="3803933"/>
              <a:ext cx="152400" cy="304800"/>
              <a:chOff x="3264" y="3072"/>
              <a:chExt cx="96" cy="192"/>
            </a:xfrm>
          </p:grpSpPr>
          <p:sp>
            <p:nvSpPr>
              <p:cNvPr id="118" name="Line 17">
                <a:extLst>
                  <a:ext uri="{FF2B5EF4-FFF2-40B4-BE49-F238E27FC236}">
                    <a16:creationId xmlns:a16="http://schemas.microsoft.com/office/drawing/2014/main" id="{296EEAF3-8729-ED4E-9658-7A4DF5E9C83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
                <a:extLst>
                  <a:ext uri="{FF2B5EF4-FFF2-40B4-BE49-F238E27FC236}">
                    <a16:creationId xmlns:a16="http://schemas.microsoft.com/office/drawing/2014/main" id="{E6A71B42-727F-2743-AD2B-7629D92CB51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0" name="TextBox 119">
              <a:extLst>
                <a:ext uri="{FF2B5EF4-FFF2-40B4-BE49-F238E27FC236}">
                  <a16:creationId xmlns:a16="http://schemas.microsoft.com/office/drawing/2014/main" id="{04C186D7-FB0E-B747-BE21-3B82CF6CDC3F}"/>
                </a:ext>
              </a:extLst>
            </p:cNvPr>
            <p:cNvSpPr txBox="1"/>
            <p:nvPr/>
          </p:nvSpPr>
          <p:spPr>
            <a:xfrm>
              <a:off x="10741917" y="2986095"/>
              <a:ext cx="358816" cy="338554"/>
            </a:xfrm>
            <a:prstGeom prst="rect">
              <a:avLst/>
            </a:prstGeom>
            <a:noFill/>
          </p:spPr>
          <p:txBody>
            <a:bodyPr wrap="none" rtlCol="0">
              <a:spAutoFit/>
            </a:bodyPr>
            <a:lstStyle/>
            <a:p>
              <a:r>
                <a:rPr lang="en-US" sz="1600" dirty="0" err="1"/>
                <a:t>V</a:t>
              </a:r>
              <a:r>
                <a:rPr lang="en-US" sz="1600" baseline="-25000" dirty="0" err="1"/>
                <a:t>e</a:t>
              </a:r>
              <a:endParaRPr lang="en-US" sz="1200" baseline="-25000" dirty="0"/>
            </a:p>
          </p:txBody>
        </p:sp>
        <p:sp>
          <p:nvSpPr>
            <p:cNvPr id="121" name="TextBox 120">
              <a:extLst>
                <a:ext uri="{FF2B5EF4-FFF2-40B4-BE49-F238E27FC236}">
                  <a16:creationId xmlns:a16="http://schemas.microsoft.com/office/drawing/2014/main" id="{37048597-ED19-7F49-95BC-4EE686FCDA23}"/>
                </a:ext>
              </a:extLst>
            </p:cNvPr>
            <p:cNvSpPr txBox="1"/>
            <p:nvPr/>
          </p:nvSpPr>
          <p:spPr>
            <a:xfrm>
              <a:off x="9477702" y="2496766"/>
              <a:ext cx="366920" cy="338554"/>
            </a:xfrm>
            <a:prstGeom prst="rect">
              <a:avLst/>
            </a:prstGeom>
            <a:noFill/>
          </p:spPr>
          <p:txBody>
            <a:bodyPr wrap="square" rtlCol="0">
              <a:spAutoFit/>
            </a:bodyPr>
            <a:lstStyle/>
            <a:p>
              <a:r>
                <a:rPr lang="en-US" sz="1600" dirty="0"/>
                <a:t>V</a:t>
              </a:r>
              <a:r>
                <a:rPr lang="en-US" sz="1600" baseline="-25000" dirty="0"/>
                <a:t>i</a:t>
              </a:r>
            </a:p>
          </p:txBody>
        </p:sp>
        <p:sp>
          <p:nvSpPr>
            <p:cNvPr id="4" name="Oval 3">
              <a:extLst>
                <a:ext uri="{FF2B5EF4-FFF2-40B4-BE49-F238E27FC236}">
                  <a16:creationId xmlns:a16="http://schemas.microsoft.com/office/drawing/2014/main" id="{5B652A84-6B05-2247-9B0F-5ADF2C82302D}"/>
                </a:ext>
              </a:extLst>
            </p:cNvPr>
            <p:cNvSpPr/>
            <p:nvPr/>
          </p:nvSpPr>
          <p:spPr>
            <a:xfrm>
              <a:off x="9596824" y="2852374"/>
              <a:ext cx="100584" cy="1005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018461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72651" y="224973"/>
            <a:ext cx="11529391" cy="769441"/>
          </a:xfrm>
          <a:prstGeom prst="rect">
            <a:avLst/>
          </a:prstGeom>
          <a:noFill/>
        </p:spPr>
        <p:txBody>
          <a:bodyPr wrap="square" rtlCol="0">
            <a:spAutoFit/>
          </a:bodyPr>
          <a:lstStyle/>
          <a:p>
            <a:pPr algn="ctr"/>
            <a:r>
              <a:rPr lang="en-US" sz="4400" dirty="0">
                <a:latin typeface="+mj-lt"/>
              </a:rPr>
              <a:t>Differential Amplifier</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4EE796B-9DCB-DE41-AEA4-31CBF97794EF}"/>
                  </a:ext>
                </a:extLst>
              </p:cNvPr>
              <p:cNvSpPr txBox="1"/>
              <p:nvPr/>
            </p:nvSpPr>
            <p:spPr>
              <a:xfrm>
                <a:off x="5918514" y="1611128"/>
                <a:ext cx="5536572" cy="4840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Pick power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sym typeface="Calibri"/>
                      </a:rPr>
                      <m:t>12</m:t>
                    </m:r>
                  </m:oMath>
                </a14:m>
                <a:endParaRPr lang="en-US" sz="2000" dirty="0">
                  <a:solidFill>
                    <a:srgbClr val="000000"/>
                  </a:solidFill>
                  <a:latin typeface="Calibri"/>
                  <a:ea typeface="Cambria Math" panose="02040503050406030204" pitchFamily="18" charset="0"/>
                  <a:sym typeface="Calibri"/>
                </a:endParaRPr>
              </a:p>
              <a:p>
                <a:pPr marL="285750" indent="-28575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Choose collector current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2</m:t>
                    </m:r>
                    <m:r>
                      <a:rPr lang="en-US" sz="2000" i="1">
                        <a:solidFill>
                          <a:srgbClr val="000000"/>
                        </a:solidFill>
                        <a:latin typeface="Cambria Math" panose="02040503050406030204" pitchFamily="18" charset="0"/>
                        <a:ea typeface="Calibri"/>
                        <a:cs typeface="Calibri"/>
                        <a:sym typeface="Calibri"/>
                      </a:rPr>
                      <m:t>𝑚𝐴</m:t>
                    </m:r>
                  </m:oMath>
                </a14:m>
                <a:r>
                  <a:rPr lang="en-US" sz="2000" dirty="0">
                    <a:solidFill>
                      <a:srgbClr val="000000"/>
                    </a:solidFill>
                    <a:latin typeface="Calibri"/>
                    <a:ea typeface="Calibri"/>
                    <a:cs typeface="Calibri"/>
                    <a:sym typeface="Calibri"/>
                  </a:rPr>
                  <a:t>)</a:t>
                </a:r>
                <a:r>
                  <a:rPr lang="en-US" sz="2000" dirty="0">
                    <a:solidFill>
                      <a:srgbClr val="000000"/>
                    </a:solidFill>
                  </a:rPr>
                  <a:t> by picking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1</m:t>
                        </m:r>
                      </m:sub>
                    </m:sSub>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rPr>
                  <a:t>Pick gain, </a:t>
                </a:r>
                <a14:m>
                  <m:oMath xmlns:m="http://schemas.openxmlformats.org/officeDocument/2006/math">
                    <m:r>
                      <a:rPr lang="en-US" sz="2000" i="1">
                        <a:solidFill>
                          <a:srgbClr val="000000"/>
                        </a:solidFill>
                        <a:latin typeface="Cambria Math" panose="02040503050406030204" pitchFamily="18" charset="0"/>
                      </a:rPr>
                      <m:t>𝐴</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𝐶</m:t>
                            </m:r>
                          </m:sub>
                        </m:sSub>
                      </m:num>
                      <m:den>
                        <m:r>
                          <a:rPr lang="en-US" sz="2000" i="1">
                            <a:solidFill>
                              <a:srgbClr val="000000"/>
                            </a:solidFill>
                            <a:latin typeface="Cambria Math" panose="02040503050406030204" pitchFamily="18" charset="0"/>
                          </a:rPr>
                          <m:t>2</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𝑅</m:t>
                            </m:r>
                          </m:e>
                          <m:sub>
                            <m:r>
                              <a:rPr lang="en-US" sz="2000" i="1">
                                <a:solidFill>
                                  <a:srgbClr val="000000"/>
                                </a:solidFill>
                                <a:latin typeface="Cambria Math" panose="02040503050406030204" pitchFamily="18" charset="0"/>
                              </a:rPr>
                              <m:t>𝐸</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𝑒</m:t>
                            </m:r>
                          </m:sub>
                        </m:sSub>
                      </m:den>
                    </m:f>
                  </m:oMath>
                </a14:m>
                <a:endParaRPr lang="en-US" sz="2000" dirty="0">
                  <a:solidFill>
                    <a:srgbClr val="000000"/>
                  </a:solidFill>
                  <a:latin typeface="Calibri"/>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=2</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𝑐</m:t>
                        </m:r>
                      </m:sub>
                    </m:sSub>
                  </m:oMath>
                </a14:m>
                <a:endParaRPr lang="en-US" sz="2000" dirty="0">
                  <a:solidFill>
                    <a:srgbClr val="000000"/>
                  </a:solidFill>
                  <a:latin typeface="Calibri"/>
                  <a:ea typeface="Calibri"/>
                  <a:cs typeface="Calibri"/>
                  <a:sym typeface="Calibri"/>
                </a:endParaRPr>
              </a:p>
            </p:txBody>
          </p:sp>
        </mc:Choice>
        <mc:Fallback>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5918514" y="1611128"/>
                <a:ext cx="5536572" cy="4840790"/>
              </a:xfrm>
              <a:prstGeom prst="rect">
                <a:avLst/>
              </a:prstGeom>
              <a:blipFill>
                <a:blip r:embed="rId3"/>
                <a:stretch>
                  <a:fillRect l="-1835" t="-52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6804C7-6088-CA44-829C-B2E604761AB3}"/>
                  </a:ext>
                </a:extLst>
              </p:cNvPr>
              <p:cNvSpPr txBox="1"/>
              <p:nvPr/>
            </p:nvSpPr>
            <p:spPr>
              <a:xfrm>
                <a:off x="1035790" y="1672625"/>
                <a:ext cx="3584726" cy="9659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Two port model</a:t>
                </a:r>
              </a:p>
              <a:p>
                <a:pPr marL="285750" indent="-285750" defTabSz="457200" latinLnBrk="1" hangingPunct="0">
                  <a:buFont typeface="Arial" panose="020B0604020202020204" pitchFamily="34" charset="0"/>
                  <a:buChar char="•"/>
                </a:pPr>
                <a14:m>
                  <m:oMath xmlns:m="http://schemas.openxmlformats.org/officeDocument/2006/math">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2</m:t>
                                  </m:r>
                                </m:sub>
                              </m:sSub>
                            </m:e>
                          </m:mr>
                        </m:m>
                      </m:e>
                    </m:d>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m>
                          <m:mPr>
                            <m:mcs>
                              <m:mc>
                                <m:mcPr>
                                  <m:count m:val="2"/>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12</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21</m:t>
                                  </m:r>
                                </m:sub>
                              </m:sSub>
                            </m:e>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𝑦</m:t>
                                  </m:r>
                                </m:e>
                                <m:sub>
                                  <m:r>
                                    <a:rPr lang="en-US" sz="2000" i="1">
                                      <a:solidFill>
                                        <a:srgbClr val="000000"/>
                                      </a:solidFill>
                                      <a:latin typeface="Cambria Math" panose="02040503050406030204" pitchFamily="18" charset="0"/>
                                      <a:cs typeface="Calibri"/>
                                      <a:sym typeface="Calibri"/>
                                    </a:rPr>
                                    <m:t>22</m:t>
                                  </m:r>
                                </m:sub>
                              </m:sSub>
                            </m:e>
                          </m:mr>
                        </m:m>
                      </m:e>
                    </m:d>
                    <m:d>
                      <m:dPr>
                        <m:ctrlPr>
                          <a:rPr lang="en-US" sz="2000" i="1">
                            <a:solidFill>
                              <a:srgbClr val="000000"/>
                            </a:solidFill>
                            <a:latin typeface="Cambria Math" panose="02040503050406030204" pitchFamily="18" charset="0"/>
                            <a:cs typeface="Calibri"/>
                            <a:sym typeface="Calibri"/>
                          </a:rPr>
                        </m:ctrlPr>
                      </m:dPr>
                      <m:e>
                        <m:m>
                          <m:mPr>
                            <m:mcs>
                              <m:mc>
                                <m:mcPr>
                                  <m:count m:val="1"/>
                                  <m:mcJc m:val="center"/>
                                </m:mcPr>
                              </m:mc>
                            </m:mcs>
                            <m:ctrlPr>
                              <a:rPr lang="en-US" sz="2000" i="1">
                                <a:solidFill>
                                  <a:srgbClr val="000000"/>
                                </a:solidFill>
                                <a:latin typeface="Cambria Math" panose="02040503050406030204" pitchFamily="18" charset="0"/>
                                <a:cs typeface="Calibri"/>
                                <a:sym typeface="Calibri"/>
                              </a:rPr>
                            </m:ctrlPr>
                          </m:mP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1</m:t>
                                  </m:r>
                                </m:sub>
                              </m:sSub>
                            </m:e>
                          </m:mr>
                          <m:m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2</m:t>
                                  </m:r>
                                </m:sub>
                              </m:sSub>
                            </m:e>
                          </m:mr>
                        </m:m>
                      </m:e>
                    </m:d>
                  </m:oMath>
                </a14:m>
                <a:endParaRPr lang="en-US" dirty="0">
                  <a:solidFill>
                    <a:srgbClr val="000000"/>
                  </a:solidFill>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5E6804C7-6088-CA44-829C-B2E604761AB3}"/>
                  </a:ext>
                </a:extLst>
              </p:cNvPr>
              <p:cNvSpPr txBox="1">
                <a:spLocks noRot="1" noChangeAspect="1" noMove="1" noResize="1" noEditPoints="1" noAdjustHandles="1" noChangeArrowheads="1" noChangeShapeType="1" noTextEdit="1"/>
              </p:cNvSpPr>
              <p:nvPr/>
            </p:nvSpPr>
            <p:spPr>
              <a:xfrm>
                <a:off x="1035790" y="1672625"/>
                <a:ext cx="3584726" cy="965968"/>
              </a:xfrm>
              <a:prstGeom prst="rect">
                <a:avLst/>
              </a:prstGeom>
              <a:blipFill>
                <a:blip r:embed="rId4"/>
                <a:stretch>
                  <a:fillRect l="-2827" t="-2597" b="-259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9694432"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76</a:t>
            </a:fld>
            <a:endParaRPr lang="en-US" dirty="0">
              <a:solidFill>
                <a:schemeClr val="tx1"/>
              </a:solidFill>
            </a:endParaRPr>
          </a:p>
        </p:txBody>
      </p:sp>
      <p:grpSp>
        <p:nvGrpSpPr>
          <p:cNvPr id="4" name="Group 3">
            <a:extLst>
              <a:ext uri="{FF2B5EF4-FFF2-40B4-BE49-F238E27FC236}">
                <a16:creationId xmlns:a16="http://schemas.microsoft.com/office/drawing/2014/main" id="{0709DF6F-FAE9-E0D1-27FB-B89D443A18F2}"/>
              </a:ext>
            </a:extLst>
          </p:cNvPr>
          <p:cNvGrpSpPr/>
          <p:nvPr/>
        </p:nvGrpSpPr>
        <p:grpSpPr>
          <a:xfrm>
            <a:off x="1158531" y="3430817"/>
            <a:ext cx="2589625" cy="2691000"/>
            <a:chOff x="1416717" y="3333999"/>
            <a:chExt cx="2589625" cy="2691000"/>
          </a:xfrm>
        </p:grpSpPr>
        <p:sp>
          <p:nvSpPr>
            <p:cNvPr id="240" name="TextBox 239">
              <a:extLst>
                <a:ext uri="{FF2B5EF4-FFF2-40B4-BE49-F238E27FC236}">
                  <a16:creationId xmlns:a16="http://schemas.microsoft.com/office/drawing/2014/main" id="{950DD5C2-38C2-F045-952E-7994B5C420F0}"/>
                </a:ext>
              </a:extLst>
            </p:cNvPr>
            <p:cNvSpPr txBox="1"/>
            <p:nvPr/>
          </p:nvSpPr>
          <p:spPr>
            <a:xfrm>
              <a:off x="1416717" y="5655667"/>
              <a:ext cx="2128788" cy="369332"/>
            </a:xfrm>
            <a:prstGeom prst="rect">
              <a:avLst/>
            </a:prstGeom>
            <a:noFill/>
          </p:spPr>
          <p:txBody>
            <a:bodyPr wrap="none" rtlCol="0">
              <a:spAutoFit/>
            </a:bodyPr>
            <a:lstStyle/>
            <a:p>
              <a:r>
                <a:rPr lang="en-US" dirty="0"/>
                <a:t>Differential amplifier</a:t>
              </a:r>
            </a:p>
          </p:txBody>
        </p:sp>
        <p:sp>
          <p:nvSpPr>
            <p:cNvPr id="241" name="Freeform 12">
              <a:extLst>
                <a:ext uri="{FF2B5EF4-FFF2-40B4-BE49-F238E27FC236}">
                  <a16:creationId xmlns:a16="http://schemas.microsoft.com/office/drawing/2014/main" id="{EF6D76B2-3CE6-7045-A7C0-4F9C54E6FA98}"/>
                </a:ext>
              </a:extLst>
            </p:cNvPr>
            <p:cNvSpPr>
              <a:spLocks/>
            </p:cNvSpPr>
            <p:nvPr/>
          </p:nvSpPr>
          <p:spPr bwMode="auto">
            <a:xfrm flipH="1">
              <a:off x="1838900" y="33702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42" name="Freeform 12">
              <a:extLst>
                <a:ext uri="{FF2B5EF4-FFF2-40B4-BE49-F238E27FC236}">
                  <a16:creationId xmlns:a16="http://schemas.microsoft.com/office/drawing/2014/main" id="{FCF25A58-4BA8-CB4A-8B60-FE9FC6A405F5}"/>
                </a:ext>
              </a:extLst>
            </p:cNvPr>
            <p:cNvSpPr>
              <a:spLocks/>
            </p:cNvSpPr>
            <p:nvPr/>
          </p:nvSpPr>
          <p:spPr bwMode="auto">
            <a:xfrm flipH="1">
              <a:off x="3283966" y="33702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43" name="Group 478">
              <a:extLst>
                <a:ext uri="{FF2B5EF4-FFF2-40B4-BE49-F238E27FC236}">
                  <a16:creationId xmlns:a16="http://schemas.microsoft.com/office/drawing/2014/main" id="{07E5FA29-9CF9-2E42-8972-DF1279189679}"/>
                </a:ext>
              </a:extLst>
            </p:cNvPr>
            <p:cNvGrpSpPr>
              <a:grpSpLocks/>
            </p:cNvGrpSpPr>
            <p:nvPr/>
          </p:nvGrpSpPr>
          <p:grpSpPr bwMode="auto">
            <a:xfrm>
              <a:off x="3375406" y="4056030"/>
              <a:ext cx="304800" cy="609600"/>
              <a:chOff x="4656" y="1344"/>
              <a:chExt cx="192" cy="384"/>
            </a:xfrm>
          </p:grpSpPr>
          <p:sp>
            <p:nvSpPr>
              <p:cNvPr id="244" name="Freeform 35">
                <a:extLst>
                  <a:ext uri="{FF2B5EF4-FFF2-40B4-BE49-F238E27FC236}">
                    <a16:creationId xmlns:a16="http://schemas.microsoft.com/office/drawing/2014/main" id="{922036F3-319B-5244-8426-DC245B14C3F1}"/>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45" name="Line 36">
                <a:extLst>
                  <a:ext uri="{FF2B5EF4-FFF2-40B4-BE49-F238E27FC236}">
                    <a16:creationId xmlns:a16="http://schemas.microsoft.com/office/drawing/2014/main" id="{39F6F4CD-324F-6342-A736-3C9F5A0D79E3}"/>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6" name="Line 37">
                <a:extLst>
                  <a:ext uri="{FF2B5EF4-FFF2-40B4-BE49-F238E27FC236}">
                    <a16:creationId xmlns:a16="http://schemas.microsoft.com/office/drawing/2014/main" id="{560262C7-ACF6-7F41-8E0D-8CCD4813961F}"/>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47" name="Freeform 38">
                <a:extLst>
                  <a:ext uri="{FF2B5EF4-FFF2-40B4-BE49-F238E27FC236}">
                    <a16:creationId xmlns:a16="http://schemas.microsoft.com/office/drawing/2014/main" id="{A9C69D9D-4E5C-864E-9C32-BC12216FF17E}"/>
                  </a:ext>
                </a:extLst>
              </p:cNvPr>
              <p:cNvSpPr>
                <a:spLocks noChangeAspect="1"/>
              </p:cNvSpPr>
              <p:nvPr/>
            </p:nvSpPr>
            <p:spPr bwMode="auto">
              <a:xfrm rot="-1560000">
                <a:off x="4656" y="1597"/>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grpSp>
          <p:nvGrpSpPr>
            <p:cNvPr id="248" name="Group 478">
              <a:extLst>
                <a:ext uri="{FF2B5EF4-FFF2-40B4-BE49-F238E27FC236}">
                  <a16:creationId xmlns:a16="http://schemas.microsoft.com/office/drawing/2014/main" id="{6F3AC768-9A41-DD4D-AADA-C6997B79599D}"/>
                </a:ext>
              </a:extLst>
            </p:cNvPr>
            <p:cNvGrpSpPr>
              <a:grpSpLocks/>
            </p:cNvGrpSpPr>
            <p:nvPr/>
          </p:nvGrpSpPr>
          <p:grpSpPr bwMode="auto">
            <a:xfrm rot="10800000">
              <a:off x="1629629" y="4056031"/>
              <a:ext cx="304800" cy="609600"/>
              <a:chOff x="4656" y="1344"/>
              <a:chExt cx="192" cy="384"/>
            </a:xfrm>
          </p:grpSpPr>
          <p:sp>
            <p:nvSpPr>
              <p:cNvPr id="249" name="Freeform 35">
                <a:extLst>
                  <a:ext uri="{FF2B5EF4-FFF2-40B4-BE49-F238E27FC236}">
                    <a16:creationId xmlns:a16="http://schemas.microsoft.com/office/drawing/2014/main" id="{DA36E3B6-9330-CB43-AE75-078312B53ECB}"/>
                  </a:ext>
                </a:extLst>
              </p:cNvPr>
              <p:cNvSpPr>
                <a:spLocks noChangeAspect="1"/>
              </p:cNvSpPr>
              <p:nvPr/>
            </p:nvSpPr>
            <p:spPr bwMode="auto">
              <a:xfrm>
                <a:off x="4656" y="1344"/>
                <a:ext cx="99" cy="384"/>
              </a:xfrm>
              <a:custGeom>
                <a:avLst/>
                <a:gdLst>
                  <a:gd name="T0" fmla="*/ 0 w 192"/>
                  <a:gd name="T1" fmla="*/ 0 h 768"/>
                  <a:gd name="T2" fmla="*/ 0 w 192"/>
                  <a:gd name="T3" fmla="*/ 96 h 768"/>
                  <a:gd name="T4" fmla="*/ 99 w 192"/>
                  <a:gd name="T5" fmla="*/ 144 h 768"/>
                  <a:gd name="T6" fmla="*/ 99 w 192"/>
                  <a:gd name="T7" fmla="*/ 240 h 768"/>
                  <a:gd name="T8" fmla="*/ 0 w 192"/>
                  <a:gd name="T9" fmla="*/ 288 h 768"/>
                  <a:gd name="T10" fmla="*/ 0 w 192"/>
                  <a:gd name="T11" fmla="*/ 384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p:spPr>
            <p:txBody>
              <a:bodyPr>
                <a:prstTxWarp prst="textNoShape">
                  <a:avLst/>
                </a:prstTxWarp>
              </a:bodyPr>
              <a:lstStyle/>
              <a:p>
                <a:endParaRPr lang="en-US"/>
              </a:p>
            </p:txBody>
          </p:sp>
          <p:sp>
            <p:nvSpPr>
              <p:cNvPr id="250" name="Line 36">
                <a:extLst>
                  <a:ext uri="{FF2B5EF4-FFF2-40B4-BE49-F238E27FC236}">
                    <a16:creationId xmlns:a16="http://schemas.microsoft.com/office/drawing/2014/main" id="{7ACC0A38-1E97-0E4C-B821-0D2102196452}"/>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1" name="Line 37">
                <a:extLst>
                  <a:ext uri="{FF2B5EF4-FFF2-40B4-BE49-F238E27FC236}">
                    <a16:creationId xmlns:a16="http://schemas.microsoft.com/office/drawing/2014/main" id="{6DCFC489-AA39-4D40-B146-621B4BCBF431}"/>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2" name="Freeform 38">
                <a:extLst>
                  <a:ext uri="{FF2B5EF4-FFF2-40B4-BE49-F238E27FC236}">
                    <a16:creationId xmlns:a16="http://schemas.microsoft.com/office/drawing/2014/main" id="{ACCA96CE-DFE4-5C4F-9453-4D044296EEBD}"/>
                  </a:ext>
                </a:extLst>
              </p:cNvPr>
              <p:cNvSpPr>
                <a:spLocks/>
              </p:cNvSpPr>
              <p:nvPr/>
            </p:nvSpPr>
            <p:spPr bwMode="auto">
              <a:xfrm rot="9240000">
                <a:off x="4689" y="1434"/>
                <a:ext cx="48" cy="48"/>
              </a:xfrm>
              <a:custGeom>
                <a:avLst/>
                <a:gdLst>
                  <a:gd name="T0" fmla="*/ 0 w 96"/>
                  <a:gd name="T1" fmla="*/ 24 h 96"/>
                  <a:gd name="T2" fmla="*/ 48 w 96"/>
                  <a:gd name="T3" fmla="*/ 0 h 96"/>
                  <a:gd name="T4" fmla="*/ 48 w 96"/>
                  <a:gd name="T5" fmla="*/ 48 h 96"/>
                  <a:gd name="T6" fmla="*/ 0 w 96"/>
                  <a:gd name="T7" fmla="*/ 24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prstTxWarp prst="textNoShape">
                  <a:avLst/>
                </a:prstTxWarp>
              </a:bodyPr>
              <a:lstStyle/>
              <a:p>
                <a:endParaRPr lang="en-US"/>
              </a:p>
            </p:txBody>
          </p:sp>
        </p:grpSp>
        <p:cxnSp>
          <p:nvCxnSpPr>
            <p:cNvPr id="253" name="Straight Connector 252">
              <a:extLst>
                <a:ext uri="{FF2B5EF4-FFF2-40B4-BE49-F238E27FC236}">
                  <a16:creationId xmlns:a16="http://schemas.microsoft.com/office/drawing/2014/main" id="{1DDEFF95-9B9D-AE48-8168-6203369C4DC6}"/>
                </a:ext>
              </a:extLst>
            </p:cNvPr>
            <p:cNvCxnSpPr/>
            <p:nvPr/>
          </p:nvCxnSpPr>
          <p:spPr>
            <a:xfrm>
              <a:off x="1934428" y="4056031"/>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54" name="Freeform 12">
              <a:extLst>
                <a:ext uri="{FF2B5EF4-FFF2-40B4-BE49-F238E27FC236}">
                  <a16:creationId xmlns:a16="http://schemas.microsoft.com/office/drawing/2014/main" id="{27F498C3-3726-C34B-A12C-B2D494A4BF28}"/>
                </a:ext>
              </a:extLst>
            </p:cNvPr>
            <p:cNvSpPr>
              <a:spLocks/>
            </p:cNvSpPr>
            <p:nvPr/>
          </p:nvSpPr>
          <p:spPr bwMode="auto">
            <a:xfrm flipH="1">
              <a:off x="2582638" y="466563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55" name="Group 222">
              <a:extLst>
                <a:ext uri="{FF2B5EF4-FFF2-40B4-BE49-F238E27FC236}">
                  <a16:creationId xmlns:a16="http://schemas.microsoft.com/office/drawing/2014/main" id="{2831024B-8B43-B246-88AB-48136D680002}"/>
                </a:ext>
              </a:extLst>
            </p:cNvPr>
            <p:cNvGrpSpPr>
              <a:grpSpLocks/>
            </p:cNvGrpSpPr>
            <p:nvPr/>
          </p:nvGrpSpPr>
          <p:grpSpPr bwMode="auto">
            <a:xfrm>
              <a:off x="2522091" y="5283404"/>
              <a:ext cx="304800" cy="381000"/>
              <a:chOff x="4272" y="3072"/>
              <a:chExt cx="192" cy="240"/>
            </a:xfrm>
          </p:grpSpPr>
          <p:sp>
            <p:nvSpPr>
              <p:cNvPr id="256" name="Line 99">
                <a:extLst>
                  <a:ext uri="{FF2B5EF4-FFF2-40B4-BE49-F238E27FC236}">
                    <a16:creationId xmlns:a16="http://schemas.microsoft.com/office/drawing/2014/main" id="{23B146AA-2D7D-764F-966F-5E9FCA12265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7" name="Line 100">
                <a:extLst>
                  <a:ext uri="{FF2B5EF4-FFF2-40B4-BE49-F238E27FC236}">
                    <a16:creationId xmlns:a16="http://schemas.microsoft.com/office/drawing/2014/main" id="{F6ABBFF8-F90D-E547-BC7F-C2058DDC251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8" name="Line 101">
                <a:extLst>
                  <a:ext uri="{FF2B5EF4-FFF2-40B4-BE49-F238E27FC236}">
                    <a16:creationId xmlns:a16="http://schemas.microsoft.com/office/drawing/2014/main" id="{6C65403C-3E5D-6C44-9C28-F6F207F23CF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59" name="Line 102">
                <a:extLst>
                  <a:ext uri="{FF2B5EF4-FFF2-40B4-BE49-F238E27FC236}">
                    <a16:creationId xmlns:a16="http://schemas.microsoft.com/office/drawing/2014/main" id="{2F74A73C-529D-8E4D-9D05-2C1FB8D3769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0" name="Line 103">
                <a:extLst>
                  <a:ext uri="{FF2B5EF4-FFF2-40B4-BE49-F238E27FC236}">
                    <a16:creationId xmlns:a16="http://schemas.microsoft.com/office/drawing/2014/main" id="{7C0E32AF-55CD-8848-A5B2-B3D67FAFD4D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1" name="Line 104">
                <a:extLst>
                  <a:ext uri="{FF2B5EF4-FFF2-40B4-BE49-F238E27FC236}">
                    <a16:creationId xmlns:a16="http://schemas.microsoft.com/office/drawing/2014/main" id="{3D6AEC66-65DC-C74C-9ECB-3B75CE357BE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62" name="TextBox 261">
              <a:extLst>
                <a:ext uri="{FF2B5EF4-FFF2-40B4-BE49-F238E27FC236}">
                  <a16:creationId xmlns:a16="http://schemas.microsoft.com/office/drawing/2014/main" id="{A1EDEBC7-AE14-E64F-8F3F-F6BB443CC892}"/>
                </a:ext>
              </a:extLst>
            </p:cNvPr>
            <p:cNvSpPr txBox="1"/>
            <p:nvPr/>
          </p:nvSpPr>
          <p:spPr>
            <a:xfrm>
              <a:off x="2498309" y="3827430"/>
              <a:ext cx="368499" cy="369332"/>
            </a:xfrm>
            <a:prstGeom prst="rect">
              <a:avLst/>
            </a:prstGeom>
            <a:noFill/>
          </p:spPr>
          <p:txBody>
            <a:bodyPr wrap="none" rtlCol="0">
              <a:spAutoFit/>
            </a:bodyPr>
            <a:lstStyle/>
            <a:p>
              <a:r>
                <a:rPr lang="en-US" dirty="0" err="1"/>
                <a:t>v</a:t>
              </a:r>
              <a:r>
                <a:rPr lang="en-US" baseline="-25000" dirty="0" err="1"/>
                <a:t>o</a:t>
              </a:r>
              <a:endParaRPr lang="en-US" baseline="-25000" dirty="0"/>
            </a:p>
          </p:txBody>
        </p:sp>
        <p:sp>
          <p:nvSpPr>
            <p:cNvPr id="263" name="TextBox 262">
              <a:extLst>
                <a:ext uri="{FF2B5EF4-FFF2-40B4-BE49-F238E27FC236}">
                  <a16:creationId xmlns:a16="http://schemas.microsoft.com/office/drawing/2014/main" id="{CC2D85D2-3CC3-A643-BC7F-9E6941E64A09}"/>
                </a:ext>
              </a:extLst>
            </p:cNvPr>
            <p:cNvSpPr txBox="1"/>
            <p:nvPr/>
          </p:nvSpPr>
          <p:spPr>
            <a:xfrm>
              <a:off x="1422516" y="3934705"/>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4" name="Oval 263">
              <a:extLst>
                <a:ext uri="{FF2B5EF4-FFF2-40B4-BE49-F238E27FC236}">
                  <a16:creationId xmlns:a16="http://schemas.microsoft.com/office/drawing/2014/main" id="{70275FFC-97FB-CB49-B9C8-3BADC5BA186C}"/>
                </a:ext>
              </a:extLst>
            </p:cNvPr>
            <p:cNvSpPr/>
            <p:nvPr/>
          </p:nvSpPr>
          <p:spPr>
            <a:xfrm>
              <a:off x="1876373" y="33339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1D3393E5-323C-5A45-928D-8DF06A4828BD}"/>
                </a:ext>
              </a:extLst>
            </p:cNvPr>
            <p:cNvSpPr txBox="1"/>
            <p:nvPr/>
          </p:nvSpPr>
          <p:spPr>
            <a:xfrm>
              <a:off x="1500536" y="3526734"/>
              <a:ext cx="434883" cy="338554"/>
            </a:xfrm>
            <a:prstGeom prst="rect">
              <a:avLst/>
            </a:prstGeom>
            <a:noFill/>
          </p:spPr>
          <p:txBody>
            <a:bodyPr wrap="square" rtlCol="0">
              <a:spAutoFit/>
            </a:bodyPr>
            <a:lstStyle/>
            <a:p>
              <a:r>
                <a:rPr lang="en-US" sz="1600" dirty="0"/>
                <a:t>R</a:t>
              </a:r>
              <a:r>
                <a:rPr lang="en-US" sz="1600" baseline="-25000" dirty="0"/>
                <a:t>C</a:t>
              </a:r>
            </a:p>
          </p:txBody>
        </p:sp>
        <p:cxnSp>
          <p:nvCxnSpPr>
            <p:cNvPr id="266" name="Straight Connector 265">
              <a:extLst>
                <a:ext uri="{FF2B5EF4-FFF2-40B4-BE49-F238E27FC236}">
                  <a16:creationId xmlns:a16="http://schemas.microsoft.com/office/drawing/2014/main" id="{12D7C09D-71FE-7944-8551-D1AB51997D00}"/>
                </a:ext>
              </a:extLst>
            </p:cNvPr>
            <p:cNvCxnSpPr/>
            <p:nvPr/>
          </p:nvCxnSpPr>
          <p:spPr>
            <a:xfrm>
              <a:off x="3091942" y="4056030"/>
              <a:ext cx="27649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7" name="TextBox 266">
              <a:extLst>
                <a:ext uri="{FF2B5EF4-FFF2-40B4-BE49-F238E27FC236}">
                  <a16:creationId xmlns:a16="http://schemas.microsoft.com/office/drawing/2014/main" id="{AB39C139-1009-A44E-A8D6-68A7C24F8BE6}"/>
                </a:ext>
              </a:extLst>
            </p:cNvPr>
            <p:cNvSpPr txBox="1"/>
            <p:nvPr/>
          </p:nvSpPr>
          <p:spPr>
            <a:xfrm>
              <a:off x="3601251" y="3970507"/>
              <a:ext cx="405091" cy="369332"/>
            </a:xfrm>
            <a:prstGeom prst="rect">
              <a:avLst/>
            </a:prstGeom>
            <a:noFill/>
          </p:spPr>
          <p:txBody>
            <a:bodyPr wrap="none" rtlCol="0">
              <a:spAutoFit/>
            </a:bodyPr>
            <a:lstStyle/>
            <a:p>
              <a:r>
                <a:rPr lang="en-US" dirty="0" err="1"/>
                <a:t>v</a:t>
              </a:r>
              <a:r>
                <a:rPr lang="en-US" baseline="-25000" dirty="0" err="1"/>
                <a:t>in</a:t>
              </a:r>
              <a:endParaRPr lang="en-US" baseline="-25000" dirty="0"/>
            </a:p>
          </p:txBody>
        </p:sp>
        <p:sp>
          <p:nvSpPr>
            <p:cNvPr id="268" name="Oval 267">
              <a:extLst>
                <a:ext uri="{FF2B5EF4-FFF2-40B4-BE49-F238E27FC236}">
                  <a16:creationId xmlns:a16="http://schemas.microsoft.com/office/drawing/2014/main" id="{C559EA41-81DD-E347-9205-781EE24DF4A4}"/>
                </a:ext>
              </a:extLst>
            </p:cNvPr>
            <p:cNvSpPr/>
            <p:nvPr/>
          </p:nvSpPr>
          <p:spPr>
            <a:xfrm>
              <a:off x="3328053" y="33339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8AE99D5-A891-2745-9089-9AFD28BF21C7}"/>
                </a:ext>
              </a:extLst>
            </p:cNvPr>
            <p:cNvSpPr/>
            <p:nvPr/>
          </p:nvSpPr>
          <p:spPr>
            <a:xfrm>
              <a:off x="2132407" y="40143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1EB9D39-C4A7-4742-8004-FF340676ED8C}"/>
                </a:ext>
              </a:extLst>
            </p:cNvPr>
            <p:cNvSpPr/>
            <p:nvPr/>
          </p:nvSpPr>
          <p:spPr>
            <a:xfrm>
              <a:off x="3029090" y="401065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EC2434D-03EC-7948-BA95-429CE4D7335E}"/>
                </a:ext>
              </a:extLst>
            </p:cNvPr>
            <p:cNvSpPr/>
            <p:nvPr/>
          </p:nvSpPr>
          <p:spPr>
            <a:xfrm>
              <a:off x="1583767" y="43138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C084C35-FE71-F040-BDA9-08A899902E04}"/>
                </a:ext>
              </a:extLst>
            </p:cNvPr>
            <p:cNvSpPr/>
            <p:nvPr/>
          </p:nvSpPr>
          <p:spPr>
            <a:xfrm>
              <a:off x="3649584" y="432459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Freeform 12">
              <a:extLst>
                <a:ext uri="{FF2B5EF4-FFF2-40B4-BE49-F238E27FC236}">
                  <a16:creationId xmlns:a16="http://schemas.microsoft.com/office/drawing/2014/main" id="{4BC5DD3A-7CBD-B143-86DA-5FDFA0F1F7D3}"/>
                </a:ext>
              </a:extLst>
            </p:cNvPr>
            <p:cNvSpPr>
              <a:spLocks/>
            </p:cNvSpPr>
            <p:nvPr/>
          </p:nvSpPr>
          <p:spPr bwMode="auto">
            <a:xfrm rot="16200000" flipH="1">
              <a:off x="2220659" y="428905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4" name="Freeform 12">
              <a:extLst>
                <a:ext uri="{FF2B5EF4-FFF2-40B4-BE49-F238E27FC236}">
                  <a16:creationId xmlns:a16="http://schemas.microsoft.com/office/drawing/2014/main" id="{EC6778F4-0F2B-DD43-81B5-2FD55EDDD0EE}"/>
                </a:ext>
              </a:extLst>
            </p:cNvPr>
            <p:cNvSpPr>
              <a:spLocks/>
            </p:cNvSpPr>
            <p:nvPr/>
          </p:nvSpPr>
          <p:spPr bwMode="auto">
            <a:xfrm rot="16200000" flipH="1">
              <a:off x="2924603" y="429631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sp>
          <p:nvSpPr>
            <p:cNvPr id="275" name="TextBox 274">
              <a:extLst>
                <a:ext uri="{FF2B5EF4-FFF2-40B4-BE49-F238E27FC236}">
                  <a16:creationId xmlns:a16="http://schemas.microsoft.com/office/drawing/2014/main" id="{742864FC-D38A-B24A-AC25-6553BB02C58C}"/>
                </a:ext>
              </a:extLst>
            </p:cNvPr>
            <p:cNvSpPr txBox="1"/>
            <p:nvPr/>
          </p:nvSpPr>
          <p:spPr>
            <a:xfrm>
              <a:off x="3506051" y="3515751"/>
              <a:ext cx="437665" cy="338554"/>
            </a:xfrm>
            <a:prstGeom prst="rect">
              <a:avLst/>
            </a:prstGeom>
            <a:noFill/>
          </p:spPr>
          <p:txBody>
            <a:bodyPr wrap="square" rtlCol="0">
              <a:spAutoFit/>
            </a:bodyPr>
            <a:lstStyle/>
            <a:p>
              <a:r>
                <a:rPr lang="en-US" sz="1600" dirty="0"/>
                <a:t>R</a:t>
              </a:r>
              <a:r>
                <a:rPr lang="en-US" sz="1600" baseline="-25000" dirty="0"/>
                <a:t>C</a:t>
              </a:r>
            </a:p>
          </p:txBody>
        </p:sp>
        <p:sp>
          <p:nvSpPr>
            <p:cNvPr id="276" name="TextBox 275">
              <a:extLst>
                <a:ext uri="{FF2B5EF4-FFF2-40B4-BE49-F238E27FC236}">
                  <a16:creationId xmlns:a16="http://schemas.microsoft.com/office/drawing/2014/main" id="{7121C710-C318-6749-A428-11328B58C2B7}"/>
                </a:ext>
              </a:extLst>
            </p:cNvPr>
            <p:cNvSpPr txBox="1"/>
            <p:nvPr/>
          </p:nvSpPr>
          <p:spPr>
            <a:xfrm>
              <a:off x="2064825" y="4187135"/>
              <a:ext cx="685800" cy="338554"/>
            </a:xfrm>
            <a:prstGeom prst="rect">
              <a:avLst/>
            </a:prstGeom>
            <a:noFill/>
          </p:spPr>
          <p:txBody>
            <a:bodyPr wrap="square" rtlCol="0">
              <a:spAutoFit/>
            </a:bodyPr>
            <a:lstStyle/>
            <a:p>
              <a:r>
                <a:rPr lang="en-US" sz="1600" dirty="0"/>
                <a:t>R</a:t>
              </a:r>
              <a:r>
                <a:rPr lang="en-US" sz="1600" baseline="-25000" dirty="0"/>
                <a:t>E</a:t>
              </a:r>
            </a:p>
          </p:txBody>
        </p:sp>
        <p:sp>
          <p:nvSpPr>
            <p:cNvPr id="277" name="TextBox 276">
              <a:extLst>
                <a:ext uri="{FF2B5EF4-FFF2-40B4-BE49-F238E27FC236}">
                  <a16:creationId xmlns:a16="http://schemas.microsoft.com/office/drawing/2014/main" id="{085DC429-6803-C84F-A348-E3DF9C5ACA12}"/>
                </a:ext>
              </a:extLst>
            </p:cNvPr>
            <p:cNvSpPr txBox="1"/>
            <p:nvPr/>
          </p:nvSpPr>
          <p:spPr>
            <a:xfrm>
              <a:off x="2812310" y="4208905"/>
              <a:ext cx="685800" cy="338554"/>
            </a:xfrm>
            <a:prstGeom prst="rect">
              <a:avLst/>
            </a:prstGeom>
            <a:noFill/>
          </p:spPr>
          <p:txBody>
            <a:bodyPr wrap="square" rtlCol="0">
              <a:spAutoFit/>
            </a:bodyPr>
            <a:lstStyle/>
            <a:p>
              <a:r>
                <a:rPr lang="en-US" sz="1600" dirty="0"/>
                <a:t>R</a:t>
              </a:r>
              <a:r>
                <a:rPr lang="en-US" sz="1600" baseline="-25000" dirty="0"/>
                <a:t>E</a:t>
              </a:r>
            </a:p>
          </p:txBody>
        </p:sp>
        <p:sp>
          <p:nvSpPr>
            <p:cNvPr id="278" name="TextBox 277">
              <a:extLst>
                <a:ext uri="{FF2B5EF4-FFF2-40B4-BE49-F238E27FC236}">
                  <a16:creationId xmlns:a16="http://schemas.microsoft.com/office/drawing/2014/main" id="{34F0076C-09B5-0648-9715-F6BE0399784D}"/>
                </a:ext>
              </a:extLst>
            </p:cNvPr>
            <p:cNvSpPr txBox="1"/>
            <p:nvPr/>
          </p:nvSpPr>
          <p:spPr>
            <a:xfrm>
              <a:off x="2164915" y="4883496"/>
              <a:ext cx="685800" cy="338554"/>
            </a:xfrm>
            <a:prstGeom prst="rect">
              <a:avLst/>
            </a:prstGeom>
            <a:noFill/>
          </p:spPr>
          <p:txBody>
            <a:bodyPr wrap="square" rtlCol="0">
              <a:spAutoFit/>
            </a:bodyPr>
            <a:lstStyle/>
            <a:p>
              <a:r>
                <a:rPr lang="en-US" sz="1600" dirty="0"/>
                <a:t>R</a:t>
              </a:r>
              <a:r>
                <a:rPr lang="en-US" sz="1600" baseline="-25000" dirty="0"/>
                <a:t>1</a:t>
              </a:r>
            </a:p>
          </p:txBody>
        </p:sp>
        <p:sp>
          <p:nvSpPr>
            <p:cNvPr id="114" name="Oval 113">
              <a:extLst>
                <a:ext uri="{FF2B5EF4-FFF2-40B4-BE49-F238E27FC236}">
                  <a16:creationId xmlns:a16="http://schemas.microsoft.com/office/drawing/2014/main" id="{15BCB0E2-4DDD-AB45-8099-735128AAB8EE}"/>
                </a:ext>
              </a:extLst>
            </p:cNvPr>
            <p:cNvSpPr/>
            <p:nvPr/>
          </p:nvSpPr>
          <p:spPr>
            <a:xfrm>
              <a:off x="2625051" y="461111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3095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74567" y="104400"/>
            <a:ext cx="1186701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19: Norcal receiver switch</a:t>
            </a:r>
            <a:endParaRPr sz="4400" dirty="0">
              <a:latin typeface="+mj-lt"/>
            </a:endParaRPr>
          </a:p>
        </p:txBody>
      </p:sp>
      <mc:AlternateContent xmlns:mc="http://schemas.openxmlformats.org/markup-compatibility/2006">
        <mc:Choice xmlns:a14="http://schemas.microsoft.com/office/drawing/2010/main" Requires="a14">
          <p:sp>
            <p:nvSpPr>
              <p:cNvPr id="124" name="TextBox 123">
                <a:extLst>
                  <a:ext uri="{FF2B5EF4-FFF2-40B4-BE49-F238E27FC236}">
                    <a16:creationId xmlns:a16="http://schemas.microsoft.com/office/drawing/2014/main" id="{33749E67-877D-C442-A99F-41CDA88BC3D9}"/>
                  </a:ext>
                </a:extLst>
              </p:cNvPr>
              <p:cNvSpPr txBox="1"/>
              <p:nvPr/>
            </p:nvSpPr>
            <p:spPr>
              <a:xfrm>
                <a:off x="359433" y="1612857"/>
                <a:ext cx="8309026" cy="43773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Consider the rising part of the base voltage waveform.  Calculate slope.</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Do the same for the falling part for voltage below .6V.   Calculate t</a:t>
                </a:r>
                <a:r>
                  <a:rPr lang="en-US" sz="2000" baseline="-25000" dirty="0">
                    <a:solidFill>
                      <a:srgbClr val="000000"/>
                    </a:solidFill>
                    <a:latin typeface="Calibri"/>
                    <a:ea typeface="Calibri"/>
                    <a:cs typeface="Calibri"/>
                    <a:sym typeface="Calibri"/>
                  </a:rPr>
                  <a:t>2</a:t>
                </a:r>
                <a:r>
                  <a:rPr lang="en-US" sz="2000"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switch attenuation</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the transistor is saturated, the drop across </a:t>
                </a:r>
                <a:r>
                  <a:rPr lang="en-US" sz="2000" dirty="0" err="1">
                    <a:solidFill>
                      <a:srgbClr val="000000"/>
                    </a:solidFill>
                    <a:latin typeface="Calibri"/>
                    <a:ea typeface="Calibri"/>
                    <a:cs typeface="Calibri"/>
                    <a:sym typeface="Calibri"/>
                  </a:rPr>
                  <a:t>ce</a:t>
                </a:r>
                <a:r>
                  <a:rPr lang="en-US" sz="2000" dirty="0">
                    <a:solidFill>
                      <a:srgbClr val="000000"/>
                    </a:solidFill>
                    <a:latin typeface="Calibri"/>
                    <a:ea typeface="Calibri"/>
                    <a:cs typeface="Calibri"/>
                    <a:sym typeface="Calibri"/>
                  </a:rPr>
                  <a:t> is 1.4V.  </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At full power,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𝑃</m:t>
                    </m:r>
                    <m:r>
                      <a:rPr lang="en-US" sz="2000" b="0" i="1" smtClean="0">
                        <a:solidFill>
                          <a:srgbClr val="000000"/>
                        </a:solidFill>
                        <a:latin typeface="Cambria Math" panose="02040503050406030204" pitchFamily="18" charset="0"/>
                        <a:ea typeface="Calibri"/>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p>
                          <m:sSupPr>
                            <m:ctrlPr>
                              <a:rPr lang="en-US" sz="2000" b="0" i="1" smtClean="0">
                                <a:solidFill>
                                  <a:srgbClr val="000000"/>
                                </a:solidFill>
                                <a:latin typeface="Cambria Math" panose="02040503050406030204" pitchFamily="18" charset="0"/>
                                <a:cs typeface="Calibri"/>
                                <a:sym typeface="Calibri"/>
                              </a:rPr>
                            </m:ctrlPr>
                          </m:sSupPr>
                          <m:e>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e>
                          <m:sup>
                            <m:r>
                              <a:rPr lang="en-US" sz="2000" b="0" i="1" smtClean="0">
                                <a:solidFill>
                                  <a:srgbClr val="000000"/>
                                </a:solidFill>
                                <a:latin typeface="Cambria Math" panose="02040503050406030204" pitchFamily="18" charset="0"/>
                                <a:cs typeface="Calibri"/>
                                <a:sym typeface="Calibri"/>
                              </a:rPr>
                              <m:t>2</m:t>
                            </m:r>
                          </m:sup>
                        </m:sSup>
                      </m:num>
                      <m:den>
                        <m:r>
                          <a:rPr lang="en-US" sz="2000" b="0" i="1" smtClean="0">
                            <a:solidFill>
                              <a:srgbClr val="000000"/>
                            </a:solidFill>
                            <a:latin typeface="Cambria Math" panose="02040503050406030204" pitchFamily="18" charset="0"/>
                            <a:cs typeface="Calibri"/>
                            <a:sym typeface="Calibri"/>
                          </a:rPr>
                          <m:t>8</m:t>
                        </m:r>
                        <m:r>
                          <a:rPr lang="en-US" sz="2000" b="0" i="1" smtClean="0">
                            <a:solidFill>
                              <a:srgbClr val="000000"/>
                            </a:solidFill>
                            <a:latin typeface="Cambria Math" panose="02040503050406030204" pitchFamily="18" charset="0"/>
                            <a:cs typeface="Calibri"/>
                            <a:sym typeface="Calibri"/>
                          </a:rPr>
                          <m:t>𝑅</m:t>
                        </m:r>
                      </m:den>
                    </m:f>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𝑚</m:t>
                        </m:r>
                      </m:sub>
                    </m:sSub>
                    <m:r>
                      <a:rPr lang="en-US" sz="2000" b="0" i="1" smtClean="0">
                        <a:solidFill>
                          <a:srgbClr val="000000"/>
                        </a:solidFill>
                        <a:latin typeface="Cambria Math" panose="02040503050406030204" pitchFamily="18" charset="0"/>
                        <a:cs typeface="Calibri"/>
                        <a:sym typeface="Calibri"/>
                      </a:rPr>
                      <m:t>=33.9</m:t>
                    </m:r>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latin typeface="Calibri"/>
                    <a:ea typeface="Calibri"/>
                    <a:cs typeface="Calibri"/>
                    <a:sym typeface="Calibri"/>
                  </a:rPr>
                  <a:t>  </a:t>
                </a:r>
                <a14:m>
                  <m:oMath xmlns:m="http://schemas.openxmlformats.org/officeDocument/2006/math">
                    <m:f>
                      <m:fPr>
                        <m:ctrlPr>
                          <a:rPr lang="en-US" sz="2000" i="1" dirty="0" smtClean="0">
                            <a:solidFill>
                              <a:srgbClr val="000000"/>
                            </a:solidFill>
                            <a:latin typeface="Cambria Math" panose="02040503050406030204" pitchFamily="18" charset="0"/>
                            <a:cs typeface="Calibri"/>
                            <a:sym typeface="Calibri"/>
                          </a:rPr>
                        </m:ctrlPr>
                      </m:fPr>
                      <m:num>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𝑛𝑒𝑤</m:t>
                            </m:r>
                          </m:sub>
                        </m:sSub>
                      </m:num>
                      <m:den>
                        <m:sSub>
                          <m:sSubPr>
                            <m:ctrlPr>
                              <a:rPr lang="en-US" sz="200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𝑃</m:t>
                            </m:r>
                          </m:e>
                          <m:sub>
                            <m:r>
                              <a:rPr lang="en-US" sz="2000" b="0" i="1" dirty="0" smtClean="0">
                                <a:solidFill>
                                  <a:srgbClr val="000000"/>
                                </a:solidFill>
                                <a:latin typeface="Cambria Math" panose="02040503050406030204" pitchFamily="18" charset="0"/>
                                <a:cs typeface="Calibri"/>
                                <a:sym typeface="Calibri"/>
                              </a:rPr>
                              <m:t>𝑜𝑟𝑖𝑔𝑖𝑛𝑎𝑙</m:t>
                            </m:r>
                          </m:sub>
                        </m:sSub>
                      </m:den>
                    </m:f>
                    <m:r>
                      <a:rPr lang="en-US" sz="2000" b="0" i="1" dirty="0" smtClean="0">
                        <a:solidFill>
                          <a:srgbClr val="000000"/>
                        </a:solidFill>
                        <a:latin typeface="Cambria Math" panose="02040503050406030204" pitchFamily="18" charset="0"/>
                        <a:cs typeface="Calibri"/>
                        <a:sym typeface="Calibri"/>
                      </a:rPr>
                      <m:t>=</m:t>
                    </m:r>
                    <m:f>
                      <m:fPr>
                        <m:ctrlPr>
                          <a:rPr lang="en-US" sz="2000" b="0" i="1" dirty="0" smtClean="0">
                            <a:solidFill>
                              <a:srgbClr val="000000"/>
                            </a:solidFill>
                            <a:latin typeface="Cambria Math" panose="02040503050406030204" pitchFamily="18" charset="0"/>
                            <a:cs typeface="Calibri"/>
                            <a:sym typeface="Calibri"/>
                          </a:rPr>
                        </m:ctrlPr>
                      </m:fPr>
                      <m:num>
                        <m:r>
                          <a:rPr lang="en-US" sz="2000" b="0" i="1" dirty="0" smtClean="0">
                            <a:solidFill>
                              <a:srgbClr val="000000"/>
                            </a:solidFill>
                            <a:latin typeface="Cambria Math" panose="02040503050406030204" pitchFamily="18" charset="0"/>
                            <a:cs typeface="Calibri"/>
                            <a:sym typeface="Calibri"/>
                          </a:rPr>
                          <m:t>1</m:t>
                        </m:r>
                      </m:num>
                      <m:den>
                        <m:sSup>
                          <m:sSupPr>
                            <m:ctrlPr>
                              <a:rPr lang="en-US" sz="2000" b="0" i="1" dirty="0" smtClean="0">
                                <a:solidFill>
                                  <a:srgbClr val="000000"/>
                                </a:solidFill>
                                <a:latin typeface="Cambria Math" panose="02040503050406030204" pitchFamily="18" charset="0"/>
                                <a:cs typeface="Calibri"/>
                                <a:sym typeface="Calibri"/>
                              </a:rPr>
                            </m:ctrlPr>
                          </m:sSupPr>
                          <m:e>
                            <m:r>
                              <a:rPr lang="en-US" sz="2000" b="0" i="1" dirty="0" smtClean="0">
                                <a:solidFill>
                                  <a:srgbClr val="000000"/>
                                </a:solidFill>
                                <a:latin typeface="Cambria Math" panose="02040503050406030204" pitchFamily="18" charset="0"/>
                                <a:cs typeface="Calibri"/>
                                <a:sym typeface="Calibri"/>
                              </a:rPr>
                              <m:t>33.9</m:t>
                            </m:r>
                          </m:e>
                          <m:sup>
                            <m:r>
                              <a:rPr lang="en-US" sz="2000" b="0" i="1" dirty="0" smtClean="0">
                                <a:solidFill>
                                  <a:srgbClr val="000000"/>
                                </a:solidFill>
                                <a:latin typeface="Cambria Math" panose="02040503050406030204" pitchFamily="18" charset="0"/>
                                <a:cs typeface="Calibri"/>
                                <a:sym typeface="Calibri"/>
                              </a:rPr>
                              <m:t>2</m:t>
                            </m:r>
                          </m:sup>
                        </m:sSup>
                      </m:den>
                    </m:f>
                  </m:oMath>
                </a14:m>
                <a:r>
                  <a:rPr lang="en-US" sz="2000" dirty="0">
                    <a:solidFill>
                      <a:srgbClr val="000000"/>
                    </a:solidFill>
                    <a:latin typeface="Calibri"/>
                    <a:ea typeface="Calibri"/>
                    <a:cs typeface="Calibri"/>
                    <a:sym typeface="Calibri"/>
                  </a:rPr>
                  <a:t>, so,</a:t>
                </a:r>
              </a:p>
              <a:p>
                <a:pPr marL="914400" lvl="1" indent="-4572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𝑙𝑜𝑠𝑠</m:t>
                    </m:r>
                    <m:r>
                      <a:rPr lang="en-US" sz="2000" b="0" i="1" smtClean="0">
                        <a:solidFill>
                          <a:srgbClr val="000000"/>
                        </a:solidFill>
                        <a:latin typeface="Cambria Math" panose="02040503050406030204" pitchFamily="18" charset="0"/>
                        <a:ea typeface="Calibri"/>
                        <a:cs typeface="Calibri"/>
                        <a:sym typeface="Calibri"/>
                      </a:rPr>
                      <m:t>=10</m:t>
                    </m:r>
                    <m:func>
                      <m:funcPr>
                        <m:ctrlPr>
                          <a:rPr lang="en-US" sz="2000" b="0" i="1" smtClean="0">
                            <a:solidFill>
                              <a:srgbClr val="000000"/>
                            </a:solidFill>
                            <a:latin typeface="Cambria Math" panose="02040503050406030204" pitchFamily="18" charset="0"/>
                            <a:ea typeface="Calibri"/>
                            <a:cs typeface="Calibri"/>
                            <a:sym typeface="Calibri"/>
                          </a:rPr>
                        </m:ctrlPr>
                      </m:funcPr>
                      <m:fName>
                        <m:r>
                          <m:rPr>
                            <m:sty m:val="p"/>
                          </m:rPr>
                          <a:rPr lang="en-US" sz="2000" b="0" i="0" smtClean="0">
                            <a:solidFill>
                              <a:srgbClr val="000000"/>
                            </a:solidFill>
                            <a:latin typeface="Cambria Math" panose="02040503050406030204" pitchFamily="18" charset="0"/>
                            <a:ea typeface="Calibri"/>
                            <a:cs typeface="Calibri"/>
                            <a:sym typeface="Calibri"/>
                          </a:rPr>
                          <m:t>log</m:t>
                        </m:r>
                      </m:fName>
                      <m:e>
                        <m:d>
                          <m:dPr>
                            <m:ctrlPr>
                              <a:rPr lang="en-US" sz="2000" b="0" i="1" smtClean="0">
                                <a:solidFill>
                                  <a:srgbClr val="000000"/>
                                </a:solidFill>
                                <a:latin typeface="Cambria Math" panose="02040503050406030204" pitchFamily="18" charset="0"/>
                                <a:ea typeface="Calibri"/>
                                <a:cs typeface="Calibri"/>
                                <a:sym typeface="Calibri"/>
                              </a:rPr>
                            </m:ctrlPr>
                          </m:dPr>
                          <m:e>
                            <m:f>
                              <m:fPr>
                                <m:ctrlPr>
                                  <a:rPr lang="en-US" sz="2000" i="1" dirty="0">
                                    <a:solidFill>
                                      <a:srgbClr val="000000"/>
                                    </a:solidFill>
                                    <a:latin typeface="Cambria Math" panose="02040503050406030204" pitchFamily="18" charset="0"/>
                                    <a:cs typeface="Calibri"/>
                                    <a:sym typeface="Calibri"/>
                                  </a:rPr>
                                </m:ctrlPr>
                              </m:fPr>
                              <m:num>
                                <m:r>
                                  <a:rPr lang="en-US" sz="2000" i="1" dirty="0">
                                    <a:solidFill>
                                      <a:srgbClr val="000000"/>
                                    </a:solidFill>
                                    <a:latin typeface="Cambria Math" panose="02040503050406030204" pitchFamily="18" charset="0"/>
                                    <a:cs typeface="Calibri"/>
                                    <a:sym typeface="Calibri"/>
                                  </a:rPr>
                                  <m:t>1</m:t>
                                </m:r>
                              </m:num>
                              <m:den>
                                <m:sSup>
                                  <m:sSupPr>
                                    <m:ctrlPr>
                                      <a:rPr lang="en-US" sz="2000" i="1" dirty="0">
                                        <a:solidFill>
                                          <a:srgbClr val="000000"/>
                                        </a:solidFill>
                                        <a:latin typeface="Cambria Math" panose="02040503050406030204" pitchFamily="18" charset="0"/>
                                        <a:cs typeface="Calibri"/>
                                        <a:sym typeface="Calibri"/>
                                      </a:rPr>
                                    </m:ctrlPr>
                                  </m:sSupPr>
                                  <m:e>
                                    <m:r>
                                      <a:rPr lang="en-US" sz="2000" i="1" dirty="0">
                                        <a:solidFill>
                                          <a:srgbClr val="000000"/>
                                        </a:solidFill>
                                        <a:latin typeface="Cambria Math" panose="02040503050406030204" pitchFamily="18" charset="0"/>
                                        <a:cs typeface="Calibri"/>
                                        <a:sym typeface="Calibri"/>
                                      </a:rPr>
                                      <m:t>33.9</m:t>
                                    </m:r>
                                  </m:e>
                                  <m:sup>
                                    <m:r>
                                      <a:rPr lang="en-US" sz="2000" i="1" dirty="0">
                                        <a:solidFill>
                                          <a:srgbClr val="000000"/>
                                        </a:solidFill>
                                        <a:latin typeface="Cambria Math" panose="02040503050406030204" pitchFamily="18" charset="0"/>
                                        <a:cs typeface="Calibri"/>
                                        <a:sym typeface="Calibri"/>
                                      </a:rPr>
                                      <m:t>2</m:t>
                                    </m:r>
                                  </m:sup>
                                </m:sSup>
                              </m:den>
                            </m:f>
                          </m:e>
                        </m:d>
                      </m:e>
                    </m:func>
                    <m:r>
                      <a:rPr lang="en-US" sz="2000" b="0" i="1" dirty="0" smtClean="0">
                        <a:solidFill>
                          <a:srgbClr val="000000"/>
                        </a:solidFill>
                        <a:latin typeface="Cambria Math" panose="02040503050406030204" pitchFamily="18" charset="0"/>
                        <a:cs typeface="Calibri"/>
                        <a:sym typeface="Calibri"/>
                      </a:rPr>
                      <m:t>=−31</m:t>
                    </m:r>
                    <m:r>
                      <a:rPr lang="en-US" sz="2000" b="0" i="1" dirty="0" smtClean="0">
                        <a:solidFill>
                          <a:srgbClr val="000000"/>
                        </a:solidFill>
                        <a:latin typeface="Cambria Math" panose="02040503050406030204" pitchFamily="18" charset="0"/>
                        <a:cs typeface="Calibri"/>
                        <a:sym typeface="Calibri"/>
                      </a:rPr>
                      <m:t>𝑑𝐵</m:t>
                    </m:r>
                    <m:r>
                      <a:rPr lang="en-US" sz="2000" b="0" i="0" dirty="0" smtClean="0">
                        <a:solidFill>
                          <a:srgbClr val="000000"/>
                        </a:solidFill>
                        <a:latin typeface="Cambria Math" panose="02040503050406030204" pitchFamily="18" charset="0"/>
                        <a:cs typeface="Calibri"/>
                        <a:sym typeface="Calibri"/>
                      </a:rPr>
                      <m:t>.</m:t>
                    </m:r>
                  </m:oMath>
                </a14:m>
                <a:endParaRPr lang="en-US" sz="2000"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sz="2000" dirty="0">
                    <a:solidFill>
                      <a:srgbClr val="000000"/>
                    </a:solidFill>
                    <a:latin typeface="Calibri"/>
                    <a:ea typeface="Calibri"/>
                    <a:cs typeface="Calibri"/>
                    <a:sym typeface="Calibri"/>
                  </a:rPr>
                  <a:t>Measure the voltage with the switch on.  Measure output voltage and calculate on-off rejection ratio R=20 log(</a:t>
                </a:r>
                <a:r>
                  <a:rPr lang="en-US" sz="2000" dirty="0" err="1">
                    <a:solidFill>
                      <a:srgbClr val="000000"/>
                    </a:solidFill>
                    <a:latin typeface="Calibri"/>
                    <a:ea typeface="Calibri"/>
                    <a:cs typeface="Calibri"/>
                    <a:sym typeface="Calibri"/>
                  </a:rPr>
                  <a:t>V</a:t>
                </a:r>
                <a:r>
                  <a:rPr lang="en-US" sz="2000" baseline="-25000" dirty="0" err="1">
                    <a:solidFill>
                      <a:srgbClr val="000000"/>
                    </a:solidFill>
                    <a:latin typeface="Calibri"/>
                    <a:ea typeface="Calibri"/>
                    <a:cs typeface="Calibri"/>
                    <a:sym typeface="Calibri"/>
                  </a:rPr>
                  <a:t>off</a:t>
                </a:r>
                <a:r>
                  <a:rPr lang="en-US" sz="2000" dirty="0">
                    <a:solidFill>
                      <a:srgbClr val="000000"/>
                    </a:solidFill>
                    <a:latin typeface="Calibri"/>
                    <a:ea typeface="Calibri"/>
                    <a:cs typeface="Calibri"/>
                    <a:sym typeface="Calibri"/>
                  </a:rPr>
                  <a:t>/V</a:t>
                </a:r>
                <a:r>
                  <a:rPr lang="en-US" sz="2000" baseline="-25000" dirty="0">
                    <a:solidFill>
                      <a:srgbClr val="000000"/>
                    </a:solidFill>
                    <a:latin typeface="Calibri"/>
                    <a:ea typeface="Calibri"/>
                    <a:cs typeface="Calibri"/>
                    <a:sym typeface="Calibri"/>
                  </a:rPr>
                  <a:t>on</a:t>
                </a:r>
                <a:r>
                  <a:rPr lang="en-US" sz="2000" dirty="0">
                    <a:solidFill>
                      <a:srgbClr val="000000"/>
                    </a:solidFill>
                    <a:latin typeface="Calibri"/>
                    <a:ea typeface="Calibri"/>
                    <a:cs typeface="Calibri"/>
                    <a:sym typeface="Calibri"/>
                  </a:rPr>
                  <a:t>)</a:t>
                </a:r>
              </a:p>
              <a:p>
                <a:pPr defTabSz="457200" hangingPunct="0"/>
                <a:br>
                  <a:rPr lang="en-US" sz="2000" dirty="0">
                    <a:solidFill>
                      <a:srgbClr val="000000"/>
                    </a:solidFill>
                    <a:latin typeface="Calibri"/>
                    <a:ea typeface="Calibri"/>
                    <a:cs typeface="Calibri"/>
                    <a:sym typeface="Calibri"/>
                  </a:rPr>
                </a:br>
                <a:endParaRPr lang="en-US" sz="2000" dirty="0">
                  <a:solidFill>
                    <a:srgbClr val="000000"/>
                  </a:solidFill>
                  <a:latin typeface="Calibri"/>
                  <a:ea typeface="Calibri"/>
                  <a:cs typeface="Calibri"/>
                  <a:sym typeface="Calibri"/>
                </a:endParaRPr>
              </a:p>
              <a:p>
                <a:pPr marL="457200" indent="-457200" defTabSz="457200" latinLnBrk="1" hangingPunct="0">
                  <a:buFont typeface="+mj-lt"/>
                  <a:buAutoNum type="arabicPeriod"/>
                </a:pPr>
                <a:endParaRPr lang="en-US" sz="2000" dirty="0">
                  <a:solidFill>
                    <a:srgbClr val="000000"/>
                  </a:solidFill>
                  <a:latin typeface="Calibri"/>
                  <a:ea typeface="Calibri"/>
                  <a:cs typeface="Calibri"/>
                  <a:sym typeface="Calibri"/>
                </a:endParaRPr>
              </a:p>
            </p:txBody>
          </p:sp>
        </mc:Choice>
        <mc:Fallback>
          <p:sp>
            <p:nvSpPr>
              <p:cNvPr id="124" name="TextBox 123">
                <a:extLst>
                  <a:ext uri="{FF2B5EF4-FFF2-40B4-BE49-F238E27FC236}">
                    <a16:creationId xmlns:a16="http://schemas.microsoft.com/office/drawing/2014/main" id="{33749E67-877D-C442-A99F-41CDA88BC3D9}"/>
                  </a:ext>
                </a:extLst>
              </p:cNvPr>
              <p:cNvSpPr txBox="1">
                <a:spLocks noRot="1" noChangeAspect="1" noMove="1" noResize="1" noEditPoints="1" noAdjustHandles="1" noChangeArrowheads="1" noChangeShapeType="1" noTextEdit="1"/>
              </p:cNvSpPr>
              <p:nvPr/>
            </p:nvSpPr>
            <p:spPr>
              <a:xfrm>
                <a:off x="359433" y="1612857"/>
                <a:ext cx="8309026" cy="4377318"/>
              </a:xfrm>
              <a:prstGeom prst="rect">
                <a:avLst/>
              </a:prstGeom>
              <a:blipFill>
                <a:blip r:embed="rId3"/>
                <a:stretch>
                  <a:fillRect l="-1374"/>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A7C911-929F-6F4D-9BFB-C6F3FD3142E7}"/>
              </a:ext>
            </a:extLst>
          </p:cNvPr>
          <p:cNvSpPr>
            <a:spLocks noGrp="1"/>
          </p:cNvSpPr>
          <p:nvPr>
            <p:ph type="sldNum" sz="quarter" idx="2"/>
          </p:nvPr>
        </p:nvSpPr>
        <p:spPr>
          <a:xfrm>
            <a:off x="9705189"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77</a:t>
            </a:fld>
            <a:endParaRPr lang="en-US" dirty="0">
              <a:solidFill>
                <a:schemeClr val="tx1"/>
              </a:solidFill>
            </a:endParaRPr>
          </a:p>
        </p:txBody>
      </p:sp>
      <p:grpSp>
        <p:nvGrpSpPr>
          <p:cNvPr id="3" name="Group 2">
            <a:extLst>
              <a:ext uri="{FF2B5EF4-FFF2-40B4-BE49-F238E27FC236}">
                <a16:creationId xmlns:a16="http://schemas.microsoft.com/office/drawing/2014/main" id="{4BBC1E51-4FBB-B06E-8FD3-611B8BE98918}"/>
              </a:ext>
            </a:extLst>
          </p:cNvPr>
          <p:cNvGrpSpPr/>
          <p:nvPr/>
        </p:nvGrpSpPr>
        <p:grpSpPr>
          <a:xfrm>
            <a:off x="8719011" y="2488281"/>
            <a:ext cx="3322568" cy="2205358"/>
            <a:chOff x="8791643" y="4143607"/>
            <a:chExt cx="3322568" cy="2205358"/>
          </a:xfrm>
        </p:grpSpPr>
        <p:sp>
          <p:nvSpPr>
            <p:cNvPr id="67" name="TextBox 66">
              <a:extLst>
                <a:ext uri="{FF2B5EF4-FFF2-40B4-BE49-F238E27FC236}">
                  <a16:creationId xmlns:a16="http://schemas.microsoft.com/office/drawing/2014/main" id="{8976316B-FE98-9344-9080-39847E136865}"/>
                </a:ext>
              </a:extLst>
            </p:cNvPr>
            <p:cNvSpPr txBox="1"/>
            <p:nvPr/>
          </p:nvSpPr>
          <p:spPr>
            <a:xfrm>
              <a:off x="10810669" y="4333250"/>
              <a:ext cx="13035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a:t>
              </a:r>
              <a:r>
                <a:rPr lang="en-US" sz="1400" baseline="-25000" dirty="0">
                  <a:solidFill>
                    <a:srgbClr val="000000"/>
                  </a:solidFill>
                  <a:latin typeface="Calibri"/>
                  <a:ea typeface="Calibri"/>
                  <a:cs typeface="Calibri"/>
                  <a:sym typeface="Calibri"/>
                </a:rPr>
                <a:t>1 </a:t>
              </a:r>
              <a:r>
                <a:rPr lang="en-US" sz="1400" dirty="0">
                  <a:solidFill>
                    <a:srgbClr val="000000"/>
                  </a:solidFill>
                  <a:latin typeface="Calibri"/>
                  <a:ea typeface="Calibri"/>
                  <a:cs typeface="Calibri"/>
                  <a:sym typeface="Calibri"/>
                </a:rPr>
                <a:t>(15uH)</a:t>
              </a:r>
              <a:endParaRPr lang="en-US" sz="1400" baseline="-25000" dirty="0">
                <a:solidFill>
                  <a:srgbClr val="000000"/>
                </a:solidFill>
                <a:latin typeface="Calibri"/>
                <a:ea typeface="Calibri"/>
                <a:cs typeface="Calibri"/>
                <a:sym typeface="Calibri"/>
              </a:endParaRPr>
            </a:p>
          </p:txBody>
        </p:sp>
        <p:sp>
          <p:nvSpPr>
            <p:cNvPr id="70" name="TextBox 69">
              <a:extLst>
                <a:ext uri="{FF2B5EF4-FFF2-40B4-BE49-F238E27FC236}">
                  <a16:creationId xmlns:a16="http://schemas.microsoft.com/office/drawing/2014/main" id="{4799A60E-6540-FD45-89D3-8281374D14EA}"/>
                </a:ext>
              </a:extLst>
            </p:cNvPr>
            <p:cNvSpPr txBox="1"/>
            <p:nvPr/>
          </p:nvSpPr>
          <p:spPr>
            <a:xfrm>
              <a:off x="10530175" y="6041190"/>
              <a:ext cx="134898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Harmonic filter</a:t>
              </a:r>
            </a:p>
          </p:txBody>
        </p:sp>
        <p:grpSp>
          <p:nvGrpSpPr>
            <p:cNvPr id="6" name="Group 209">
              <a:extLst>
                <a:ext uri="{FF2B5EF4-FFF2-40B4-BE49-F238E27FC236}">
                  <a16:creationId xmlns:a16="http://schemas.microsoft.com/office/drawing/2014/main" id="{891045C6-7AC3-804A-86E3-DA5A9D846C45}"/>
                </a:ext>
              </a:extLst>
            </p:cNvPr>
            <p:cNvGrpSpPr>
              <a:grpSpLocks/>
            </p:cNvGrpSpPr>
            <p:nvPr/>
          </p:nvGrpSpPr>
          <p:grpSpPr bwMode="auto">
            <a:xfrm rot="16200000">
              <a:off x="10948168" y="4539285"/>
              <a:ext cx="155448" cy="731520"/>
              <a:chOff x="3935" y="1728"/>
              <a:chExt cx="96" cy="480"/>
            </a:xfrm>
          </p:grpSpPr>
          <p:sp>
            <p:nvSpPr>
              <p:cNvPr id="7" name="Arc 59">
                <a:extLst>
                  <a:ext uri="{FF2B5EF4-FFF2-40B4-BE49-F238E27FC236}">
                    <a16:creationId xmlns:a16="http://schemas.microsoft.com/office/drawing/2014/main" id="{5180C9A1-6030-6445-9FBA-11F1F486F6A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Arc 60">
                <a:extLst>
                  <a:ext uri="{FF2B5EF4-FFF2-40B4-BE49-F238E27FC236}">
                    <a16:creationId xmlns:a16="http://schemas.microsoft.com/office/drawing/2014/main" id="{73AABC3A-D395-6941-AFCC-B07FBF424B6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61">
                <a:extLst>
                  <a:ext uri="{FF2B5EF4-FFF2-40B4-BE49-F238E27FC236}">
                    <a16:creationId xmlns:a16="http://schemas.microsoft.com/office/drawing/2014/main" id="{C181E06F-FFAF-6141-87D7-E8824E7E9D8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62">
                <a:extLst>
                  <a:ext uri="{FF2B5EF4-FFF2-40B4-BE49-F238E27FC236}">
                    <a16:creationId xmlns:a16="http://schemas.microsoft.com/office/drawing/2014/main" id="{462487AB-5C41-9844-BEF4-C648CFD37EC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Line 63">
                <a:extLst>
                  <a:ext uri="{FF2B5EF4-FFF2-40B4-BE49-F238E27FC236}">
                    <a16:creationId xmlns:a16="http://schemas.microsoft.com/office/drawing/2014/main" id="{DF2AEB57-3575-9442-8859-715EAACD689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64">
                <a:extLst>
                  <a:ext uri="{FF2B5EF4-FFF2-40B4-BE49-F238E27FC236}">
                    <a16:creationId xmlns:a16="http://schemas.microsoft.com/office/drawing/2014/main" id="{ED79B98A-4BED-F745-BB4F-24EC02D69FA2}"/>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Arc 65">
                <a:extLst>
                  <a:ext uri="{FF2B5EF4-FFF2-40B4-BE49-F238E27FC236}">
                    <a16:creationId xmlns:a16="http://schemas.microsoft.com/office/drawing/2014/main" id="{D9455F96-8ACD-BB4E-86C8-810EFC457AA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6">
                <a:extLst>
                  <a:ext uri="{FF2B5EF4-FFF2-40B4-BE49-F238E27FC236}">
                    <a16:creationId xmlns:a16="http://schemas.microsoft.com/office/drawing/2014/main" id="{5F6AAE38-F0CF-3B4D-957A-3ED9191EDCB5}"/>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7">
                <a:extLst>
                  <a:ext uri="{FF2B5EF4-FFF2-40B4-BE49-F238E27FC236}">
                    <a16:creationId xmlns:a16="http://schemas.microsoft.com/office/drawing/2014/main" id="{12239659-9E5D-9A4B-B3AC-C77529F77E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Arc 68">
                <a:extLst>
                  <a:ext uri="{FF2B5EF4-FFF2-40B4-BE49-F238E27FC236}">
                    <a16:creationId xmlns:a16="http://schemas.microsoft.com/office/drawing/2014/main" id="{68E6113A-F516-D34C-9F55-766962C286E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Arc 69">
                <a:extLst>
                  <a:ext uri="{FF2B5EF4-FFF2-40B4-BE49-F238E27FC236}">
                    <a16:creationId xmlns:a16="http://schemas.microsoft.com/office/drawing/2014/main" id="{B28D57D9-CD56-6345-A1DA-9022254134E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Arc 70">
                <a:extLst>
                  <a:ext uri="{FF2B5EF4-FFF2-40B4-BE49-F238E27FC236}">
                    <a16:creationId xmlns:a16="http://schemas.microsoft.com/office/drawing/2014/main" id="{90700A59-EE02-8B40-A733-E3FCBBE44AD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71">
                <a:extLst>
                  <a:ext uri="{FF2B5EF4-FFF2-40B4-BE49-F238E27FC236}">
                    <a16:creationId xmlns:a16="http://schemas.microsoft.com/office/drawing/2014/main" id="{F2DC1126-3C43-894D-A71F-9DF08558D57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1" name="Group 210">
              <a:extLst>
                <a:ext uri="{FF2B5EF4-FFF2-40B4-BE49-F238E27FC236}">
                  <a16:creationId xmlns:a16="http://schemas.microsoft.com/office/drawing/2014/main" id="{246401B3-A701-B146-BA0C-4264534FDD7D}"/>
                </a:ext>
              </a:extLst>
            </p:cNvPr>
            <p:cNvGrpSpPr>
              <a:grpSpLocks/>
            </p:cNvGrpSpPr>
            <p:nvPr/>
          </p:nvGrpSpPr>
          <p:grpSpPr bwMode="auto">
            <a:xfrm>
              <a:off x="10149002" y="5182484"/>
              <a:ext cx="304800" cy="762000"/>
              <a:chOff x="3216" y="1728"/>
              <a:chExt cx="192" cy="480"/>
            </a:xfrm>
          </p:grpSpPr>
          <p:sp>
            <p:nvSpPr>
              <p:cNvPr id="22" name="Line 8">
                <a:extLst>
                  <a:ext uri="{FF2B5EF4-FFF2-40B4-BE49-F238E27FC236}">
                    <a16:creationId xmlns:a16="http://schemas.microsoft.com/office/drawing/2014/main" id="{9D607DA7-2E86-7346-82AD-C2D97AA0013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9">
                <a:extLst>
                  <a:ext uri="{FF2B5EF4-FFF2-40B4-BE49-F238E27FC236}">
                    <a16:creationId xmlns:a16="http://schemas.microsoft.com/office/drawing/2014/main" id="{3370AC0E-A885-294C-9F0E-44B8C80FB78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
                <a:extLst>
                  <a:ext uri="{FF2B5EF4-FFF2-40B4-BE49-F238E27FC236}">
                    <a16:creationId xmlns:a16="http://schemas.microsoft.com/office/drawing/2014/main" id="{4AA0029A-F2A6-4C41-8FB2-404F9A77884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1">
                <a:extLst>
                  <a:ext uri="{FF2B5EF4-FFF2-40B4-BE49-F238E27FC236}">
                    <a16:creationId xmlns:a16="http://schemas.microsoft.com/office/drawing/2014/main" id="{3D7088A6-CF46-E64C-9330-55000DE29B0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Connector 25">
              <a:extLst>
                <a:ext uri="{FF2B5EF4-FFF2-40B4-BE49-F238E27FC236}">
                  <a16:creationId xmlns:a16="http://schemas.microsoft.com/office/drawing/2014/main" id="{1BCAED0B-55DC-E942-B4DD-C5B3C40CE239}"/>
                </a:ext>
              </a:extLst>
            </p:cNvPr>
            <p:cNvCxnSpPr>
              <a:cxnSpLocks/>
            </p:cNvCxnSpPr>
            <p:nvPr/>
          </p:nvCxnSpPr>
          <p:spPr>
            <a:xfrm>
              <a:off x="9776932" y="5194026"/>
              <a:ext cx="528577" cy="306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7" name="Group 210">
              <a:extLst>
                <a:ext uri="{FF2B5EF4-FFF2-40B4-BE49-F238E27FC236}">
                  <a16:creationId xmlns:a16="http://schemas.microsoft.com/office/drawing/2014/main" id="{BDFBE45A-62AE-2042-836B-87ACB0EF8E32}"/>
                </a:ext>
              </a:extLst>
            </p:cNvPr>
            <p:cNvGrpSpPr>
              <a:grpSpLocks/>
            </p:cNvGrpSpPr>
            <p:nvPr/>
          </p:nvGrpSpPr>
          <p:grpSpPr bwMode="auto">
            <a:xfrm rot="5400000">
              <a:off x="10159635" y="4521679"/>
              <a:ext cx="304800" cy="762000"/>
              <a:chOff x="3216" y="1728"/>
              <a:chExt cx="192" cy="480"/>
            </a:xfrm>
          </p:grpSpPr>
          <p:sp>
            <p:nvSpPr>
              <p:cNvPr id="28" name="Line 8">
                <a:extLst>
                  <a:ext uri="{FF2B5EF4-FFF2-40B4-BE49-F238E27FC236}">
                    <a16:creationId xmlns:a16="http://schemas.microsoft.com/office/drawing/2014/main" id="{438F6AE3-CB8B-2441-A883-662433627C2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
                <a:extLst>
                  <a:ext uri="{FF2B5EF4-FFF2-40B4-BE49-F238E27FC236}">
                    <a16:creationId xmlns:a16="http://schemas.microsoft.com/office/drawing/2014/main" id="{A958F18E-4787-564E-972F-ADC10267E5D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
                <a:extLst>
                  <a:ext uri="{FF2B5EF4-FFF2-40B4-BE49-F238E27FC236}">
                    <a16:creationId xmlns:a16="http://schemas.microsoft.com/office/drawing/2014/main" id="{0AFF3228-504B-534D-8B40-F5370317A2D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E1875EE4-BCFD-5543-A0F4-BAE1737CBA1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 name="Group 478">
              <a:extLst>
                <a:ext uri="{FF2B5EF4-FFF2-40B4-BE49-F238E27FC236}">
                  <a16:creationId xmlns:a16="http://schemas.microsoft.com/office/drawing/2014/main" id="{156CC823-2587-374F-8C87-F82DA0CDD1E4}"/>
                </a:ext>
              </a:extLst>
            </p:cNvPr>
            <p:cNvGrpSpPr>
              <a:grpSpLocks/>
            </p:cNvGrpSpPr>
            <p:nvPr/>
          </p:nvGrpSpPr>
          <p:grpSpPr bwMode="auto">
            <a:xfrm flipH="1">
              <a:off x="10279776" y="4896136"/>
              <a:ext cx="401622" cy="609600"/>
              <a:chOff x="4656" y="1344"/>
              <a:chExt cx="192" cy="384"/>
            </a:xfrm>
          </p:grpSpPr>
          <p:sp>
            <p:nvSpPr>
              <p:cNvPr id="33" name="Freeform 32">
                <a:extLst>
                  <a:ext uri="{FF2B5EF4-FFF2-40B4-BE49-F238E27FC236}">
                    <a16:creationId xmlns:a16="http://schemas.microsoft.com/office/drawing/2014/main" id="{0AA07468-9E66-F84C-83DA-8C92925FE252}"/>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4" name="Line 36">
                <a:extLst>
                  <a:ext uri="{FF2B5EF4-FFF2-40B4-BE49-F238E27FC236}">
                    <a16:creationId xmlns:a16="http://schemas.microsoft.com/office/drawing/2014/main" id="{244350C0-AD32-9D4C-9076-EF1FF52C31EF}"/>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5" name="Line 37">
                <a:extLst>
                  <a:ext uri="{FF2B5EF4-FFF2-40B4-BE49-F238E27FC236}">
                    <a16:creationId xmlns:a16="http://schemas.microsoft.com/office/drawing/2014/main" id="{03AA459C-AE51-2346-844C-F901963649AC}"/>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6" name="Freeform 35">
                <a:extLst>
                  <a:ext uri="{FF2B5EF4-FFF2-40B4-BE49-F238E27FC236}">
                    <a16:creationId xmlns:a16="http://schemas.microsoft.com/office/drawing/2014/main" id="{F640554F-C71D-F84F-929B-66DA99B49D7B}"/>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42" name="TextBox 41">
              <a:extLst>
                <a:ext uri="{FF2B5EF4-FFF2-40B4-BE49-F238E27FC236}">
                  <a16:creationId xmlns:a16="http://schemas.microsoft.com/office/drawing/2014/main" id="{9D6C519C-9528-C54C-8539-CC04B8E76BD9}"/>
                </a:ext>
              </a:extLst>
            </p:cNvPr>
            <p:cNvSpPr txBox="1"/>
            <p:nvPr/>
          </p:nvSpPr>
          <p:spPr>
            <a:xfrm>
              <a:off x="10727754" y="4989230"/>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2N4124</a:t>
              </a:r>
            </a:p>
          </p:txBody>
        </p:sp>
        <p:grpSp>
          <p:nvGrpSpPr>
            <p:cNvPr id="44" name="Group 222">
              <a:extLst>
                <a:ext uri="{FF2B5EF4-FFF2-40B4-BE49-F238E27FC236}">
                  <a16:creationId xmlns:a16="http://schemas.microsoft.com/office/drawing/2014/main" id="{5578B8B3-8BA1-8D45-8285-F332033A2C04}"/>
                </a:ext>
              </a:extLst>
            </p:cNvPr>
            <p:cNvGrpSpPr>
              <a:grpSpLocks/>
            </p:cNvGrpSpPr>
            <p:nvPr/>
          </p:nvGrpSpPr>
          <p:grpSpPr bwMode="auto">
            <a:xfrm>
              <a:off x="10149175" y="5861636"/>
              <a:ext cx="304800" cy="381000"/>
              <a:chOff x="4272" y="3072"/>
              <a:chExt cx="192" cy="240"/>
            </a:xfrm>
          </p:grpSpPr>
          <p:sp>
            <p:nvSpPr>
              <p:cNvPr id="45" name="Line 99">
                <a:extLst>
                  <a:ext uri="{FF2B5EF4-FFF2-40B4-BE49-F238E27FC236}">
                    <a16:creationId xmlns:a16="http://schemas.microsoft.com/office/drawing/2014/main" id="{E9EB19EE-D10F-7E4B-9561-CC51463E8DD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0">
                <a:extLst>
                  <a:ext uri="{FF2B5EF4-FFF2-40B4-BE49-F238E27FC236}">
                    <a16:creationId xmlns:a16="http://schemas.microsoft.com/office/drawing/2014/main" id="{7B8959DA-420B-904F-95C2-4DD714A1FE9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1">
                <a:extLst>
                  <a:ext uri="{FF2B5EF4-FFF2-40B4-BE49-F238E27FC236}">
                    <a16:creationId xmlns:a16="http://schemas.microsoft.com/office/drawing/2014/main" id="{FE1EB235-E5AD-A54D-86CC-10A110FB37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2">
                <a:extLst>
                  <a:ext uri="{FF2B5EF4-FFF2-40B4-BE49-F238E27FC236}">
                    <a16:creationId xmlns:a16="http://schemas.microsoft.com/office/drawing/2014/main" id="{06796DB6-024E-0F41-8122-40EEA584F0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3">
                <a:extLst>
                  <a:ext uri="{FF2B5EF4-FFF2-40B4-BE49-F238E27FC236}">
                    <a16:creationId xmlns:a16="http://schemas.microsoft.com/office/drawing/2014/main" id="{95A29585-4D0F-0E4D-BD24-2BF0FB008C9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4">
                <a:extLst>
                  <a:ext uri="{FF2B5EF4-FFF2-40B4-BE49-F238E27FC236}">
                    <a16:creationId xmlns:a16="http://schemas.microsoft.com/office/drawing/2014/main" id="{C1A817BD-ACE0-754A-B792-474E0BEA6F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222">
              <a:extLst>
                <a:ext uri="{FF2B5EF4-FFF2-40B4-BE49-F238E27FC236}">
                  <a16:creationId xmlns:a16="http://schemas.microsoft.com/office/drawing/2014/main" id="{5FC2FDBD-78D0-7A4A-A13D-9906A735C475}"/>
                </a:ext>
              </a:extLst>
            </p:cNvPr>
            <p:cNvGrpSpPr>
              <a:grpSpLocks/>
            </p:cNvGrpSpPr>
            <p:nvPr/>
          </p:nvGrpSpPr>
          <p:grpSpPr bwMode="auto">
            <a:xfrm>
              <a:off x="10535056" y="5456842"/>
              <a:ext cx="304800" cy="381000"/>
              <a:chOff x="4272" y="3072"/>
              <a:chExt cx="192" cy="240"/>
            </a:xfrm>
          </p:grpSpPr>
          <p:sp>
            <p:nvSpPr>
              <p:cNvPr id="53" name="Line 99">
                <a:extLst>
                  <a:ext uri="{FF2B5EF4-FFF2-40B4-BE49-F238E27FC236}">
                    <a16:creationId xmlns:a16="http://schemas.microsoft.com/office/drawing/2014/main" id="{E95C2605-B1E6-0F4C-A53D-4231FDCA21A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0">
                <a:extLst>
                  <a:ext uri="{FF2B5EF4-FFF2-40B4-BE49-F238E27FC236}">
                    <a16:creationId xmlns:a16="http://schemas.microsoft.com/office/drawing/2014/main" id="{426F6C37-EF6D-C845-B9A2-6072AF7619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1">
                <a:extLst>
                  <a:ext uri="{FF2B5EF4-FFF2-40B4-BE49-F238E27FC236}">
                    <a16:creationId xmlns:a16="http://schemas.microsoft.com/office/drawing/2014/main" id="{29356378-1075-F04B-AA30-F7BA56815FB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2">
                <a:extLst>
                  <a:ext uri="{FF2B5EF4-FFF2-40B4-BE49-F238E27FC236}">
                    <a16:creationId xmlns:a16="http://schemas.microsoft.com/office/drawing/2014/main" id="{7AB4748E-F5B2-4040-A343-427B8B68913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3">
                <a:extLst>
                  <a:ext uri="{FF2B5EF4-FFF2-40B4-BE49-F238E27FC236}">
                    <a16:creationId xmlns:a16="http://schemas.microsoft.com/office/drawing/2014/main" id="{62B0ED40-AB64-E446-BD4F-7639088C02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04">
                <a:extLst>
                  <a:ext uri="{FF2B5EF4-FFF2-40B4-BE49-F238E27FC236}">
                    <a16:creationId xmlns:a16="http://schemas.microsoft.com/office/drawing/2014/main" id="{BDBC1D89-363F-DE4F-A87A-8114D6D5087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9" name="Freeform 12">
              <a:extLst>
                <a:ext uri="{FF2B5EF4-FFF2-40B4-BE49-F238E27FC236}">
                  <a16:creationId xmlns:a16="http://schemas.microsoft.com/office/drawing/2014/main" id="{F37745A6-57E1-784A-99AF-477E2C26D36E}"/>
                </a:ext>
              </a:extLst>
            </p:cNvPr>
            <p:cNvSpPr>
              <a:spLocks noChangeAspect="1"/>
            </p:cNvSpPr>
            <p:nvPr/>
          </p:nvSpPr>
          <p:spPr bwMode="auto">
            <a:xfrm rot="5400000">
              <a:off x="9348438" y="4813140"/>
              <a:ext cx="15176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Oval 59">
              <a:extLst>
                <a:ext uri="{FF2B5EF4-FFF2-40B4-BE49-F238E27FC236}">
                  <a16:creationId xmlns:a16="http://schemas.microsoft.com/office/drawing/2014/main" id="{89518B24-0B8B-DE4C-A1C8-618E0522C29D}"/>
                </a:ext>
              </a:extLst>
            </p:cNvPr>
            <p:cNvSpPr/>
            <p:nvPr/>
          </p:nvSpPr>
          <p:spPr>
            <a:xfrm>
              <a:off x="8986797" y="514598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668DC98-853D-5447-99B6-FE5ABA57747D}"/>
                </a:ext>
              </a:extLst>
            </p:cNvPr>
            <p:cNvSpPr/>
            <p:nvPr/>
          </p:nvSpPr>
          <p:spPr>
            <a:xfrm>
              <a:off x="11371000" y="48418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8AA3B72-6813-8E48-82D3-C9CF399CA806}"/>
                </a:ext>
              </a:extLst>
            </p:cNvPr>
            <p:cNvCxnSpPr>
              <a:cxnSpLocks/>
            </p:cNvCxnSpPr>
            <p:nvPr/>
          </p:nvCxnSpPr>
          <p:spPr>
            <a:xfrm>
              <a:off x="9435856" y="4898486"/>
              <a:ext cx="84787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3" name="Oval 62">
              <a:extLst>
                <a:ext uri="{FF2B5EF4-FFF2-40B4-BE49-F238E27FC236}">
                  <a16:creationId xmlns:a16="http://schemas.microsoft.com/office/drawing/2014/main" id="{6B09F34E-1209-954B-B9A7-B7DB79CECC21}"/>
                </a:ext>
              </a:extLst>
            </p:cNvPr>
            <p:cNvSpPr/>
            <p:nvPr/>
          </p:nvSpPr>
          <p:spPr>
            <a:xfrm>
              <a:off x="9383748" y="48518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D4FE30E5-96E4-E649-B2E4-262A13AEA178}"/>
                </a:ext>
              </a:extLst>
            </p:cNvPr>
            <p:cNvCxnSpPr/>
            <p:nvPr/>
          </p:nvCxnSpPr>
          <p:spPr>
            <a:xfrm flipV="1">
              <a:off x="10147878" y="4695709"/>
              <a:ext cx="340242" cy="329184"/>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5C04637B-9FC8-7247-B221-3B5AE27C9105}"/>
                </a:ext>
              </a:extLst>
            </p:cNvPr>
            <p:cNvSpPr txBox="1"/>
            <p:nvPr/>
          </p:nvSpPr>
          <p:spPr>
            <a:xfrm>
              <a:off x="8791643" y="4859782"/>
              <a:ext cx="56357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8V TX</a:t>
              </a:r>
            </a:p>
          </p:txBody>
        </p:sp>
        <p:sp>
          <p:nvSpPr>
            <p:cNvPr id="68" name="TextBox 67">
              <a:extLst>
                <a:ext uri="{FF2B5EF4-FFF2-40B4-BE49-F238E27FC236}">
                  <a16:creationId xmlns:a16="http://schemas.microsoft.com/office/drawing/2014/main" id="{108B1D29-A1E5-A240-9DED-3E11BE4032EC}"/>
                </a:ext>
              </a:extLst>
            </p:cNvPr>
            <p:cNvSpPr txBox="1"/>
            <p:nvPr/>
          </p:nvSpPr>
          <p:spPr>
            <a:xfrm>
              <a:off x="10017749" y="4143607"/>
              <a:ext cx="517307"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p:sp>
          <p:nvSpPr>
            <p:cNvPr id="69" name="TextBox 68">
              <a:extLst>
                <a:ext uri="{FF2B5EF4-FFF2-40B4-BE49-F238E27FC236}">
                  <a16:creationId xmlns:a16="http://schemas.microsoft.com/office/drawing/2014/main" id="{C77BE077-CFEA-F549-9F6E-840C331CDCB6}"/>
                </a:ext>
              </a:extLst>
            </p:cNvPr>
            <p:cNvSpPr txBox="1"/>
            <p:nvPr/>
          </p:nvSpPr>
          <p:spPr>
            <a:xfrm>
              <a:off x="9092508" y="5308177"/>
              <a:ext cx="659422"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1</a:t>
              </a: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64" name="TextBox 63">
              <a:extLst>
                <a:ext uri="{FF2B5EF4-FFF2-40B4-BE49-F238E27FC236}">
                  <a16:creationId xmlns:a16="http://schemas.microsoft.com/office/drawing/2014/main" id="{8479356E-0412-6F4D-B5E3-8BC4BEF40FF8}"/>
                </a:ext>
              </a:extLst>
            </p:cNvPr>
            <p:cNvSpPr txBox="1"/>
            <p:nvPr/>
          </p:nvSpPr>
          <p:spPr>
            <a:xfrm>
              <a:off x="9641981" y="5456854"/>
              <a:ext cx="53704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latin typeface="Calibri"/>
                  <a:ea typeface="Calibri"/>
                  <a:cs typeface="Calibri"/>
                  <a:sym typeface="Calibri"/>
                </a:rPr>
                <a:t>47nF</a:t>
              </a:r>
            </a:p>
          </p:txBody>
        </p:sp>
        <p:sp>
          <p:nvSpPr>
            <p:cNvPr id="71" name="Oval 70">
              <a:extLst>
                <a:ext uri="{FF2B5EF4-FFF2-40B4-BE49-F238E27FC236}">
                  <a16:creationId xmlns:a16="http://schemas.microsoft.com/office/drawing/2014/main" id="{EDA92FAC-89A0-0444-ACF3-ADCB98F6A560}"/>
                </a:ext>
              </a:extLst>
            </p:cNvPr>
            <p:cNvSpPr/>
            <p:nvPr/>
          </p:nvSpPr>
          <p:spPr>
            <a:xfrm>
              <a:off x="10259159" y="515307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5255046-9738-4947-9CA6-1819EA703195}"/>
                </a:ext>
              </a:extLst>
            </p:cNvPr>
            <p:cNvSpPr txBox="1"/>
            <p:nvPr/>
          </p:nvSpPr>
          <p:spPr>
            <a:xfrm>
              <a:off x="9043320" y="4446192"/>
              <a:ext cx="79605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Antenna</a:t>
              </a:r>
            </a:p>
          </p:txBody>
        </p:sp>
        <p:sp>
          <p:nvSpPr>
            <p:cNvPr id="73" name="Oval 72">
              <a:extLst>
                <a:ext uri="{FF2B5EF4-FFF2-40B4-BE49-F238E27FC236}">
                  <a16:creationId xmlns:a16="http://schemas.microsoft.com/office/drawing/2014/main" id="{F1ACFA68-9BE1-A247-96E8-76AB8800AADD}"/>
                </a:ext>
              </a:extLst>
            </p:cNvPr>
            <p:cNvSpPr/>
            <p:nvPr/>
          </p:nvSpPr>
          <p:spPr>
            <a:xfrm>
              <a:off x="10629770" y="48482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681BBA2-E368-D748-9521-876B4934B913}"/>
                </a:ext>
              </a:extLst>
            </p:cNvPr>
            <p:cNvSpPr txBox="1"/>
            <p:nvPr/>
          </p:nvSpPr>
          <p:spPr>
            <a:xfrm>
              <a:off x="10592763" y="4528067"/>
              <a:ext cx="3182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baseline="-25000" dirty="0">
                <a:solidFill>
                  <a:srgbClr val="000000"/>
                </a:solidFill>
              </a:endParaRPr>
            </a:p>
          </p:txBody>
        </p:sp>
      </p:grpSp>
    </p:spTree>
    <p:extLst>
      <p:ext uri="{BB962C8B-B14F-4D97-AF65-F5344CB8AC3E}">
        <p14:creationId xmlns:p14="http://schemas.microsoft.com/office/powerpoint/2010/main" val="3540332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0" y="180243"/>
            <a:ext cx="11958452"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20: NorCal transmitter switch</a:t>
            </a:r>
            <a:endParaRPr sz="4400" dirty="0">
              <a:latin typeface="+mj-lt"/>
            </a:endParaRPr>
          </a:p>
        </p:txBody>
      </p:sp>
      <p:sp>
        <p:nvSpPr>
          <p:cNvPr id="2" name="Slide Number Placeholder 1">
            <a:extLst>
              <a:ext uri="{FF2B5EF4-FFF2-40B4-BE49-F238E27FC236}">
                <a16:creationId xmlns:a16="http://schemas.microsoft.com/office/drawing/2014/main" id="{37502FEF-1238-724B-B875-316A1F75CC31}"/>
              </a:ext>
            </a:extLst>
          </p:cNvPr>
          <p:cNvSpPr>
            <a:spLocks noGrp="1"/>
          </p:cNvSpPr>
          <p:nvPr>
            <p:ph type="sldNum" sz="quarter" idx="2"/>
          </p:nvPr>
        </p:nvSpPr>
        <p:spPr>
          <a:xfrm>
            <a:off x="9574179" y="6413080"/>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78</a:t>
            </a:fld>
            <a:endParaRPr lang="en-US" dirty="0">
              <a:solidFill>
                <a:schemeClr val="tx1"/>
              </a:solidFill>
            </a:endParaRPr>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077C771-C2F6-A049-811C-F23BF5F08B43}"/>
                  </a:ext>
                </a:extLst>
              </p:cNvPr>
              <p:cNvSpPr txBox="1"/>
              <p:nvPr/>
            </p:nvSpPr>
            <p:spPr>
              <a:xfrm>
                <a:off x="323611" y="1420641"/>
                <a:ext cx="8430478" cy="4863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defTabSz="457200" hangingPunct="0">
                  <a:buFont typeface="Arial" panose="020B0604020202020204" pitchFamily="34" charset="0"/>
                  <a:buChar char="•"/>
                </a:pPr>
                <a:r>
                  <a:rPr lang="en-US" dirty="0">
                    <a:solidFill>
                      <a:srgbClr val="000000"/>
                    </a:solidFill>
                    <a:latin typeface="Calibri"/>
                    <a:ea typeface="Calibri"/>
                    <a:cs typeface="Calibri"/>
                    <a:sym typeface="Calibri"/>
                  </a:rPr>
                  <a:t>For transmitter switch,  saturation resistance is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r>
                      <m:rPr>
                        <m:sty m:val="p"/>
                      </m:rPr>
                      <a:rPr lang="el-GR"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𝐺</m:t>
                        </m:r>
                      </m:e>
                      <m:sub>
                        <m:r>
                          <a:rPr lang="en-US" b="0" i="1" smtClean="0">
                            <a:solidFill>
                              <a:srgbClr val="000000"/>
                            </a:solidFill>
                            <a:latin typeface="Cambria Math" panose="02040503050406030204" pitchFamily="18" charset="0"/>
                            <a:cs typeface="Calibri"/>
                            <a:sym typeface="Calibri"/>
                          </a:rPr>
                          <m:t>𝑠</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num>
                      <m:den>
                        <m:r>
                          <a:rPr lang="en-US" b="0" i="1" smtClean="0">
                            <a:solidFill>
                              <a:srgbClr val="000000"/>
                            </a:solidFill>
                            <a:latin typeface="Cambria Math" panose="02040503050406030204" pitchFamily="18" charset="0"/>
                            <a:cs typeface="Calibri"/>
                            <a:sym typeface="Calibri"/>
                          </a:rPr>
                          <m:t>15</m:t>
                        </m:r>
                        <m:r>
                          <a:rPr lang="en-US" b="0" i="1" smtClean="0">
                            <a:solidFill>
                              <a:srgbClr val="000000"/>
                            </a:solidFill>
                            <a:latin typeface="Cambria Math" panose="02040503050406030204" pitchFamily="18" charset="0"/>
                            <a:cs typeface="Calibri"/>
                            <a:sym typeface="Calibri"/>
                          </a:rPr>
                          <m:t>𝑚𝑉</m:t>
                        </m:r>
                      </m:den>
                    </m:f>
                  </m:oMath>
                </a14:m>
                <a:r>
                  <a:rPr lang="en-US" dirty="0">
                    <a:solidFill>
                      <a:srgbClr val="000000"/>
                    </a:solidFill>
                    <a:latin typeface="Calibri"/>
                    <a:ea typeface="Calibri"/>
                    <a:cs typeface="Calibri"/>
                    <a:sym typeface="Calibri"/>
                  </a:rPr>
                  <a:t>.  </a:t>
                </a:r>
              </a:p>
              <a:p>
                <a:pPr marL="457200" indent="-457200" defTabSz="457200" hangingPunct="0">
                  <a:buFont typeface="Arial" panose="020B0604020202020204" pitchFamily="34" charset="0"/>
                  <a:buChar char="•"/>
                </a:pPr>
                <a14:m>
                  <m:oMath xmlns:m="http://schemas.openxmlformats.org/officeDocument/2006/math">
                    <m:r>
                      <a:rPr lang="en-US" i="1">
                        <a:solidFill>
                          <a:srgbClr val="000000"/>
                        </a:solidFill>
                        <a:latin typeface="Cambria Math" panose="02040503050406030204" pitchFamily="18" charset="0"/>
                        <a:ea typeface="Calibri"/>
                        <a:cs typeface="Calibri"/>
                        <a:sym typeface="Calibri"/>
                      </a:rPr>
                      <m:t>𝑖</m:t>
                    </m:r>
                  </m:oMath>
                </a14:m>
                <a:r>
                  <a:rPr lang="en-US" dirty="0">
                    <a:solidFill>
                      <a:srgbClr val="000000"/>
                    </a:solidFill>
                    <a:ea typeface="Calibri"/>
                    <a:cs typeface="Calibri"/>
                    <a:sym typeface="Calibri"/>
                  </a:rPr>
                  <a:t> is current into the load.  In Norcal, </a:t>
                </a:r>
                <a14:m>
                  <m:oMath xmlns:m="http://schemas.openxmlformats.org/officeDocument/2006/math">
                    <m:r>
                      <a:rPr lang="en-US" b="0" i="1" smtClean="0">
                        <a:solidFill>
                          <a:srgbClr val="000000"/>
                        </a:solidFill>
                        <a:latin typeface="Cambria Math" panose="02040503050406030204" pitchFamily="18" charset="0"/>
                        <a:ea typeface="Calibri"/>
                        <a:cs typeface="Calibri"/>
                        <a:sym typeface="Calibri"/>
                      </a:rPr>
                      <m:t>𝑖</m:t>
                    </m:r>
                    <m:r>
                      <a:rPr lang="en-US" b="0" i="1" smtClean="0">
                        <a:solidFill>
                          <a:srgbClr val="000000"/>
                        </a:solidFill>
                        <a:latin typeface="Cambria Math" panose="02040503050406030204" pitchFamily="18" charset="0"/>
                        <a:ea typeface="Calibri"/>
                        <a:cs typeface="Calibri"/>
                        <a:sym typeface="Calibri"/>
                      </a:rPr>
                      <m:t>=7</m:t>
                    </m:r>
                    <m:r>
                      <a:rPr lang="en-US" b="0" i="1" smtClean="0">
                        <a:solidFill>
                          <a:srgbClr val="000000"/>
                        </a:solidFill>
                        <a:latin typeface="Cambria Math" panose="02040503050406030204" pitchFamily="18" charset="0"/>
                        <a:ea typeface="Calibri"/>
                        <a:cs typeface="Calibri"/>
                        <a:sym typeface="Calibri"/>
                      </a:rPr>
                      <m:t>𝑚𝐴</m:t>
                    </m:r>
                    <m:r>
                      <a:rPr lang="en-US" b="0" i="1" smtClean="0">
                        <a:solidFill>
                          <a:srgbClr val="000000"/>
                        </a:solidFill>
                        <a:latin typeface="Cambria Math" panose="02040503050406030204" pitchFamily="18" charset="0"/>
                        <a:ea typeface="Calibri"/>
                        <a:cs typeface="Calibri"/>
                        <a:sym typeface="Calibri"/>
                      </a:rPr>
                      <m:t>.</m:t>
                    </m:r>
                  </m:oMath>
                </a14:m>
                <a:r>
                  <a:rPr lang="en-US" dirty="0">
                    <a:solidFill>
                      <a:srgbClr val="000000"/>
                    </a:solidFill>
                    <a:ea typeface="Calibri"/>
                    <a:cs typeface="Calibri"/>
                    <a:sym typeface="Calibri"/>
                  </a:rPr>
                  <a:t> </a:t>
                </a:r>
                <a:r>
                  <a:rPr lang="en-US" dirty="0">
                    <a:solidFill>
                      <a:srgbClr val="000000"/>
                    </a:solidFill>
                    <a:latin typeface="Calibri"/>
                    <a:ea typeface="Calibri"/>
                    <a:cs typeface="Calibri"/>
                    <a:sym typeface="Calibri"/>
                  </a:rPr>
                  <a:t>For 2n3906, to ensure saturation,</a:t>
                </a:r>
              </a:p>
              <a:p>
                <a:pPr marL="457200"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𝑖</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m:t>
                    </m:r>
                    <m:f>
                      <m:fPr>
                        <m:ctrlPr>
                          <a:rPr lang="en-US" b="0" i="1" smtClean="0">
                            <a:solidFill>
                              <a:srgbClr val="000000"/>
                            </a:solidFill>
                            <a:latin typeface="Cambria Math" panose="02040503050406030204" pitchFamily="18" charset="0"/>
                            <a:cs typeface="Calibri"/>
                            <a:sym typeface="Calibri"/>
                          </a:rPr>
                        </m:ctrlPr>
                      </m:fPr>
                      <m:num>
                        <m:r>
                          <a:rPr lang="en-US" b="0" i="1" smtClean="0">
                            <a:solidFill>
                              <a:srgbClr val="000000"/>
                            </a:solidFill>
                            <a:latin typeface="Cambria Math" panose="02040503050406030204" pitchFamily="18" charset="0"/>
                            <a:cs typeface="Calibri"/>
                            <a:sym typeface="Calibri"/>
                          </a:rPr>
                          <m:t>2</m:t>
                        </m:r>
                        <m:r>
                          <a:rPr lang="en-US" b="0" i="1" smtClean="0">
                            <a:solidFill>
                              <a:srgbClr val="000000"/>
                            </a:solidFill>
                            <a:latin typeface="Cambria Math" panose="02040503050406030204" pitchFamily="18" charset="0"/>
                            <a:cs typeface="Calibri"/>
                            <a:sym typeface="Calibri"/>
                          </a:rPr>
                          <m:t>𝑖</m:t>
                        </m:r>
                      </m:num>
                      <m:den>
                        <m:r>
                          <a:rPr lang="en-US" b="0" i="1" smtClean="0">
                            <a:solidFill>
                              <a:srgbClr val="000000"/>
                            </a:solidFill>
                            <a:latin typeface="Cambria Math" panose="02040503050406030204" pitchFamily="18" charset="0"/>
                            <a:cs typeface="Calibri"/>
                            <a:sym typeface="Calibri"/>
                          </a:rPr>
                          <m:t>100</m:t>
                        </m:r>
                      </m:den>
                    </m:f>
                    <m:r>
                      <a:rPr lang="en-US" b="0" i="1" smtClean="0">
                        <a:solidFill>
                          <a:srgbClr val="000000"/>
                        </a:solidFill>
                        <a:latin typeface="Cambria Math" panose="02040503050406030204" pitchFamily="18" charset="0"/>
                        <a:cs typeface="Calibri"/>
                        <a:sym typeface="Calibri"/>
                      </a:rPr>
                      <m:t>=140</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𝜇</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𝐴</m:t>
                    </m:r>
                  </m:oMath>
                </a14:m>
                <a:r>
                  <a:rPr lang="en-US" dirty="0">
                    <a:solidFill>
                      <a:srgbClr val="000000"/>
                    </a:solidFill>
                    <a:latin typeface="Calibri"/>
                    <a:ea typeface="Calibri"/>
                    <a:cs typeface="Calibri"/>
                    <a:sym typeface="Calibri"/>
                  </a:rPr>
                  <a:t>.  </a:t>
                </a:r>
              </a:p>
              <a:p>
                <a:pPr defTabSz="457200" hangingPunct="0"/>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voltage on C</a:t>
                </a:r>
                <a:r>
                  <a:rPr lang="en-US" baseline="-25000" dirty="0">
                    <a:solidFill>
                      <a:srgbClr val="000000"/>
                    </a:solidFill>
                    <a:latin typeface="Calibri"/>
                    <a:ea typeface="Calibri"/>
                    <a:cs typeface="Calibri"/>
                    <a:sym typeface="Calibri"/>
                  </a:rPr>
                  <a:t>57</a:t>
                </a:r>
                <a:r>
                  <a:rPr lang="en-US" dirty="0">
                    <a:solidFill>
                      <a:srgbClr val="000000"/>
                    </a:solidFill>
                    <a:latin typeface="Calibri"/>
                    <a:ea typeface="Calibri"/>
                    <a:cs typeface="Calibri"/>
                    <a:sym typeface="Calibri"/>
                  </a:rPr>
                  <a:t>.   Measure time for capacitor to charge half-way.  Calculate what the time should be.</a:t>
                </a:r>
              </a:p>
              <a:p>
                <a:pPr marL="914400" lvl="1" indent="-4572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=197×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×47×</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sSup>
                      <m:sSupPr>
                        <m:ctrlPr>
                          <a:rPr lang="en-US"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b="0" i="1" smtClean="0">
                            <a:solidFill>
                              <a:srgbClr val="000000"/>
                            </a:solidFill>
                            <a:latin typeface="Cambria Math" panose="02040503050406030204" pitchFamily="18" charset="0"/>
                            <a:ea typeface="Cambria Math" panose="02040503050406030204" pitchFamily="18" charset="0"/>
                            <a:cs typeface="Calibri"/>
                            <a:sym typeface="Calibri"/>
                          </a:rPr>
                          <m:t>−2</m:t>
                        </m:r>
                      </m:sup>
                    </m:sSup>
                    <m:r>
                      <a:rPr lang="en-US" b="0" i="1" smtClean="0">
                        <a:solidFill>
                          <a:srgbClr val="000000"/>
                        </a:solidFill>
                        <a:latin typeface="Cambria Math" panose="02040503050406030204" pitchFamily="18" charset="0"/>
                        <a:ea typeface="Cambria Math" panose="02040503050406030204" pitchFamily="18" charset="0"/>
                        <a:cs typeface="Calibri"/>
                        <a:sym typeface="Calibri"/>
                      </a:rPr>
                      <m:t>𝑠𝑒𝑐</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=92</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𝑚𝑠𝑒𝑐</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the approximate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c</a:t>
                </a:r>
                <a:r>
                  <a:rPr lang="en-US" dirty="0">
                    <a:solidFill>
                      <a:srgbClr val="000000"/>
                    </a:solidFill>
                    <a:latin typeface="Calibri"/>
                    <a:ea typeface="Calibri"/>
                    <a:cs typeface="Calibri"/>
                    <a:sym typeface="Calibri"/>
                  </a:rPr>
                  <a:t> when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is on.  Assume base voltage on Q</a:t>
                </a:r>
                <a:r>
                  <a:rPr lang="en-US" baseline="-25000" dirty="0">
                    <a:solidFill>
                      <a:srgbClr val="000000"/>
                    </a:solidFill>
                    <a:latin typeface="Calibri"/>
                    <a:ea typeface="Calibri"/>
                    <a:cs typeface="Calibri"/>
                    <a:sym typeface="Calibri"/>
                  </a:rPr>
                  <a:t>1</a:t>
                </a:r>
                <a:r>
                  <a:rPr lang="en-US" dirty="0">
                    <a:solidFill>
                      <a:srgbClr val="000000"/>
                    </a:solidFill>
                    <a:latin typeface="Calibri"/>
                    <a:ea typeface="Calibri"/>
                    <a:cs typeface="Calibri"/>
                    <a:sym typeface="Calibri"/>
                  </a:rPr>
                  <a:t> is 700 mV.  Neglect saturation voltage on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Calculate base current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required to produce this collector current assuming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cs typeface="Calibri"/>
                        <a:sym typeface="Calibri"/>
                      </a:rPr>
                      <m:t>𝛽</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=100</m:t>
                    </m:r>
                  </m:oMath>
                </a14:m>
                <a:r>
                  <a:rPr lang="en-US" dirty="0">
                    <a:solidFill>
                      <a:srgbClr val="000000"/>
                    </a:solidFill>
                    <a:latin typeface="Calibri"/>
                    <a:ea typeface="Calibri"/>
                    <a:cs typeface="Calibri"/>
                    <a:sym typeface="Calibri"/>
                  </a:rPr>
                  <a:t>.</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Calculate </a:t>
                </a:r>
                <a:r>
                  <a:rPr lang="en-US" dirty="0" err="1">
                    <a:solidFill>
                      <a:srgbClr val="000000"/>
                    </a:solidFill>
                    <a:latin typeface="Calibri"/>
                    <a:ea typeface="Calibri"/>
                    <a:cs typeface="Calibri"/>
                    <a:sym typeface="Calibri"/>
                  </a:rPr>
                  <a:t>i</a:t>
                </a:r>
                <a:r>
                  <a:rPr lang="en-US" baseline="-25000" dirty="0" err="1">
                    <a:solidFill>
                      <a:srgbClr val="000000"/>
                    </a:solidFill>
                    <a:latin typeface="Calibri"/>
                    <a:ea typeface="Calibri"/>
                    <a:cs typeface="Calibri"/>
                    <a:sym typeface="Calibri"/>
                  </a:rPr>
                  <a:t>b</a:t>
                </a:r>
                <a:r>
                  <a:rPr lang="en-US" dirty="0">
                    <a:solidFill>
                      <a:srgbClr val="000000"/>
                    </a:solidFill>
                    <a:latin typeface="Calibri"/>
                    <a:ea typeface="Calibri"/>
                    <a:cs typeface="Calibri"/>
                    <a:sym typeface="Calibri"/>
                  </a:rPr>
                  <a:t> at key down assuming a 700 mV drop-in base-emitter of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and at 600mV at D</a:t>
                </a:r>
                <a:r>
                  <a:rPr lang="en-US" baseline="-25000" dirty="0">
                    <a:solidFill>
                      <a:srgbClr val="000000"/>
                    </a:solidFill>
                    <a:latin typeface="Calibri"/>
                    <a:ea typeface="Calibri"/>
                    <a:cs typeface="Calibri"/>
                    <a:sym typeface="Calibri"/>
                  </a:rPr>
                  <a:t>11</a:t>
                </a:r>
              </a:p>
              <a:p>
                <a:pPr marL="914400" lvl="1" indent="-4572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𝑉</m:t>
                        </m:r>
                      </m:e>
                      <m:sub>
                        <m:r>
                          <a:rPr lang="en-US" b="0" i="1" smtClean="0">
                            <a:solidFill>
                              <a:srgbClr val="000000"/>
                            </a:solidFill>
                            <a:latin typeface="Cambria Math" panose="02040503050406030204" pitchFamily="18" charset="0"/>
                            <a:cs typeface="Calibri"/>
                            <a:sym typeface="Calibri"/>
                          </a:rPr>
                          <m:t>𝑏</m:t>
                        </m:r>
                      </m:sub>
                    </m:sSub>
                    <m:r>
                      <a:rPr lang="en-US" b="0" i="1" smtClean="0">
                        <a:solidFill>
                          <a:srgbClr val="000000"/>
                        </a:solidFill>
                        <a:latin typeface="Cambria Math" panose="02040503050406030204" pitchFamily="18" charset="0"/>
                        <a:cs typeface="Calibri"/>
                        <a:sym typeface="Calibri"/>
                      </a:rPr>
                      <m:t>= </m:t>
                    </m:r>
                    <m:f>
                      <m:fPr>
                        <m:ctrlPr>
                          <a:rPr lang="en-US" b="0" i="1" smtClean="0">
                            <a:solidFill>
                              <a:srgbClr val="000000"/>
                            </a:solidFill>
                            <a:latin typeface="Cambria Math" panose="02040503050406030204" pitchFamily="18" charset="0"/>
                            <a:cs typeface="Calibri"/>
                            <a:sym typeface="Calibri"/>
                          </a:rPr>
                        </m:ctrlPr>
                      </m:fPr>
                      <m:num>
                        <m:sSub>
                          <m:sSubPr>
                            <m:ctrlPr>
                              <a:rPr lang="en-US" b="0" i="1" smtClean="0">
                                <a:solidFill>
                                  <a:srgbClr val="000000"/>
                                </a:solidFill>
                                <a:latin typeface="Cambria Math" panose="02040503050406030204" pitchFamily="18" charset="0"/>
                                <a:cs typeface="Calibri"/>
                                <a:sym typeface="Calibri"/>
                              </a:rPr>
                            </m:ctrlPr>
                          </m:sSubPr>
                          <m:e>
                            <m:r>
                              <a:rPr lang="en-US" b="0" i="1" smtClean="0">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9</m:t>
                            </m:r>
                          </m:sub>
                        </m:sSub>
                      </m:num>
                      <m:den>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i="1">
                                <a:solidFill>
                                  <a:srgbClr val="000000"/>
                                </a:solidFill>
                                <a:latin typeface="Cambria Math" panose="02040503050406030204" pitchFamily="18" charset="0"/>
                                <a:cs typeface="Calibri"/>
                                <a:sym typeface="Calibri"/>
                              </a:rPr>
                              <m:t>9</m:t>
                            </m:r>
                          </m:sub>
                        </m:sSub>
                        <m:r>
                          <a:rPr lang="en-US" b="0" i="1" smtClean="0">
                            <a:solidFill>
                              <a:srgbClr val="000000"/>
                            </a:solidFill>
                            <a:latin typeface="Cambria Math" panose="02040503050406030204" pitchFamily="18" charset="0"/>
                            <a:cs typeface="Calibri"/>
                            <a:sym typeface="Calibri"/>
                          </a:rPr>
                          <m:t>+</m:t>
                        </m:r>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𝑅</m:t>
                            </m:r>
                          </m:e>
                          <m:sub>
                            <m:r>
                              <a:rPr lang="en-US" b="0" i="1" smtClean="0">
                                <a:solidFill>
                                  <a:srgbClr val="000000"/>
                                </a:solidFill>
                                <a:latin typeface="Cambria Math" panose="02040503050406030204" pitchFamily="18" charset="0"/>
                                <a:cs typeface="Calibri"/>
                                <a:sym typeface="Calibri"/>
                              </a:rPr>
                              <m:t>24</m:t>
                            </m:r>
                          </m:sub>
                        </m:sSub>
                      </m:den>
                    </m:f>
                    <m:r>
                      <a:rPr lang="en-US" b="0" i="1" smtClean="0">
                        <a:solidFill>
                          <a:srgbClr val="000000"/>
                        </a:solidFill>
                        <a:latin typeface="Cambria Math" panose="02040503050406030204" pitchFamily="18" charset="0"/>
                        <a:cs typeface="Calibri"/>
                        <a:sym typeface="Calibri"/>
                      </a:rPr>
                      <m:t> </m:t>
                    </m:r>
                    <m:d>
                      <m:dPr>
                        <m:ctrlPr>
                          <a:rPr lang="en-US" b="0" i="1" smtClean="0">
                            <a:solidFill>
                              <a:srgbClr val="000000"/>
                            </a:solidFill>
                            <a:latin typeface="Cambria Math" panose="02040503050406030204" pitchFamily="18" charset="0"/>
                            <a:cs typeface="Calibri"/>
                            <a:sym typeface="Calibri"/>
                          </a:rPr>
                        </m:ctrlPr>
                      </m:dPr>
                      <m:e>
                        <m:r>
                          <a:rPr lang="en-US" b="0" i="1" smtClean="0">
                            <a:solidFill>
                              <a:srgbClr val="000000"/>
                            </a:solidFill>
                            <a:latin typeface="Cambria Math" panose="02040503050406030204" pitchFamily="18" charset="0"/>
                            <a:cs typeface="Calibri"/>
                            <a:sym typeface="Calibri"/>
                          </a:rPr>
                          <m:t>12</m:t>
                        </m:r>
                      </m:e>
                    </m:d>
                    <m:r>
                      <a:rPr lang="en-US" i="1">
                        <a:solidFill>
                          <a:srgbClr val="000000"/>
                        </a:solidFill>
                        <a:latin typeface="Cambria Math" panose="02040503050406030204" pitchFamily="18" charset="0"/>
                        <a:ea typeface="Cambria Math" panose="02040503050406030204" pitchFamily="18" charset="0"/>
                        <a:cs typeface="Calibri"/>
                        <a:sym typeface="Calibri"/>
                      </a:rPr>
                      <m:t>≈</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3</m:t>
                    </m:r>
                    <m:r>
                      <a:rPr lang="en-US" b="0" i="1" smtClean="0">
                        <a:solidFill>
                          <a:srgbClr val="000000"/>
                        </a:solidFill>
                        <a:latin typeface="Cambria Math" panose="02040503050406030204" pitchFamily="18" charset="0"/>
                        <a:ea typeface="Cambria Math" panose="02040503050406030204" pitchFamily="18" charset="0"/>
                        <a:cs typeface="Calibri"/>
                        <a:sym typeface="Calibri"/>
                      </a:rPr>
                      <m:t>𝑉</m:t>
                    </m:r>
                  </m:oMath>
                </a14:m>
                <a:r>
                  <a:rPr lang="en-US" dirty="0">
                    <a:solidFill>
                      <a:srgbClr val="000000"/>
                    </a:solidFill>
                    <a:latin typeface="Calibri"/>
                    <a:ea typeface="Calibri"/>
                    <a:cs typeface="Calibri"/>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𝑖</m:t>
                        </m:r>
                      </m:e>
                      <m:sub>
                        <m:r>
                          <a:rPr lang="en-US" i="1">
                            <a:solidFill>
                              <a:srgbClr val="000000"/>
                            </a:solidFill>
                            <a:latin typeface="Cambria Math" panose="02040503050406030204" pitchFamily="18" charset="0"/>
                            <a:ea typeface="Cambria Math" panose="02040503050406030204" pitchFamily="18" charset="0"/>
                            <a:sym typeface="Calibri"/>
                          </a:rPr>
                          <m:t>𝑏𝑠</m:t>
                        </m:r>
                      </m:sub>
                    </m:sSub>
                    <m:r>
                      <m:rPr>
                        <m:sty m:val="p"/>
                      </m:rPr>
                      <a:rPr lang="en-US">
                        <a:solidFill>
                          <a:srgbClr val="000000"/>
                        </a:solidFill>
                        <a:latin typeface="Cambria Math" panose="02040503050406030204" pitchFamily="18" charset="0"/>
                        <a:ea typeface="Cambria Math" panose="02040503050406030204" pitchFamily="18" charset="0"/>
                        <a:sym typeface="Calibri"/>
                      </a:rPr>
                      <m:t>exp</m:t>
                    </m:r>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𝑏</m:t>
                            </m:r>
                          </m:sub>
                        </m:sSub>
                      </m:num>
                      <m:den>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𝑡</m:t>
                            </m:r>
                          </m:sub>
                        </m:sSub>
                      </m:den>
                    </m:f>
                    <m:r>
                      <a:rPr lang="en-US" i="1">
                        <a:solidFill>
                          <a:srgbClr val="000000"/>
                        </a:solidFill>
                        <a:latin typeface="Cambria Math" panose="02040503050406030204" pitchFamily="18" charset="0"/>
                        <a:ea typeface="Cambria Math" panose="02040503050406030204" pitchFamily="18" charset="0"/>
                        <a:sym typeface="Calibri"/>
                      </a:rPr>
                      <m:t>)</m:t>
                    </m:r>
                  </m:oMath>
                </a14:m>
                <a:r>
                  <a:rPr lang="en-US" dirty="0">
                    <a:solidFill>
                      <a:srgbClr val="000000"/>
                    </a:solidFill>
                    <a:ea typeface="Cambria Math" panose="02040503050406030204" pitchFamily="18" charset="0"/>
                    <a:sym typeface="Calibri"/>
                  </a:rPr>
                  <a:t>,</a:t>
                </a:r>
                <a:endParaRPr lang="en-US" dirty="0">
                  <a:solidFill>
                    <a:srgbClr val="000000"/>
                  </a:solidFill>
                  <a:latin typeface="Calibri"/>
                  <a:ea typeface="Calibri"/>
                  <a:cs typeface="Calibri"/>
                  <a:sym typeface="Calibri"/>
                </a:endParaRPr>
              </a:p>
              <a:p>
                <a:pPr marL="457200" indent="-457200" defTabSz="457200" hangingPunct="0">
                  <a:buFont typeface="+mj-lt"/>
                  <a:buAutoNum type="arabicPeriod"/>
                </a:pPr>
                <a:r>
                  <a:rPr lang="en-US" dirty="0">
                    <a:solidFill>
                      <a:srgbClr val="000000"/>
                    </a:solidFill>
                    <a:latin typeface="Calibri"/>
                    <a:ea typeface="Calibri"/>
                    <a:cs typeface="Calibri"/>
                    <a:sym typeface="Calibri"/>
                  </a:rPr>
                  <a:t>Sketch collector voltage at Q</a:t>
                </a:r>
                <a:r>
                  <a:rPr lang="en-US" baseline="-25000" dirty="0">
                    <a:solidFill>
                      <a:srgbClr val="000000"/>
                    </a:solidFill>
                    <a:latin typeface="Calibri"/>
                    <a:ea typeface="Calibri"/>
                    <a:cs typeface="Calibri"/>
                    <a:sym typeface="Calibri"/>
                  </a:rPr>
                  <a:t>4</a:t>
                </a:r>
                <a:r>
                  <a:rPr lang="en-US" dirty="0">
                    <a:solidFill>
                      <a:srgbClr val="000000"/>
                    </a:solidFill>
                    <a:latin typeface="Calibri"/>
                    <a:ea typeface="Calibri"/>
                    <a:cs typeface="Calibri"/>
                    <a:sym typeface="Calibri"/>
                  </a:rPr>
                  <a:t> showing where transistor is saturated.  What is the delay in going active?</a:t>
                </a:r>
              </a:p>
              <a:p>
                <a:pPr marL="457200" indent="-457200" defTabSz="457200" hangingPunct="0">
                  <a:buFont typeface="+mj-lt"/>
                  <a:buAutoNum type="arabicPeriod"/>
                </a:pPr>
                <a:r>
                  <a:rPr lang="en-US" dirty="0">
                    <a:solidFill>
                      <a:srgbClr val="000000"/>
                    </a:solidFill>
                    <a:latin typeface="Calibri"/>
                    <a:ea typeface="Calibri"/>
                    <a:cs typeface="Calibri"/>
                    <a:sym typeface="Calibri"/>
                  </a:rPr>
                  <a:t>Use the delay to measure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cs typeface="Calibri"/>
                        <a:sym typeface="Calibri"/>
                      </a:rPr>
                      <m:t>𝛽</m:t>
                    </m:r>
                  </m:oMath>
                </a14:m>
                <a:r>
                  <a:rPr lang="en-US" dirty="0">
                    <a:solidFill>
                      <a:srgbClr val="000000"/>
                    </a:solidFill>
                    <a:latin typeface="Calibri"/>
                    <a:ea typeface="Calibri"/>
                    <a:cs typeface="Calibri"/>
                    <a:sym typeface="Calibri"/>
                  </a:rPr>
                  <a:t>.</a:t>
                </a:r>
              </a:p>
            </p:txBody>
          </p:sp>
        </mc:Choice>
        <mc:Fallback>
          <p:sp>
            <p:nvSpPr>
              <p:cNvPr id="48" name="TextBox 47">
                <a:extLst>
                  <a:ext uri="{FF2B5EF4-FFF2-40B4-BE49-F238E27FC236}">
                    <a16:creationId xmlns:a16="http://schemas.microsoft.com/office/drawing/2014/main" id="{0077C771-C2F6-A049-811C-F23BF5F08B43}"/>
                  </a:ext>
                </a:extLst>
              </p:cNvPr>
              <p:cNvSpPr txBox="1">
                <a:spLocks noRot="1" noChangeAspect="1" noMove="1" noResize="1" noEditPoints="1" noAdjustHandles="1" noChangeArrowheads="1" noChangeShapeType="1" noTextEdit="1"/>
              </p:cNvSpPr>
              <p:nvPr/>
            </p:nvSpPr>
            <p:spPr>
              <a:xfrm>
                <a:off x="323611" y="1420641"/>
                <a:ext cx="8430478" cy="4863530"/>
              </a:xfrm>
              <a:prstGeom prst="rect">
                <a:avLst/>
              </a:prstGeom>
              <a:blipFill>
                <a:blip r:embed="rId3"/>
                <a:stretch>
                  <a:fillRect l="-1203" b="-2344"/>
                </a:stretch>
              </a:blipFill>
              <a:ln w="12700" cap="flat">
                <a:noFill/>
                <a:miter lim="400000"/>
              </a:ln>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345380A-A3A6-1A71-49A0-DC4966A2C5CD}"/>
              </a:ext>
            </a:extLst>
          </p:cNvPr>
          <p:cNvGrpSpPr/>
          <p:nvPr/>
        </p:nvGrpSpPr>
        <p:grpSpPr>
          <a:xfrm>
            <a:off x="9244538" y="2847242"/>
            <a:ext cx="2613035" cy="2955018"/>
            <a:chOff x="9244538" y="2847242"/>
            <a:chExt cx="2613035" cy="2955018"/>
          </a:xfrm>
        </p:grpSpPr>
        <p:sp>
          <p:nvSpPr>
            <p:cNvPr id="124" name="TextBox 123">
              <a:extLst>
                <a:ext uri="{FF2B5EF4-FFF2-40B4-BE49-F238E27FC236}">
                  <a16:creationId xmlns:a16="http://schemas.microsoft.com/office/drawing/2014/main" id="{33749E67-877D-C442-A99F-41CDA88BC3D9}"/>
                </a:ext>
              </a:extLst>
            </p:cNvPr>
            <p:cNvSpPr txBox="1"/>
            <p:nvPr/>
          </p:nvSpPr>
          <p:spPr>
            <a:xfrm>
              <a:off x="9933118" y="2847242"/>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2N3906</a:t>
              </a:r>
            </a:p>
          </p:txBody>
        </p:sp>
        <p:grpSp>
          <p:nvGrpSpPr>
            <p:cNvPr id="12" name="Group 479">
              <a:extLst>
                <a:ext uri="{FF2B5EF4-FFF2-40B4-BE49-F238E27FC236}">
                  <a16:creationId xmlns:a16="http://schemas.microsoft.com/office/drawing/2014/main" id="{EEA918E2-C0F2-7240-BBCC-A2BE6F41FE70}"/>
                </a:ext>
              </a:extLst>
            </p:cNvPr>
            <p:cNvGrpSpPr>
              <a:grpSpLocks/>
            </p:cNvGrpSpPr>
            <p:nvPr/>
          </p:nvGrpSpPr>
          <p:grpSpPr bwMode="auto">
            <a:xfrm rot="5400000">
              <a:off x="9666418" y="3100285"/>
              <a:ext cx="304800" cy="609600"/>
              <a:chOff x="4944" y="1344"/>
              <a:chExt cx="192" cy="384"/>
            </a:xfrm>
          </p:grpSpPr>
          <p:sp>
            <p:nvSpPr>
              <p:cNvPr id="13" name="Freeform 30">
                <a:extLst>
                  <a:ext uri="{FF2B5EF4-FFF2-40B4-BE49-F238E27FC236}">
                    <a16:creationId xmlns:a16="http://schemas.microsoft.com/office/drawing/2014/main" id="{573350F2-ACD5-E94A-B88D-76420A3F3617}"/>
                  </a:ext>
                </a:extLst>
              </p:cNvPr>
              <p:cNvSpPr>
                <a:spLocks noChangeAspect="1"/>
              </p:cNvSpPr>
              <p:nvPr/>
            </p:nvSpPr>
            <p:spPr bwMode="auto">
              <a:xfrm>
                <a:off x="4944" y="1344"/>
                <a:ext cx="96" cy="384"/>
              </a:xfrm>
              <a:custGeom>
                <a:avLst/>
                <a:gdLst>
                  <a:gd name="T0" fmla="*/ 0 w 192"/>
                  <a:gd name="T1" fmla="*/ 0 h 768"/>
                  <a:gd name="T2" fmla="*/ 0 w 192"/>
                  <a:gd name="T3" fmla="*/ 3 h 768"/>
                  <a:gd name="T4" fmla="*/ 3 w 192"/>
                  <a:gd name="T5" fmla="*/ 5 h 768"/>
                  <a:gd name="T6" fmla="*/ 3 w 192"/>
                  <a:gd name="T7" fmla="*/ 8 h 768"/>
                  <a:gd name="T8" fmla="*/ 0 w 192"/>
                  <a:gd name="T9" fmla="*/ 9 h 768"/>
                  <a:gd name="T10" fmla="*/ 0 w 192"/>
                  <a:gd name="T11" fmla="*/ 1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288"/>
                    </a:lnTo>
                    <a:lnTo>
                      <a:pt x="192" y="480"/>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31">
                <a:extLst>
                  <a:ext uri="{FF2B5EF4-FFF2-40B4-BE49-F238E27FC236}">
                    <a16:creationId xmlns:a16="http://schemas.microsoft.com/office/drawing/2014/main" id="{2EAEA0FB-C7BE-B448-8F7F-F4FB91397064}"/>
                  </a:ext>
                </a:extLst>
              </p:cNvPr>
              <p:cNvSpPr>
                <a:spLocks noChangeAspect="1" noChangeShapeType="1"/>
              </p:cNvSpPr>
              <p:nvPr/>
            </p:nvSpPr>
            <p:spPr bwMode="auto">
              <a:xfrm>
                <a:off x="5040" y="1436"/>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32">
                <a:extLst>
                  <a:ext uri="{FF2B5EF4-FFF2-40B4-BE49-F238E27FC236}">
                    <a16:creationId xmlns:a16="http://schemas.microsoft.com/office/drawing/2014/main" id="{947B9202-CAC3-8544-9FF0-935DAA94A336}"/>
                  </a:ext>
                </a:extLst>
              </p:cNvPr>
              <p:cNvSpPr>
                <a:spLocks noChangeAspect="1" noChangeShapeType="1"/>
              </p:cNvSpPr>
              <p:nvPr/>
            </p:nvSpPr>
            <p:spPr bwMode="auto">
              <a:xfrm>
                <a:off x="5040" y="1536"/>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33">
                <a:extLst>
                  <a:ext uri="{FF2B5EF4-FFF2-40B4-BE49-F238E27FC236}">
                    <a16:creationId xmlns:a16="http://schemas.microsoft.com/office/drawing/2014/main" id="{ED48577C-651A-FE4D-B963-F44E79F64719}"/>
                  </a:ext>
                </a:extLst>
              </p:cNvPr>
              <p:cNvSpPr>
                <a:spLocks noChangeAspect="1"/>
              </p:cNvSpPr>
              <p:nvPr/>
            </p:nvSpPr>
            <p:spPr bwMode="auto">
              <a:xfrm rot="1560000" flipH="1">
                <a:off x="4994" y="1449"/>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grpSp>
        <p:grpSp>
          <p:nvGrpSpPr>
            <p:cNvPr id="22" name="Group 210">
              <a:extLst>
                <a:ext uri="{FF2B5EF4-FFF2-40B4-BE49-F238E27FC236}">
                  <a16:creationId xmlns:a16="http://schemas.microsoft.com/office/drawing/2014/main" id="{ABBA7021-996E-4C44-A475-54013C55F3B2}"/>
                </a:ext>
              </a:extLst>
            </p:cNvPr>
            <p:cNvGrpSpPr>
              <a:grpSpLocks/>
            </p:cNvGrpSpPr>
            <p:nvPr/>
          </p:nvGrpSpPr>
          <p:grpSpPr bwMode="auto">
            <a:xfrm>
              <a:off x="9666418" y="4803258"/>
              <a:ext cx="304800" cy="762000"/>
              <a:chOff x="3216" y="1728"/>
              <a:chExt cx="192" cy="480"/>
            </a:xfrm>
          </p:grpSpPr>
          <p:sp>
            <p:nvSpPr>
              <p:cNvPr id="23" name="Line 8">
                <a:extLst>
                  <a:ext uri="{FF2B5EF4-FFF2-40B4-BE49-F238E27FC236}">
                    <a16:creationId xmlns:a16="http://schemas.microsoft.com/office/drawing/2014/main" id="{A8100BCD-9ADF-9844-A312-C2718911C05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9">
                <a:extLst>
                  <a:ext uri="{FF2B5EF4-FFF2-40B4-BE49-F238E27FC236}">
                    <a16:creationId xmlns:a16="http://schemas.microsoft.com/office/drawing/2014/main" id="{D802B776-1138-F947-976E-3465C5CEC2C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
                <a:extLst>
                  <a:ext uri="{FF2B5EF4-FFF2-40B4-BE49-F238E27FC236}">
                    <a16:creationId xmlns:a16="http://schemas.microsoft.com/office/drawing/2014/main" id="{205B97A2-D15E-A249-B63D-2BA447EA9C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1">
                <a:extLst>
                  <a:ext uri="{FF2B5EF4-FFF2-40B4-BE49-F238E27FC236}">
                    <a16:creationId xmlns:a16="http://schemas.microsoft.com/office/drawing/2014/main" id="{EEF5A3A3-7F03-F34A-A547-FFBF026DE26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Freeform 12">
              <a:extLst>
                <a:ext uri="{FF2B5EF4-FFF2-40B4-BE49-F238E27FC236}">
                  <a16:creationId xmlns:a16="http://schemas.microsoft.com/office/drawing/2014/main" id="{53DF5DA1-763B-9B49-9982-CE79D2E9D6AB}"/>
                </a:ext>
              </a:extLst>
            </p:cNvPr>
            <p:cNvSpPr>
              <a:spLocks noChangeAspect="1"/>
            </p:cNvSpPr>
            <p:nvPr/>
          </p:nvSpPr>
          <p:spPr bwMode="auto">
            <a:xfrm>
              <a:off x="10579999" y="325622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Group 222">
              <a:extLst>
                <a:ext uri="{FF2B5EF4-FFF2-40B4-BE49-F238E27FC236}">
                  <a16:creationId xmlns:a16="http://schemas.microsoft.com/office/drawing/2014/main" id="{6E7D6294-569D-B546-9288-DE264A4CC7B5}"/>
                </a:ext>
              </a:extLst>
            </p:cNvPr>
            <p:cNvGrpSpPr>
              <a:grpSpLocks/>
            </p:cNvGrpSpPr>
            <p:nvPr/>
          </p:nvGrpSpPr>
          <p:grpSpPr bwMode="auto">
            <a:xfrm>
              <a:off x="9666418" y="5421260"/>
              <a:ext cx="304800" cy="381000"/>
              <a:chOff x="4272" y="3072"/>
              <a:chExt cx="192" cy="240"/>
            </a:xfrm>
          </p:grpSpPr>
          <p:sp>
            <p:nvSpPr>
              <p:cNvPr id="29" name="Line 99">
                <a:extLst>
                  <a:ext uri="{FF2B5EF4-FFF2-40B4-BE49-F238E27FC236}">
                    <a16:creationId xmlns:a16="http://schemas.microsoft.com/office/drawing/2014/main" id="{F1124842-C789-8F49-AC42-25974B3046F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83AED745-32B1-464E-BE3E-B4EE0B65C19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F3A308D9-CE48-464C-B672-E46ADC1729F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1E73DC23-0321-9D4F-8ED8-EB445859AD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322011FA-D5A0-DB44-8095-42FAD4AB2F5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F00F04F7-E824-0A4C-B60E-C9D1F81DC0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218">
              <a:extLst>
                <a:ext uri="{FF2B5EF4-FFF2-40B4-BE49-F238E27FC236}">
                  <a16:creationId xmlns:a16="http://schemas.microsoft.com/office/drawing/2014/main" id="{C075486C-3267-7748-ACB7-931896233E89}"/>
                </a:ext>
              </a:extLst>
            </p:cNvPr>
            <p:cNvGrpSpPr>
              <a:grpSpLocks/>
            </p:cNvGrpSpPr>
            <p:nvPr/>
          </p:nvGrpSpPr>
          <p:grpSpPr bwMode="auto">
            <a:xfrm rot="5400000">
              <a:off x="10112985" y="4470102"/>
              <a:ext cx="152400" cy="762000"/>
              <a:chOff x="5280" y="1200"/>
              <a:chExt cx="96" cy="480"/>
            </a:xfrm>
          </p:grpSpPr>
          <p:sp>
            <p:nvSpPr>
              <p:cNvPr id="36" name="Line 106">
                <a:extLst>
                  <a:ext uri="{FF2B5EF4-FFF2-40B4-BE49-F238E27FC236}">
                    <a16:creationId xmlns:a16="http://schemas.microsoft.com/office/drawing/2014/main" id="{76832A90-282F-CD4D-89FD-50CA83BD9197}"/>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7">
                <a:extLst>
                  <a:ext uri="{FF2B5EF4-FFF2-40B4-BE49-F238E27FC236}">
                    <a16:creationId xmlns:a16="http://schemas.microsoft.com/office/drawing/2014/main" id="{4235E8DF-6305-C14B-89A4-EA7F7654AEF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Freeform 108">
                <a:extLst>
                  <a:ext uri="{FF2B5EF4-FFF2-40B4-BE49-F238E27FC236}">
                    <a16:creationId xmlns:a16="http://schemas.microsoft.com/office/drawing/2014/main" id="{59A63914-06FB-3741-8B3A-B7FFB473FD09}"/>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9" name="Line 109">
                <a:extLst>
                  <a:ext uri="{FF2B5EF4-FFF2-40B4-BE49-F238E27FC236}">
                    <a16:creationId xmlns:a16="http://schemas.microsoft.com/office/drawing/2014/main" id="{3E9655D3-E0CF-E944-B7D2-90964C1B9D6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 name="Freeform 12">
              <a:extLst>
                <a:ext uri="{FF2B5EF4-FFF2-40B4-BE49-F238E27FC236}">
                  <a16:creationId xmlns:a16="http://schemas.microsoft.com/office/drawing/2014/main" id="{7B1808C0-9848-BD44-8FDC-F5DDD3785863}"/>
                </a:ext>
              </a:extLst>
            </p:cNvPr>
            <p:cNvSpPr>
              <a:spLocks noChangeAspect="1"/>
            </p:cNvSpPr>
            <p:nvPr/>
          </p:nvSpPr>
          <p:spPr bwMode="auto">
            <a:xfrm>
              <a:off x="9746159" y="405189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2" name="Straight Connector 41">
              <a:extLst>
                <a:ext uri="{FF2B5EF4-FFF2-40B4-BE49-F238E27FC236}">
                  <a16:creationId xmlns:a16="http://schemas.microsoft.com/office/drawing/2014/main" id="{BACCDC0F-72B4-7943-9FC6-10470ECEAB94}"/>
                </a:ext>
              </a:extLst>
            </p:cNvPr>
            <p:cNvCxnSpPr>
              <a:cxnSpLocks/>
            </p:cNvCxnSpPr>
            <p:nvPr/>
          </p:nvCxnSpPr>
          <p:spPr>
            <a:xfrm>
              <a:off x="9818818" y="3517171"/>
              <a:ext cx="0" cy="54137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663DDD2B-835A-344F-A740-739962A0D1EF}"/>
                </a:ext>
              </a:extLst>
            </p:cNvPr>
            <p:cNvCxnSpPr>
              <a:cxnSpLocks/>
            </p:cNvCxnSpPr>
            <p:nvPr/>
          </p:nvCxnSpPr>
          <p:spPr>
            <a:xfrm flipH="1">
              <a:off x="10011635" y="3252685"/>
              <a:ext cx="11792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A4AB47F8-4726-3B41-9DEA-855CAFA609C1}"/>
                </a:ext>
              </a:extLst>
            </p:cNvPr>
            <p:cNvCxnSpPr>
              <a:cxnSpLocks/>
            </p:cNvCxnSpPr>
            <p:nvPr/>
          </p:nvCxnSpPr>
          <p:spPr>
            <a:xfrm>
              <a:off x="9808185" y="4016013"/>
              <a:ext cx="85953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65A82A9C-544E-4F47-9902-96A3928665B2}"/>
                </a:ext>
              </a:extLst>
            </p:cNvPr>
            <p:cNvSpPr/>
            <p:nvPr/>
          </p:nvSpPr>
          <p:spPr>
            <a:xfrm>
              <a:off x="9493885" y="320437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CD6502-C8D1-2344-8DC2-7AE499BDCF99}"/>
                </a:ext>
              </a:extLst>
            </p:cNvPr>
            <p:cNvSpPr/>
            <p:nvPr/>
          </p:nvSpPr>
          <p:spPr>
            <a:xfrm>
              <a:off x="9772033" y="47986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2445498-92E0-9249-BD0C-440381B66B83}"/>
                </a:ext>
              </a:extLst>
            </p:cNvPr>
            <p:cNvCxnSpPr>
              <a:cxnSpLocks/>
            </p:cNvCxnSpPr>
            <p:nvPr/>
          </p:nvCxnSpPr>
          <p:spPr>
            <a:xfrm flipH="1">
              <a:off x="10304922" y="4851102"/>
              <a:ext cx="77311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A10EF27A-2F16-A345-9603-87585BA2FF82}"/>
                </a:ext>
              </a:extLst>
            </p:cNvPr>
            <p:cNvCxnSpPr/>
            <p:nvPr/>
          </p:nvCxnSpPr>
          <p:spPr>
            <a:xfrm>
              <a:off x="11046880" y="4844370"/>
              <a:ext cx="0" cy="675152"/>
            </a:xfrm>
            <a:prstGeom prst="straightConnector1">
              <a:avLst/>
            </a:prstGeom>
            <a:noFill/>
            <a:ln w="25400" cap="flat">
              <a:solidFill>
                <a:schemeClr val="tx1"/>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E4219FD9-CBFA-194E-B711-C6B2409B528D}"/>
                </a:ext>
              </a:extLst>
            </p:cNvPr>
            <p:cNvSpPr txBox="1"/>
            <p:nvPr/>
          </p:nvSpPr>
          <p:spPr>
            <a:xfrm>
              <a:off x="11135557" y="517750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relay</a:t>
              </a:r>
            </a:p>
          </p:txBody>
        </p:sp>
        <p:sp>
          <p:nvSpPr>
            <p:cNvPr id="59" name="TextBox 58">
              <a:extLst>
                <a:ext uri="{FF2B5EF4-FFF2-40B4-BE49-F238E27FC236}">
                  <a16:creationId xmlns:a16="http://schemas.microsoft.com/office/drawing/2014/main" id="{8A4AFBD0-D606-244D-BA25-89B8C46D1A7A}"/>
                </a:ext>
              </a:extLst>
            </p:cNvPr>
            <p:cNvSpPr txBox="1"/>
            <p:nvPr/>
          </p:nvSpPr>
          <p:spPr>
            <a:xfrm>
              <a:off x="10815481" y="4430019"/>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60" name="Oval 59">
              <a:extLst>
                <a:ext uri="{FF2B5EF4-FFF2-40B4-BE49-F238E27FC236}">
                  <a16:creationId xmlns:a16="http://schemas.microsoft.com/office/drawing/2014/main" id="{04BF9AD5-4265-734B-84CB-B8A404240E86}"/>
                </a:ext>
              </a:extLst>
            </p:cNvPr>
            <p:cNvSpPr/>
            <p:nvPr/>
          </p:nvSpPr>
          <p:spPr>
            <a:xfrm>
              <a:off x="11007704" y="480219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62CD5DC-4186-D24E-9505-0B95CDAD4788}"/>
                </a:ext>
              </a:extLst>
            </p:cNvPr>
            <p:cNvSpPr txBox="1"/>
            <p:nvPr/>
          </p:nvSpPr>
          <p:spPr>
            <a:xfrm>
              <a:off x="10769762" y="3533905"/>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24</a:t>
              </a:r>
              <a:r>
                <a:rPr lang="en-US" sz="1400" dirty="0">
                  <a:solidFill>
                    <a:srgbClr val="000000"/>
                  </a:solidFill>
                  <a:latin typeface="Calibri"/>
                  <a:ea typeface="Calibri"/>
                  <a:cs typeface="Calibri"/>
                  <a:sym typeface="Calibri"/>
                </a:rPr>
                <a:t> (150K)</a:t>
              </a:r>
            </a:p>
          </p:txBody>
        </p:sp>
        <p:sp>
          <p:nvSpPr>
            <p:cNvPr id="62" name="TextBox 61">
              <a:extLst>
                <a:ext uri="{FF2B5EF4-FFF2-40B4-BE49-F238E27FC236}">
                  <a16:creationId xmlns:a16="http://schemas.microsoft.com/office/drawing/2014/main" id="{A716805A-E441-4D42-93B3-E3CD15A49BD2}"/>
                </a:ext>
              </a:extLst>
            </p:cNvPr>
            <p:cNvSpPr txBox="1"/>
            <p:nvPr/>
          </p:nvSpPr>
          <p:spPr>
            <a:xfrm>
              <a:off x="9938479" y="426062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9</a:t>
              </a:r>
              <a:r>
                <a:rPr lang="en-US" sz="1400" dirty="0">
                  <a:solidFill>
                    <a:srgbClr val="000000"/>
                  </a:solidFill>
                  <a:latin typeface="Calibri"/>
                  <a:ea typeface="Calibri"/>
                  <a:cs typeface="Calibri"/>
                  <a:sym typeface="Calibri"/>
                </a:rPr>
                <a:t> (47K)</a:t>
              </a:r>
            </a:p>
          </p:txBody>
        </p:sp>
        <p:sp>
          <p:nvSpPr>
            <p:cNvPr id="63" name="TextBox 62">
              <a:extLst>
                <a:ext uri="{FF2B5EF4-FFF2-40B4-BE49-F238E27FC236}">
                  <a16:creationId xmlns:a16="http://schemas.microsoft.com/office/drawing/2014/main" id="{A356800E-9E8F-9E4C-9FF8-A122FEEC25A4}"/>
                </a:ext>
              </a:extLst>
            </p:cNvPr>
            <p:cNvSpPr txBox="1"/>
            <p:nvPr/>
          </p:nvSpPr>
          <p:spPr>
            <a:xfrm>
              <a:off x="9914732" y="5253656"/>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r>
                <a:rPr lang="en-US" sz="1400" baseline="-25000" dirty="0">
                  <a:solidFill>
                    <a:srgbClr val="000000"/>
                  </a:solidFill>
                  <a:latin typeface="Calibri"/>
                  <a:ea typeface="Calibri"/>
                  <a:cs typeface="Calibri"/>
                  <a:sym typeface="Calibri"/>
                </a:rPr>
                <a:t>7</a:t>
              </a:r>
              <a:r>
                <a:rPr lang="en-US" sz="1400" dirty="0">
                  <a:solidFill>
                    <a:srgbClr val="000000"/>
                  </a:solidFill>
                  <a:latin typeface="Calibri"/>
                  <a:ea typeface="Calibri"/>
                  <a:cs typeface="Calibri"/>
                  <a:sym typeface="Calibri"/>
                </a:rPr>
                <a:t> (47nF)</a:t>
              </a:r>
            </a:p>
          </p:txBody>
        </p:sp>
        <p:sp>
          <p:nvSpPr>
            <p:cNvPr id="64" name="TextBox 63">
              <a:extLst>
                <a:ext uri="{FF2B5EF4-FFF2-40B4-BE49-F238E27FC236}">
                  <a16:creationId xmlns:a16="http://schemas.microsoft.com/office/drawing/2014/main" id="{77338199-9441-F54D-88EC-50BD23951D49}"/>
                </a:ext>
              </a:extLst>
            </p:cNvPr>
            <p:cNvSpPr txBox="1"/>
            <p:nvPr/>
          </p:nvSpPr>
          <p:spPr>
            <a:xfrm>
              <a:off x="9244538" y="2850782"/>
              <a:ext cx="6910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 TX</a:t>
              </a:r>
            </a:p>
          </p:txBody>
        </p:sp>
        <p:sp>
          <p:nvSpPr>
            <p:cNvPr id="65" name="TextBox 64">
              <a:extLst>
                <a:ext uri="{FF2B5EF4-FFF2-40B4-BE49-F238E27FC236}">
                  <a16:creationId xmlns:a16="http://schemas.microsoft.com/office/drawing/2014/main" id="{761689B5-A5C4-C44C-BFA5-4F595E41A923}"/>
                </a:ext>
              </a:extLst>
            </p:cNvPr>
            <p:cNvSpPr txBox="1"/>
            <p:nvPr/>
          </p:nvSpPr>
          <p:spPr>
            <a:xfrm>
              <a:off x="10916481" y="2865486"/>
              <a:ext cx="497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12V</a:t>
              </a:r>
            </a:p>
          </p:txBody>
        </p:sp>
        <p:sp>
          <p:nvSpPr>
            <p:cNvPr id="66" name="Oval 65">
              <a:extLst>
                <a:ext uri="{FF2B5EF4-FFF2-40B4-BE49-F238E27FC236}">
                  <a16:creationId xmlns:a16="http://schemas.microsoft.com/office/drawing/2014/main" id="{095AF4FD-B8D3-B94B-BE54-6A1E616CFCBD}"/>
                </a:ext>
              </a:extLst>
            </p:cNvPr>
            <p:cNvSpPr/>
            <p:nvPr/>
          </p:nvSpPr>
          <p:spPr>
            <a:xfrm>
              <a:off x="11134845" y="320791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5B79721-FBF4-8F4B-84AD-04FFDDC352FB}"/>
                </a:ext>
              </a:extLst>
            </p:cNvPr>
            <p:cNvSpPr/>
            <p:nvPr/>
          </p:nvSpPr>
          <p:spPr>
            <a:xfrm>
              <a:off x="9783298" y="397393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EA32BDB-C6EF-404B-B7E4-97E688305EA9}"/>
                </a:ext>
              </a:extLst>
            </p:cNvPr>
            <p:cNvSpPr txBox="1"/>
            <p:nvPr/>
          </p:nvSpPr>
          <p:spPr>
            <a:xfrm>
              <a:off x="9405739" y="3415255"/>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V</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5C1D1A84-4E5A-1D18-F0EE-53D9979C04B5}"/>
                </a:ext>
              </a:extLst>
            </p:cNvPr>
            <p:cNvSpPr txBox="1"/>
            <p:nvPr/>
          </p:nvSpPr>
          <p:spPr>
            <a:xfrm>
              <a:off x="9901073" y="3428751"/>
              <a:ext cx="3368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err="1">
                  <a:solidFill>
                    <a:srgbClr val="000000"/>
                  </a:solidFill>
                  <a:latin typeface="Calibri"/>
                  <a:ea typeface="Calibri"/>
                  <a:cs typeface="Calibri"/>
                  <a:sym typeface="Calibri"/>
                </a:rPr>
                <a:t>i</a:t>
              </a:r>
              <a:r>
                <a:rPr lang="en-US" sz="1400" baseline="-25000" dirty="0" err="1">
                  <a:solidFill>
                    <a:srgbClr val="000000"/>
                  </a:solidFill>
                  <a:latin typeface="Calibri"/>
                  <a:ea typeface="Calibri"/>
                  <a:cs typeface="Calibri"/>
                  <a:sym typeface="Calibri"/>
                </a:rPr>
                <a:t>b</a:t>
              </a:r>
              <a:endParaRPr lang="en-US" sz="1400" baseline="-25000" dirty="0">
                <a:solidFill>
                  <a:srgbClr val="000000"/>
                </a:solidFill>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11F7CAAF-41BB-EE9B-FFC0-4059E1D1EFFC}"/>
                </a:ext>
              </a:extLst>
            </p:cNvPr>
            <p:cNvCxnSpPr>
              <a:cxnSpLocks/>
            </p:cNvCxnSpPr>
            <p:nvPr/>
          </p:nvCxnSpPr>
          <p:spPr>
            <a:xfrm flipH="1" flipV="1">
              <a:off x="9909917" y="3536083"/>
              <a:ext cx="0" cy="3220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6481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21: Norcal Driver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366430" y="1359192"/>
                <a:ext cx="7972773" cy="51676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output voltage and calculate the power, P.</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power from the power supply.</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the voltage gain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R13 at minimum and maximum gain. </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=4.4×</m:t>
                    </m:r>
                    <m:sSup>
                      <m:sSup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10</m:t>
                        </m:r>
                      </m:e>
                      <m:sup>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7</m:t>
                        </m:r>
                      </m:sup>
                    </m:sSup>
                  </m:oMath>
                </a14:m>
                <a:r>
                  <a:rPr lang="en-US" sz="2000" dirty="0">
                    <a:solidFill>
                      <a:srgbClr val="000000"/>
                    </a:solidFill>
                    <a:latin typeface="Calibri"/>
                    <a:ea typeface="Calibri"/>
                    <a:cs typeface="Calibri"/>
                    <a:sym typeface="Calibri"/>
                  </a:rPr>
                  <a:t>,</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 </m:t>
                        </m:r>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=68.6</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μ</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𝐻</m:t>
                    </m:r>
                  </m:oMath>
                </a14:m>
                <a:r>
                  <a:rPr lang="en-US" sz="2000" dirty="0">
                    <a:solidFill>
                      <a:srgbClr val="000000"/>
                    </a:solidFill>
                    <a:latin typeface="Calibri"/>
                    <a:ea typeface="Calibri"/>
                    <a:cs typeface="Calibri"/>
                    <a:sym typeface="Calibri"/>
                  </a:rPr>
                  <a:t>.  This is a class A amplifier.</a:t>
                </a:r>
              </a:p>
              <a:p>
                <a:pPr marL="342900" indent="-342900" defTabSz="457200" hangingPunct="0">
                  <a:buFont typeface="Arial" panose="020B0604020202020204" pitchFamily="34" charset="0"/>
                  <a:buChar char="•"/>
                  <a:tabLst>
                    <a:tab pos="2281238" algn="l"/>
                  </a:tabLst>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b="0" i="1" smtClean="0">
                        <a:solidFill>
                          <a:srgbClr val="000000"/>
                        </a:solidFill>
                        <a:latin typeface="Cambria Math" panose="02040503050406030204" pitchFamily="18" charset="0"/>
                        <a:cs typeface="Calibri"/>
                        <a:sym typeface="Calibri"/>
                      </a:rPr>
                      <m:t>=</m:t>
                    </m:r>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𝑛</m:t>
                        </m:r>
                      </m:e>
                      <m:sup>
                        <m:r>
                          <a:rPr lang="en-US" sz="2000" b="0" i="1" smtClean="0">
                            <a:solidFill>
                              <a:srgbClr val="000000"/>
                            </a:solidFill>
                            <a:latin typeface="Cambria Math" panose="02040503050406030204" pitchFamily="18" charset="0"/>
                            <a:cs typeface="Calibri"/>
                            <a:sym typeface="Calibri"/>
                          </a:rPr>
                          <m:t>2</m:t>
                        </m:r>
                      </m:sup>
                    </m:sSup>
                    <m:r>
                      <a:rPr lang="en-US" sz="2000" b="0" i="1" smtClean="0">
                        <a:solidFill>
                          <a:srgbClr val="000000"/>
                        </a:solidFill>
                        <a:latin typeface="Cambria Math" panose="02040503050406030204" pitchFamily="18" charset="0"/>
                        <a:cs typeface="Calibri"/>
                        <a:sym typeface="Calibri"/>
                      </a:rPr>
                      <m:t>𝑅</m:t>
                    </m:r>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𝑛</m:t>
                    </m:r>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14</m:t>
                        </m:r>
                      </m:num>
                      <m:den>
                        <m:r>
                          <a:rPr lang="en-US" sz="2000" b="0" i="1" smtClean="0">
                            <a:solidFill>
                              <a:srgbClr val="000000"/>
                            </a:solidFill>
                            <a:latin typeface="Cambria Math" panose="02040503050406030204" pitchFamily="18" charset="0"/>
                            <a:cs typeface="Calibri"/>
                            <a:sym typeface="Calibri"/>
                          </a:rPr>
                          <m:t>4</m:t>
                        </m:r>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1225</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b="0" i="1" dirty="0" smtClean="0">
                            <a:solidFill>
                              <a:srgbClr val="000000"/>
                            </a:solidFill>
                            <a:latin typeface="Cambria Math" panose="02040503050406030204" pitchFamily="18" charset="0"/>
                            <a:cs typeface="Calibri"/>
                            <a:sym typeface="Calibri"/>
                          </a:rPr>
                        </m:ctrlPr>
                      </m:sSubPr>
                      <m:e>
                        <m:r>
                          <a:rPr lang="en-US" sz="2000" b="0" i="1" dirty="0" smtClean="0">
                            <a:solidFill>
                              <a:srgbClr val="000000"/>
                            </a:solidFill>
                            <a:latin typeface="Cambria Math" panose="02040503050406030204" pitchFamily="18" charset="0"/>
                            <a:cs typeface="Calibri"/>
                            <a:sym typeface="Calibri"/>
                          </a:rPr>
                          <m:t>𝑍</m:t>
                        </m:r>
                      </m:e>
                      <m:sub>
                        <m:r>
                          <a:rPr lang="en-US" sz="2000" b="0" i="1" dirty="0" smtClean="0">
                            <a:solidFill>
                              <a:srgbClr val="000000"/>
                            </a:solidFill>
                            <a:latin typeface="Cambria Math" panose="02040503050406030204" pitchFamily="18" charset="0"/>
                            <a:cs typeface="Calibri"/>
                            <a:sym typeface="Calibri"/>
                          </a:rPr>
                          <m:t>𝑒𝑞</m:t>
                        </m:r>
                      </m:sub>
                    </m:sSub>
                    <m:d>
                      <m:dPr>
                        <m:ctrlPr>
                          <a:rPr lang="en-US" sz="2000" b="0" i="1" dirty="0" smtClean="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𝑅</m:t>
                        </m:r>
                      </m:e>
                    </m:d>
                    <m:r>
                      <a:rPr lang="en-US" sz="2000" b="0" i="1" dirty="0" smtClean="0">
                        <a:solidFill>
                          <a:srgbClr val="000000"/>
                        </a:solidFill>
                        <a:latin typeface="Cambria Math" panose="02040503050406030204" pitchFamily="18" charset="0"/>
                        <a:cs typeface="Calibri"/>
                        <a:sym typeface="Calibri"/>
                      </a:rPr>
                      <m:t>=</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20+</m:t>
                        </m:r>
                        <m:r>
                          <a:rPr lang="en-US" sz="2000" b="0" i="1" smtClean="0">
                            <a:solidFill>
                              <a:srgbClr val="000000"/>
                            </a:solidFill>
                            <a:latin typeface="Cambria Math" panose="02040503050406030204" pitchFamily="18" charset="0"/>
                            <a:cs typeface="Calibri"/>
                            <a:sym typeface="Calibri"/>
                          </a:rPr>
                          <m:t>𝑅</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𝑗</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𝐿</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𝑝</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𝑇</m:t>
                        </m:r>
                        <m:r>
                          <a:rPr lang="en-US" sz="2000" i="1">
                            <a:solidFill>
                              <a:srgbClr val="000000"/>
                            </a:solidFill>
                            <a:latin typeface="Cambria Math" panose="02040503050406030204" pitchFamily="18" charset="0"/>
                            <a:ea typeface="Cambria Math" panose="02040503050406030204" pitchFamily="18" charset="0"/>
                            <a:cs typeface="Calibri"/>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0≤</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≤500</m:t>
                    </m:r>
                  </m:oMath>
                </a14:m>
                <a:r>
                  <a:rPr lang="en-US" sz="2000" b="0" i="1" dirty="0">
                    <a:solidFill>
                      <a:srgbClr val="000000"/>
                    </a:solidFill>
                    <a:latin typeface="Cambria Math" panose="02040503050406030204" pitchFamily="18" charset="0"/>
                    <a:ea typeface="Cambria Math" panose="02040503050406030204" pitchFamily="18" charset="0"/>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13</m:t>
                        </m:r>
                      </m:sub>
                    </m:sSub>
                  </m:oMath>
                </a14:m>
                <a:endParaRPr lang="en-US" sz="2000" b="0" i="1" dirty="0">
                  <a:solidFill>
                    <a:srgbClr val="000000"/>
                  </a:solidFill>
                  <a:latin typeface="Cambria Math" panose="02040503050406030204" pitchFamily="18" charset="0"/>
                  <a:ea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dirty="0">
                            <a:solidFill>
                              <a:srgbClr val="000000"/>
                            </a:solidFill>
                            <a:latin typeface="Cambria Math" panose="02040503050406030204" pitchFamily="18" charset="0"/>
                            <a:cs typeface="Calibri"/>
                            <a:sym typeface="Calibri"/>
                          </a:rPr>
                        </m:ctrlPr>
                      </m:sSubPr>
                      <m:e>
                        <m:r>
                          <a:rPr lang="en-US" sz="2000" i="1" dirty="0">
                            <a:solidFill>
                              <a:srgbClr val="000000"/>
                            </a:solidFill>
                            <a:latin typeface="Cambria Math" panose="02040503050406030204" pitchFamily="18" charset="0"/>
                            <a:cs typeface="Calibri"/>
                            <a:sym typeface="Calibri"/>
                          </a:rPr>
                          <m:t>𝑍</m:t>
                        </m:r>
                      </m:e>
                      <m:sub>
                        <m:r>
                          <a:rPr lang="en-US" sz="2000" i="1" dirty="0">
                            <a:solidFill>
                              <a:srgbClr val="000000"/>
                            </a:solidFill>
                            <a:latin typeface="Cambria Math" panose="02040503050406030204" pitchFamily="18" charset="0"/>
                            <a:cs typeface="Calibri"/>
                            <a:sym typeface="Calibri"/>
                          </a:rPr>
                          <m:t>𝑒𝑞</m:t>
                        </m:r>
                      </m:sub>
                    </m:sSub>
                    <m:d>
                      <m:dPr>
                        <m:ctrlPr>
                          <a:rPr lang="en-US" sz="2000" i="1" dirty="0">
                            <a:solidFill>
                              <a:srgbClr val="000000"/>
                            </a:solidFill>
                            <a:latin typeface="Cambria Math" panose="02040503050406030204" pitchFamily="18" charset="0"/>
                            <a:cs typeface="Calibri"/>
                            <a:sym typeface="Calibri"/>
                          </a:rPr>
                        </m:ctrlPr>
                      </m:dPr>
                      <m:e>
                        <m:r>
                          <a:rPr lang="en-US" sz="2000" b="0" i="1" dirty="0" smtClean="0">
                            <a:solidFill>
                              <a:srgbClr val="000000"/>
                            </a:solidFill>
                            <a:latin typeface="Cambria Math" panose="02040503050406030204" pitchFamily="18" charset="0"/>
                            <a:cs typeface="Calibri"/>
                            <a:sym typeface="Calibri"/>
                          </a:rPr>
                          <m:t>0</m:t>
                        </m:r>
                      </m:e>
                    </m:d>
                    <m:r>
                      <a:rPr lang="en-US" sz="2000" b="0" i="1" dirty="0" smtClean="0">
                        <a:solidFill>
                          <a:srgbClr val="000000"/>
                        </a:solidFill>
                        <a:latin typeface="Cambria Math" panose="02040503050406030204" pitchFamily="18" charset="0"/>
                        <a:cs typeface="Calibri"/>
                        <a:sym typeface="Calibri"/>
                      </a:rPr>
                      <m:t>=20+2992</m:t>
                    </m:r>
                    <m:r>
                      <a:rPr lang="en-US" sz="2000" b="0" i="1" dirty="0" smtClean="0">
                        <a:solidFill>
                          <a:srgbClr val="000000"/>
                        </a:solidFill>
                        <a:latin typeface="Cambria Math" panose="02040503050406030204" pitchFamily="18" charset="0"/>
                        <a:cs typeface="Calibri"/>
                        <a:sym typeface="Calibri"/>
                      </a:rPr>
                      <m:t>𝑗</m:t>
                    </m:r>
                    <m:r>
                      <a:rPr lang="en-US" sz="2000" b="0" i="1" dirty="0" smtClean="0">
                        <a:solidFill>
                          <a:srgbClr val="000000"/>
                        </a:solidFill>
                        <a:latin typeface="Cambria Math" panose="02040503050406030204" pitchFamily="18" charset="0"/>
                        <a:cs typeface="Calibri"/>
                        <a:sym typeface="Calibri"/>
                      </a:rPr>
                      <m:t>, </m:t>
                    </m:r>
                  </m:oMath>
                </a14:m>
                <a:endParaRPr lang="en-US" sz="2000" b="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𝑐𝑐</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𝑐</m:t>
                            </m:r>
                            <m:r>
                              <a:rPr lang="en-US" sz="2000" i="1">
                                <a:solidFill>
                                  <a:srgbClr val="000000"/>
                                </a:solidFill>
                                <a:latin typeface="Cambria Math" panose="02040503050406030204" pitchFamily="18" charset="0"/>
                                <a:cs typeface="Calibri"/>
                                <a:sym typeface="Calibri"/>
                              </a:rPr>
                              <m:t>𝑒</m:t>
                            </m:r>
                          </m:sub>
                        </m:sSub>
                      </m:num>
                      <m:den>
                        <m:r>
                          <a:rPr lang="en-US" sz="2000" i="1">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0+</m:t>
                        </m:r>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den>
                    </m:f>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i="1">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ea typeface="Cambria Math" panose="02040503050406030204" pitchFamily="18" charset="0"/>
                            <a:cs typeface="Calibri"/>
                            <a:sym typeface="Calibri"/>
                          </a:rPr>
                          <m:t>𝑏</m:t>
                        </m:r>
                      </m:sub>
                    </m:sSub>
                  </m:oMath>
                </a14:m>
                <a:r>
                  <a:rPr lang="en-US" sz="2000" i="1" dirty="0">
                    <a:solidFill>
                      <a:srgbClr val="000000"/>
                    </a:solidFill>
                    <a:latin typeface="Cambria Math" panose="02040503050406030204" pitchFamily="18" charset="0"/>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𝑉</m:t>
                        </m:r>
                      </m:e>
                      <m:sub>
                        <m:r>
                          <a:rPr lang="en-US" sz="2000" i="1">
                            <a:solidFill>
                              <a:srgbClr val="000000"/>
                            </a:solidFill>
                            <a:latin typeface="Cambria Math" panose="02040503050406030204" pitchFamily="18" charset="0"/>
                            <a:cs typeface="Calibri"/>
                            <a:sym typeface="Calibri"/>
                          </a:rPr>
                          <m:t>𝑒</m:t>
                        </m:r>
                      </m:sub>
                    </m:sSub>
                    <m:r>
                      <a:rPr lang="en-US" sz="2000" i="1">
                        <a:solidFill>
                          <a:srgbClr val="000000"/>
                        </a:solidFill>
                        <a:latin typeface="Cambria Math" panose="02040503050406030204" pitchFamily="18" charset="0"/>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20</m:t>
                        </m:r>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𝑐</m:t>
                        </m:r>
                      </m:sub>
                    </m:sSub>
                  </m:oMath>
                </a14:m>
                <a:endParaRPr lang="en-US" sz="2000" i="1" dirty="0">
                  <a:solidFill>
                    <a:srgbClr val="000000"/>
                  </a:solidFill>
                  <a:latin typeface="Cambria Math" panose="02040503050406030204" pitchFamily="18" charset="0"/>
                  <a:cs typeface="Calibri"/>
                  <a:sym typeface="Calibri"/>
                </a:endParaRPr>
              </a:p>
              <a:p>
                <a:pPr marL="342900" indent="-342900" defTabSz="457200" hangingPunct="0">
                  <a:buFont typeface="Arial" panose="020B0604020202020204" pitchFamily="34" charset="0"/>
                  <a:buChar char="•"/>
                  <a:tabLst>
                    <a:tab pos="2281238" algn="l"/>
                  </a:tabLst>
                </a:pPr>
                <a:r>
                  <a:rPr lang="en-US" sz="2000" b="0" dirty="0">
                    <a:solidFill>
                      <a:srgbClr val="000000"/>
                    </a:solidFill>
                    <a:cs typeface="Calibri" panose="020F0502020204030204" pitchFamily="34" charset="0"/>
                    <a:sym typeface="Calibri"/>
                  </a:rPr>
                  <a:t>From text,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𝑒</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d>
                      <m:dPr>
                        <m:ctrlPr>
                          <a:rPr lang="en-US" sz="2000" b="0" i="1" smtClean="0">
                            <a:solidFill>
                              <a:srgbClr val="000000"/>
                            </a:solidFill>
                            <a:latin typeface="Cambria Math" panose="02040503050406030204" pitchFamily="18" charset="0"/>
                            <a:cs typeface="Calibri" panose="020F0502020204030204" pitchFamily="34" charset="0"/>
                            <a:sym typeface="Calibri"/>
                          </a:rPr>
                        </m:ctrlPr>
                      </m:dPr>
                      <m:e>
                        <m:r>
                          <a:rPr lang="en-US" sz="2000" b="0" i="1" smtClean="0">
                            <a:solidFill>
                              <a:srgbClr val="000000"/>
                            </a:solidFill>
                            <a:latin typeface="Cambria Math" panose="02040503050406030204" pitchFamily="18" charset="0"/>
                            <a:cs typeface="Calibri" panose="020F0502020204030204" pitchFamily="34" charset="0"/>
                            <a:sym typeface="Calibri"/>
                          </a:rPr>
                          <m:t>𝑅</m:t>
                        </m:r>
                      </m:e>
                    </m:d>
                    <m:r>
                      <a:rPr lang="en-US" sz="2000" b="0" i="1" smtClean="0">
                        <a:solidFill>
                          <a:srgbClr val="000000"/>
                        </a:solidFill>
                        <a:latin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(20+</m:t>
                        </m:r>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𝑅</m:t>
                            </m:r>
                          </m:e>
                          <m:sup>
                            <m:r>
                              <a:rPr lang="en-US" sz="2000" b="0" i="1" smtClean="0">
                                <a:solidFill>
                                  <a:srgbClr val="000000"/>
                                </a:solidFill>
                                <a:latin typeface="Cambria Math" panose="02040503050406030204" pitchFamily="18" charset="0"/>
                                <a:cs typeface="Calibri" panose="020F0502020204030204" pitchFamily="34" charset="0"/>
                                <a:sym typeface="Calibri"/>
                              </a:rPr>
                              <m:t>′</m:t>
                            </m:r>
                          </m:sup>
                        </m:sSup>
                        <m:r>
                          <a:rPr lang="en-US" sz="2000" b="0" i="1" smtClean="0">
                            <a:solidFill>
                              <a:srgbClr val="000000"/>
                            </a:solidFill>
                            <a:latin typeface="Cambria Math" panose="02040503050406030204" pitchFamily="18" charset="0"/>
                            <a:cs typeface="Calibri" panose="020F0502020204030204" pitchFamily="34" charset="0"/>
                            <a:sym typeface="Calibri"/>
                          </a:rPr>
                          <m:t>)</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Arial" panose="020B0604020202020204" pitchFamily="34" charset="0"/>
                  <a:buChar char="•"/>
                  <a:tabLst>
                    <a:tab pos="2281238" algn="l"/>
                  </a:tabLst>
                </a:pPr>
                <a:r>
                  <a:rPr lang="en-US" sz="2000" dirty="0">
                    <a:solidFill>
                      <a:srgbClr val="000000"/>
                    </a:solidFill>
                    <a:latin typeface="Calibri" panose="020F0502020204030204" pitchFamily="34" charset="0"/>
                    <a:cs typeface="Calibri" panose="020F0502020204030204" pitchFamily="34" charset="0"/>
                    <a:sym typeface="Calibri"/>
                  </a:rPr>
                  <a:t>Gain is between 2.5 and 60</a:t>
                </a:r>
              </a:p>
              <a:p>
                <a:pPr defTabSz="457200"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66430" y="1359192"/>
                <a:ext cx="7972773" cy="5167611"/>
              </a:xfrm>
              <a:prstGeom prst="rect">
                <a:avLst/>
              </a:prstGeom>
              <a:blipFill>
                <a:blip r:embed="rId3"/>
                <a:stretch>
                  <a:fillRect l="-1272" t="-73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9845035"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79</a:t>
            </a:fld>
            <a:endParaRPr lang="en-US" dirty="0">
              <a:solidFill>
                <a:schemeClr val="tx1"/>
              </a:solidFill>
            </a:endParaRPr>
          </a:p>
        </p:txBody>
      </p:sp>
      <p:grpSp>
        <p:nvGrpSpPr>
          <p:cNvPr id="187" name="Group 186">
            <a:extLst>
              <a:ext uri="{FF2B5EF4-FFF2-40B4-BE49-F238E27FC236}">
                <a16:creationId xmlns:a16="http://schemas.microsoft.com/office/drawing/2014/main" id="{EA4E7CB8-CDA0-7F4D-81D1-885B7F39315F}"/>
              </a:ext>
            </a:extLst>
          </p:cNvPr>
          <p:cNvGrpSpPr/>
          <p:nvPr/>
        </p:nvGrpSpPr>
        <p:grpSpPr>
          <a:xfrm>
            <a:off x="8686800" y="1478232"/>
            <a:ext cx="2593853" cy="4576710"/>
            <a:chOff x="9223129" y="1422863"/>
            <a:chExt cx="2593853" cy="4576710"/>
          </a:xfrm>
        </p:grpSpPr>
        <p:grpSp>
          <p:nvGrpSpPr>
            <p:cNvPr id="188" name="Group 222">
              <a:extLst>
                <a:ext uri="{FF2B5EF4-FFF2-40B4-BE49-F238E27FC236}">
                  <a16:creationId xmlns:a16="http://schemas.microsoft.com/office/drawing/2014/main" id="{79871999-4DB9-C249-8CDF-583F2755BA67}"/>
                </a:ext>
              </a:extLst>
            </p:cNvPr>
            <p:cNvGrpSpPr>
              <a:grpSpLocks/>
            </p:cNvGrpSpPr>
            <p:nvPr/>
          </p:nvGrpSpPr>
          <p:grpSpPr bwMode="auto">
            <a:xfrm>
              <a:off x="10456412" y="2937290"/>
              <a:ext cx="304800" cy="381000"/>
              <a:chOff x="4272" y="3072"/>
              <a:chExt cx="192" cy="240"/>
            </a:xfrm>
          </p:grpSpPr>
          <p:sp>
            <p:nvSpPr>
              <p:cNvPr id="289" name="Line 99">
                <a:extLst>
                  <a:ext uri="{FF2B5EF4-FFF2-40B4-BE49-F238E27FC236}">
                    <a16:creationId xmlns:a16="http://schemas.microsoft.com/office/drawing/2014/main" id="{8AFCBC63-41AA-EA46-839E-CB549066AA2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0">
                <a:extLst>
                  <a:ext uri="{FF2B5EF4-FFF2-40B4-BE49-F238E27FC236}">
                    <a16:creationId xmlns:a16="http://schemas.microsoft.com/office/drawing/2014/main" id="{B2F71229-2DD0-5647-8947-BD27E68DD40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1">
                <a:extLst>
                  <a:ext uri="{FF2B5EF4-FFF2-40B4-BE49-F238E27FC236}">
                    <a16:creationId xmlns:a16="http://schemas.microsoft.com/office/drawing/2014/main" id="{51DF6EE5-B4A9-C84C-AE76-3DD87574BC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2">
                <a:extLst>
                  <a:ext uri="{FF2B5EF4-FFF2-40B4-BE49-F238E27FC236}">
                    <a16:creationId xmlns:a16="http://schemas.microsoft.com/office/drawing/2014/main" id="{7F87F697-85E9-9346-AD34-5F10323897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3">
                <a:extLst>
                  <a:ext uri="{FF2B5EF4-FFF2-40B4-BE49-F238E27FC236}">
                    <a16:creationId xmlns:a16="http://schemas.microsoft.com/office/drawing/2014/main" id="{86723112-C452-A54E-A5D0-9EF2A656729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4">
                <a:extLst>
                  <a:ext uri="{FF2B5EF4-FFF2-40B4-BE49-F238E27FC236}">
                    <a16:creationId xmlns:a16="http://schemas.microsoft.com/office/drawing/2014/main" id="{99065DFB-FE97-244F-B8C2-CC2E7A5EFD1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9" name="TextBox 188">
              <a:extLst>
                <a:ext uri="{FF2B5EF4-FFF2-40B4-BE49-F238E27FC236}">
                  <a16:creationId xmlns:a16="http://schemas.microsoft.com/office/drawing/2014/main" id="{DEE7D6FA-CF0B-5E42-A472-C38859DA97F6}"/>
                </a:ext>
              </a:extLst>
            </p:cNvPr>
            <p:cNvSpPr txBox="1"/>
            <p:nvPr/>
          </p:nvSpPr>
          <p:spPr>
            <a:xfrm flipH="1">
              <a:off x="9528243" y="2838180"/>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2N2222A</a:t>
              </a:r>
              <a:endParaRPr lang="en-US" sz="1400" dirty="0">
                <a:solidFill>
                  <a:srgbClr val="000000"/>
                </a:solidFill>
                <a:latin typeface="Calibri"/>
                <a:ea typeface="Calibri"/>
                <a:cs typeface="Calibri"/>
                <a:sym typeface="Calibri"/>
              </a:endParaRPr>
            </a:p>
          </p:txBody>
        </p:sp>
        <p:sp>
          <p:nvSpPr>
            <p:cNvPr id="190" name="Oval 189">
              <a:extLst>
                <a:ext uri="{FF2B5EF4-FFF2-40B4-BE49-F238E27FC236}">
                  <a16:creationId xmlns:a16="http://schemas.microsoft.com/office/drawing/2014/main" id="{C76F69E3-D254-C94F-B54D-242DD7892C0F}"/>
                </a:ext>
              </a:extLst>
            </p:cNvPr>
            <p:cNvSpPr/>
            <p:nvPr/>
          </p:nvSpPr>
          <p:spPr>
            <a:xfrm>
              <a:off x="11506748" y="22300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45DC59EA-AFE6-5D4B-8F8F-BC56F842E83A}"/>
                </a:ext>
              </a:extLst>
            </p:cNvPr>
            <p:cNvCxnSpPr>
              <a:cxnSpLocks/>
            </p:cNvCxnSpPr>
            <p:nvPr/>
          </p:nvCxnSpPr>
          <p:spPr>
            <a:xfrm flipH="1">
              <a:off x="10591866" y="2273541"/>
              <a:ext cx="914400"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2" name="Freeform 191">
              <a:extLst>
                <a:ext uri="{FF2B5EF4-FFF2-40B4-BE49-F238E27FC236}">
                  <a16:creationId xmlns:a16="http://schemas.microsoft.com/office/drawing/2014/main" id="{08C9A48D-6FDB-2148-917F-98A80BA028BE}"/>
                </a:ext>
              </a:extLst>
            </p:cNvPr>
            <p:cNvSpPr>
              <a:spLocks noChangeAspect="1"/>
            </p:cNvSpPr>
            <p:nvPr/>
          </p:nvSpPr>
          <p:spPr bwMode="auto">
            <a:xfrm rot="5400000">
              <a:off x="9603287" y="293104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93" name="Straight Connector 192">
              <a:extLst>
                <a:ext uri="{FF2B5EF4-FFF2-40B4-BE49-F238E27FC236}">
                  <a16:creationId xmlns:a16="http://schemas.microsoft.com/office/drawing/2014/main" id="{6860B890-30A1-0C44-A809-6C85E70325FF}"/>
                </a:ext>
              </a:extLst>
            </p:cNvPr>
            <p:cNvCxnSpPr>
              <a:cxnSpLocks/>
            </p:cNvCxnSpPr>
            <p:nvPr/>
          </p:nvCxnSpPr>
          <p:spPr>
            <a:xfrm flipH="1">
              <a:off x="10317069" y="4235779"/>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94" name="Group 222">
              <a:extLst>
                <a:ext uri="{FF2B5EF4-FFF2-40B4-BE49-F238E27FC236}">
                  <a16:creationId xmlns:a16="http://schemas.microsoft.com/office/drawing/2014/main" id="{9B690DB6-797F-054B-8A75-FE3E3693DEE3}"/>
                </a:ext>
              </a:extLst>
            </p:cNvPr>
            <p:cNvGrpSpPr>
              <a:grpSpLocks/>
            </p:cNvGrpSpPr>
            <p:nvPr/>
          </p:nvGrpSpPr>
          <p:grpSpPr bwMode="auto">
            <a:xfrm>
              <a:off x="10188914" y="5560555"/>
              <a:ext cx="304800" cy="381000"/>
              <a:chOff x="4272" y="3072"/>
              <a:chExt cx="192" cy="240"/>
            </a:xfrm>
          </p:grpSpPr>
          <p:sp>
            <p:nvSpPr>
              <p:cNvPr id="283" name="Line 99">
                <a:extLst>
                  <a:ext uri="{FF2B5EF4-FFF2-40B4-BE49-F238E27FC236}">
                    <a16:creationId xmlns:a16="http://schemas.microsoft.com/office/drawing/2014/main" id="{FB1B1241-2635-414F-A1E2-2636558F695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00">
                <a:extLst>
                  <a:ext uri="{FF2B5EF4-FFF2-40B4-BE49-F238E27FC236}">
                    <a16:creationId xmlns:a16="http://schemas.microsoft.com/office/drawing/2014/main" id="{1CAFCED6-18C7-7C47-8239-3D09AAD0E0FD}"/>
                  </a:ext>
                </a:extLst>
              </p:cNvPr>
              <p:cNvSpPr>
                <a:spLocks noChangeAspect="1" noChangeShapeType="1"/>
              </p:cNvSpPr>
              <p:nvPr/>
            </p:nvSpPr>
            <p:spPr bwMode="auto">
              <a:xfrm>
                <a:off x="4365"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1">
                <a:extLst>
                  <a:ext uri="{FF2B5EF4-FFF2-40B4-BE49-F238E27FC236}">
                    <a16:creationId xmlns:a16="http://schemas.microsoft.com/office/drawing/2014/main" id="{FEE4396F-DC59-8A40-888A-20763093CEA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2">
                <a:extLst>
                  <a:ext uri="{FF2B5EF4-FFF2-40B4-BE49-F238E27FC236}">
                    <a16:creationId xmlns:a16="http://schemas.microsoft.com/office/drawing/2014/main" id="{3517334D-CFCD-2D4E-AF2A-4BDFD16BD69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3">
                <a:extLst>
                  <a:ext uri="{FF2B5EF4-FFF2-40B4-BE49-F238E27FC236}">
                    <a16:creationId xmlns:a16="http://schemas.microsoft.com/office/drawing/2014/main" id="{57F9B7AE-167F-E94F-A107-A62D5BE9325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4">
                <a:extLst>
                  <a:ext uri="{FF2B5EF4-FFF2-40B4-BE49-F238E27FC236}">
                    <a16:creationId xmlns:a16="http://schemas.microsoft.com/office/drawing/2014/main" id="{5FAFCC47-AFD0-314E-8D4D-EF97FF2AEF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5" name="TextBox 194">
              <a:extLst>
                <a:ext uri="{FF2B5EF4-FFF2-40B4-BE49-F238E27FC236}">
                  <a16:creationId xmlns:a16="http://schemas.microsoft.com/office/drawing/2014/main" id="{EE7F77DD-2D2B-264A-8A28-372FAE310EC8}"/>
                </a:ext>
              </a:extLst>
            </p:cNvPr>
            <p:cNvSpPr txBox="1"/>
            <p:nvPr/>
          </p:nvSpPr>
          <p:spPr>
            <a:xfrm flipH="1">
              <a:off x="9775732" y="5095355"/>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56</a:t>
              </a:r>
            </a:p>
            <a:p>
              <a:pPr defTabSz="457200" latinLnBrk="1" hangingPunct="0"/>
              <a:r>
                <a:rPr lang="en-US" sz="1400" dirty="0">
                  <a:solidFill>
                    <a:srgbClr val="000000"/>
                  </a:solidFill>
                </a:rPr>
                <a:t>10uF</a:t>
              </a:r>
              <a:endParaRPr lang="en-US" sz="1400" dirty="0">
                <a:solidFill>
                  <a:srgbClr val="000000"/>
                </a:solidFill>
                <a:latin typeface="Calibri"/>
                <a:ea typeface="Calibri"/>
                <a:cs typeface="Calibri"/>
                <a:sym typeface="Calibri"/>
              </a:endParaRPr>
            </a:p>
          </p:txBody>
        </p:sp>
        <p:sp>
          <p:nvSpPr>
            <p:cNvPr id="196" name="TextBox 195">
              <a:extLst>
                <a:ext uri="{FF2B5EF4-FFF2-40B4-BE49-F238E27FC236}">
                  <a16:creationId xmlns:a16="http://schemas.microsoft.com/office/drawing/2014/main" id="{A62186D4-7E92-3840-9B79-B81CA0A42FC8}"/>
                </a:ext>
              </a:extLst>
            </p:cNvPr>
            <p:cNvSpPr txBox="1"/>
            <p:nvPr/>
          </p:nvSpPr>
          <p:spPr>
            <a:xfrm flipH="1">
              <a:off x="10178524" y="142286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97" name="TextBox 196">
              <a:extLst>
                <a:ext uri="{FF2B5EF4-FFF2-40B4-BE49-F238E27FC236}">
                  <a16:creationId xmlns:a16="http://schemas.microsoft.com/office/drawing/2014/main" id="{14103A40-DE3A-4840-BC3F-F4B24F0738A5}"/>
                </a:ext>
              </a:extLst>
            </p:cNvPr>
            <p:cNvSpPr txBox="1"/>
            <p:nvPr/>
          </p:nvSpPr>
          <p:spPr>
            <a:xfrm flipH="1">
              <a:off x="11438470" y="1900182"/>
              <a:ext cx="3224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3E15D5C-BB0D-0240-A957-6FCAC97D35D3}"/>
                    </a:ext>
                  </a:extLst>
                </p:cNvPr>
                <p:cNvSpPr txBox="1"/>
                <p:nvPr/>
              </p:nvSpPr>
              <p:spPr>
                <a:xfrm flipH="1">
                  <a:off x="9527235" y="3384147"/>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ea typeface="Cambria Math" panose="02040503050406030204" pitchFamily="18" charset="0"/>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36" name="TextBox 35">
                  <a:extLst>
                    <a:ext uri="{FF2B5EF4-FFF2-40B4-BE49-F238E27FC236}">
                      <a16:creationId xmlns:a16="http://schemas.microsoft.com/office/drawing/2014/main" id="{137A1D6D-F9BD-1B45-BD96-579F106B2117}"/>
                    </a:ext>
                  </a:extLst>
                </p:cNvPr>
                <p:cNvSpPr txBox="1">
                  <a:spLocks noRot="1" noChangeAspect="1" noMove="1" noResize="1" noEditPoints="1" noAdjustHandles="1" noChangeArrowheads="1" noChangeShapeType="1" noTextEdit="1"/>
                </p:cNvSpPr>
                <p:nvPr/>
              </p:nvSpPr>
              <p:spPr>
                <a:xfrm flipH="1">
                  <a:off x="9527235" y="3384147"/>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grpSp>
          <p:nvGrpSpPr>
            <p:cNvPr id="199" name="Group 478">
              <a:extLst>
                <a:ext uri="{FF2B5EF4-FFF2-40B4-BE49-F238E27FC236}">
                  <a16:creationId xmlns:a16="http://schemas.microsoft.com/office/drawing/2014/main" id="{0B2401E5-C59A-DF4F-AE33-1229CBD93ED7}"/>
                </a:ext>
              </a:extLst>
            </p:cNvPr>
            <p:cNvGrpSpPr>
              <a:grpSpLocks/>
            </p:cNvGrpSpPr>
            <p:nvPr/>
          </p:nvGrpSpPr>
          <p:grpSpPr bwMode="auto">
            <a:xfrm flipH="1">
              <a:off x="9930342" y="3011398"/>
              <a:ext cx="401622" cy="609600"/>
              <a:chOff x="4656" y="1344"/>
              <a:chExt cx="192" cy="384"/>
            </a:xfrm>
          </p:grpSpPr>
          <p:sp>
            <p:nvSpPr>
              <p:cNvPr id="279" name="Freeform 278">
                <a:extLst>
                  <a:ext uri="{FF2B5EF4-FFF2-40B4-BE49-F238E27FC236}">
                    <a16:creationId xmlns:a16="http://schemas.microsoft.com/office/drawing/2014/main" id="{B0EE7D55-2157-E54F-BE35-57A8162D5AAD}"/>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80" name="Line 36">
                <a:extLst>
                  <a:ext uri="{FF2B5EF4-FFF2-40B4-BE49-F238E27FC236}">
                    <a16:creationId xmlns:a16="http://schemas.microsoft.com/office/drawing/2014/main" id="{1BB52AE9-F955-A843-BE0C-8E267E649D9B}"/>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1" name="Line 37">
                <a:extLst>
                  <a:ext uri="{FF2B5EF4-FFF2-40B4-BE49-F238E27FC236}">
                    <a16:creationId xmlns:a16="http://schemas.microsoft.com/office/drawing/2014/main" id="{D59DEEDA-DD66-BC41-B0A9-6AD5815A987B}"/>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2" name="Freeform 281">
                <a:extLst>
                  <a:ext uri="{FF2B5EF4-FFF2-40B4-BE49-F238E27FC236}">
                    <a16:creationId xmlns:a16="http://schemas.microsoft.com/office/drawing/2014/main" id="{885CB8AA-C1A8-8C4E-BD0E-50EAB3524F0D}"/>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200" name="Freeform 199">
              <a:extLst>
                <a:ext uri="{FF2B5EF4-FFF2-40B4-BE49-F238E27FC236}">
                  <a16:creationId xmlns:a16="http://schemas.microsoft.com/office/drawing/2014/main" id="{2366E556-81A4-4744-8BC8-C2CAA4C2FDC5}"/>
                </a:ext>
              </a:extLst>
            </p:cNvPr>
            <p:cNvSpPr>
              <a:spLocks noChangeAspect="1"/>
            </p:cNvSpPr>
            <p:nvPr/>
          </p:nvSpPr>
          <p:spPr bwMode="auto">
            <a:xfrm>
              <a:off x="11296513" y="227354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1" name="Oval 200">
              <a:extLst>
                <a:ext uri="{FF2B5EF4-FFF2-40B4-BE49-F238E27FC236}">
                  <a16:creationId xmlns:a16="http://schemas.microsoft.com/office/drawing/2014/main" id="{871439C5-940B-3142-AF6B-B66C13436FE7}"/>
                </a:ext>
              </a:extLst>
            </p:cNvPr>
            <p:cNvSpPr/>
            <p:nvPr/>
          </p:nvSpPr>
          <p:spPr>
            <a:xfrm>
              <a:off x="10281074" y="497176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C615ED4-1ECB-954B-BCD0-9B430A287E67}"/>
                </a:ext>
              </a:extLst>
            </p:cNvPr>
            <p:cNvSpPr/>
            <p:nvPr/>
          </p:nvSpPr>
          <p:spPr>
            <a:xfrm>
              <a:off x="10282345" y="420122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3" name="Group 222">
              <a:extLst>
                <a:ext uri="{FF2B5EF4-FFF2-40B4-BE49-F238E27FC236}">
                  <a16:creationId xmlns:a16="http://schemas.microsoft.com/office/drawing/2014/main" id="{E0A548D2-9A80-1141-80AD-9271087C8E76}"/>
                </a:ext>
              </a:extLst>
            </p:cNvPr>
            <p:cNvGrpSpPr>
              <a:grpSpLocks/>
            </p:cNvGrpSpPr>
            <p:nvPr/>
          </p:nvGrpSpPr>
          <p:grpSpPr bwMode="auto">
            <a:xfrm>
              <a:off x="11223724" y="2988818"/>
              <a:ext cx="304800" cy="381000"/>
              <a:chOff x="4272" y="3072"/>
              <a:chExt cx="192" cy="240"/>
            </a:xfrm>
          </p:grpSpPr>
          <p:sp>
            <p:nvSpPr>
              <p:cNvPr id="273" name="Line 99">
                <a:extLst>
                  <a:ext uri="{FF2B5EF4-FFF2-40B4-BE49-F238E27FC236}">
                    <a16:creationId xmlns:a16="http://schemas.microsoft.com/office/drawing/2014/main" id="{B8594594-E8D8-A046-BFB9-671E5C726D6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0">
                <a:extLst>
                  <a:ext uri="{FF2B5EF4-FFF2-40B4-BE49-F238E27FC236}">
                    <a16:creationId xmlns:a16="http://schemas.microsoft.com/office/drawing/2014/main" id="{BD4050E0-3D82-5248-8903-A779F51F5B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1">
                <a:extLst>
                  <a:ext uri="{FF2B5EF4-FFF2-40B4-BE49-F238E27FC236}">
                    <a16:creationId xmlns:a16="http://schemas.microsoft.com/office/drawing/2014/main" id="{1A7970C8-B317-CA48-AF96-1D2C849BEEA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2">
                <a:extLst>
                  <a:ext uri="{FF2B5EF4-FFF2-40B4-BE49-F238E27FC236}">
                    <a16:creationId xmlns:a16="http://schemas.microsoft.com/office/drawing/2014/main" id="{D5CCA7A6-C614-BE40-806B-0931461D6C0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3">
                <a:extLst>
                  <a:ext uri="{FF2B5EF4-FFF2-40B4-BE49-F238E27FC236}">
                    <a16:creationId xmlns:a16="http://schemas.microsoft.com/office/drawing/2014/main" id="{0F0B667C-ECE7-2D48-89BD-45D1CD82611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
                <a:extLst>
                  <a:ext uri="{FF2B5EF4-FFF2-40B4-BE49-F238E27FC236}">
                    <a16:creationId xmlns:a16="http://schemas.microsoft.com/office/drawing/2014/main" id="{07B2018E-BAAD-ED4B-AE61-54D3C89EE97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 name="Oval 203">
              <a:extLst>
                <a:ext uri="{FF2B5EF4-FFF2-40B4-BE49-F238E27FC236}">
                  <a16:creationId xmlns:a16="http://schemas.microsoft.com/office/drawing/2014/main" id="{24A16DC6-7B7C-B145-9685-9F676CCAC60C}"/>
                </a:ext>
              </a:extLst>
            </p:cNvPr>
            <p:cNvSpPr/>
            <p:nvPr/>
          </p:nvSpPr>
          <p:spPr>
            <a:xfrm>
              <a:off x="9278914" y="326429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49F7C713-96C0-024A-AF1C-DDC3F70E9A36}"/>
                </a:ext>
              </a:extLst>
            </p:cNvPr>
            <p:cNvGrpSpPr/>
            <p:nvPr/>
          </p:nvGrpSpPr>
          <p:grpSpPr>
            <a:xfrm>
              <a:off x="10252027" y="2263309"/>
              <a:ext cx="427602" cy="762000"/>
              <a:chOff x="2266478" y="2277813"/>
              <a:chExt cx="427602" cy="762000"/>
            </a:xfrm>
          </p:grpSpPr>
          <p:grpSp>
            <p:nvGrpSpPr>
              <p:cNvPr id="245" name="Group 267">
                <a:extLst>
                  <a:ext uri="{FF2B5EF4-FFF2-40B4-BE49-F238E27FC236}">
                    <a16:creationId xmlns:a16="http://schemas.microsoft.com/office/drawing/2014/main" id="{6B0AF19D-2F8B-214C-87DB-920132A2F166}"/>
                  </a:ext>
                </a:extLst>
              </p:cNvPr>
              <p:cNvGrpSpPr>
                <a:grpSpLocks/>
              </p:cNvGrpSpPr>
              <p:nvPr/>
            </p:nvGrpSpPr>
            <p:grpSpPr bwMode="auto">
              <a:xfrm>
                <a:off x="2266478" y="2277813"/>
                <a:ext cx="152400" cy="762000"/>
                <a:chOff x="3935" y="1728"/>
                <a:chExt cx="96" cy="480"/>
              </a:xfrm>
            </p:grpSpPr>
            <p:sp>
              <p:nvSpPr>
                <p:cNvPr id="260" name="Arc 268">
                  <a:extLst>
                    <a:ext uri="{FF2B5EF4-FFF2-40B4-BE49-F238E27FC236}">
                      <a16:creationId xmlns:a16="http://schemas.microsoft.com/office/drawing/2014/main" id="{4D274147-6C94-4B4B-87D4-9FE2BD4419CA}"/>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1" name="Arc 269">
                  <a:extLst>
                    <a:ext uri="{FF2B5EF4-FFF2-40B4-BE49-F238E27FC236}">
                      <a16:creationId xmlns:a16="http://schemas.microsoft.com/office/drawing/2014/main" id="{4CFAFB3A-8EAD-764C-8F88-3AEC27B8772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2" name="Arc 270">
                  <a:extLst>
                    <a:ext uri="{FF2B5EF4-FFF2-40B4-BE49-F238E27FC236}">
                      <a16:creationId xmlns:a16="http://schemas.microsoft.com/office/drawing/2014/main" id="{7C898F96-E3B3-D84C-B060-D4C3F31EB46B}"/>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3" name="Arc 271">
                  <a:extLst>
                    <a:ext uri="{FF2B5EF4-FFF2-40B4-BE49-F238E27FC236}">
                      <a16:creationId xmlns:a16="http://schemas.microsoft.com/office/drawing/2014/main" id="{DFA6B333-E254-614C-A524-EE180F3CDD3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4" name="Line 272">
                  <a:extLst>
                    <a:ext uri="{FF2B5EF4-FFF2-40B4-BE49-F238E27FC236}">
                      <a16:creationId xmlns:a16="http://schemas.microsoft.com/office/drawing/2014/main" id="{F821080D-8387-224A-9513-18081B7F42E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273">
                  <a:extLst>
                    <a:ext uri="{FF2B5EF4-FFF2-40B4-BE49-F238E27FC236}">
                      <a16:creationId xmlns:a16="http://schemas.microsoft.com/office/drawing/2014/main" id="{16557923-36A6-0341-8E69-131F978E97BC}"/>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Arc 274">
                  <a:extLst>
                    <a:ext uri="{FF2B5EF4-FFF2-40B4-BE49-F238E27FC236}">
                      <a16:creationId xmlns:a16="http://schemas.microsoft.com/office/drawing/2014/main" id="{D7C5555B-990F-8443-B144-8AE350AEB9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 name="Arc 275">
                  <a:extLst>
                    <a:ext uri="{FF2B5EF4-FFF2-40B4-BE49-F238E27FC236}">
                      <a16:creationId xmlns:a16="http://schemas.microsoft.com/office/drawing/2014/main" id="{806AC076-9D0F-944E-A24B-8A36BC7F9E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8" name="Arc 276">
                  <a:extLst>
                    <a:ext uri="{FF2B5EF4-FFF2-40B4-BE49-F238E27FC236}">
                      <a16:creationId xmlns:a16="http://schemas.microsoft.com/office/drawing/2014/main" id="{65CDFABD-BA55-844F-99B9-BE06C59E8A7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Arc 277">
                  <a:extLst>
                    <a:ext uri="{FF2B5EF4-FFF2-40B4-BE49-F238E27FC236}">
                      <a16:creationId xmlns:a16="http://schemas.microsoft.com/office/drawing/2014/main" id="{DCA290BB-ECB8-2049-B3DE-62651F63EE6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0" name="Arc 278">
                  <a:extLst>
                    <a:ext uri="{FF2B5EF4-FFF2-40B4-BE49-F238E27FC236}">
                      <a16:creationId xmlns:a16="http://schemas.microsoft.com/office/drawing/2014/main" id="{EE9C0467-E096-014A-B4BE-886AFF1438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1" name="Arc 279">
                  <a:extLst>
                    <a:ext uri="{FF2B5EF4-FFF2-40B4-BE49-F238E27FC236}">
                      <a16:creationId xmlns:a16="http://schemas.microsoft.com/office/drawing/2014/main" id="{0D83E611-7E19-A846-938D-9A281822311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2" name="Arc 280">
                  <a:extLst>
                    <a:ext uri="{FF2B5EF4-FFF2-40B4-BE49-F238E27FC236}">
                      <a16:creationId xmlns:a16="http://schemas.microsoft.com/office/drawing/2014/main" id="{F8682CD5-CFEB-B746-B172-E5D7BB558B6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46" name="Group 281">
                <a:extLst>
                  <a:ext uri="{FF2B5EF4-FFF2-40B4-BE49-F238E27FC236}">
                    <a16:creationId xmlns:a16="http://schemas.microsoft.com/office/drawing/2014/main" id="{050EF913-5EEF-284C-8CD1-EC3EE772332F}"/>
                  </a:ext>
                </a:extLst>
              </p:cNvPr>
              <p:cNvGrpSpPr>
                <a:grpSpLocks/>
              </p:cNvGrpSpPr>
              <p:nvPr/>
            </p:nvGrpSpPr>
            <p:grpSpPr bwMode="auto">
              <a:xfrm flipH="1">
                <a:off x="2541680" y="2277813"/>
                <a:ext cx="152400" cy="762000"/>
                <a:chOff x="3935" y="1728"/>
                <a:chExt cx="96" cy="480"/>
              </a:xfrm>
            </p:grpSpPr>
            <p:sp>
              <p:nvSpPr>
                <p:cNvPr id="247" name="Arc 282">
                  <a:extLst>
                    <a:ext uri="{FF2B5EF4-FFF2-40B4-BE49-F238E27FC236}">
                      <a16:creationId xmlns:a16="http://schemas.microsoft.com/office/drawing/2014/main" id="{C52DFB88-8695-E643-B852-6F454754FED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8" name="Arc 283">
                  <a:extLst>
                    <a:ext uri="{FF2B5EF4-FFF2-40B4-BE49-F238E27FC236}">
                      <a16:creationId xmlns:a16="http://schemas.microsoft.com/office/drawing/2014/main" id="{5E6CB2F8-54C6-FA46-952D-9F447CDD700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9" name="Arc 284">
                  <a:extLst>
                    <a:ext uri="{FF2B5EF4-FFF2-40B4-BE49-F238E27FC236}">
                      <a16:creationId xmlns:a16="http://schemas.microsoft.com/office/drawing/2014/main" id="{58AC5291-D427-3D46-AE47-F60E910C3713}"/>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0" name="Arc 285">
                  <a:extLst>
                    <a:ext uri="{FF2B5EF4-FFF2-40B4-BE49-F238E27FC236}">
                      <a16:creationId xmlns:a16="http://schemas.microsoft.com/office/drawing/2014/main" id="{48CE72E4-8A51-6347-A047-335AC7391C8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1" name="Line 286">
                  <a:extLst>
                    <a:ext uri="{FF2B5EF4-FFF2-40B4-BE49-F238E27FC236}">
                      <a16:creationId xmlns:a16="http://schemas.microsoft.com/office/drawing/2014/main" id="{DC2370D8-1191-4145-81BC-E68B58637FB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287">
                  <a:extLst>
                    <a:ext uri="{FF2B5EF4-FFF2-40B4-BE49-F238E27FC236}">
                      <a16:creationId xmlns:a16="http://schemas.microsoft.com/office/drawing/2014/main" id="{E93F9612-567C-554C-B25A-DDFE81068F04}"/>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Arc 288">
                  <a:extLst>
                    <a:ext uri="{FF2B5EF4-FFF2-40B4-BE49-F238E27FC236}">
                      <a16:creationId xmlns:a16="http://schemas.microsoft.com/office/drawing/2014/main" id="{17E31AAC-1E6A-254D-84B2-C70319B07D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4" name="Arc 289">
                  <a:extLst>
                    <a:ext uri="{FF2B5EF4-FFF2-40B4-BE49-F238E27FC236}">
                      <a16:creationId xmlns:a16="http://schemas.microsoft.com/office/drawing/2014/main" id="{3B5DC532-04C4-6648-AD4A-0F626A1D1EDB}"/>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5" name="Arc 290">
                  <a:extLst>
                    <a:ext uri="{FF2B5EF4-FFF2-40B4-BE49-F238E27FC236}">
                      <a16:creationId xmlns:a16="http://schemas.microsoft.com/office/drawing/2014/main" id="{821F4D1A-3F00-0443-ABD7-16B9B04D5C63}"/>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 name="Arc 291">
                  <a:extLst>
                    <a:ext uri="{FF2B5EF4-FFF2-40B4-BE49-F238E27FC236}">
                      <a16:creationId xmlns:a16="http://schemas.microsoft.com/office/drawing/2014/main" id="{D7CFB5F7-F6A8-404B-9702-2D9D483680E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7" name="Arc 292">
                  <a:extLst>
                    <a:ext uri="{FF2B5EF4-FFF2-40B4-BE49-F238E27FC236}">
                      <a16:creationId xmlns:a16="http://schemas.microsoft.com/office/drawing/2014/main" id="{F43DAFD9-60EF-9E4E-9945-179CE79E125B}"/>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8" name="Arc 293">
                  <a:extLst>
                    <a:ext uri="{FF2B5EF4-FFF2-40B4-BE49-F238E27FC236}">
                      <a16:creationId xmlns:a16="http://schemas.microsoft.com/office/drawing/2014/main" id="{8FA13F61-26BB-DB45-A59E-7A60FEF4C90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9" name="Arc 294">
                  <a:extLst>
                    <a:ext uri="{FF2B5EF4-FFF2-40B4-BE49-F238E27FC236}">
                      <a16:creationId xmlns:a16="http://schemas.microsoft.com/office/drawing/2014/main" id="{9D856CFE-D2C8-7042-A2C6-1A3C88A6924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206" name="TextBox 205">
              <a:extLst>
                <a:ext uri="{FF2B5EF4-FFF2-40B4-BE49-F238E27FC236}">
                  <a16:creationId xmlns:a16="http://schemas.microsoft.com/office/drawing/2014/main" id="{6ED70F18-F78F-FD47-9D82-EDA448CFA161}"/>
                </a:ext>
              </a:extLst>
            </p:cNvPr>
            <p:cNvSpPr txBox="1"/>
            <p:nvPr/>
          </p:nvSpPr>
          <p:spPr>
            <a:xfrm>
              <a:off x="9921159" y="2376887"/>
              <a:ext cx="36727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1</a:t>
              </a:r>
            </a:p>
          </p:txBody>
        </p:sp>
        <p:sp>
          <p:nvSpPr>
            <p:cNvPr id="207" name="Freeform 206">
              <a:extLst>
                <a:ext uri="{FF2B5EF4-FFF2-40B4-BE49-F238E27FC236}">
                  <a16:creationId xmlns:a16="http://schemas.microsoft.com/office/drawing/2014/main" id="{63200435-48CC-FA41-8732-3E1B5796F323}"/>
                </a:ext>
              </a:extLst>
            </p:cNvPr>
            <p:cNvSpPr>
              <a:spLocks noChangeAspect="1"/>
            </p:cNvSpPr>
            <p:nvPr/>
          </p:nvSpPr>
          <p:spPr bwMode="auto">
            <a:xfrm flipH="1">
              <a:off x="10245738" y="3541112"/>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8" name="Freeform 207">
              <a:extLst>
                <a:ext uri="{FF2B5EF4-FFF2-40B4-BE49-F238E27FC236}">
                  <a16:creationId xmlns:a16="http://schemas.microsoft.com/office/drawing/2014/main" id="{CA36A375-EC1B-5743-A5AC-54C11CE32041}"/>
                </a:ext>
              </a:extLst>
            </p:cNvPr>
            <p:cNvSpPr>
              <a:spLocks noChangeAspect="1"/>
            </p:cNvSpPr>
            <p:nvPr/>
          </p:nvSpPr>
          <p:spPr bwMode="auto">
            <a:xfrm flipH="1">
              <a:off x="10249280" y="4193247"/>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09" name="Group 210">
              <a:extLst>
                <a:ext uri="{FF2B5EF4-FFF2-40B4-BE49-F238E27FC236}">
                  <a16:creationId xmlns:a16="http://schemas.microsoft.com/office/drawing/2014/main" id="{0C1BC9CA-75EB-554F-A561-165358F21147}"/>
                </a:ext>
              </a:extLst>
            </p:cNvPr>
            <p:cNvGrpSpPr>
              <a:grpSpLocks/>
            </p:cNvGrpSpPr>
            <p:nvPr/>
          </p:nvGrpSpPr>
          <p:grpSpPr bwMode="auto">
            <a:xfrm>
              <a:off x="10185027" y="4881380"/>
              <a:ext cx="304800" cy="762000"/>
              <a:chOff x="3216" y="1728"/>
              <a:chExt cx="192" cy="480"/>
            </a:xfrm>
          </p:grpSpPr>
          <p:sp>
            <p:nvSpPr>
              <p:cNvPr id="241" name="Line 8">
                <a:extLst>
                  <a:ext uri="{FF2B5EF4-FFF2-40B4-BE49-F238E27FC236}">
                    <a16:creationId xmlns:a16="http://schemas.microsoft.com/office/drawing/2014/main" id="{005578A2-5C36-FC42-9AC9-6E4707642D9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 name="Line 9">
                <a:extLst>
                  <a:ext uri="{FF2B5EF4-FFF2-40B4-BE49-F238E27FC236}">
                    <a16:creationId xmlns:a16="http://schemas.microsoft.com/office/drawing/2014/main" id="{327EA424-F67B-5943-8CEC-EE3D588A199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10">
                <a:extLst>
                  <a:ext uri="{FF2B5EF4-FFF2-40B4-BE49-F238E27FC236}">
                    <a16:creationId xmlns:a16="http://schemas.microsoft.com/office/drawing/2014/main" id="{74A3D0D4-AFEF-414E-B71E-29EB2DB71B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11">
                <a:extLst>
                  <a:ext uri="{FF2B5EF4-FFF2-40B4-BE49-F238E27FC236}">
                    <a16:creationId xmlns:a16="http://schemas.microsoft.com/office/drawing/2014/main" id="{D3F8DC3F-C021-CD45-B649-4AE7F9DF87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0" name="Group 218">
              <a:extLst>
                <a:ext uri="{FF2B5EF4-FFF2-40B4-BE49-F238E27FC236}">
                  <a16:creationId xmlns:a16="http://schemas.microsoft.com/office/drawing/2014/main" id="{9D37C9AA-8DAF-414B-90F0-CE0223EEB5CB}"/>
                </a:ext>
              </a:extLst>
            </p:cNvPr>
            <p:cNvGrpSpPr>
              <a:grpSpLocks/>
            </p:cNvGrpSpPr>
            <p:nvPr/>
          </p:nvGrpSpPr>
          <p:grpSpPr bwMode="auto">
            <a:xfrm rot="5400000">
              <a:off x="10635723" y="4643087"/>
              <a:ext cx="152400" cy="762000"/>
              <a:chOff x="5280" y="1200"/>
              <a:chExt cx="96" cy="480"/>
            </a:xfrm>
          </p:grpSpPr>
          <p:sp>
            <p:nvSpPr>
              <p:cNvPr id="237" name="Line 106">
                <a:extLst>
                  <a:ext uri="{FF2B5EF4-FFF2-40B4-BE49-F238E27FC236}">
                    <a16:creationId xmlns:a16="http://schemas.microsoft.com/office/drawing/2014/main" id="{F31B647B-EAF9-D84B-8302-6DDF8BDD739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7">
                <a:extLst>
                  <a:ext uri="{FF2B5EF4-FFF2-40B4-BE49-F238E27FC236}">
                    <a16:creationId xmlns:a16="http://schemas.microsoft.com/office/drawing/2014/main" id="{68C2A43B-C6D5-9542-A748-F31E32F15FF5}"/>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Freeform 108">
                <a:extLst>
                  <a:ext uri="{FF2B5EF4-FFF2-40B4-BE49-F238E27FC236}">
                    <a16:creationId xmlns:a16="http://schemas.microsoft.com/office/drawing/2014/main" id="{52BC876A-94F2-2341-AD55-D30855E81F3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40" name="Line 109">
                <a:extLst>
                  <a:ext uri="{FF2B5EF4-FFF2-40B4-BE49-F238E27FC236}">
                    <a16:creationId xmlns:a16="http://schemas.microsoft.com/office/drawing/2014/main" id="{8F483BDA-64FE-214B-AE44-FC32A5C30BAA}"/>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11" name="Straight Connector 210">
              <a:extLst>
                <a:ext uri="{FF2B5EF4-FFF2-40B4-BE49-F238E27FC236}">
                  <a16:creationId xmlns:a16="http://schemas.microsoft.com/office/drawing/2014/main" id="{CFE24DA6-8514-FF43-AEE5-670DA71BE713}"/>
                </a:ext>
              </a:extLst>
            </p:cNvPr>
            <p:cNvCxnSpPr>
              <a:cxnSpLocks/>
            </p:cNvCxnSpPr>
            <p:nvPr/>
          </p:nvCxnSpPr>
          <p:spPr>
            <a:xfrm>
              <a:off x="10679629" y="4235779"/>
              <a:ext cx="0" cy="36576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2" name="Straight Arrow Connector 211">
              <a:extLst>
                <a:ext uri="{FF2B5EF4-FFF2-40B4-BE49-F238E27FC236}">
                  <a16:creationId xmlns:a16="http://schemas.microsoft.com/office/drawing/2014/main" id="{6419D69F-CD1F-3748-ADE0-DE6F8AF9822C}"/>
                </a:ext>
              </a:extLst>
            </p:cNvPr>
            <p:cNvCxnSpPr>
              <a:cxnSpLocks/>
            </p:cNvCxnSpPr>
            <p:nvPr/>
          </p:nvCxnSpPr>
          <p:spPr>
            <a:xfrm flipH="1">
              <a:off x="10398357" y="4605579"/>
              <a:ext cx="292608"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13" name="Straight Connector 212">
              <a:extLst>
                <a:ext uri="{FF2B5EF4-FFF2-40B4-BE49-F238E27FC236}">
                  <a16:creationId xmlns:a16="http://schemas.microsoft.com/office/drawing/2014/main" id="{63FC158A-549C-5047-8BD3-71417A54D2E6}"/>
                </a:ext>
              </a:extLst>
            </p:cNvPr>
            <p:cNvCxnSpPr>
              <a:cxnSpLocks/>
            </p:cNvCxnSpPr>
            <p:nvPr/>
          </p:nvCxnSpPr>
          <p:spPr>
            <a:xfrm flipH="1">
              <a:off x="10324660" y="1737671"/>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4" name="Oval 213">
              <a:extLst>
                <a:ext uri="{FF2B5EF4-FFF2-40B4-BE49-F238E27FC236}">
                  <a16:creationId xmlns:a16="http://schemas.microsoft.com/office/drawing/2014/main" id="{28AF165C-111D-7647-A47B-3DEA8D4F029F}"/>
                </a:ext>
              </a:extLst>
            </p:cNvPr>
            <p:cNvSpPr/>
            <p:nvPr/>
          </p:nvSpPr>
          <p:spPr>
            <a:xfrm>
              <a:off x="10271635" y="170992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8CC6974-E955-4241-95A3-D0EF0349867F}"/>
                </a:ext>
              </a:extLst>
            </p:cNvPr>
            <p:cNvSpPr/>
            <p:nvPr/>
          </p:nvSpPr>
          <p:spPr>
            <a:xfrm>
              <a:off x="11359230" y="497613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49A8C9CD-00A9-0541-8511-1CFB0B64BC3D}"/>
                    </a:ext>
                  </a:extLst>
                </p:cNvPr>
                <p:cNvSpPr txBox="1"/>
                <p:nvPr/>
              </p:nvSpPr>
              <p:spPr>
                <a:xfrm flipH="1">
                  <a:off x="10573719" y="35816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12</a:t>
                  </a:r>
                </a:p>
                <a:p>
                  <a:pPr defTabSz="457200" latinLnBrk="1" hangingPunct="0"/>
                  <a:r>
                    <a:rPr lang="en-US" sz="1400" dirty="0">
                      <a:solidFill>
                        <a:srgbClr val="000000"/>
                      </a:solidFill>
                      <a:ea typeface="Cambria Math" panose="02040503050406030204" pitchFamily="18" charset="0"/>
                    </a:rPr>
                    <a:t>20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0" name="TextBox 129">
                  <a:extLst>
                    <a:ext uri="{FF2B5EF4-FFF2-40B4-BE49-F238E27FC236}">
                      <a16:creationId xmlns:a16="http://schemas.microsoft.com/office/drawing/2014/main" id="{5EDD0F08-88A5-9547-BE4C-09A988330BA4}"/>
                    </a:ext>
                  </a:extLst>
                </p:cNvPr>
                <p:cNvSpPr txBox="1">
                  <a:spLocks noRot="1" noChangeAspect="1" noMove="1" noResize="1" noEditPoints="1" noAdjustHandles="1" noChangeArrowheads="1" noChangeShapeType="1" noTextEdit="1"/>
                </p:cNvSpPr>
                <p:nvPr/>
              </p:nvSpPr>
              <p:spPr>
                <a:xfrm flipH="1">
                  <a:off x="10573719" y="3581642"/>
                  <a:ext cx="525365" cy="523218"/>
                </a:xfrm>
                <a:prstGeom prst="rect">
                  <a:avLst/>
                </a:prstGeom>
                <a:blipFill>
                  <a:blip r:embed="rId5"/>
                  <a:stretch>
                    <a:fillRect l="-14286" t="-2381" b="-119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ECE19E9-6087-7647-A575-3ACEA36654D6}"/>
                    </a:ext>
                  </a:extLst>
                </p:cNvPr>
                <p:cNvSpPr txBox="1"/>
                <p:nvPr/>
              </p:nvSpPr>
              <p:spPr>
                <a:xfrm flipH="1">
                  <a:off x="9728055" y="42555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13</a:t>
                  </a:r>
                </a:p>
                <a:p>
                  <a:pPr defTabSz="457200" latinLnBrk="1" hangingPunct="0"/>
                  <a:r>
                    <a:rPr lang="en-US" sz="1400" dirty="0">
                      <a:solidFill>
                        <a:srgbClr val="000000"/>
                      </a:solidFill>
                      <a:ea typeface="Cambria Math" panose="02040503050406030204" pitchFamily="18" charset="0"/>
                    </a:rPr>
                    <a:t>500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1" name="TextBox 130">
                  <a:extLst>
                    <a:ext uri="{FF2B5EF4-FFF2-40B4-BE49-F238E27FC236}">
                      <a16:creationId xmlns:a16="http://schemas.microsoft.com/office/drawing/2014/main" id="{BE582507-8029-C04C-93FC-C6DCCD362C8A}"/>
                    </a:ext>
                  </a:extLst>
                </p:cNvPr>
                <p:cNvSpPr txBox="1">
                  <a:spLocks noRot="1" noChangeAspect="1" noMove="1" noResize="1" noEditPoints="1" noAdjustHandles="1" noChangeArrowheads="1" noChangeShapeType="1" noTextEdit="1"/>
                </p:cNvSpPr>
                <p:nvPr/>
              </p:nvSpPr>
              <p:spPr>
                <a:xfrm flipH="1">
                  <a:off x="9728055" y="4255534"/>
                  <a:ext cx="525365" cy="523218"/>
                </a:xfrm>
                <a:prstGeom prst="rect">
                  <a:avLst/>
                </a:prstGeom>
                <a:blipFill>
                  <a:blip r:embed="rId6"/>
                  <a:stretch>
                    <a:fillRect l="-11905" b="-116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2F6469E0-C2F0-5244-821B-ED372D1DC022}"/>
                    </a:ext>
                  </a:extLst>
                </p:cNvPr>
                <p:cNvSpPr txBox="1"/>
                <p:nvPr/>
              </p:nvSpPr>
              <p:spPr>
                <a:xfrm flipH="1">
                  <a:off x="10853602" y="251764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ea typeface="Cambria Math" panose="02040503050406030204" pitchFamily="18" charset="0"/>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32" name="TextBox 131">
                  <a:extLst>
                    <a:ext uri="{FF2B5EF4-FFF2-40B4-BE49-F238E27FC236}">
                      <a16:creationId xmlns:a16="http://schemas.microsoft.com/office/drawing/2014/main" id="{5D341C9A-C0F2-624A-932B-D1E8BDFA73D5}"/>
                    </a:ext>
                  </a:extLst>
                </p:cNvPr>
                <p:cNvSpPr txBox="1">
                  <a:spLocks noRot="1" noChangeAspect="1" noMove="1" noResize="1" noEditPoints="1" noAdjustHandles="1" noChangeArrowheads="1" noChangeShapeType="1" noTextEdit="1"/>
                </p:cNvSpPr>
                <p:nvPr/>
              </p:nvSpPr>
              <p:spPr>
                <a:xfrm flipH="1">
                  <a:off x="10853602" y="2517640"/>
                  <a:ext cx="525365" cy="523218"/>
                </a:xfrm>
                <a:prstGeom prst="rect">
                  <a:avLst/>
                </a:prstGeom>
                <a:blipFill>
                  <a:blip r:embed="rId7"/>
                  <a:stretch>
                    <a:fillRect l="-14286" t="-2381" b="-11905"/>
                  </a:stretch>
                </a:blipFill>
                <a:ln w="12700" cap="flat">
                  <a:noFill/>
                  <a:miter lim="400000"/>
                </a:ln>
                <a:effectLst/>
              </p:spPr>
              <p:txBody>
                <a:bodyPr/>
                <a:lstStyle/>
                <a:p>
                  <a:r>
                    <a:rPr lang="en-US">
                      <a:noFill/>
                    </a:rPr>
                    <a:t> </a:t>
                  </a:r>
                </a:p>
              </p:txBody>
            </p:sp>
          </mc:Fallback>
        </mc:AlternateContent>
        <p:sp>
          <p:nvSpPr>
            <p:cNvPr id="219" name="TextBox 218">
              <a:extLst>
                <a:ext uri="{FF2B5EF4-FFF2-40B4-BE49-F238E27FC236}">
                  <a16:creationId xmlns:a16="http://schemas.microsoft.com/office/drawing/2014/main" id="{C7C07D36-697E-2540-82C9-1E7EF0115B61}"/>
                </a:ext>
              </a:extLst>
            </p:cNvPr>
            <p:cNvSpPr txBox="1"/>
            <p:nvPr/>
          </p:nvSpPr>
          <p:spPr>
            <a:xfrm flipH="1">
              <a:off x="11092922" y="4548302"/>
              <a:ext cx="71790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Key jack</a:t>
              </a:r>
            </a:p>
          </p:txBody>
        </p:sp>
        <p:sp>
          <p:nvSpPr>
            <p:cNvPr id="220" name="TextBox 219">
              <a:extLst>
                <a:ext uri="{FF2B5EF4-FFF2-40B4-BE49-F238E27FC236}">
                  <a16:creationId xmlns:a16="http://schemas.microsoft.com/office/drawing/2014/main" id="{BB7EE081-650E-CB46-B775-5BCC8D46F3B1}"/>
                </a:ext>
              </a:extLst>
            </p:cNvPr>
            <p:cNvSpPr txBox="1"/>
            <p:nvPr/>
          </p:nvSpPr>
          <p:spPr>
            <a:xfrm>
              <a:off x="10374769" y="49719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221" name="Straight Connector 220">
              <a:extLst>
                <a:ext uri="{FF2B5EF4-FFF2-40B4-BE49-F238E27FC236}">
                  <a16:creationId xmlns:a16="http://schemas.microsoft.com/office/drawing/2014/main" id="{79CA1081-C6AC-D543-A10A-E817348EB13A}"/>
                </a:ext>
              </a:extLst>
            </p:cNvPr>
            <p:cNvCxnSpPr>
              <a:cxnSpLocks/>
            </p:cNvCxnSpPr>
            <p:nvPr/>
          </p:nvCxnSpPr>
          <p:spPr>
            <a:xfrm flipH="1">
              <a:off x="11031444" y="5015721"/>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22" name="Group 210">
              <a:extLst>
                <a:ext uri="{FF2B5EF4-FFF2-40B4-BE49-F238E27FC236}">
                  <a16:creationId xmlns:a16="http://schemas.microsoft.com/office/drawing/2014/main" id="{5B279BBB-B468-314D-897E-742FAA888B70}"/>
                </a:ext>
              </a:extLst>
            </p:cNvPr>
            <p:cNvGrpSpPr>
              <a:grpSpLocks/>
            </p:cNvGrpSpPr>
            <p:nvPr/>
          </p:nvGrpSpPr>
          <p:grpSpPr bwMode="auto">
            <a:xfrm>
              <a:off x="10919055" y="5031961"/>
              <a:ext cx="304800" cy="762000"/>
              <a:chOff x="3216" y="1728"/>
              <a:chExt cx="192" cy="480"/>
            </a:xfrm>
          </p:grpSpPr>
          <p:sp>
            <p:nvSpPr>
              <p:cNvPr id="233" name="Line 8">
                <a:extLst>
                  <a:ext uri="{FF2B5EF4-FFF2-40B4-BE49-F238E27FC236}">
                    <a16:creationId xmlns:a16="http://schemas.microsoft.com/office/drawing/2014/main" id="{D1838635-EE3B-6E4F-98A9-9197754EB4A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9">
                <a:extLst>
                  <a:ext uri="{FF2B5EF4-FFF2-40B4-BE49-F238E27FC236}">
                    <a16:creationId xmlns:a16="http://schemas.microsoft.com/office/drawing/2014/main" id="{EE2CE0CB-3ED8-0E4F-87C0-006E1B6206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
                <a:extLst>
                  <a:ext uri="{FF2B5EF4-FFF2-40B4-BE49-F238E27FC236}">
                    <a16:creationId xmlns:a16="http://schemas.microsoft.com/office/drawing/2014/main" id="{B98A29D2-CD72-094D-BFBF-3F13A658898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1">
                <a:extLst>
                  <a:ext uri="{FF2B5EF4-FFF2-40B4-BE49-F238E27FC236}">
                    <a16:creationId xmlns:a16="http://schemas.microsoft.com/office/drawing/2014/main" id="{2AC6EAF9-D9E9-024E-A9F3-B6466EEF75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3" name="Group 222">
              <a:extLst>
                <a:ext uri="{FF2B5EF4-FFF2-40B4-BE49-F238E27FC236}">
                  <a16:creationId xmlns:a16="http://schemas.microsoft.com/office/drawing/2014/main" id="{3C691081-70AE-CE4F-80FA-DE99E7F60F83}"/>
                </a:ext>
              </a:extLst>
            </p:cNvPr>
            <p:cNvGrpSpPr>
              <a:grpSpLocks/>
            </p:cNvGrpSpPr>
            <p:nvPr/>
          </p:nvGrpSpPr>
          <p:grpSpPr bwMode="auto">
            <a:xfrm>
              <a:off x="10919055" y="5618573"/>
              <a:ext cx="304800" cy="381000"/>
              <a:chOff x="4272" y="3072"/>
              <a:chExt cx="192" cy="240"/>
            </a:xfrm>
          </p:grpSpPr>
          <p:sp>
            <p:nvSpPr>
              <p:cNvPr id="227" name="Line 99">
                <a:extLst>
                  <a:ext uri="{FF2B5EF4-FFF2-40B4-BE49-F238E27FC236}">
                    <a16:creationId xmlns:a16="http://schemas.microsoft.com/office/drawing/2014/main" id="{CCBE1CF3-9DE1-554B-91D5-3FCAA11D7CA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8" name="Line 100">
                <a:extLst>
                  <a:ext uri="{FF2B5EF4-FFF2-40B4-BE49-F238E27FC236}">
                    <a16:creationId xmlns:a16="http://schemas.microsoft.com/office/drawing/2014/main" id="{C5490DDB-15D2-294B-BF47-B8F86C6BBA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1">
                <a:extLst>
                  <a:ext uri="{FF2B5EF4-FFF2-40B4-BE49-F238E27FC236}">
                    <a16:creationId xmlns:a16="http://schemas.microsoft.com/office/drawing/2014/main" id="{F8522620-97E9-0E45-B5FF-BB7C364B19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02">
                <a:extLst>
                  <a:ext uri="{FF2B5EF4-FFF2-40B4-BE49-F238E27FC236}">
                    <a16:creationId xmlns:a16="http://schemas.microsoft.com/office/drawing/2014/main" id="{2B9CA3D4-178B-1749-B55D-596201478E4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03">
                <a:extLst>
                  <a:ext uri="{FF2B5EF4-FFF2-40B4-BE49-F238E27FC236}">
                    <a16:creationId xmlns:a16="http://schemas.microsoft.com/office/drawing/2014/main" id="{D03A7539-334D-6B47-B575-F532CE3F6C2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04">
                <a:extLst>
                  <a:ext uri="{FF2B5EF4-FFF2-40B4-BE49-F238E27FC236}">
                    <a16:creationId xmlns:a16="http://schemas.microsoft.com/office/drawing/2014/main" id="{EF0196A6-C5C0-E44D-82AC-FE5D3E0BCB3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4" name="TextBox 223">
              <a:extLst>
                <a:ext uri="{FF2B5EF4-FFF2-40B4-BE49-F238E27FC236}">
                  <a16:creationId xmlns:a16="http://schemas.microsoft.com/office/drawing/2014/main" id="{AA90BBA3-5A8C-B745-B308-8622E9808BAA}"/>
                </a:ext>
              </a:extLst>
            </p:cNvPr>
            <p:cNvSpPr txBox="1"/>
            <p:nvPr/>
          </p:nvSpPr>
          <p:spPr>
            <a:xfrm flipH="1">
              <a:off x="11291617" y="519791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48</a:t>
              </a:r>
            </a:p>
            <a:p>
              <a:pPr defTabSz="457200" latinLnBrk="1" hangingPunct="0"/>
              <a:r>
                <a:rPr lang="en-US" sz="1400" dirty="0">
                  <a:solidFill>
                    <a:srgbClr val="000000"/>
                  </a:solidFill>
                </a:rPr>
                <a:t>10nF</a:t>
              </a:r>
              <a:endParaRPr lang="en-US" sz="1400" dirty="0">
                <a:solidFill>
                  <a:srgbClr val="000000"/>
                </a:solidFill>
                <a:latin typeface="Calibri"/>
                <a:ea typeface="Calibri"/>
                <a:cs typeface="Calibri"/>
                <a:sym typeface="Calibri"/>
              </a:endParaRPr>
            </a:p>
          </p:txBody>
        </p:sp>
        <p:sp>
          <p:nvSpPr>
            <p:cNvPr id="225" name="Oval 224">
              <a:extLst>
                <a:ext uri="{FF2B5EF4-FFF2-40B4-BE49-F238E27FC236}">
                  <a16:creationId xmlns:a16="http://schemas.microsoft.com/office/drawing/2014/main" id="{1A9E3336-2447-D946-94B7-7BDD364A4EF5}"/>
                </a:ext>
              </a:extLst>
            </p:cNvPr>
            <p:cNvSpPr/>
            <p:nvPr/>
          </p:nvSpPr>
          <p:spPr>
            <a:xfrm>
              <a:off x="11020098" y="498210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83C493C6-1752-D14B-AF12-6F91E19881AD}"/>
                </a:ext>
              </a:extLst>
            </p:cNvPr>
            <p:cNvSpPr txBox="1"/>
            <p:nvPr/>
          </p:nvSpPr>
          <p:spPr>
            <a:xfrm flipH="1">
              <a:off x="9223129" y="2937290"/>
              <a:ext cx="38152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474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598743" y="132399"/>
            <a:ext cx="8446368" cy="769441"/>
          </a:xfrm>
          <a:prstGeom prst="rect">
            <a:avLst/>
          </a:prstGeom>
          <a:noFill/>
        </p:spPr>
        <p:txBody>
          <a:bodyPr wrap="square" rtlCol="0">
            <a:spAutoFit/>
          </a:bodyPr>
          <a:lstStyle/>
          <a:p>
            <a:pPr algn="ctr"/>
            <a:r>
              <a:rPr lang="en-US" sz="4400" dirty="0">
                <a:latin typeface="+mj-lt"/>
              </a:rPr>
              <a:t>Voltage responses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pPr lvl="0"/>
              <a:t>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34707-4D29-A24B-9993-4EFA7D020944}"/>
                  </a:ext>
                </a:extLst>
              </p:cNvPr>
              <p:cNvSpPr txBox="1"/>
              <p:nvPr/>
            </p:nvSpPr>
            <p:spPr>
              <a:xfrm>
                <a:off x="759106" y="1434427"/>
                <a:ext cx="7033168" cy="2798258"/>
              </a:xfrm>
              <a:prstGeom prst="rect">
                <a:avLst/>
              </a:prstGeom>
              <a:noFill/>
            </p:spPr>
            <p:txBody>
              <a:bodyPr wrap="square" rtlCol="0">
                <a:noAutofit/>
              </a:bodyPr>
              <a:lstStyle/>
              <a:p>
                <a:pPr marL="285750" indent="-285750">
                  <a:buFont typeface="Arial" panose="020B0604020202020204" pitchFamily="34" charset="0"/>
                  <a:buChar char="•"/>
                </a:pPr>
                <a:r>
                  <a:rPr lang="en-US" sz="2000" dirty="0"/>
                  <a:t>Response to square wave with width T</a:t>
                </a:r>
              </a:p>
              <a:p>
                <a:pPr marL="742950" lvl="1" indent="-285750">
                  <a:buFont typeface="Arial" panose="020B0604020202020204" pitchFamily="34" charset="0"/>
                  <a:buChar char="•"/>
                </a:pPr>
                <a:r>
                  <a:rPr lang="en-US" sz="2000" dirty="0"/>
                  <a:t>A: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𝜏</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oMath>
                </a14:m>
                <a:endParaRPr lang="en-US" sz="2000" b="0" dirty="0">
                  <a:ea typeface="Cambria Math" panose="02040503050406030204" pitchFamily="18" charset="0"/>
                </a:endParaRPr>
              </a:p>
              <a:p>
                <a:pPr marL="742950" lvl="1" indent="-285750">
                  <a:buFont typeface="Arial" panose="020B0604020202020204" pitchFamily="34" charset="0"/>
                  <a:buChar char="•"/>
                </a:pPr>
                <a:r>
                  <a:rPr lang="en-US" sz="2000" dirty="0"/>
                  <a:t>B: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𝑅𝐶</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𝑇</m:t>
                    </m:r>
                  </m:oMath>
                </a14:m>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endParaRPr lang="en-US" sz="2000" dirty="0">
                  <a:ea typeface="Cambria Math" panose="02040503050406030204" pitchFamily="18" charset="0"/>
                </a:endParaRPr>
              </a:p>
              <a:p>
                <a:pPr marL="285750" indent="-285750">
                  <a:buFont typeface="Arial" panose="020B0604020202020204" pitchFamily="34" charset="0"/>
                  <a:buChar char="•"/>
                </a:pPr>
                <a:r>
                  <a:rPr lang="en-US" sz="2000" dirty="0">
                    <a:ea typeface="Cambria Math" panose="02040503050406030204" pitchFamily="18" charset="0"/>
                  </a:rPr>
                  <a:t>Overshoot below</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0634707-4D29-A24B-9993-4EFA7D020944}"/>
                  </a:ext>
                </a:extLst>
              </p:cNvPr>
              <p:cNvSpPr txBox="1">
                <a:spLocks noRot="1" noChangeAspect="1" noMove="1" noResize="1" noEditPoints="1" noAdjustHandles="1" noChangeArrowheads="1" noChangeShapeType="1" noTextEdit="1"/>
              </p:cNvSpPr>
              <p:nvPr/>
            </p:nvSpPr>
            <p:spPr>
              <a:xfrm>
                <a:off x="759106" y="1434427"/>
                <a:ext cx="7033168" cy="2798258"/>
              </a:xfrm>
              <a:prstGeom prst="rect">
                <a:avLst/>
              </a:prstGeom>
              <a:blipFill>
                <a:blip r:embed="rId3"/>
                <a:stretch>
                  <a:fillRect l="-903" t="-901"/>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74654FE-A072-184E-A9BA-B551EC1884C4}"/>
              </a:ext>
            </a:extLst>
          </p:cNvPr>
          <p:cNvGrpSpPr/>
          <p:nvPr/>
        </p:nvGrpSpPr>
        <p:grpSpPr>
          <a:xfrm>
            <a:off x="10279271" y="3325180"/>
            <a:ext cx="2006911" cy="1483399"/>
            <a:chOff x="9797655" y="4008269"/>
            <a:chExt cx="2006911" cy="1483399"/>
          </a:xfrm>
        </p:grpSpPr>
        <p:sp>
          <p:nvSpPr>
            <p:cNvPr id="336" name="Freeform 12">
              <a:extLst>
                <a:ext uri="{FF2B5EF4-FFF2-40B4-BE49-F238E27FC236}">
                  <a16:creationId xmlns:a16="http://schemas.microsoft.com/office/drawing/2014/main" id="{34AC4673-635A-A440-885F-95565D393ACB}"/>
                </a:ext>
              </a:extLst>
            </p:cNvPr>
            <p:cNvSpPr>
              <a:spLocks noChangeAspect="1"/>
            </p:cNvSpPr>
            <p:nvPr/>
          </p:nvSpPr>
          <p:spPr bwMode="auto">
            <a:xfrm>
              <a:off x="11001611" y="4484130"/>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7" name="Group 220">
              <a:extLst>
                <a:ext uri="{FF2B5EF4-FFF2-40B4-BE49-F238E27FC236}">
                  <a16:creationId xmlns:a16="http://schemas.microsoft.com/office/drawing/2014/main" id="{B486C417-7EEC-124F-9E49-9D18C75379FC}"/>
                </a:ext>
              </a:extLst>
            </p:cNvPr>
            <p:cNvGrpSpPr>
              <a:grpSpLocks/>
            </p:cNvGrpSpPr>
            <p:nvPr/>
          </p:nvGrpSpPr>
          <p:grpSpPr bwMode="auto">
            <a:xfrm>
              <a:off x="11001608" y="5186868"/>
              <a:ext cx="152400" cy="304800"/>
              <a:chOff x="3264" y="3072"/>
              <a:chExt cx="96" cy="192"/>
            </a:xfrm>
          </p:grpSpPr>
          <p:sp>
            <p:nvSpPr>
              <p:cNvPr id="352" name="Line 17">
                <a:extLst>
                  <a:ext uri="{FF2B5EF4-FFF2-40B4-BE49-F238E27FC236}">
                    <a16:creationId xmlns:a16="http://schemas.microsoft.com/office/drawing/2014/main" id="{852C00CC-1BF9-D248-A1C2-022170A81B3F}"/>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3" name="Freeform 18">
                <a:extLst>
                  <a:ext uri="{FF2B5EF4-FFF2-40B4-BE49-F238E27FC236}">
                    <a16:creationId xmlns:a16="http://schemas.microsoft.com/office/drawing/2014/main" id="{D13C9044-E937-0C42-9CFC-C22B18DB92A0}"/>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0335A550-18A4-6B41-A32E-8FC5B5676B2E}"/>
                    </a:ext>
                  </a:extLst>
                </p:cNvPr>
                <p:cNvSpPr txBox="1"/>
                <p:nvPr/>
              </p:nvSpPr>
              <p:spPr>
                <a:xfrm>
                  <a:off x="11087067" y="4622708"/>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342" name="TextBox 341">
                  <a:extLst>
                    <a:ext uri="{FF2B5EF4-FFF2-40B4-BE49-F238E27FC236}">
                      <a16:creationId xmlns:a16="http://schemas.microsoft.com/office/drawing/2014/main" id="{0335A550-18A4-6B41-A32E-8FC5B5676B2E}"/>
                    </a:ext>
                  </a:extLst>
                </p:cNvPr>
                <p:cNvSpPr txBox="1">
                  <a:spLocks noRot="1" noChangeAspect="1" noMove="1" noResize="1" noEditPoints="1" noAdjustHandles="1" noChangeArrowheads="1" noChangeShapeType="1" noTextEdit="1"/>
                </p:cNvSpPr>
                <p:nvPr/>
              </p:nvSpPr>
              <p:spPr>
                <a:xfrm>
                  <a:off x="11087067" y="4622708"/>
                  <a:ext cx="668904" cy="369332"/>
                </a:xfrm>
                <a:prstGeom prst="rect">
                  <a:avLst/>
                </a:prstGeom>
                <a:blipFill>
                  <a:blip r:embed="rId4"/>
                  <a:stretch>
                    <a:fillRect/>
                  </a:stretch>
                </a:blipFill>
              </p:spPr>
              <p:txBody>
                <a:bodyPr/>
                <a:lstStyle/>
                <a:p>
                  <a:r>
                    <a:rPr lang="en-US">
                      <a:noFill/>
                    </a:rPr>
                    <a:t> </a:t>
                  </a:r>
                </a:p>
              </p:txBody>
            </p:sp>
          </mc:Fallback>
        </mc:AlternateContent>
        <p:grpSp>
          <p:nvGrpSpPr>
            <p:cNvPr id="125" name="Group 210">
              <a:extLst>
                <a:ext uri="{FF2B5EF4-FFF2-40B4-BE49-F238E27FC236}">
                  <a16:creationId xmlns:a16="http://schemas.microsoft.com/office/drawing/2014/main" id="{7245D486-052B-4943-9A25-01767B115618}"/>
                </a:ext>
              </a:extLst>
            </p:cNvPr>
            <p:cNvGrpSpPr>
              <a:grpSpLocks/>
            </p:cNvGrpSpPr>
            <p:nvPr/>
          </p:nvGrpSpPr>
          <p:grpSpPr bwMode="auto">
            <a:xfrm rot="5400000">
              <a:off x="10548526" y="4111596"/>
              <a:ext cx="304800" cy="762000"/>
              <a:chOff x="3216" y="1728"/>
              <a:chExt cx="192" cy="480"/>
            </a:xfrm>
          </p:grpSpPr>
          <p:sp>
            <p:nvSpPr>
              <p:cNvPr id="131" name="Line 8">
                <a:extLst>
                  <a:ext uri="{FF2B5EF4-FFF2-40B4-BE49-F238E27FC236}">
                    <a16:creationId xmlns:a16="http://schemas.microsoft.com/office/drawing/2014/main" id="{7483F0EA-6B15-F942-9318-3A72635D11E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9">
                <a:extLst>
                  <a:ext uri="{FF2B5EF4-FFF2-40B4-BE49-F238E27FC236}">
                    <a16:creationId xmlns:a16="http://schemas.microsoft.com/office/drawing/2014/main" id="{AD3E532D-DD65-654C-8108-31111C2BC7B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
                <a:extLst>
                  <a:ext uri="{FF2B5EF4-FFF2-40B4-BE49-F238E27FC236}">
                    <a16:creationId xmlns:a16="http://schemas.microsoft.com/office/drawing/2014/main" id="{2E96D408-AF33-864A-846E-7A0390CE77E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1">
                <a:extLst>
                  <a:ext uri="{FF2B5EF4-FFF2-40B4-BE49-F238E27FC236}">
                    <a16:creationId xmlns:a16="http://schemas.microsoft.com/office/drawing/2014/main" id="{95A1A56E-D095-494B-84C1-6566458DAFD4}"/>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BE7512E-95D0-3A47-AE6E-64EDC5FF8524}"/>
                    </a:ext>
                  </a:extLst>
                </p:cNvPr>
                <p:cNvSpPr txBox="1"/>
                <p:nvPr/>
              </p:nvSpPr>
              <p:spPr>
                <a:xfrm>
                  <a:off x="10343196" y="4008269"/>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135" name="TextBox 134">
                  <a:extLst>
                    <a:ext uri="{FF2B5EF4-FFF2-40B4-BE49-F238E27FC236}">
                      <a16:creationId xmlns:a16="http://schemas.microsoft.com/office/drawing/2014/main" id="{3BE7512E-95D0-3A47-AE6E-64EDC5FF8524}"/>
                    </a:ext>
                  </a:extLst>
                </p:cNvPr>
                <p:cNvSpPr txBox="1">
                  <a:spLocks noRot="1" noChangeAspect="1" noMove="1" noResize="1" noEditPoints="1" noAdjustHandles="1" noChangeArrowheads="1" noChangeShapeType="1" noTextEdit="1"/>
                </p:cNvSpPr>
                <p:nvPr/>
              </p:nvSpPr>
              <p:spPr>
                <a:xfrm>
                  <a:off x="10343196" y="4008269"/>
                  <a:ext cx="73873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D80D8B4-5664-6C47-A7A0-715CC0E8967C}"/>
                    </a:ext>
                  </a:extLst>
                </p:cNvPr>
                <p:cNvSpPr txBox="1"/>
                <p:nvPr/>
              </p:nvSpPr>
              <p:spPr>
                <a:xfrm>
                  <a:off x="11292937"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38" name="TextBox 137">
                  <a:extLst>
                    <a:ext uri="{FF2B5EF4-FFF2-40B4-BE49-F238E27FC236}">
                      <a16:creationId xmlns:a16="http://schemas.microsoft.com/office/drawing/2014/main" id="{AD80D8B4-5664-6C47-A7A0-715CC0E8967C}"/>
                    </a:ext>
                  </a:extLst>
                </p:cNvPr>
                <p:cNvSpPr txBox="1">
                  <a:spLocks noRot="1" noChangeAspect="1" noMove="1" noResize="1" noEditPoints="1" noAdjustHandles="1" noChangeArrowheads="1" noChangeShapeType="1" noTextEdit="1"/>
                </p:cNvSpPr>
                <p:nvPr/>
              </p:nvSpPr>
              <p:spPr>
                <a:xfrm>
                  <a:off x="11292937" y="4253376"/>
                  <a:ext cx="511629" cy="369332"/>
                </a:xfrm>
                <a:prstGeom prst="rect">
                  <a:avLst/>
                </a:prstGeom>
                <a:blipFill>
                  <a:blip r:embed="rId6"/>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D755157-1CDB-084F-BCA5-D8EEB3C454BD}"/>
                </a:ext>
              </a:extLst>
            </p:cNvPr>
            <p:cNvCxnSpPr>
              <a:cxnSpLocks/>
            </p:cNvCxnSpPr>
            <p:nvPr/>
          </p:nvCxnSpPr>
          <p:spPr>
            <a:xfrm>
              <a:off x="11001608" y="4495705"/>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BF635B4-3D2E-C049-A13D-B39BAA0B1112}"/>
                    </a:ext>
                  </a:extLst>
                </p:cNvPr>
                <p:cNvSpPr txBox="1"/>
                <p:nvPr/>
              </p:nvSpPr>
              <p:spPr>
                <a:xfrm>
                  <a:off x="9797655" y="4253376"/>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CBF635B4-3D2E-C049-A13D-B39BAA0B1112}"/>
                    </a:ext>
                  </a:extLst>
                </p:cNvPr>
                <p:cNvSpPr txBox="1">
                  <a:spLocks noRot="1" noChangeAspect="1" noMove="1" noResize="1" noEditPoints="1" noAdjustHandles="1" noChangeArrowheads="1" noChangeShapeType="1" noTextEdit="1"/>
                </p:cNvSpPr>
                <p:nvPr/>
              </p:nvSpPr>
              <p:spPr>
                <a:xfrm>
                  <a:off x="9797655" y="4253376"/>
                  <a:ext cx="511629" cy="369332"/>
                </a:xfrm>
                <a:prstGeom prst="rect">
                  <a:avLst/>
                </a:prstGeom>
                <a:blipFill>
                  <a:blip r:embed="rId7"/>
                  <a:stretch>
                    <a:fillRect/>
                  </a:stretch>
                </a:blipFill>
              </p:spPr>
              <p:txBody>
                <a:bodyPr/>
                <a:lstStyle/>
                <a:p>
                  <a:r>
                    <a:rPr lang="en-US">
                      <a:noFill/>
                    </a:rPr>
                    <a:t> </a:t>
                  </a:r>
                </a:p>
              </p:txBody>
            </p:sp>
          </mc:Fallback>
        </mc:AlternateContent>
        <p:grpSp>
          <p:nvGrpSpPr>
            <p:cNvPr id="55" name="Group 249">
              <a:extLst>
                <a:ext uri="{FF2B5EF4-FFF2-40B4-BE49-F238E27FC236}">
                  <a16:creationId xmlns:a16="http://schemas.microsoft.com/office/drawing/2014/main" id="{E322021E-0D17-6548-A212-7E85B15E3617}"/>
                </a:ext>
              </a:extLst>
            </p:cNvPr>
            <p:cNvGrpSpPr>
              <a:grpSpLocks/>
            </p:cNvGrpSpPr>
            <p:nvPr/>
          </p:nvGrpSpPr>
          <p:grpSpPr bwMode="auto">
            <a:xfrm>
              <a:off x="10205625" y="4379329"/>
              <a:ext cx="228600" cy="228600"/>
              <a:chOff x="1248" y="720"/>
              <a:chExt cx="96" cy="96"/>
            </a:xfrm>
          </p:grpSpPr>
          <p:sp>
            <p:nvSpPr>
              <p:cNvPr id="56" name="Oval 250">
                <a:extLst>
                  <a:ext uri="{FF2B5EF4-FFF2-40B4-BE49-F238E27FC236}">
                    <a16:creationId xmlns:a16="http://schemas.microsoft.com/office/drawing/2014/main" id="{09102FFA-9CB9-8C44-B26C-5020BBF0825D}"/>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57" name="Rectangle 251">
                <a:extLst>
                  <a:ext uri="{FF2B5EF4-FFF2-40B4-BE49-F238E27FC236}">
                    <a16:creationId xmlns:a16="http://schemas.microsoft.com/office/drawing/2014/main" id="{24F83FE5-B5D0-3B4E-82A4-28F9644D644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58" name="Group 249">
              <a:extLst>
                <a:ext uri="{FF2B5EF4-FFF2-40B4-BE49-F238E27FC236}">
                  <a16:creationId xmlns:a16="http://schemas.microsoft.com/office/drawing/2014/main" id="{4EE9ED26-F2F3-FB4A-921E-E6731F21371A}"/>
                </a:ext>
              </a:extLst>
            </p:cNvPr>
            <p:cNvGrpSpPr>
              <a:grpSpLocks/>
            </p:cNvGrpSpPr>
            <p:nvPr/>
          </p:nvGrpSpPr>
          <p:grpSpPr bwMode="auto">
            <a:xfrm>
              <a:off x="11179827" y="4392830"/>
              <a:ext cx="228600" cy="228600"/>
              <a:chOff x="1248" y="720"/>
              <a:chExt cx="96" cy="96"/>
            </a:xfrm>
          </p:grpSpPr>
          <p:sp>
            <p:nvSpPr>
              <p:cNvPr id="59" name="Oval 250">
                <a:extLst>
                  <a:ext uri="{FF2B5EF4-FFF2-40B4-BE49-F238E27FC236}">
                    <a16:creationId xmlns:a16="http://schemas.microsoft.com/office/drawing/2014/main" id="{DEE895F4-447A-2F43-9C72-07650214AB7E}"/>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0" name="Rectangle 251">
                <a:extLst>
                  <a:ext uri="{FF2B5EF4-FFF2-40B4-BE49-F238E27FC236}">
                    <a16:creationId xmlns:a16="http://schemas.microsoft.com/office/drawing/2014/main" id="{413150DD-F8BD-3A49-8220-DE179E799803}"/>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61" name="Group 249">
              <a:extLst>
                <a:ext uri="{FF2B5EF4-FFF2-40B4-BE49-F238E27FC236}">
                  <a16:creationId xmlns:a16="http://schemas.microsoft.com/office/drawing/2014/main" id="{9C227724-BFE0-AB49-BD20-3F108260D483}"/>
                </a:ext>
              </a:extLst>
            </p:cNvPr>
            <p:cNvGrpSpPr>
              <a:grpSpLocks/>
            </p:cNvGrpSpPr>
            <p:nvPr/>
          </p:nvGrpSpPr>
          <p:grpSpPr bwMode="auto">
            <a:xfrm>
              <a:off x="10961834" y="4383181"/>
              <a:ext cx="228600" cy="228600"/>
              <a:chOff x="1248" y="720"/>
              <a:chExt cx="96" cy="96"/>
            </a:xfrm>
          </p:grpSpPr>
          <p:sp>
            <p:nvSpPr>
              <p:cNvPr id="63" name="Oval 250">
                <a:extLst>
                  <a:ext uri="{FF2B5EF4-FFF2-40B4-BE49-F238E27FC236}">
                    <a16:creationId xmlns:a16="http://schemas.microsoft.com/office/drawing/2014/main" id="{B497FA76-690B-1F42-A99C-B20446B6EC13}"/>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64" name="Rectangle 251">
                <a:extLst>
                  <a:ext uri="{FF2B5EF4-FFF2-40B4-BE49-F238E27FC236}">
                    <a16:creationId xmlns:a16="http://schemas.microsoft.com/office/drawing/2014/main" id="{7FFCC42E-51BE-9343-94A2-0AF13890D01A}"/>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5" name="TextBox 4">
              <a:extLst>
                <a:ext uri="{FF2B5EF4-FFF2-40B4-BE49-F238E27FC236}">
                  <a16:creationId xmlns:a16="http://schemas.microsoft.com/office/drawing/2014/main" id="{A4209D63-95A6-7546-85F7-7C433313DD7B}"/>
                </a:ext>
              </a:extLst>
            </p:cNvPr>
            <p:cNvSpPr txBox="1"/>
            <p:nvPr/>
          </p:nvSpPr>
          <p:spPr>
            <a:xfrm>
              <a:off x="10277063" y="4807374"/>
              <a:ext cx="614363" cy="379494"/>
            </a:xfrm>
            <a:prstGeom prst="rect">
              <a:avLst/>
            </a:prstGeom>
            <a:noFill/>
          </p:spPr>
          <p:txBody>
            <a:bodyPr wrap="square" rtlCol="0">
              <a:spAutoFit/>
            </a:bodyPr>
            <a:lstStyle/>
            <a:p>
              <a:r>
                <a:rPr lang="en-US" dirty="0"/>
                <a:t>B</a:t>
              </a:r>
            </a:p>
          </p:txBody>
        </p:sp>
      </p:grpSp>
      <p:grpSp>
        <p:nvGrpSpPr>
          <p:cNvPr id="7" name="Group 6">
            <a:extLst>
              <a:ext uri="{FF2B5EF4-FFF2-40B4-BE49-F238E27FC236}">
                <a16:creationId xmlns:a16="http://schemas.microsoft.com/office/drawing/2014/main" id="{44C2C952-3209-E542-820A-B5DF3AD66974}"/>
              </a:ext>
            </a:extLst>
          </p:cNvPr>
          <p:cNvGrpSpPr/>
          <p:nvPr/>
        </p:nvGrpSpPr>
        <p:grpSpPr>
          <a:xfrm>
            <a:off x="10359993" y="50670"/>
            <a:ext cx="2006911" cy="1378133"/>
            <a:chOff x="9950055" y="1059746"/>
            <a:chExt cx="2006911" cy="1378133"/>
          </a:xfrm>
        </p:grpSpPr>
        <p:sp>
          <p:nvSpPr>
            <p:cNvPr id="65" name="Freeform 12">
              <a:extLst>
                <a:ext uri="{FF2B5EF4-FFF2-40B4-BE49-F238E27FC236}">
                  <a16:creationId xmlns:a16="http://schemas.microsoft.com/office/drawing/2014/main" id="{11BD0D21-5759-CE40-9890-5D1852D2A66B}"/>
                </a:ext>
              </a:extLst>
            </p:cNvPr>
            <p:cNvSpPr>
              <a:spLocks noChangeAspect="1"/>
            </p:cNvSpPr>
            <p:nvPr/>
          </p:nvSpPr>
          <p:spPr bwMode="auto">
            <a:xfrm rot="5400000">
              <a:off x="10734263" y="111734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6" name="Group 220">
              <a:extLst>
                <a:ext uri="{FF2B5EF4-FFF2-40B4-BE49-F238E27FC236}">
                  <a16:creationId xmlns:a16="http://schemas.microsoft.com/office/drawing/2014/main" id="{530EBC0D-68FA-BB4F-B3E9-CF05E9AF17B6}"/>
                </a:ext>
              </a:extLst>
            </p:cNvPr>
            <p:cNvGrpSpPr>
              <a:grpSpLocks/>
            </p:cNvGrpSpPr>
            <p:nvPr/>
          </p:nvGrpSpPr>
          <p:grpSpPr bwMode="auto">
            <a:xfrm>
              <a:off x="11084558" y="2133079"/>
              <a:ext cx="152400" cy="304800"/>
              <a:chOff x="3264" y="3072"/>
              <a:chExt cx="96" cy="192"/>
            </a:xfrm>
          </p:grpSpPr>
          <p:sp>
            <p:nvSpPr>
              <p:cNvPr id="67" name="Line 17">
                <a:extLst>
                  <a:ext uri="{FF2B5EF4-FFF2-40B4-BE49-F238E27FC236}">
                    <a16:creationId xmlns:a16="http://schemas.microsoft.com/office/drawing/2014/main" id="{910B6B55-A8EF-0A49-AA9D-F8FA1C81A754}"/>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Freeform 18">
                <a:extLst>
                  <a:ext uri="{FF2B5EF4-FFF2-40B4-BE49-F238E27FC236}">
                    <a16:creationId xmlns:a16="http://schemas.microsoft.com/office/drawing/2014/main" id="{6F76AAB1-A73F-1B42-BFFD-9CCBE913D32A}"/>
                  </a:ext>
                </a:extLst>
              </p:cNvPr>
              <p:cNvSpPr>
                <a:spLocks noChangeAspect="1"/>
              </p:cNvSpPr>
              <p:nvPr/>
            </p:nvSpPr>
            <p:spPr bwMode="auto">
              <a:xfrm>
                <a:off x="3264" y="3192"/>
                <a:ext cx="96" cy="72"/>
              </a:xfrm>
              <a:custGeom>
                <a:avLst/>
                <a:gdLst>
                  <a:gd name="T0" fmla="*/ 2 w 192"/>
                  <a:gd name="T1" fmla="*/ 3 h 144"/>
                  <a:gd name="T2" fmla="*/ 3 w 192"/>
                  <a:gd name="T3" fmla="*/ 0 h 144"/>
                  <a:gd name="T4" fmla="*/ 0 w 192"/>
                  <a:gd name="T5" fmla="*/ 0 h 144"/>
                  <a:gd name="T6" fmla="*/ 2 w 192"/>
                  <a:gd name="T7" fmla="*/ 3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2DDC544-5B3B-434E-878C-D7BFD2251B06}"/>
                    </a:ext>
                  </a:extLst>
                </p:cNvPr>
                <p:cNvSpPr txBox="1"/>
                <p:nvPr/>
              </p:nvSpPr>
              <p:spPr>
                <a:xfrm>
                  <a:off x="10639343" y="1059746"/>
                  <a:ext cx="6689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𝑅</m:t>
                        </m:r>
                      </m:oMath>
                    </m:oMathPara>
                  </a14:m>
                  <a:endParaRPr lang="en-US" dirty="0"/>
                </a:p>
              </p:txBody>
            </p:sp>
          </mc:Choice>
          <mc:Fallback xmlns="">
            <p:sp>
              <p:nvSpPr>
                <p:cNvPr id="69" name="TextBox 68">
                  <a:extLst>
                    <a:ext uri="{FF2B5EF4-FFF2-40B4-BE49-F238E27FC236}">
                      <a16:creationId xmlns:a16="http://schemas.microsoft.com/office/drawing/2014/main" id="{F2DDC544-5B3B-434E-878C-D7BFD2251B06}"/>
                    </a:ext>
                  </a:extLst>
                </p:cNvPr>
                <p:cNvSpPr txBox="1">
                  <a:spLocks noRot="1" noChangeAspect="1" noMove="1" noResize="1" noEditPoints="1" noAdjustHandles="1" noChangeArrowheads="1" noChangeShapeType="1" noTextEdit="1"/>
                </p:cNvSpPr>
                <p:nvPr/>
              </p:nvSpPr>
              <p:spPr>
                <a:xfrm>
                  <a:off x="10639343" y="1059746"/>
                  <a:ext cx="668904" cy="369332"/>
                </a:xfrm>
                <a:prstGeom prst="rect">
                  <a:avLst/>
                </a:prstGeom>
                <a:blipFill>
                  <a:blip r:embed="rId8"/>
                  <a:stretch>
                    <a:fillRect/>
                  </a:stretch>
                </a:blipFill>
              </p:spPr>
              <p:txBody>
                <a:bodyPr/>
                <a:lstStyle/>
                <a:p>
                  <a:r>
                    <a:rPr lang="en-US">
                      <a:noFill/>
                    </a:rPr>
                    <a:t> </a:t>
                  </a:r>
                </a:p>
              </p:txBody>
            </p:sp>
          </mc:Fallback>
        </mc:AlternateContent>
        <p:grpSp>
          <p:nvGrpSpPr>
            <p:cNvPr id="70" name="Group 210">
              <a:extLst>
                <a:ext uri="{FF2B5EF4-FFF2-40B4-BE49-F238E27FC236}">
                  <a16:creationId xmlns:a16="http://schemas.microsoft.com/office/drawing/2014/main" id="{5B4AC51C-AAC3-CA49-B539-E662DA23A74B}"/>
                </a:ext>
              </a:extLst>
            </p:cNvPr>
            <p:cNvGrpSpPr>
              <a:grpSpLocks/>
            </p:cNvGrpSpPr>
            <p:nvPr/>
          </p:nvGrpSpPr>
          <p:grpSpPr bwMode="auto">
            <a:xfrm>
              <a:off x="11013444" y="1486074"/>
              <a:ext cx="304800" cy="762000"/>
              <a:chOff x="3216" y="1728"/>
              <a:chExt cx="192" cy="480"/>
            </a:xfrm>
          </p:grpSpPr>
          <p:sp>
            <p:nvSpPr>
              <p:cNvPr id="71" name="Line 8">
                <a:extLst>
                  <a:ext uri="{FF2B5EF4-FFF2-40B4-BE49-F238E27FC236}">
                    <a16:creationId xmlns:a16="http://schemas.microsoft.com/office/drawing/2014/main" id="{4E0C97B8-0093-7544-8AC2-72EA296D7F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
                <a:extLst>
                  <a:ext uri="{FF2B5EF4-FFF2-40B4-BE49-F238E27FC236}">
                    <a16:creationId xmlns:a16="http://schemas.microsoft.com/office/drawing/2014/main" id="{0AA747D2-1070-EB4A-ACA2-021863E7AB2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
                <a:extLst>
                  <a:ext uri="{FF2B5EF4-FFF2-40B4-BE49-F238E27FC236}">
                    <a16:creationId xmlns:a16="http://schemas.microsoft.com/office/drawing/2014/main" id="{5F2FFA80-7350-AE4E-B017-27E83CBFC15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1">
                <a:extLst>
                  <a:ext uri="{FF2B5EF4-FFF2-40B4-BE49-F238E27FC236}">
                    <a16:creationId xmlns:a16="http://schemas.microsoft.com/office/drawing/2014/main" id="{A10A46C9-3781-5E4D-9F38-FE106B93147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1C96ACC-0FC2-954B-8669-803898EAD992}"/>
                    </a:ext>
                  </a:extLst>
                </p:cNvPr>
                <p:cNvSpPr txBox="1"/>
                <p:nvPr/>
              </p:nvSpPr>
              <p:spPr>
                <a:xfrm>
                  <a:off x="11051674" y="1740511"/>
                  <a:ext cx="738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oMath>
                    </m:oMathPara>
                  </a14:m>
                  <a:endParaRPr lang="en-US" dirty="0"/>
                </a:p>
              </p:txBody>
            </p:sp>
          </mc:Choice>
          <mc:Fallback xmlns="">
            <p:sp>
              <p:nvSpPr>
                <p:cNvPr id="75" name="TextBox 74">
                  <a:extLst>
                    <a:ext uri="{FF2B5EF4-FFF2-40B4-BE49-F238E27FC236}">
                      <a16:creationId xmlns:a16="http://schemas.microsoft.com/office/drawing/2014/main" id="{C1C96ACC-0FC2-954B-8669-803898EAD992}"/>
                    </a:ext>
                  </a:extLst>
                </p:cNvPr>
                <p:cNvSpPr txBox="1">
                  <a:spLocks noRot="1" noChangeAspect="1" noMove="1" noResize="1" noEditPoints="1" noAdjustHandles="1" noChangeArrowheads="1" noChangeShapeType="1" noTextEdit="1"/>
                </p:cNvSpPr>
                <p:nvPr/>
              </p:nvSpPr>
              <p:spPr>
                <a:xfrm>
                  <a:off x="11051674" y="1740511"/>
                  <a:ext cx="73873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E625114-EE18-9B44-A106-99227155B7C5}"/>
                    </a:ext>
                  </a:extLst>
                </p:cNvPr>
                <p:cNvSpPr txBox="1"/>
                <p:nvPr/>
              </p:nvSpPr>
              <p:spPr>
                <a:xfrm>
                  <a:off x="11445337"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6" name="TextBox 75">
                  <a:extLst>
                    <a:ext uri="{FF2B5EF4-FFF2-40B4-BE49-F238E27FC236}">
                      <a16:creationId xmlns:a16="http://schemas.microsoft.com/office/drawing/2014/main" id="{FE625114-EE18-9B44-A106-99227155B7C5}"/>
                    </a:ext>
                  </a:extLst>
                </p:cNvPr>
                <p:cNvSpPr txBox="1">
                  <a:spLocks noRot="1" noChangeAspect="1" noMove="1" noResize="1" noEditPoints="1" noAdjustHandles="1" noChangeArrowheads="1" noChangeShapeType="1" noTextEdit="1"/>
                </p:cNvSpPr>
                <p:nvPr/>
              </p:nvSpPr>
              <p:spPr>
                <a:xfrm>
                  <a:off x="11445337" y="1257462"/>
                  <a:ext cx="511629" cy="369332"/>
                </a:xfrm>
                <a:prstGeom prst="rect">
                  <a:avLst/>
                </a:prstGeom>
                <a:blipFill>
                  <a:blip r:embed="rId10"/>
                  <a:stretch>
                    <a:fillRect/>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1ACD53AE-AC75-6440-A0B5-235F651F6ECA}"/>
                </a:ext>
              </a:extLst>
            </p:cNvPr>
            <p:cNvCxnSpPr>
              <a:cxnSpLocks/>
            </p:cNvCxnSpPr>
            <p:nvPr/>
          </p:nvCxnSpPr>
          <p:spPr>
            <a:xfrm>
              <a:off x="11154008" y="1499791"/>
              <a:ext cx="3142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E8C53AE-9197-464B-9D18-839B7CC4A9A3}"/>
                    </a:ext>
                  </a:extLst>
                </p:cNvPr>
                <p:cNvSpPr txBox="1"/>
                <p:nvPr/>
              </p:nvSpPr>
              <p:spPr>
                <a:xfrm>
                  <a:off x="9950055" y="1257462"/>
                  <a:ext cx="511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8" name="TextBox 77">
                  <a:extLst>
                    <a:ext uri="{FF2B5EF4-FFF2-40B4-BE49-F238E27FC236}">
                      <a16:creationId xmlns:a16="http://schemas.microsoft.com/office/drawing/2014/main" id="{0E8C53AE-9197-464B-9D18-839B7CC4A9A3}"/>
                    </a:ext>
                  </a:extLst>
                </p:cNvPr>
                <p:cNvSpPr txBox="1">
                  <a:spLocks noRot="1" noChangeAspect="1" noMove="1" noResize="1" noEditPoints="1" noAdjustHandles="1" noChangeArrowheads="1" noChangeShapeType="1" noTextEdit="1"/>
                </p:cNvSpPr>
                <p:nvPr/>
              </p:nvSpPr>
              <p:spPr>
                <a:xfrm>
                  <a:off x="9950055" y="1257462"/>
                  <a:ext cx="511629" cy="369332"/>
                </a:xfrm>
                <a:prstGeom prst="rect">
                  <a:avLst/>
                </a:prstGeom>
                <a:blipFill>
                  <a:blip r:embed="rId11"/>
                  <a:stretch>
                    <a:fillRect/>
                  </a:stretch>
                </a:blipFill>
              </p:spPr>
              <p:txBody>
                <a:bodyPr/>
                <a:lstStyle/>
                <a:p>
                  <a:r>
                    <a:rPr lang="en-US">
                      <a:noFill/>
                    </a:rPr>
                    <a:t> </a:t>
                  </a:r>
                </a:p>
              </p:txBody>
            </p:sp>
          </mc:Fallback>
        </mc:AlternateContent>
        <p:grpSp>
          <p:nvGrpSpPr>
            <p:cNvPr id="79" name="Group 249">
              <a:extLst>
                <a:ext uri="{FF2B5EF4-FFF2-40B4-BE49-F238E27FC236}">
                  <a16:creationId xmlns:a16="http://schemas.microsoft.com/office/drawing/2014/main" id="{49789428-E416-2240-8549-AACE19FC33E9}"/>
                </a:ext>
              </a:extLst>
            </p:cNvPr>
            <p:cNvGrpSpPr>
              <a:grpSpLocks/>
            </p:cNvGrpSpPr>
            <p:nvPr/>
          </p:nvGrpSpPr>
          <p:grpSpPr bwMode="auto">
            <a:xfrm>
              <a:off x="10358025" y="1383415"/>
              <a:ext cx="228600" cy="228600"/>
              <a:chOff x="1248" y="720"/>
              <a:chExt cx="96" cy="96"/>
            </a:xfrm>
          </p:grpSpPr>
          <p:sp>
            <p:nvSpPr>
              <p:cNvPr id="80" name="Oval 250">
                <a:extLst>
                  <a:ext uri="{FF2B5EF4-FFF2-40B4-BE49-F238E27FC236}">
                    <a16:creationId xmlns:a16="http://schemas.microsoft.com/office/drawing/2014/main" id="{5F4F04E1-D144-E84D-9591-54B104540178}"/>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1" name="Rectangle 251">
                <a:extLst>
                  <a:ext uri="{FF2B5EF4-FFF2-40B4-BE49-F238E27FC236}">
                    <a16:creationId xmlns:a16="http://schemas.microsoft.com/office/drawing/2014/main" id="{8608D390-B803-714B-8B30-FA5AE2E9754B}"/>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2" name="Group 249">
              <a:extLst>
                <a:ext uri="{FF2B5EF4-FFF2-40B4-BE49-F238E27FC236}">
                  <a16:creationId xmlns:a16="http://schemas.microsoft.com/office/drawing/2014/main" id="{8F73207A-8C16-2F4C-92BC-8FAA368A166E}"/>
                </a:ext>
              </a:extLst>
            </p:cNvPr>
            <p:cNvGrpSpPr>
              <a:grpSpLocks/>
            </p:cNvGrpSpPr>
            <p:nvPr/>
          </p:nvGrpSpPr>
          <p:grpSpPr bwMode="auto">
            <a:xfrm>
              <a:off x="11332227" y="1396916"/>
              <a:ext cx="228600" cy="228600"/>
              <a:chOff x="1248" y="720"/>
              <a:chExt cx="96" cy="96"/>
            </a:xfrm>
          </p:grpSpPr>
          <p:sp>
            <p:nvSpPr>
              <p:cNvPr id="83" name="Oval 250">
                <a:extLst>
                  <a:ext uri="{FF2B5EF4-FFF2-40B4-BE49-F238E27FC236}">
                    <a16:creationId xmlns:a16="http://schemas.microsoft.com/office/drawing/2014/main" id="{8BFBB6D0-CB36-534F-AB6D-D27030C00624}"/>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4" name="Rectangle 251">
                <a:extLst>
                  <a:ext uri="{FF2B5EF4-FFF2-40B4-BE49-F238E27FC236}">
                    <a16:creationId xmlns:a16="http://schemas.microsoft.com/office/drawing/2014/main" id="{73A67954-1D21-524C-90B0-CD6E7AA3E6A1}"/>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grpSp>
          <p:nvGrpSpPr>
            <p:cNvPr id="85" name="Group 249">
              <a:extLst>
                <a:ext uri="{FF2B5EF4-FFF2-40B4-BE49-F238E27FC236}">
                  <a16:creationId xmlns:a16="http://schemas.microsoft.com/office/drawing/2014/main" id="{D6BCA3B3-9992-5B49-8613-079F0C6B5ADC}"/>
                </a:ext>
              </a:extLst>
            </p:cNvPr>
            <p:cNvGrpSpPr>
              <a:grpSpLocks/>
            </p:cNvGrpSpPr>
            <p:nvPr/>
          </p:nvGrpSpPr>
          <p:grpSpPr bwMode="auto">
            <a:xfrm>
              <a:off x="11046632" y="1392029"/>
              <a:ext cx="228600" cy="228600"/>
              <a:chOff x="1248" y="720"/>
              <a:chExt cx="96" cy="96"/>
            </a:xfrm>
          </p:grpSpPr>
          <p:sp>
            <p:nvSpPr>
              <p:cNvPr id="86" name="Oval 250">
                <a:extLst>
                  <a:ext uri="{FF2B5EF4-FFF2-40B4-BE49-F238E27FC236}">
                    <a16:creationId xmlns:a16="http://schemas.microsoft.com/office/drawing/2014/main" id="{76ADB6CF-13EA-DC4F-99B4-9347705EB7B7}"/>
                  </a:ext>
                </a:extLst>
              </p:cNvPr>
              <p:cNvSpPr>
                <a:spLocks noChangeAspect="1" noChangeArrowheads="1"/>
              </p:cNvSpPr>
              <p:nvPr/>
            </p:nvSpPr>
            <p:spPr bwMode="auto">
              <a:xfrm>
                <a:off x="1278" y="750"/>
                <a:ext cx="35" cy="35"/>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endParaRPr lang="en-US" altLang="en-US"/>
              </a:p>
            </p:txBody>
          </p:sp>
          <p:sp>
            <p:nvSpPr>
              <p:cNvPr id="87" name="Rectangle 251">
                <a:extLst>
                  <a:ext uri="{FF2B5EF4-FFF2-40B4-BE49-F238E27FC236}">
                    <a16:creationId xmlns:a16="http://schemas.microsoft.com/office/drawing/2014/main" id="{A1B72513-91E6-7E46-89CF-1738968337F9}"/>
                  </a:ext>
                </a:extLst>
              </p:cNvPr>
              <p:cNvSpPr>
                <a:spLocks noChangeAspect="1" noChangeArrowheads="1"/>
              </p:cNvSpPr>
              <p:nvPr/>
            </p:nvSpPr>
            <p:spPr bwMode="auto">
              <a:xfrm>
                <a:off x="1248" y="720"/>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88" name="TextBox 87">
              <a:extLst>
                <a:ext uri="{FF2B5EF4-FFF2-40B4-BE49-F238E27FC236}">
                  <a16:creationId xmlns:a16="http://schemas.microsoft.com/office/drawing/2014/main" id="{D077721F-A830-CA4D-ADCA-8E94A4F64F14}"/>
                </a:ext>
              </a:extLst>
            </p:cNvPr>
            <p:cNvSpPr txBox="1"/>
            <p:nvPr/>
          </p:nvSpPr>
          <p:spPr>
            <a:xfrm>
              <a:off x="10429463" y="1718862"/>
              <a:ext cx="614363" cy="379494"/>
            </a:xfrm>
            <a:prstGeom prst="rect">
              <a:avLst/>
            </a:prstGeom>
            <a:noFill/>
          </p:spPr>
          <p:txBody>
            <a:bodyPr wrap="square" rtlCol="0">
              <a:spAutoFit/>
            </a:bodyPr>
            <a:lstStyle/>
            <a:p>
              <a:r>
                <a:rPr lang="en-US" dirty="0"/>
                <a:t>A</a:t>
              </a:r>
            </a:p>
          </p:txBody>
        </p:sp>
      </p:grpSp>
      <p:pic>
        <p:nvPicPr>
          <p:cNvPr id="1026" name="Picture 2" descr="RC Waveforms and RC Step Response Waveforms">
            <a:extLst>
              <a:ext uri="{FF2B5EF4-FFF2-40B4-BE49-F238E27FC236}">
                <a16:creationId xmlns:a16="http://schemas.microsoft.com/office/drawing/2014/main" id="{3420D03E-B734-1147-B1A9-6190AB159A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1033" y="1521136"/>
            <a:ext cx="3209335" cy="179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you shift a square wave down? - Electrical Engineering Stack Exchange">
            <a:extLst>
              <a:ext uri="{FF2B5EF4-FFF2-40B4-BE49-F238E27FC236}">
                <a16:creationId xmlns:a16="http://schemas.microsoft.com/office/drawing/2014/main" id="{E7303766-97F0-174C-A8E2-990273927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9569" y="4809895"/>
            <a:ext cx="2673028" cy="1863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ak Overshoot - an overview | ScienceDirect Topics">
            <a:extLst>
              <a:ext uri="{FF2B5EF4-FFF2-40B4-BE49-F238E27FC236}">
                <a16:creationId xmlns:a16="http://schemas.microsoft.com/office/drawing/2014/main" id="{687CD453-66C2-534C-83DD-31CCF8723E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347" y="4090630"/>
            <a:ext cx="3225880" cy="2260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42C7C1-A1B2-6872-9690-1797F525DAB8}"/>
              </a:ext>
            </a:extLst>
          </p:cNvPr>
          <p:cNvSpPr txBox="1"/>
          <p:nvPr/>
        </p:nvSpPr>
        <p:spPr>
          <a:xfrm>
            <a:off x="9013836" y="658470"/>
            <a:ext cx="1033360" cy="369332"/>
          </a:xfrm>
          <a:prstGeom prst="rect">
            <a:avLst/>
          </a:prstGeom>
          <a:noFill/>
        </p:spPr>
        <p:txBody>
          <a:bodyPr wrap="none" rtlCol="0">
            <a:spAutoFit/>
          </a:bodyPr>
          <a:lstStyle/>
          <a:p>
            <a:r>
              <a:rPr lang="en-US" dirty="0"/>
              <a:t>Low pass</a:t>
            </a:r>
          </a:p>
        </p:txBody>
      </p:sp>
      <p:sp>
        <p:nvSpPr>
          <p:cNvPr id="6" name="TextBox 5">
            <a:extLst>
              <a:ext uri="{FF2B5EF4-FFF2-40B4-BE49-F238E27FC236}">
                <a16:creationId xmlns:a16="http://schemas.microsoft.com/office/drawing/2014/main" id="{C0B4F000-899F-2F6B-EC45-7BA6B7E67521}"/>
              </a:ext>
            </a:extLst>
          </p:cNvPr>
          <p:cNvSpPr txBox="1"/>
          <p:nvPr/>
        </p:nvSpPr>
        <p:spPr>
          <a:xfrm>
            <a:off x="9060109" y="3843195"/>
            <a:ext cx="1077539" cy="369332"/>
          </a:xfrm>
          <a:prstGeom prst="rect">
            <a:avLst/>
          </a:prstGeom>
          <a:noFill/>
        </p:spPr>
        <p:txBody>
          <a:bodyPr wrap="none" rtlCol="0">
            <a:spAutoFit/>
          </a:bodyPr>
          <a:lstStyle/>
          <a:p>
            <a:r>
              <a:rPr lang="en-US" dirty="0"/>
              <a:t>High pass</a:t>
            </a:r>
          </a:p>
        </p:txBody>
      </p:sp>
    </p:spTree>
    <p:extLst>
      <p:ext uri="{BB962C8B-B14F-4D97-AF65-F5344CB8AC3E}">
        <p14:creationId xmlns:p14="http://schemas.microsoft.com/office/powerpoint/2010/main" val="1878570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8781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22: Emitter degeneration</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344351" y="1637139"/>
                <a:ext cx="8933171" cy="45767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In Driver amplifier, add probe to R</a:t>
                </a:r>
                <a:r>
                  <a:rPr lang="en-US" sz="2000" baseline="-25000" dirty="0">
                    <a:solidFill>
                      <a:srgbClr val="000000"/>
                    </a:solidFill>
                    <a:latin typeface="Calibri"/>
                    <a:ea typeface="Calibri"/>
                    <a:cs typeface="Calibri"/>
                    <a:sym typeface="Calibri"/>
                  </a:rPr>
                  <a:t>11</a:t>
                </a:r>
                <a:r>
                  <a:rPr lang="en-US" sz="2000" dirty="0">
                    <a:solidFill>
                      <a:srgbClr val="000000"/>
                    </a:solidFill>
                    <a:latin typeface="Calibri"/>
                    <a:ea typeface="Calibri"/>
                    <a:cs typeface="Calibri"/>
                    <a:sym typeface="Calibri"/>
                  </a:rPr>
                  <a:t>, this allows us to measure the AC voltage,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endParaRPr lang="en-US" sz="2000" dirty="0">
                  <a:solidFill>
                    <a:srgbClr val="000000"/>
                  </a:solidFill>
                  <a:latin typeface="Calibri"/>
                  <a:ea typeface="Calibri"/>
                  <a:cs typeface="Calibri"/>
                  <a:sym typeface="Calibri"/>
                </a:endParaRP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r>
                          <a:rPr lang="en-US" sz="2000" b="0" i="1" smtClean="0">
                            <a:solidFill>
                              <a:srgbClr val="000000"/>
                            </a:solidFill>
                            <a:latin typeface="Cambria Math" panose="02040503050406030204" pitchFamily="18" charset="0"/>
                            <a:cs typeface="Calibri"/>
                            <a:sym typeface="Calibri"/>
                          </a:rPr>
                          <m:t> </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oMath>
                </a14:m>
                <a:r>
                  <a:rPr lang="en-US" sz="2000" dirty="0">
                    <a:solidFill>
                      <a:srgbClr val="000000"/>
                    </a:solidFill>
                    <a:latin typeface="Calibri"/>
                    <a:ea typeface="Calibri"/>
                    <a:cs typeface="Calibri"/>
                    <a:sym typeface="Calibri"/>
                  </a:rPr>
                  <a:t> with R</a:t>
                </a:r>
                <a:r>
                  <a:rPr lang="en-US" sz="2000" baseline="-25000" dirty="0">
                    <a:solidFill>
                      <a:srgbClr val="000000"/>
                    </a:solidFill>
                    <a:latin typeface="Calibri"/>
                    <a:ea typeface="Calibri"/>
                    <a:cs typeface="Calibri"/>
                    <a:sym typeface="Calibri"/>
                  </a:rPr>
                  <a:t>13</a:t>
                </a:r>
                <a:r>
                  <a:rPr lang="en-US" sz="2000" dirty="0">
                    <a:solidFill>
                      <a:srgbClr val="000000"/>
                    </a:solidFill>
                    <a:latin typeface="Calibri"/>
                    <a:ea typeface="Calibri"/>
                    <a:cs typeface="Calibri"/>
                    <a:sym typeface="Calibri"/>
                  </a:rPr>
                  <a:t> turned fully counterclockwise and then fully clockwise.</a:t>
                </a:r>
              </a:p>
              <a:p>
                <a:pPr marL="800100" lvl="1" indent="-342900" defTabSz="457200" hangingPunct="0">
                  <a:buFont typeface="Arial" panose="020B0604020202020204" pitchFamily="34" charset="0"/>
                  <a:buChar char="•"/>
                </a:pPr>
                <a14:m>
                  <m:oMath xmlns:m="http://schemas.openxmlformats.org/officeDocument/2006/math">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 </m:t>
                        </m:r>
                        <m:r>
                          <a:rPr lang="en-US" sz="2000" i="1">
                            <a:solidFill>
                              <a:srgbClr val="000000"/>
                            </a:solidFill>
                            <a:latin typeface="Cambria Math" panose="02040503050406030204" pitchFamily="18" charset="0"/>
                            <a:cs typeface="Calibri"/>
                            <a:sym typeface="Calibri"/>
                          </a:rPr>
                          <m:t>𝑅</m:t>
                        </m:r>
                      </m:e>
                      <m:sup>
                        <m:r>
                          <a:rPr lang="en-US" sz="2000" i="1">
                            <a:solidFill>
                              <a:srgbClr val="000000"/>
                            </a:solidFill>
                            <a:latin typeface="Cambria Math" panose="02040503050406030204" pitchFamily="18" charset="0"/>
                            <a:cs typeface="Calibri"/>
                            <a:sym typeface="Calibri"/>
                          </a:rPr>
                          <m:t>′</m:t>
                        </m:r>
                      </m:sup>
                    </m:sSup>
                    <m:r>
                      <a:rPr lang="en-US" sz="2000" i="1">
                        <a:solidFill>
                          <a:srgbClr val="000000"/>
                        </a:solidFill>
                        <a:latin typeface="Cambria Math" panose="02040503050406030204" pitchFamily="18" charset="0"/>
                        <a:cs typeface="Calibri"/>
                        <a:sym typeface="Calibri"/>
                      </a:rPr>
                      <m:t>=1225</m:t>
                    </m:r>
                    <m:r>
                      <m:rPr>
                        <m:sty m:val="p"/>
                      </m:rPr>
                      <a:rPr lang="el-GR" sz="2000" i="1">
                        <a:solidFill>
                          <a:srgbClr val="000000"/>
                        </a:solidFill>
                        <a:latin typeface="Cambria Math" panose="02040503050406030204" pitchFamily="18" charset="0"/>
                        <a:ea typeface="Cambria Math" panose="02040503050406030204" pitchFamily="18" charset="0"/>
                        <a:cs typeface="Calibri"/>
                        <a:sym typeface="Calibri"/>
                      </a:rPr>
                      <m:t>Ω</m:t>
                    </m:r>
                  </m:oMath>
                </a14:m>
                <a:endParaRPr lang="en-US" sz="2000" i="1" dirty="0">
                  <a:solidFill>
                    <a:srgbClr val="000000"/>
                  </a:solidFill>
                  <a:latin typeface="Cambria Math" panose="02040503050406030204" pitchFamily="18" charset="0"/>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counter-clockwise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𝐸</m:t>
                        </m:r>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b="0" i="1" smtClean="0">
                        <a:solidFill>
                          <a:srgbClr val="000000"/>
                        </a:solidFill>
                        <a:latin typeface="Cambria Math" panose="02040503050406030204" pitchFamily="18" charset="0"/>
                        <a:cs typeface="Calibri" panose="020F0502020204030204" pitchFamily="34" charset="0"/>
                        <a:sym typeface="Calibri"/>
                      </a:rPr>
                      <m:t>=520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𝐺</m:t>
                        </m:r>
                      </m:e>
                      <m:sub>
                        <m:r>
                          <a:rPr lang="en-US" sz="2000" b="0" i="1" smtClean="0">
                            <a:solidFill>
                              <a:srgbClr val="000000"/>
                            </a:solidFill>
                            <a:latin typeface="Cambria Math" panose="02040503050406030204" pitchFamily="18" charset="0"/>
                            <a:cs typeface="Calibri" panose="020F0502020204030204" pitchFamily="34" charset="0"/>
                            <a:sym typeface="Calibri"/>
                          </a:rPr>
                          <m:t>𝑣</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cs typeface="Calibri" panose="020F0502020204030204" pitchFamily="34" charset="0"/>
                            <a:sym typeface="Calibri"/>
                          </a:rPr>
                          <m:t>1225</m:t>
                        </m:r>
                      </m:num>
                      <m:den>
                        <m:r>
                          <a:rPr lang="en-US" sz="2000" b="0" i="1" smtClean="0">
                            <a:solidFill>
                              <a:srgbClr val="000000"/>
                            </a:solidFill>
                            <a:latin typeface="Cambria Math" panose="02040503050406030204" pitchFamily="18" charset="0"/>
                            <a:cs typeface="Calibri" panose="020F0502020204030204" pitchFamily="34" charset="0"/>
                            <a:sym typeface="Calibri"/>
                          </a:rPr>
                          <m:t>520</m:t>
                        </m:r>
                      </m:den>
                    </m:f>
                    <m:r>
                      <a:rPr lang="en-US" sz="2000" b="0" i="1" smtClean="0">
                        <a:solidFill>
                          <a:srgbClr val="000000"/>
                        </a:solidFill>
                        <a:latin typeface="Cambria Math" panose="02040503050406030204" pitchFamily="18" charset="0"/>
                        <a:cs typeface="Calibri" panose="020F0502020204030204" pitchFamily="34" charset="0"/>
                        <a:sym typeface="Calibri"/>
                      </a:rPr>
                      <m:t>=2.36</m:t>
                    </m:r>
                  </m:oMath>
                </a14:m>
                <a:endParaRPr lang="en-US" sz="2000" dirty="0">
                  <a:solidFill>
                    <a:srgbClr val="000000"/>
                  </a:solidFill>
                  <a:latin typeface="Calibri" panose="020F0502020204030204" pitchFamily="34" charset="0"/>
                  <a:ea typeface="Calibri"/>
                  <a:cs typeface="Calibri" panose="020F0502020204030204" pitchFamily="34" charset="0"/>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panose="020F0502020204030204" pitchFamily="34" charset="0"/>
                    <a:ea typeface="Calibri"/>
                    <a:cs typeface="Calibri" panose="020F0502020204030204" pitchFamily="34"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13</m:t>
                        </m:r>
                      </m:sub>
                    </m:sSub>
                  </m:oMath>
                </a14:m>
                <a:r>
                  <a:rPr lang="en-US" sz="2000" dirty="0">
                    <a:solidFill>
                      <a:srgbClr val="000000"/>
                    </a:solidFill>
                    <a:latin typeface="Calibri" panose="020F0502020204030204" pitchFamily="34" charset="0"/>
                    <a:ea typeface="Calibri"/>
                    <a:cs typeface="Calibri" panose="020F0502020204030204" pitchFamily="34" charset="0"/>
                    <a:sym typeface="Calibri"/>
                  </a:rPr>
                  <a:t> is fully clockwise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𝑅</m:t>
                        </m:r>
                      </m:e>
                      <m:sub>
                        <m:r>
                          <a:rPr lang="en-US" sz="2000" i="1">
                            <a:solidFill>
                              <a:srgbClr val="000000"/>
                            </a:solidFill>
                            <a:latin typeface="Cambria Math" panose="02040503050406030204" pitchFamily="18" charset="0"/>
                            <a:cs typeface="Calibri" panose="020F0502020204030204" pitchFamily="34" charset="0"/>
                            <a:sym typeface="Calibri"/>
                          </a:rPr>
                          <m:t>𝐸</m:t>
                        </m:r>
                        <m:r>
                          <a:rPr lang="en-US" sz="2000" i="1">
                            <a:solidFill>
                              <a:srgbClr val="000000"/>
                            </a:solidFill>
                            <a:latin typeface="Cambria Math" panose="02040503050406030204" pitchFamily="18" charset="0"/>
                            <a:cs typeface="Calibri" panose="020F0502020204030204" pitchFamily="34" charset="0"/>
                            <a:sym typeface="Calibri"/>
                          </a:rPr>
                          <m:t>,</m:t>
                        </m:r>
                        <m:r>
                          <a:rPr lang="en-US" sz="2000" i="1">
                            <a:solidFill>
                              <a:srgbClr val="000000"/>
                            </a:solidFill>
                            <a:latin typeface="Cambria Math" panose="02040503050406030204" pitchFamily="18" charset="0"/>
                            <a:cs typeface="Calibri" panose="020F0502020204030204" pitchFamily="34" charset="0"/>
                            <a:sym typeface="Calibri"/>
                          </a:rPr>
                          <m:t>𝑒𝑓𝑓𝑒𝑐𝑡𝑖𝑣𝑒</m:t>
                        </m:r>
                      </m:sub>
                    </m:sSub>
                    <m:r>
                      <a:rPr lang="en-US" sz="2000" i="1">
                        <a:solidFill>
                          <a:srgbClr val="000000"/>
                        </a:solidFill>
                        <a:latin typeface="Cambria Math" panose="02040503050406030204" pitchFamily="18" charset="0"/>
                        <a:cs typeface="Calibri" panose="020F0502020204030204" pitchFamily="34" charset="0"/>
                        <a:sym typeface="Calibri"/>
                      </a:rPr>
                      <m:t>=20</m:t>
                    </m:r>
                    <m:r>
                      <m:rPr>
                        <m:sty m:val="p"/>
                      </m:rPr>
                      <a:rPr lang="el-GR"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ea typeface="Calibri"/>
                    <a:cs typeface="Calibri" panose="020F0502020204030204" pitchFamily="34"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𝑣</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1225</m:t>
                        </m:r>
                      </m:num>
                      <m:den>
                        <m:r>
                          <a:rPr lang="en-US" sz="2000" i="1">
                            <a:solidFill>
                              <a:srgbClr val="000000"/>
                            </a:solidFill>
                            <a:latin typeface="Cambria Math" panose="02040503050406030204" pitchFamily="18" charset="0"/>
                            <a:cs typeface="Calibri" panose="020F0502020204030204" pitchFamily="34" charset="0"/>
                            <a:sym typeface="Calibri"/>
                          </a:rPr>
                          <m:t>20</m:t>
                        </m:r>
                      </m:den>
                    </m:f>
                    <m:r>
                      <a:rPr lang="en-US" sz="2000" i="1">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61</m:t>
                    </m:r>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Calculate the expected voltage gain for each setting </a:t>
                </a:r>
                <a:r>
                  <a:rPr lang="en-US" sz="2000" dirty="0">
                    <a:solidFill>
                      <a:srgbClr val="000000"/>
                    </a:solidFill>
                    <a:ea typeface="Calibri"/>
                    <a:cs typeface="Calibri"/>
                    <a:sym typeface="Calibri"/>
                  </a:rPr>
                  <a:t>of R</a:t>
                </a:r>
                <a:r>
                  <a:rPr lang="en-US" sz="2000" baseline="-25000" dirty="0">
                    <a:solidFill>
                      <a:srgbClr val="000000"/>
                    </a:solidFill>
                    <a:ea typeface="Calibri"/>
                    <a:cs typeface="Calibri"/>
                    <a:sym typeface="Calibri"/>
                  </a:rPr>
                  <a:t>13</a:t>
                </a:r>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at the maximal gain setting</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The open circuit voltage is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0</m:t>
                        </m:r>
                      </m:sub>
                    </m:sSub>
                    <m:r>
                      <a:rPr lang="en-US" sz="2000" b="0" i="1" smtClean="0">
                        <a:solidFill>
                          <a:srgbClr val="000000"/>
                        </a:solidFill>
                        <a:latin typeface="Cambria Math" panose="02040503050406030204" pitchFamily="18" charset="0"/>
                        <a:cs typeface="Calibri"/>
                        <a:sym typeface="Calibri"/>
                      </a:rPr>
                      <m:t>=2</m:t>
                    </m:r>
                    <m:r>
                      <a:rPr lang="en-US" sz="2000" b="0" i="1" smtClean="0">
                        <a:solidFill>
                          <a:srgbClr val="000000"/>
                        </a:solidFill>
                        <a:latin typeface="Cambria Math" panose="02040503050406030204" pitchFamily="18" charset="0"/>
                        <a:cs typeface="Calibri"/>
                        <a:sym typeface="Calibri"/>
                      </a:rPr>
                      <m:t>𝑉</m:t>
                    </m:r>
                  </m:oMath>
                </a14:m>
                <a:r>
                  <a:rPr lang="en-US" sz="2000" dirty="0">
                    <a:solidFill>
                      <a:srgbClr val="000000"/>
                    </a:solidFill>
                    <a:latin typeface="Calibri"/>
                    <a:ea typeface="Calibri"/>
                    <a:cs typeface="Calibri"/>
                    <a:sym typeface="Calibri"/>
                  </a:rPr>
                  <a:t>,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oMath>
                </a14:m>
                <a:r>
                  <a:rPr lang="en-US" sz="2000" dirty="0">
                    <a:solidFill>
                      <a:srgbClr val="000000"/>
                    </a:solidFill>
                    <a:latin typeface="Calibri"/>
                    <a:ea typeface="Calibri"/>
                    <a:cs typeface="Calibri"/>
                    <a:sym typeface="Calibri"/>
                  </a:rPr>
                  <a:t> in terms of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𝑀</m:t>
                        </m:r>
                      </m:sub>
                    </m:sSub>
                  </m:oMath>
                </a14:m>
                <a:endParaRPr lang="en-US" sz="2000" dirty="0">
                  <a:solidFill>
                    <a:srgbClr val="000000"/>
                  </a:solidFill>
                  <a:latin typeface="Calibri"/>
                  <a:ea typeface="Calibri"/>
                  <a:cs typeface="Calibri"/>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𝑍</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𝐸</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𝑣</m:t>
                        </m:r>
                      </m:sub>
                    </m:s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+1)</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𝑀</m:t>
                        </m:r>
                      </m:sub>
                    </m:sSub>
                  </m:oMath>
                </a14:m>
                <a:r>
                  <a:rPr lang="en-US" sz="2000" dirty="0">
                    <a:solidFill>
                      <a:srgbClr val="000000"/>
                    </a:solidFill>
                    <a:latin typeface="Calibri"/>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r>
                      <a:rPr lang="en-US" sz="2000" b="0" i="1" smtClean="0">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𝑏</m:t>
                        </m:r>
                      </m:sub>
                    </m:sSub>
                  </m:oMath>
                </a14:m>
                <a:r>
                  <a:rPr lang="en-US" sz="2000" dirty="0">
                    <a:solidFill>
                      <a:srgbClr val="000000"/>
                    </a:solidFill>
                    <a:latin typeface="Calibri"/>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𝑉</m:t>
                    </m:r>
                    <m:r>
                      <a:rPr lang="en-US" sz="2000" b="0" i="1" smtClean="0">
                        <a:solidFill>
                          <a:srgbClr val="000000"/>
                        </a:solidFill>
                        <a:latin typeface="Cambria Math" panose="02040503050406030204" pitchFamily="18" charset="0"/>
                        <a:ea typeface="Calibri"/>
                        <a:cs typeface="Calibri"/>
                        <a:sym typeface="Calibri"/>
                      </a:rPr>
                      <m:t>=−1225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cs typeface="Calibri"/>
                            <a:sym typeface="Calibri"/>
                          </a:rPr>
                          <m:t>𝑐</m:t>
                        </m:r>
                      </m:sub>
                    </m:sSub>
                  </m:oMath>
                </a14:m>
                <a:r>
                  <a:rPr lang="en-US" sz="2000" dirty="0">
                    <a:solidFill>
                      <a:srgbClr val="000000"/>
                    </a:solidFill>
                    <a:latin typeface="Calibri"/>
                    <a:ea typeface="Calibri"/>
                    <a:cs typeface="Calibri"/>
                    <a:sym typeface="Calibri"/>
                  </a:rPr>
                  <a:t>,</a:t>
                </a:r>
              </a:p>
              <a:p>
                <a:pPr marL="800100" lvl="1" indent="-34290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So, </a:t>
                </a:r>
                <a14:m>
                  <m:oMath xmlns:m="http://schemas.openxmlformats.org/officeDocument/2006/math">
                    <m:f>
                      <m:fPr>
                        <m:ctrlPr>
                          <a:rPr lang="en-US" sz="200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𝑉</m:t>
                        </m:r>
                      </m:num>
                      <m:den>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𝑉</m:t>
                            </m:r>
                          </m:e>
                          <m:sub>
                            <m:r>
                              <a:rPr lang="en-US" sz="2000" b="0" i="1" smtClean="0">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r>
                      <a:rPr lang="en-US" sz="2000" b="0" i="1" smtClean="0">
                        <a:solidFill>
                          <a:srgbClr val="000000"/>
                        </a:solidFill>
                        <a:latin typeface="Cambria Math" panose="02040503050406030204" pitchFamily="18" charset="0"/>
                        <a:cs typeface="Calibri"/>
                        <a:sym typeface="Calibri"/>
                      </a:rPr>
                      <m:t> </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𝑐</m:t>
                            </m:r>
                          </m:sub>
                        </m:sSub>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den>
                    </m:f>
                    <m:r>
                      <a:rPr lang="en-US" sz="2000" b="0" i="0"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a:sym typeface="Calibri"/>
                      </a:rPr>
                      <m:t>β</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1225</m:t>
                        </m:r>
                      </m:num>
                      <m:den>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𝑍</m:t>
                            </m:r>
                          </m:e>
                          <m:sub>
                            <m:r>
                              <a:rPr lang="en-US" sz="2000" i="1">
                                <a:solidFill>
                                  <a:srgbClr val="000000"/>
                                </a:solidFill>
                                <a:latin typeface="Cambria Math" panose="02040503050406030204" pitchFamily="18" charset="0"/>
                                <a:cs typeface="Calibri"/>
                                <a:sym typeface="Calibri"/>
                              </a:rPr>
                              <m:t>𝑖</m:t>
                            </m:r>
                          </m:sub>
                        </m:sSub>
                      </m:den>
                    </m:f>
                  </m:oMath>
                </a14:m>
                <a:endParaRPr lang="en-US" sz="2000"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344351" y="1637139"/>
                <a:ext cx="8933171" cy="4576710"/>
              </a:xfrm>
              <a:prstGeom prst="rect">
                <a:avLst/>
              </a:prstGeom>
              <a:blipFill>
                <a:blip r:embed="rId3"/>
                <a:stretch>
                  <a:fillRect l="-1135" t="-83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8480858" y="6350985"/>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80</a:t>
            </a:fld>
            <a:endParaRPr lang="en-US" dirty="0">
              <a:solidFill>
                <a:schemeClr val="tx1"/>
              </a:solidFill>
            </a:endParaRPr>
          </a:p>
        </p:txBody>
      </p:sp>
      <p:grpSp>
        <p:nvGrpSpPr>
          <p:cNvPr id="3" name="Group 2">
            <a:extLst>
              <a:ext uri="{FF2B5EF4-FFF2-40B4-BE49-F238E27FC236}">
                <a16:creationId xmlns:a16="http://schemas.microsoft.com/office/drawing/2014/main" id="{58CE39E0-66F9-C64D-A8AA-1F8F85159D50}"/>
              </a:ext>
            </a:extLst>
          </p:cNvPr>
          <p:cNvGrpSpPr/>
          <p:nvPr/>
        </p:nvGrpSpPr>
        <p:grpSpPr>
          <a:xfrm>
            <a:off x="9277522" y="2798215"/>
            <a:ext cx="2321697" cy="2544636"/>
            <a:chOff x="9665337" y="2074981"/>
            <a:chExt cx="2321697" cy="2544636"/>
          </a:xfrm>
        </p:grpSpPr>
        <p:sp>
          <p:nvSpPr>
            <p:cNvPr id="117" name="Freeform 116">
              <a:extLst>
                <a:ext uri="{FF2B5EF4-FFF2-40B4-BE49-F238E27FC236}">
                  <a16:creationId xmlns:a16="http://schemas.microsoft.com/office/drawing/2014/main" id="{B1D7E0A8-29CD-3844-9924-414B49431DEE}"/>
                </a:ext>
              </a:extLst>
            </p:cNvPr>
            <p:cNvSpPr>
              <a:spLocks noChangeAspect="1"/>
            </p:cNvSpPr>
            <p:nvPr/>
          </p:nvSpPr>
          <p:spPr bwMode="auto">
            <a:xfrm rot="5400000" flipH="1">
              <a:off x="10370295" y="3169206"/>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8" name="Group 210">
              <a:extLst>
                <a:ext uri="{FF2B5EF4-FFF2-40B4-BE49-F238E27FC236}">
                  <a16:creationId xmlns:a16="http://schemas.microsoft.com/office/drawing/2014/main" id="{9AFCF338-85E1-BD4D-A07D-1AC1D68D707B}"/>
                </a:ext>
              </a:extLst>
            </p:cNvPr>
            <p:cNvGrpSpPr>
              <a:grpSpLocks/>
            </p:cNvGrpSpPr>
            <p:nvPr/>
          </p:nvGrpSpPr>
          <p:grpSpPr bwMode="auto">
            <a:xfrm rot="5400000">
              <a:off x="10315583" y="2169515"/>
              <a:ext cx="304800" cy="762000"/>
              <a:chOff x="3216" y="1728"/>
              <a:chExt cx="192" cy="480"/>
            </a:xfrm>
          </p:grpSpPr>
          <p:sp>
            <p:nvSpPr>
              <p:cNvPr id="159" name="Line 8">
                <a:extLst>
                  <a:ext uri="{FF2B5EF4-FFF2-40B4-BE49-F238E27FC236}">
                    <a16:creationId xmlns:a16="http://schemas.microsoft.com/office/drawing/2014/main" id="{048373E4-C040-1B4D-8D0A-7F985D9B25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
                <a:extLst>
                  <a:ext uri="{FF2B5EF4-FFF2-40B4-BE49-F238E27FC236}">
                    <a16:creationId xmlns:a16="http://schemas.microsoft.com/office/drawing/2014/main" id="{654BC4D7-9DF8-A345-8CC3-E59B3D4269F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10">
                <a:extLst>
                  <a:ext uri="{FF2B5EF4-FFF2-40B4-BE49-F238E27FC236}">
                    <a16:creationId xmlns:a16="http://schemas.microsoft.com/office/drawing/2014/main" id="{994A1022-7AB1-924C-994F-BF5374861F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11">
                <a:extLst>
                  <a:ext uri="{FF2B5EF4-FFF2-40B4-BE49-F238E27FC236}">
                    <a16:creationId xmlns:a16="http://schemas.microsoft.com/office/drawing/2014/main" id="{B35C83FE-2161-224A-9CD6-F03A84B448B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9" name="TextBox 118">
              <a:extLst>
                <a:ext uri="{FF2B5EF4-FFF2-40B4-BE49-F238E27FC236}">
                  <a16:creationId xmlns:a16="http://schemas.microsoft.com/office/drawing/2014/main" id="{1EE5F025-AB0C-AA47-85CE-1B2BDD89F0A3}"/>
                </a:ext>
              </a:extLst>
            </p:cNvPr>
            <p:cNvSpPr txBox="1"/>
            <p:nvPr/>
          </p:nvSpPr>
          <p:spPr>
            <a:xfrm flipH="1">
              <a:off x="9746309" y="340610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r>
                <a:rPr lang="en-US" sz="1600" baseline="-25000" dirty="0">
                  <a:solidFill>
                    <a:srgbClr val="000000"/>
                  </a:solidFill>
                </a:rPr>
                <a:t>i</a:t>
              </a:r>
              <a:endParaRPr lang="en-US" sz="1400" dirty="0">
                <a:solidFill>
                  <a:srgbClr val="000000"/>
                </a:solidFill>
                <a:latin typeface="Calibri"/>
                <a:ea typeface="Calibri"/>
                <a:cs typeface="Calibri"/>
                <a:sym typeface="Calibri"/>
              </a:endParaRPr>
            </a:p>
          </p:txBody>
        </p:sp>
        <p:grpSp>
          <p:nvGrpSpPr>
            <p:cNvPr id="120" name="Group 203">
              <a:extLst>
                <a:ext uri="{FF2B5EF4-FFF2-40B4-BE49-F238E27FC236}">
                  <a16:creationId xmlns:a16="http://schemas.microsoft.com/office/drawing/2014/main" id="{3E9EF6DE-7F75-A745-AF1D-59CE6A422FBA}"/>
                </a:ext>
              </a:extLst>
            </p:cNvPr>
            <p:cNvGrpSpPr>
              <a:grpSpLocks/>
            </p:cNvGrpSpPr>
            <p:nvPr/>
          </p:nvGrpSpPr>
          <p:grpSpPr bwMode="auto">
            <a:xfrm>
              <a:off x="10573173" y="2538347"/>
              <a:ext cx="551619" cy="1100962"/>
              <a:chOff x="3216" y="2400"/>
              <a:chExt cx="192" cy="480"/>
            </a:xfrm>
          </p:grpSpPr>
          <p:sp>
            <p:nvSpPr>
              <p:cNvPr id="154" name="Line 46">
                <a:extLst>
                  <a:ext uri="{FF2B5EF4-FFF2-40B4-BE49-F238E27FC236}">
                    <a16:creationId xmlns:a16="http://schemas.microsoft.com/office/drawing/2014/main" id="{3419A31D-D6ED-DE40-931E-8574A35FB5C0}"/>
                  </a:ext>
                </a:extLst>
              </p:cNvPr>
              <p:cNvSpPr>
                <a:spLocks noChangeAspect="1" noChangeShapeType="1"/>
              </p:cNvSpPr>
              <p:nvPr/>
            </p:nvSpPr>
            <p:spPr bwMode="auto">
              <a:xfrm flipV="1">
                <a:off x="3312"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47">
                <a:extLst>
                  <a:ext uri="{FF2B5EF4-FFF2-40B4-BE49-F238E27FC236}">
                    <a16:creationId xmlns:a16="http://schemas.microsoft.com/office/drawing/2014/main" id="{46334FA5-11CD-8245-934A-3BFBDE5DF1D1}"/>
                  </a:ext>
                </a:extLst>
              </p:cNvPr>
              <p:cNvSpPr>
                <a:spLocks noChangeAspect="1" noChangeShapeType="1"/>
              </p:cNvSpPr>
              <p:nvPr/>
            </p:nvSpPr>
            <p:spPr bwMode="auto">
              <a:xfrm flipV="1">
                <a:off x="3312"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48">
                <a:extLst>
                  <a:ext uri="{FF2B5EF4-FFF2-40B4-BE49-F238E27FC236}">
                    <a16:creationId xmlns:a16="http://schemas.microsoft.com/office/drawing/2014/main" id="{CBA42DDB-7A65-AB4E-9EBB-2828926675D0}"/>
                  </a:ext>
                </a:extLst>
              </p:cNvPr>
              <p:cNvSpPr>
                <a:spLocks noChangeAspect="1" noChangeShapeType="1"/>
              </p:cNvSpPr>
              <p:nvPr/>
            </p:nvSpPr>
            <p:spPr bwMode="auto">
              <a:xfrm>
                <a:off x="3312" y="2568"/>
                <a:ext cx="0" cy="120"/>
              </a:xfrm>
              <a:prstGeom prst="line">
                <a:avLst/>
              </a:prstGeom>
              <a:noFill/>
              <a:ln w="25400">
                <a:solidFill>
                  <a:schemeClr val="tx1"/>
                </a:solidFill>
                <a:round/>
                <a:headEnd/>
                <a:tailEnd type="none" w="sm" len="med"/>
              </a:ln>
              <a:extLst>
                <a:ext uri="{909E8E84-426E-40DD-AFC4-6F175D3DCCD1}">
                  <a14:hiddenFill xmlns:a14="http://schemas.microsoft.com/office/drawing/2010/main">
                    <a:noFill/>
                  </a14:hiddenFill>
                </a:ext>
              </a:extLst>
            </p:spPr>
            <p:txBody>
              <a:bodyPr/>
              <a:lstStyle/>
              <a:p>
                <a:endParaRPr lang="en-US"/>
              </a:p>
            </p:txBody>
          </p:sp>
          <p:sp>
            <p:nvSpPr>
              <p:cNvPr id="157" name="Freeform 49">
                <a:extLst>
                  <a:ext uri="{FF2B5EF4-FFF2-40B4-BE49-F238E27FC236}">
                    <a16:creationId xmlns:a16="http://schemas.microsoft.com/office/drawing/2014/main" id="{34325E84-DF54-B042-BAE9-81BFFC704CDE}"/>
                  </a:ext>
                </a:extLst>
              </p:cNvPr>
              <p:cNvSpPr>
                <a:spLocks noChangeAspect="1"/>
              </p:cNvSpPr>
              <p:nvPr/>
            </p:nvSpPr>
            <p:spPr bwMode="auto">
              <a:xfrm rot="5400000" flipH="1">
                <a:off x="3288" y="2664"/>
                <a:ext cx="48" cy="48"/>
              </a:xfrm>
              <a:custGeom>
                <a:avLst/>
                <a:gdLst>
                  <a:gd name="T0" fmla="*/ 0 w 96"/>
                  <a:gd name="T1" fmla="*/ 1 h 96"/>
                  <a:gd name="T2" fmla="*/ 2 w 96"/>
                  <a:gd name="T3" fmla="*/ 0 h 96"/>
                  <a:gd name="T4" fmla="*/ 2 w 96"/>
                  <a:gd name="T5" fmla="*/ 2 h 96"/>
                  <a:gd name="T6" fmla="*/ 0 w 96"/>
                  <a:gd name="T7" fmla="*/ 1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48"/>
                    </a:moveTo>
                    <a:lnTo>
                      <a:pt x="96" y="0"/>
                    </a:lnTo>
                    <a:lnTo>
                      <a:pt x="96" y="96"/>
                    </a:lnTo>
                    <a:lnTo>
                      <a:pt x="0" y="48"/>
                    </a:lnTo>
                    <a:close/>
                  </a:path>
                </a:pathLst>
              </a:custGeom>
              <a:solidFill>
                <a:schemeClr val="tx1"/>
              </a:solidFill>
              <a:ln w="25400">
                <a:solidFill>
                  <a:schemeClr val="tx1"/>
                </a:solidFill>
                <a:round/>
                <a:headEnd/>
                <a:tailEnd/>
              </a:ln>
            </p:spPr>
            <p:txBody>
              <a:bodyPr/>
              <a:lstStyle/>
              <a:p>
                <a:endParaRPr lang="en-US"/>
              </a:p>
            </p:txBody>
          </p:sp>
          <p:sp>
            <p:nvSpPr>
              <p:cNvPr id="158" name="Freeform 50">
                <a:extLst>
                  <a:ext uri="{FF2B5EF4-FFF2-40B4-BE49-F238E27FC236}">
                    <a16:creationId xmlns:a16="http://schemas.microsoft.com/office/drawing/2014/main" id="{12676F63-A391-9645-BF99-305F89C67D98}"/>
                  </a:ext>
                </a:extLst>
              </p:cNvPr>
              <p:cNvSpPr>
                <a:spLocks noChangeAspect="1"/>
              </p:cNvSpPr>
              <p:nvPr/>
            </p:nvSpPr>
            <p:spPr bwMode="auto">
              <a:xfrm>
                <a:off x="3216" y="2496"/>
                <a:ext cx="192" cy="288"/>
              </a:xfrm>
              <a:custGeom>
                <a:avLst/>
                <a:gdLst>
                  <a:gd name="T0" fmla="*/ 3 w 384"/>
                  <a:gd name="T1" fmla="*/ 0 h 576"/>
                  <a:gd name="T2" fmla="*/ 0 w 384"/>
                  <a:gd name="T3" fmla="*/ 5 h 576"/>
                  <a:gd name="T4" fmla="*/ 3 w 384"/>
                  <a:gd name="T5" fmla="*/ 9 h 576"/>
                  <a:gd name="T6" fmla="*/ 6 w 384"/>
                  <a:gd name="T7" fmla="*/ 5 h 576"/>
                  <a:gd name="T8" fmla="*/ 3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121" name="Straight Connector 120">
              <a:extLst>
                <a:ext uri="{FF2B5EF4-FFF2-40B4-BE49-F238E27FC236}">
                  <a16:creationId xmlns:a16="http://schemas.microsoft.com/office/drawing/2014/main" id="{A51717A1-9BFF-A54B-9612-C0FC7B848C10}"/>
                </a:ext>
              </a:extLst>
            </p:cNvPr>
            <p:cNvCxnSpPr>
              <a:cxnSpLocks/>
            </p:cNvCxnSpPr>
            <p:nvPr/>
          </p:nvCxnSpPr>
          <p:spPr>
            <a:xfrm flipV="1">
              <a:off x="10075522" y="2538347"/>
              <a:ext cx="11461" cy="102476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D4B29260-A4D0-A448-B315-84A7C1A57C31}"/>
                </a:ext>
              </a:extLst>
            </p:cNvPr>
            <p:cNvCxnSpPr>
              <a:cxnSpLocks/>
            </p:cNvCxnSpPr>
            <p:nvPr/>
          </p:nvCxnSpPr>
          <p:spPr>
            <a:xfrm flipH="1">
              <a:off x="10848982" y="2550515"/>
              <a:ext cx="61149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3" name="Oval 122">
              <a:extLst>
                <a:ext uri="{FF2B5EF4-FFF2-40B4-BE49-F238E27FC236}">
                  <a16:creationId xmlns:a16="http://schemas.microsoft.com/office/drawing/2014/main" id="{A98D0F62-6337-944D-B03B-8DD58EC58F8B}"/>
                </a:ext>
              </a:extLst>
            </p:cNvPr>
            <p:cNvSpPr/>
            <p:nvPr/>
          </p:nvSpPr>
          <p:spPr>
            <a:xfrm>
              <a:off x="10803899"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E967A4F2-E4A9-F849-A56D-7A9EE57E8F6B}"/>
                </a:ext>
              </a:extLst>
            </p:cNvPr>
            <p:cNvSpPr>
              <a:spLocks noChangeAspect="1"/>
            </p:cNvSpPr>
            <p:nvPr/>
          </p:nvSpPr>
          <p:spPr bwMode="auto">
            <a:xfrm flipH="1">
              <a:off x="11362958" y="2543130"/>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Oval 124">
              <a:extLst>
                <a:ext uri="{FF2B5EF4-FFF2-40B4-BE49-F238E27FC236}">
                  <a16:creationId xmlns:a16="http://schemas.microsoft.com/office/drawing/2014/main" id="{F2532D17-73EB-E648-8B2F-102FE8C601B2}"/>
                </a:ext>
              </a:extLst>
            </p:cNvPr>
            <p:cNvSpPr/>
            <p:nvPr/>
          </p:nvSpPr>
          <p:spPr>
            <a:xfrm>
              <a:off x="11397022" y="250108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222">
              <a:extLst>
                <a:ext uri="{FF2B5EF4-FFF2-40B4-BE49-F238E27FC236}">
                  <a16:creationId xmlns:a16="http://schemas.microsoft.com/office/drawing/2014/main" id="{9DA0F9C7-1B61-054E-8837-7E61AD099B69}"/>
                </a:ext>
              </a:extLst>
            </p:cNvPr>
            <p:cNvGrpSpPr>
              <a:grpSpLocks/>
            </p:cNvGrpSpPr>
            <p:nvPr/>
          </p:nvGrpSpPr>
          <p:grpSpPr bwMode="auto">
            <a:xfrm>
              <a:off x="11296785" y="3258309"/>
              <a:ext cx="304800" cy="381000"/>
              <a:chOff x="4272" y="3072"/>
              <a:chExt cx="192" cy="240"/>
            </a:xfrm>
          </p:grpSpPr>
          <p:sp>
            <p:nvSpPr>
              <p:cNvPr id="148" name="Line 99">
                <a:extLst>
                  <a:ext uri="{FF2B5EF4-FFF2-40B4-BE49-F238E27FC236}">
                    <a16:creationId xmlns:a16="http://schemas.microsoft.com/office/drawing/2014/main" id="{2D7C70C2-0CB4-B94C-ADA3-383AA76D33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100">
                <a:extLst>
                  <a:ext uri="{FF2B5EF4-FFF2-40B4-BE49-F238E27FC236}">
                    <a16:creationId xmlns:a16="http://schemas.microsoft.com/office/drawing/2014/main" id="{25AD7585-A308-2F48-BBE4-A236BD12050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1">
                <a:extLst>
                  <a:ext uri="{FF2B5EF4-FFF2-40B4-BE49-F238E27FC236}">
                    <a16:creationId xmlns:a16="http://schemas.microsoft.com/office/drawing/2014/main" id="{2FD95780-6D49-BB4C-8138-E9D4FBE5CD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2">
                <a:extLst>
                  <a:ext uri="{FF2B5EF4-FFF2-40B4-BE49-F238E27FC236}">
                    <a16:creationId xmlns:a16="http://schemas.microsoft.com/office/drawing/2014/main" id="{1C5D5216-1B23-1A43-8BB4-CDD0BD41462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3">
                <a:extLst>
                  <a:ext uri="{FF2B5EF4-FFF2-40B4-BE49-F238E27FC236}">
                    <a16:creationId xmlns:a16="http://schemas.microsoft.com/office/drawing/2014/main" id="{A8869156-8B0B-2544-A1C2-AD4FF70404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4">
                <a:extLst>
                  <a:ext uri="{FF2B5EF4-FFF2-40B4-BE49-F238E27FC236}">
                    <a16:creationId xmlns:a16="http://schemas.microsoft.com/office/drawing/2014/main" id="{B6A4F460-531C-7F42-82C5-95AD528415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7" name="Freeform 126">
              <a:extLst>
                <a:ext uri="{FF2B5EF4-FFF2-40B4-BE49-F238E27FC236}">
                  <a16:creationId xmlns:a16="http://schemas.microsoft.com/office/drawing/2014/main" id="{DBBD24F7-6836-984A-957C-BD8825CD0AD4}"/>
                </a:ext>
              </a:extLst>
            </p:cNvPr>
            <p:cNvSpPr>
              <a:spLocks noChangeAspect="1"/>
            </p:cNvSpPr>
            <p:nvPr/>
          </p:nvSpPr>
          <p:spPr bwMode="auto">
            <a:xfrm flipH="1">
              <a:off x="10761591" y="3523438"/>
              <a:ext cx="172455"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8" name="Group 222">
              <a:extLst>
                <a:ext uri="{FF2B5EF4-FFF2-40B4-BE49-F238E27FC236}">
                  <a16:creationId xmlns:a16="http://schemas.microsoft.com/office/drawing/2014/main" id="{8595BB82-CA6F-444C-96D1-356FE1C7B774}"/>
                </a:ext>
              </a:extLst>
            </p:cNvPr>
            <p:cNvGrpSpPr>
              <a:grpSpLocks/>
            </p:cNvGrpSpPr>
            <p:nvPr/>
          </p:nvGrpSpPr>
          <p:grpSpPr bwMode="auto">
            <a:xfrm>
              <a:off x="10695418" y="4238617"/>
              <a:ext cx="304800" cy="381000"/>
              <a:chOff x="4272" y="3072"/>
              <a:chExt cx="192" cy="240"/>
            </a:xfrm>
          </p:grpSpPr>
          <p:sp>
            <p:nvSpPr>
              <p:cNvPr id="142" name="Line 99">
                <a:extLst>
                  <a:ext uri="{FF2B5EF4-FFF2-40B4-BE49-F238E27FC236}">
                    <a16:creationId xmlns:a16="http://schemas.microsoft.com/office/drawing/2014/main" id="{81AEF83E-B1C1-9643-9275-A39BAEE5460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0">
                <a:extLst>
                  <a:ext uri="{FF2B5EF4-FFF2-40B4-BE49-F238E27FC236}">
                    <a16:creationId xmlns:a16="http://schemas.microsoft.com/office/drawing/2014/main" id="{A51034BD-7012-DB48-A3D9-BE8DAF41F3F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1">
                <a:extLst>
                  <a:ext uri="{FF2B5EF4-FFF2-40B4-BE49-F238E27FC236}">
                    <a16:creationId xmlns:a16="http://schemas.microsoft.com/office/drawing/2014/main" id="{25CF00DD-AD0D-0546-B4C7-42EAE855B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102">
                <a:extLst>
                  <a:ext uri="{FF2B5EF4-FFF2-40B4-BE49-F238E27FC236}">
                    <a16:creationId xmlns:a16="http://schemas.microsoft.com/office/drawing/2014/main" id="{6E442AA4-7ED9-BF48-BCDE-530402FE3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3">
                <a:extLst>
                  <a:ext uri="{FF2B5EF4-FFF2-40B4-BE49-F238E27FC236}">
                    <a16:creationId xmlns:a16="http://schemas.microsoft.com/office/drawing/2014/main" id="{9B4A34AF-DFD4-7840-B41B-5792B3186C4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04">
                <a:extLst>
                  <a:ext uri="{FF2B5EF4-FFF2-40B4-BE49-F238E27FC236}">
                    <a16:creationId xmlns:a16="http://schemas.microsoft.com/office/drawing/2014/main" id="{F14EFB7D-8DB3-D042-8AEA-7C34BFBF673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9" name="Oval 128">
              <a:extLst>
                <a:ext uri="{FF2B5EF4-FFF2-40B4-BE49-F238E27FC236}">
                  <a16:creationId xmlns:a16="http://schemas.microsoft.com/office/drawing/2014/main" id="{142D2F10-191E-5744-87CB-6D2B14D6C60D}"/>
                </a:ext>
              </a:extLst>
            </p:cNvPr>
            <p:cNvSpPr/>
            <p:nvPr/>
          </p:nvSpPr>
          <p:spPr>
            <a:xfrm>
              <a:off x="10803899" y="3501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6CEA846-9775-8046-B825-2AB66176140B}"/>
                </a:ext>
              </a:extLst>
            </p:cNvPr>
            <p:cNvSpPr/>
            <p:nvPr/>
          </p:nvSpPr>
          <p:spPr>
            <a:xfrm>
              <a:off x="10029540" y="350610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F2B2285B-382C-DD4D-9536-12E9BE02565E}"/>
                </a:ext>
              </a:extLst>
            </p:cNvPr>
            <p:cNvSpPr txBox="1"/>
            <p:nvPr/>
          </p:nvSpPr>
          <p:spPr>
            <a:xfrm flipH="1">
              <a:off x="11586647" y="2817999"/>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p:sp>
          <p:nvSpPr>
            <p:cNvPr id="132" name="TextBox 131">
              <a:extLst>
                <a:ext uri="{FF2B5EF4-FFF2-40B4-BE49-F238E27FC236}">
                  <a16:creationId xmlns:a16="http://schemas.microsoft.com/office/drawing/2014/main" id="{A1EF4EF3-5A05-DE45-8A0F-F479399EC8AC}"/>
                </a:ext>
              </a:extLst>
            </p:cNvPr>
            <p:cNvSpPr txBox="1"/>
            <p:nvPr/>
          </p:nvSpPr>
          <p:spPr>
            <a:xfrm flipH="1">
              <a:off x="10330371" y="2080707"/>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M</a:t>
              </a:r>
              <a:endParaRPr lang="en-US" sz="1400" baseline="-25000" dirty="0">
                <a:solidFill>
                  <a:srgbClr val="000000"/>
                </a:solidFill>
                <a:latin typeface="Calibri"/>
                <a:ea typeface="Calibri"/>
                <a:cs typeface="Calibri"/>
                <a:sym typeface="Calibri"/>
              </a:endParaRPr>
            </a:p>
          </p:txBody>
        </p:sp>
        <p:sp>
          <p:nvSpPr>
            <p:cNvPr id="133" name="TextBox 132">
              <a:extLst>
                <a:ext uri="{FF2B5EF4-FFF2-40B4-BE49-F238E27FC236}">
                  <a16:creationId xmlns:a16="http://schemas.microsoft.com/office/drawing/2014/main" id="{613FB69E-E5AD-E548-92BC-6852C87F93B9}"/>
                </a:ext>
              </a:extLst>
            </p:cNvPr>
            <p:cNvSpPr txBox="1"/>
            <p:nvPr/>
          </p:nvSpPr>
          <p:spPr>
            <a:xfrm>
              <a:off x="10461959" y="3860089"/>
              <a:ext cx="44917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e</a:t>
              </a:r>
              <a:endParaRPr lang="en-US" sz="1400" dirty="0">
                <a:solidFill>
                  <a:srgbClr val="000000"/>
                </a:solidFill>
                <a:latin typeface="Calibri"/>
                <a:ea typeface="Calibri"/>
                <a:cs typeface="Calibri"/>
                <a:sym typeface="Calibri"/>
              </a:endParaRPr>
            </a:p>
          </p:txBody>
        </p:sp>
        <p:sp>
          <p:nvSpPr>
            <p:cNvPr id="134" name="TextBox 133">
              <a:extLst>
                <a:ext uri="{FF2B5EF4-FFF2-40B4-BE49-F238E27FC236}">
                  <a16:creationId xmlns:a16="http://schemas.microsoft.com/office/drawing/2014/main" id="{E9BB2C32-558D-1A46-8F88-478987DE6C98}"/>
                </a:ext>
              </a:extLst>
            </p:cNvPr>
            <p:cNvSpPr txBox="1"/>
            <p:nvPr/>
          </p:nvSpPr>
          <p:spPr>
            <a:xfrm flipH="1">
              <a:off x="10296780" y="3122000"/>
              <a:ext cx="4003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r</a:t>
              </a:r>
              <a:r>
                <a:rPr lang="en-US" sz="1600" baseline="-25000" dirty="0" err="1">
                  <a:solidFill>
                    <a:srgbClr val="000000"/>
                  </a:solidFill>
                </a:rPr>
                <a:t>b</a:t>
              </a:r>
              <a:endParaRPr lang="en-US" sz="1400" dirty="0">
                <a:solidFill>
                  <a:srgbClr val="000000"/>
                </a:solidFill>
                <a:latin typeface="Calibri"/>
                <a:ea typeface="Calibri"/>
                <a:cs typeface="Calibri"/>
                <a:sym typeface="Calibri"/>
              </a:endParaRPr>
            </a:p>
          </p:txBody>
        </p:sp>
        <p:cxnSp>
          <p:nvCxnSpPr>
            <p:cNvPr id="135" name="Straight Arrow Connector 134">
              <a:extLst>
                <a:ext uri="{FF2B5EF4-FFF2-40B4-BE49-F238E27FC236}">
                  <a16:creationId xmlns:a16="http://schemas.microsoft.com/office/drawing/2014/main" id="{1DE8BA30-364C-3142-A1F2-8EEE72F3004E}"/>
                </a:ext>
              </a:extLst>
            </p:cNvPr>
            <p:cNvCxnSpPr/>
            <p:nvPr/>
          </p:nvCxnSpPr>
          <p:spPr>
            <a:xfrm flipV="1">
              <a:off x="9937070" y="2758539"/>
              <a:ext cx="0" cy="4954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DB63F88-FE29-224C-8C1A-CB5382236B75}"/>
                </a:ext>
              </a:extLst>
            </p:cNvPr>
            <p:cNvCxnSpPr>
              <a:cxnSpLocks/>
            </p:cNvCxnSpPr>
            <p:nvPr/>
          </p:nvCxnSpPr>
          <p:spPr>
            <a:xfrm flipH="1">
              <a:off x="10734147" y="2419259"/>
              <a:ext cx="6412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08E8C23-29F8-B845-86B5-BFCFB227A5BF}"/>
                </a:ext>
              </a:extLst>
            </p:cNvPr>
            <p:cNvCxnSpPr>
              <a:cxnSpLocks/>
            </p:cNvCxnSpPr>
            <p:nvPr/>
          </p:nvCxnSpPr>
          <p:spPr>
            <a:xfrm>
              <a:off x="11024482" y="3721763"/>
              <a:ext cx="0" cy="4924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9EF0C3-8152-BA49-9D2A-16C557981E8C}"/>
                </a:ext>
              </a:extLst>
            </p:cNvPr>
            <p:cNvSpPr txBox="1"/>
            <p:nvPr/>
          </p:nvSpPr>
          <p:spPr>
            <a:xfrm flipH="1">
              <a:off x="11047890" y="3756218"/>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e</a:t>
              </a:r>
              <a:endParaRPr lang="en-US" sz="1400" dirty="0">
                <a:solidFill>
                  <a:srgbClr val="000000"/>
                </a:solidFill>
                <a:latin typeface="Calibri"/>
                <a:ea typeface="Calibri"/>
                <a:cs typeface="Calibri"/>
                <a:sym typeface="Calibri"/>
              </a:endParaRPr>
            </a:p>
          </p:txBody>
        </p:sp>
        <p:sp>
          <p:nvSpPr>
            <p:cNvPr id="139" name="TextBox 138">
              <a:extLst>
                <a:ext uri="{FF2B5EF4-FFF2-40B4-BE49-F238E27FC236}">
                  <a16:creationId xmlns:a16="http://schemas.microsoft.com/office/drawing/2014/main" id="{AD904B7E-1429-8142-871F-9BA64C58FB03}"/>
                </a:ext>
              </a:extLst>
            </p:cNvPr>
            <p:cNvSpPr txBox="1"/>
            <p:nvPr/>
          </p:nvSpPr>
          <p:spPr>
            <a:xfrm flipH="1">
              <a:off x="9665337" y="2836980"/>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m</a:t>
              </a:r>
              <a:endParaRPr lang="en-US" sz="1400" dirty="0">
                <a:solidFill>
                  <a:srgbClr val="000000"/>
                </a:solidFill>
                <a:latin typeface="Calibri"/>
                <a:ea typeface="Calibri"/>
                <a:cs typeface="Calibri"/>
                <a:sym typeface="Calibri"/>
              </a:endParaRPr>
            </a:p>
          </p:txBody>
        </p:sp>
        <p:sp>
          <p:nvSpPr>
            <p:cNvPr id="140" name="TextBox 139">
              <a:extLst>
                <a:ext uri="{FF2B5EF4-FFF2-40B4-BE49-F238E27FC236}">
                  <a16:creationId xmlns:a16="http://schemas.microsoft.com/office/drawing/2014/main" id="{AF9F350D-0B0F-3B48-B16C-7DA246455D1A}"/>
                </a:ext>
              </a:extLst>
            </p:cNvPr>
            <p:cNvSpPr txBox="1"/>
            <p:nvPr/>
          </p:nvSpPr>
          <p:spPr>
            <a:xfrm flipH="1">
              <a:off x="10966918" y="2074981"/>
              <a:ext cx="38152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rPr>
                <a:t>i</a:t>
              </a:r>
              <a:r>
                <a:rPr lang="en-US" sz="1600" baseline="-25000" dirty="0" err="1">
                  <a:solidFill>
                    <a:srgbClr val="000000"/>
                  </a:solidFill>
                </a:rPr>
                <a:t>c</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566847FC-00F0-034F-8876-0353B625DC28}"/>
                    </a:ext>
                  </a:extLst>
                </p:cNvPr>
                <p:cNvSpPr txBox="1"/>
                <p:nvPr/>
              </p:nvSpPr>
              <p:spPr>
                <a:xfrm flipH="1">
                  <a:off x="10254791" y="2801520"/>
                  <a:ext cx="44501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14:m>
                    <m:oMathPara xmlns:m="http://schemas.openxmlformats.org/officeDocument/2006/math">
                      <m:oMathParaPr>
                        <m:jc m:val="left"/>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cs typeface="Calibri"/>
                            <a:sym typeface="Calibri"/>
                          </a:rPr>
                          <m:t>𝛽</m:t>
                        </m:r>
                        <m:sSub>
                          <m:sSubPr>
                            <m:ctrlPr>
                              <a:rPr lang="en-US" sz="140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𝑖</m:t>
                            </m:r>
                          </m:e>
                          <m:sub>
                            <m:r>
                              <a:rPr lang="en-US" sz="1400" b="0" i="1" smtClean="0">
                                <a:solidFill>
                                  <a:srgbClr val="000000"/>
                                </a:solidFill>
                                <a:latin typeface="Cambria Math" panose="02040503050406030204" pitchFamily="18" charset="0"/>
                                <a:ea typeface="Cambria Math" panose="02040503050406030204" pitchFamily="18" charset="0"/>
                                <a:cs typeface="Calibri"/>
                                <a:sym typeface="Calibri"/>
                              </a:rPr>
                              <m:t>𝑏</m:t>
                            </m:r>
                          </m:sub>
                        </m:sSub>
                      </m:oMath>
                    </m:oMathPara>
                  </a14:m>
                  <a:endParaRPr lang="en-US" sz="1400" dirty="0">
                    <a:solidFill>
                      <a:srgbClr val="000000"/>
                    </a:solidFill>
                    <a:latin typeface="Calibri"/>
                    <a:ea typeface="Calibri"/>
                    <a:cs typeface="Calibri"/>
                    <a:sym typeface="Calibri"/>
                  </a:endParaRPr>
                </a:p>
              </p:txBody>
            </p:sp>
          </mc:Choice>
          <mc:Fallback xmlns="">
            <p:sp>
              <p:nvSpPr>
                <p:cNvPr id="141" name="TextBox 140">
                  <a:extLst>
                    <a:ext uri="{FF2B5EF4-FFF2-40B4-BE49-F238E27FC236}">
                      <a16:creationId xmlns:a16="http://schemas.microsoft.com/office/drawing/2014/main" id="{566847FC-00F0-034F-8876-0353B625DC28}"/>
                    </a:ext>
                  </a:extLst>
                </p:cNvPr>
                <p:cNvSpPr txBox="1">
                  <a:spLocks noRot="1" noChangeAspect="1" noMove="1" noResize="1" noEditPoints="1" noAdjustHandles="1" noChangeArrowheads="1" noChangeShapeType="1" noTextEdit="1"/>
                </p:cNvSpPr>
                <p:nvPr/>
              </p:nvSpPr>
              <p:spPr>
                <a:xfrm flipH="1">
                  <a:off x="10254791" y="2801520"/>
                  <a:ext cx="445019" cy="307775"/>
                </a:xfrm>
                <a:prstGeom prst="rect">
                  <a:avLst/>
                </a:prstGeom>
                <a:blipFill>
                  <a:blip r:embed="rId4"/>
                  <a:stretch>
                    <a:fillRect l="-8333" b="-8000"/>
                  </a:stretch>
                </a:blipFill>
                <a:ln w="12700" cap="flat">
                  <a:noFill/>
                  <a:miter lim="400000"/>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9844A705-A60A-5640-BE59-EE901B5997EA}"/>
                </a:ext>
              </a:extLst>
            </p:cNvPr>
            <p:cNvSpPr txBox="1"/>
            <p:nvPr/>
          </p:nvSpPr>
          <p:spPr>
            <a:xfrm flipH="1">
              <a:off x="11443306" y="2211619"/>
              <a:ext cx="24994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V</a:t>
              </a:r>
              <a:endParaRPr lang="en-US" sz="14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34892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7" y="149719"/>
            <a:ext cx="1181594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23: Norcal Buffer amplifier</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537973" y="1572324"/>
                <a:ext cx="7244989" cy="49385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R</a:t>
                </a:r>
                <a:r>
                  <a:rPr lang="en-US" sz="2000" baseline="-25000" dirty="0">
                    <a:solidFill>
                      <a:srgbClr val="000000"/>
                    </a:solidFill>
                    <a:latin typeface="Calibri" panose="020F0502020204030204" pitchFamily="34" charset="0"/>
                    <a:cs typeface="Calibri" panose="020F0502020204030204" pitchFamily="34" charset="0"/>
                    <a:sym typeface="Calibri"/>
                  </a:rPr>
                  <a:t>11</a:t>
                </a:r>
                <a:r>
                  <a:rPr lang="en-US" sz="2000" dirty="0">
                    <a:solidFill>
                      <a:srgbClr val="000000"/>
                    </a:solidFill>
                    <a:latin typeface="Calibri" panose="020F0502020204030204" pitchFamily="34" charset="0"/>
                    <a:cs typeface="Calibri" panose="020F0502020204030204" pitchFamily="34" charset="0"/>
                    <a:sym typeface="Calibri"/>
                  </a:rPr>
                  <a:t> determines the bias. Measure the DC voltage at source of the JFET (V). </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drain bias current.  Calculate the source and drain voltages you should expect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𝑅</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𝑅</m:t>
                        </m:r>
                      </m:e>
                      <m:sub>
                        <m:r>
                          <a:rPr lang="en-US" sz="2000" b="0" i="1" smtClean="0">
                            <a:solidFill>
                              <a:srgbClr val="000000"/>
                            </a:solidFill>
                            <a:latin typeface="Cambria Math" panose="02040503050406030204" pitchFamily="18" charset="0"/>
                            <a:cs typeface="Calibri" panose="020F0502020204030204" pitchFamily="34" charset="0"/>
                            <a:sym typeface="Calibri"/>
                          </a:rPr>
                          <m:t>11</m:t>
                        </m:r>
                      </m:sub>
                    </m:sSub>
                  </m:oMath>
                </a14:m>
                <a:r>
                  <a:rPr lang="en-US" sz="2000" dirty="0">
                    <a:solidFill>
                      <a:srgbClr val="000000"/>
                    </a:solidFill>
                    <a:latin typeface="Calibri" panose="020F0502020204030204" pitchFamily="34" charset="0"/>
                    <a:cs typeface="Calibri" panose="020F0502020204030204" pitchFamily="34" charset="0"/>
                    <a:sym typeface="Calibri"/>
                  </a:rPr>
                  <a:t>)</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(1−</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den>
                        </m:f>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𝑉</m:t>
                    </m:r>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oMath>
                </a14:m>
                <a:endParaRPr lang="en-US" sz="2000" b="0" i="1" dirty="0">
                  <a:solidFill>
                    <a:srgbClr val="000000"/>
                  </a:solidFill>
                  <a:latin typeface="Cambria Math" panose="02040503050406030204" pitchFamily="18"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𝑑𝑠𝑠</m:t>
                        </m:r>
                      </m:sub>
                    </m:sSub>
                    <m:r>
                      <a:rPr lang="en-US" sz="2000" b="0" i="1" smtClean="0">
                        <a:solidFill>
                          <a:srgbClr val="000000"/>
                        </a:solidFill>
                        <a:latin typeface="Cambria Math" panose="02040503050406030204" pitchFamily="18" charset="0"/>
                        <a:cs typeface="Calibri" panose="020F0502020204030204" pitchFamily="34" charset="0"/>
                        <a:sym typeface="Calibri"/>
                      </a:rPr>
                      <m:t>=23</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𝐶</m:t>
                        </m:r>
                      </m:sub>
                    </m:sSub>
                    <m:r>
                      <a:rPr lang="en-US" sz="2000" b="0" i="1" smtClean="0">
                        <a:solidFill>
                          <a:srgbClr val="000000"/>
                        </a:solidFill>
                        <a:latin typeface="Cambria Math" panose="02040503050406030204" pitchFamily="18" charset="0"/>
                        <a:cs typeface="Calibri" panose="020F0502020204030204" pitchFamily="34" charset="0"/>
                        <a:sym typeface="Calibri"/>
                      </a:rPr>
                      <m:t>=−2.6</m:t>
                    </m:r>
                    <m:r>
                      <a:rPr lang="en-US" sz="2000" b="0" i="1" smtClean="0">
                        <a:solidFill>
                          <a:srgbClr val="000000"/>
                        </a:solidFill>
                        <a:latin typeface="Cambria Math" panose="02040503050406030204" pitchFamily="18" charset="0"/>
                        <a:cs typeface="Calibri" panose="020F0502020204030204" pitchFamily="34" charset="0"/>
                        <a:sym typeface="Calibri"/>
                      </a:rPr>
                      <m:t>𝑉</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𝑔𝑠</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𝑖</m:t>
                            </m:r>
                          </m:sub>
                        </m:sSub>
                      </m:num>
                      <m:den>
                        <m:r>
                          <a:rPr lang="en-US" sz="2000" b="0" i="1" smtClean="0">
                            <a:solidFill>
                              <a:srgbClr val="000000"/>
                            </a:solidFill>
                            <a:latin typeface="Cambria Math" panose="02040503050406030204" pitchFamily="18" charset="0"/>
                            <a:cs typeface="Calibri" panose="020F0502020204030204" pitchFamily="34" charset="0"/>
                            <a:sym typeface="Calibri"/>
                          </a:rPr>
                          <m:t>1+</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𝑔</m:t>
                            </m:r>
                          </m:e>
                          <m:sub>
                            <m:r>
                              <a:rPr lang="en-US" sz="2000" b="0" i="1" smtClean="0">
                                <a:solidFill>
                                  <a:srgbClr val="000000"/>
                                </a:solidFill>
                                <a:latin typeface="Cambria Math" panose="02040503050406030204" pitchFamily="18" charset="0"/>
                                <a:cs typeface="Calibri" panose="020F0502020204030204" pitchFamily="34" charset="0"/>
                                <a:sym typeface="Calibri"/>
                              </a:rPr>
                              <m:t>𝑚</m:t>
                            </m:r>
                          </m:sub>
                        </m:sSub>
                        <m:r>
                          <a:rPr lang="en-US" sz="2000" b="0" i="1" smtClean="0">
                            <a:solidFill>
                              <a:srgbClr val="000000"/>
                            </a:solidFill>
                            <a:latin typeface="Cambria Math" panose="02040503050406030204" pitchFamily="18" charset="0"/>
                            <a:cs typeface="Calibri" panose="020F0502020204030204" pitchFamily="34" charset="0"/>
                            <a:sym typeface="Calibri"/>
                          </a:rPr>
                          <m:t>𝑅</m:t>
                        </m:r>
                      </m:den>
                    </m:f>
                  </m:oMath>
                </a14:m>
                <a:r>
                  <a:rPr lang="en-US" sz="2000" dirty="0">
                    <a:solidFill>
                      <a:srgbClr val="000000"/>
                    </a:solidFill>
                    <a:latin typeface="Calibri" panose="020F0502020204030204" pitchFamily="34" charset="0"/>
                    <a:cs typeface="Calibri" panose="020F0502020204030204" pitchFamily="34" charset="0"/>
                    <a:sym typeface="Calibri"/>
                  </a:rPr>
                  <a:t>, substitute into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𝑖</m:t>
                        </m:r>
                      </m:e>
                      <m:sub>
                        <m:r>
                          <a:rPr lang="en-US" sz="2000" i="1">
                            <a:solidFill>
                              <a:srgbClr val="000000"/>
                            </a:solidFill>
                            <a:latin typeface="Cambria Math" panose="02040503050406030204" pitchFamily="18" charset="0"/>
                            <a:cs typeface="Calibri" panose="020F0502020204030204" pitchFamily="34" charset="0"/>
                            <a:sym typeface="Calibri"/>
                          </a:rPr>
                          <m:t>𝑑𝑠𝑠</m:t>
                        </m:r>
                      </m:sub>
                    </m:sSub>
                    <m:sSup>
                      <m:sSupPr>
                        <m:ctrlPr>
                          <a:rPr lang="en-US" sz="2000" i="1">
                            <a:solidFill>
                              <a:srgbClr val="000000"/>
                            </a:solidFill>
                            <a:latin typeface="Cambria Math" panose="02040503050406030204" pitchFamily="18" charset="0"/>
                            <a:cs typeface="Calibri" panose="020F0502020204030204" pitchFamily="34" charset="0"/>
                            <a:sym typeface="Calibri"/>
                          </a:rPr>
                        </m:ctrlPr>
                      </m:sSupPr>
                      <m:e>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𝑔𝑠</m:t>
                                </m:r>
                              </m:sub>
                            </m:sSub>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𝐶</m:t>
                                </m:r>
                              </m:sub>
                            </m:sSub>
                          </m:den>
                        </m:f>
                        <m:r>
                          <a:rPr lang="en-US" sz="2000" i="1">
                            <a:solidFill>
                              <a:srgbClr val="000000"/>
                            </a:solidFill>
                            <a:latin typeface="Cambria Math" panose="02040503050406030204" pitchFamily="18" charset="0"/>
                            <a:cs typeface="Calibri" panose="020F0502020204030204" pitchFamily="34" charset="0"/>
                            <a:sym typeface="Calibri"/>
                          </a:rPr>
                          <m:t>)</m:t>
                        </m:r>
                      </m:e>
                      <m:sup>
                        <m:r>
                          <a:rPr lang="en-US" sz="2000" i="1">
                            <a:solidFill>
                              <a:srgbClr val="000000"/>
                            </a:solidFill>
                            <a:latin typeface="Cambria Math" panose="02040503050406030204" pitchFamily="18" charset="0"/>
                            <a:cs typeface="Calibri" panose="020F0502020204030204" pitchFamily="34" charset="0"/>
                            <a:sym typeface="Calibri"/>
                          </a:rPr>
                          <m:t>2</m:t>
                        </m:r>
                      </m:sup>
                    </m:sSup>
                  </m:oMath>
                </a14:m>
                <a:r>
                  <a:rPr lang="en-US" sz="2000" dirty="0">
                    <a:solidFill>
                      <a:srgbClr val="000000"/>
                    </a:solidFill>
                    <a:latin typeface="Calibri" panose="020F0502020204030204" pitchFamily="34" charset="0"/>
                    <a:cs typeface="Calibri" panose="020F0502020204030204" pitchFamily="34" charset="0"/>
                    <a:sym typeface="Calibri"/>
                  </a:rPr>
                  <a:t> to get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𝑖</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dirty="0" smtClean="0">
                            <a:solidFill>
                              <a:srgbClr val="000000"/>
                            </a:solidFill>
                            <a:latin typeface="Cambria Math" panose="02040503050406030204" pitchFamily="18" charset="0"/>
                            <a:cs typeface="Calibri" panose="020F0502020204030204" pitchFamily="34" charset="0"/>
                            <a:sym typeface="Calibri"/>
                          </a:rPr>
                        </m:ctrlPr>
                      </m:sSubPr>
                      <m:e>
                        <m:r>
                          <a:rPr lang="en-US" sz="2000" b="0" i="1" dirty="0" smtClean="0">
                            <a:solidFill>
                              <a:srgbClr val="000000"/>
                            </a:solidFill>
                            <a:latin typeface="Cambria Math" panose="02040503050406030204" pitchFamily="18" charset="0"/>
                            <a:cs typeface="Calibri" panose="020F0502020204030204" pitchFamily="34" charset="0"/>
                            <a:sym typeface="Calibri"/>
                          </a:rPr>
                          <m:t>𝑖</m:t>
                        </m:r>
                      </m:e>
                      <m:sub>
                        <m:r>
                          <a:rPr lang="en-US" sz="2000" b="0" i="1" dirty="0" smtClean="0">
                            <a:solidFill>
                              <a:srgbClr val="000000"/>
                            </a:solidFill>
                            <a:latin typeface="Cambria Math" panose="02040503050406030204" pitchFamily="18" charset="0"/>
                            <a:cs typeface="Calibri" panose="020F0502020204030204" pitchFamily="34" charset="0"/>
                            <a:sym typeface="Calibri"/>
                          </a:rPr>
                          <m:t>𝑆</m:t>
                        </m:r>
                      </m:sub>
                    </m:sSub>
                    <m:r>
                      <a:rPr lang="en-US" sz="2000" b="0" i="1" dirty="0" smtClean="0">
                        <a:solidFill>
                          <a:srgbClr val="000000"/>
                        </a:solidFill>
                        <a:latin typeface="Cambria Math" panose="02040503050406030204" pitchFamily="18" charset="0"/>
                        <a:cs typeface="Calibri" panose="020F0502020204030204" pitchFamily="34" charset="0"/>
                        <a:sym typeface="Calibri"/>
                      </a:rPr>
                      <m:t>=</m:t>
                    </m:r>
                    <m:f>
                      <m:fPr>
                        <m:ctrlPr>
                          <a:rPr lang="en-US" sz="2000" b="0" i="1" dirty="0" smtClean="0">
                            <a:solidFill>
                              <a:srgbClr val="000000"/>
                            </a:solidFill>
                            <a:latin typeface="Cambria Math" panose="02040503050406030204" pitchFamily="18" charset="0"/>
                            <a:cs typeface="Calibri" panose="020F0502020204030204" pitchFamily="34" charset="0"/>
                            <a:sym typeface="Calibri"/>
                          </a:rPr>
                        </m:ctrlPr>
                      </m:fPr>
                      <m:num>
                        <m:r>
                          <a:rPr lang="en-US" sz="2000" b="0" i="1" dirty="0" smtClean="0">
                            <a:solidFill>
                              <a:srgbClr val="000000"/>
                            </a:solidFill>
                            <a:latin typeface="Cambria Math" panose="02040503050406030204" pitchFamily="18" charset="0"/>
                            <a:cs typeface="Calibri" panose="020F0502020204030204" pitchFamily="34" charset="0"/>
                            <a:sym typeface="Calibri"/>
                          </a:rPr>
                          <m:t>𝑉</m:t>
                        </m:r>
                      </m:num>
                      <m:den>
                        <m:r>
                          <a:rPr lang="en-US" sz="2000" b="0" i="1" dirty="0" smtClean="0">
                            <a:solidFill>
                              <a:srgbClr val="000000"/>
                            </a:solidFill>
                            <a:latin typeface="Cambria Math" panose="02040503050406030204" pitchFamily="18" charset="0"/>
                            <a:cs typeface="Calibri" panose="020F0502020204030204" pitchFamily="34" charset="0"/>
                            <a:sym typeface="Calibri"/>
                          </a:rPr>
                          <m:t>𝑅</m:t>
                        </m:r>
                      </m:den>
                    </m:f>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and measure the voltage gain of the buffer.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𝐺</m:t>
                        </m:r>
                      </m:e>
                      <m:sub>
                        <m:r>
                          <a:rPr lang="en-US" sz="2000" i="1">
                            <a:solidFill>
                              <a:srgbClr val="000000"/>
                            </a:solidFill>
                            <a:latin typeface="Cambria Math" panose="02040503050406030204" pitchFamily="18" charset="0"/>
                            <a:cs typeface="Calibri" panose="020F0502020204030204" pitchFamily="34" charset="0"/>
                            <a:sym typeface="Calibri"/>
                          </a:rPr>
                          <m:t>𝑉</m:t>
                        </m:r>
                      </m:sub>
                    </m:sSub>
                    <m:r>
                      <a:rPr lang="en-US" sz="2000" i="1">
                        <a:solidFill>
                          <a:srgbClr val="000000"/>
                        </a:solidFill>
                        <a:latin typeface="Cambria Math" panose="02040503050406030204" pitchFamily="18" charset="0"/>
                        <a:cs typeface="Calibri" panose="020F0502020204030204" pitchFamily="34" charset="0"/>
                        <a:sym typeface="Calibri"/>
                      </a:rPr>
                      <m:t>=</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𝑉</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cs typeface="Calibri" panose="020F0502020204030204" pitchFamily="34" charset="0"/>
                                <a:sym typeface="Calibri"/>
                              </a:rPr>
                              <m:t>𝑖</m:t>
                            </m:r>
                          </m:sub>
                        </m:sSub>
                      </m:den>
                    </m:f>
                    <m:r>
                      <a:rPr lang="en-US" sz="2000" i="1">
                        <a:solidFill>
                          <a:srgbClr val="000000"/>
                        </a:solidFill>
                        <a:latin typeface="Cambria Math" panose="02040503050406030204" pitchFamily="18" charset="0"/>
                        <a:cs typeface="Calibri" panose="020F0502020204030204" pitchFamily="34" charset="0"/>
                        <a:sym typeface="Calibri"/>
                      </a:rPr>
                      <m:t>= </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r>
                          <a:rPr lang="en-US" sz="2000" i="1">
                            <a:solidFill>
                              <a:srgbClr val="000000"/>
                            </a:solidFill>
                            <a:latin typeface="Cambria Math" panose="02040503050406030204" pitchFamily="18" charset="0"/>
                            <a:cs typeface="Calibri" panose="020F0502020204030204" pitchFamily="34" charset="0"/>
                            <a:sym typeface="Calibri"/>
                          </a:rPr>
                          <m:t>1+</m:t>
                        </m:r>
                        <m:f>
                          <m:fPr>
                            <m:ctrlPr>
                              <a:rPr lang="en-US" sz="2000" i="1">
                                <a:solidFill>
                                  <a:srgbClr val="000000"/>
                                </a:solidFill>
                                <a:latin typeface="Cambria Math" panose="02040503050406030204" pitchFamily="18" charset="0"/>
                                <a:cs typeface="Calibri" panose="020F0502020204030204" pitchFamily="34" charset="0"/>
                                <a:sym typeface="Calibri"/>
                              </a:rPr>
                            </m:ctrlPr>
                          </m:fPr>
                          <m:num>
                            <m:r>
                              <a:rPr lang="en-US" sz="2000" i="1">
                                <a:solidFill>
                                  <a:srgbClr val="000000"/>
                                </a:solidFill>
                                <a:latin typeface="Cambria Math" panose="02040503050406030204" pitchFamily="18" charset="0"/>
                                <a:cs typeface="Calibri" panose="020F0502020204030204" pitchFamily="34" charset="0"/>
                                <a:sym typeface="Calibri"/>
                              </a:rPr>
                              <m:t>1</m:t>
                            </m:r>
                          </m:num>
                          <m:den>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cs typeface="Calibri" panose="020F0502020204030204" pitchFamily="34" charset="0"/>
                                <a:sym typeface="Calibri"/>
                              </a:rPr>
                              <m:t>𝑅</m:t>
                            </m:r>
                          </m:den>
                        </m:f>
                      </m:den>
                    </m:f>
                  </m:oMath>
                </a14:m>
                <a:r>
                  <a:rPr lang="en-US" sz="2000" dirty="0">
                    <a:solidFill>
                      <a:srgbClr val="000000"/>
                    </a:solidFill>
                    <a:latin typeface="Calibri" panose="020F0502020204030204" pitchFamily="34" charset="0"/>
                    <a:cs typeface="Calibri" panose="020F0502020204030204" pitchFamily="34" charset="0"/>
                    <a:sym typeface="Calibri"/>
                  </a:rPr>
                  <a:t>, or about 1 since </a:t>
                </a: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𝑔</m:t>
                        </m:r>
                      </m:e>
                      <m:sub>
                        <m:r>
                          <a:rPr lang="en-US" sz="2000" i="1">
                            <a:solidFill>
                              <a:srgbClr val="000000"/>
                            </a:solidFill>
                            <a:latin typeface="Cambria Math" panose="02040503050406030204" pitchFamily="18" charset="0"/>
                            <a:cs typeface="Calibri" panose="020F0502020204030204" pitchFamily="34"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the transconductance using the measured voltage gain.</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available power P</a:t>
                </a:r>
                <a:r>
                  <a:rPr lang="en-US" sz="2000" baseline="-25000" dirty="0">
                    <a:solidFill>
                      <a:srgbClr val="000000"/>
                    </a:solidFill>
                    <a:latin typeface="Calibri" panose="020F0502020204030204" pitchFamily="34" charset="0"/>
                    <a:cs typeface="Calibri" panose="020F0502020204030204" pitchFamily="34" charset="0"/>
                    <a:sym typeface="Calibri"/>
                  </a:rPr>
                  <a:t>+</a:t>
                </a:r>
                <a:r>
                  <a:rPr lang="en-US" sz="2000" dirty="0">
                    <a:solidFill>
                      <a:srgbClr val="000000"/>
                    </a:solidFill>
                    <a:latin typeface="Calibri" panose="020F0502020204030204" pitchFamily="34" charset="0"/>
                    <a:cs typeface="Calibri" panose="020F0502020204030204" pitchFamily="34" charset="0"/>
                    <a:sym typeface="Calibri"/>
                  </a:rPr>
                  <a:t> from the function generator through a </a:t>
                </a: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1.5</m:t>
                    </m:r>
                    <m:r>
                      <a:rPr lang="en-US" sz="2000" b="0" i="1" smtClean="0">
                        <a:solidFill>
                          <a:srgbClr val="000000"/>
                        </a:solidFill>
                        <a:latin typeface="Cambria Math" panose="02040503050406030204" pitchFamily="18" charset="0"/>
                        <a:cs typeface="Calibri" panose="020F0502020204030204" pitchFamily="34"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load.  Calculate gain in </a:t>
                </a:r>
                <a:r>
                  <a:rPr lang="en-US" sz="2000" dirty="0" err="1">
                    <a:solidFill>
                      <a:srgbClr val="000000"/>
                    </a:solidFill>
                    <a:latin typeface="Calibri" panose="020F0502020204030204" pitchFamily="34" charset="0"/>
                    <a:cs typeface="Calibri" panose="020F0502020204030204" pitchFamily="34" charset="0"/>
                    <a:sym typeface="Calibri"/>
                  </a:rPr>
                  <a:t>dB.</a:t>
                </a:r>
                <a:endParaRPr lang="en-US" sz="2000" dirty="0">
                  <a:solidFill>
                    <a:srgbClr val="000000"/>
                  </a:solidFill>
                  <a:latin typeface="Calibri" panose="020F0502020204030204" pitchFamily="34" charset="0"/>
                  <a:cs typeface="Calibri" panose="020F0502020204030204" pitchFamily="34" charset="0"/>
                  <a:sym typeface="Calibri"/>
                </a:endParaRPr>
              </a:p>
              <a:p>
                <a:pPr defTabSz="457200" hangingPunct="0"/>
                <a:endParaRPr lang="en-US" dirty="0">
                  <a:solidFill>
                    <a:srgbClr val="000000"/>
                  </a:solidFill>
                  <a:latin typeface="Calibri" panose="020F0502020204030204" pitchFamily="34" charset="0"/>
                  <a:cs typeface="Calibri" panose="020F0502020204030204" pitchFamily="34" charset="0"/>
                  <a:sym typeface="Calibri"/>
                </a:endParaRPr>
              </a:p>
              <a:p>
                <a:pPr defTabSz="457200" latinLnBrk="1" hangingPunct="0"/>
                <a:endParaRPr lang="en-US" dirty="0">
                  <a:solidFill>
                    <a:srgbClr val="000000"/>
                  </a:solidFill>
                  <a:latin typeface="Calibri"/>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537973" y="1572324"/>
                <a:ext cx="7244989" cy="4938568"/>
              </a:xfrm>
              <a:prstGeom prst="rect">
                <a:avLst/>
              </a:prstGeom>
              <a:blipFill>
                <a:blip r:embed="rId3"/>
                <a:stretch>
                  <a:fillRect l="-1576" t="-769" r="-701"/>
                </a:stretch>
              </a:blipFill>
              <a:ln w="12700" cap="flat">
                <a:noFill/>
                <a:miter lim="400000"/>
              </a:ln>
              <a:effectLst/>
            </p:spPr>
            <p:txBody>
              <a:bodyPr/>
              <a:lstStyle/>
              <a:p>
                <a:r>
                  <a:rPr lang="en-US">
                    <a:noFill/>
                  </a:rPr>
                  <a:t> </a:t>
                </a:r>
              </a:p>
            </p:txBody>
          </p:sp>
        </mc:Fallback>
      </mc:AlternateContent>
      <p:sp>
        <p:nvSpPr>
          <p:cNvPr id="93" name="Slide Number Placeholder 92">
            <a:extLst>
              <a:ext uri="{FF2B5EF4-FFF2-40B4-BE49-F238E27FC236}">
                <a16:creationId xmlns:a16="http://schemas.microsoft.com/office/drawing/2014/main" id="{E1105482-C95D-C247-92F2-B9BAD06A5878}"/>
              </a:ext>
            </a:extLst>
          </p:cNvPr>
          <p:cNvSpPr>
            <a:spLocks noGrp="1"/>
          </p:cNvSpPr>
          <p:nvPr>
            <p:ph type="sldNum" sz="quarter" idx="2"/>
          </p:nvPr>
        </p:nvSpPr>
        <p:spPr>
          <a:xfrm>
            <a:off x="9061593" y="6171028"/>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81</a:t>
            </a:fld>
            <a:endParaRPr lang="en-US" dirty="0">
              <a:solidFill>
                <a:schemeClr val="tx1"/>
              </a:solidFill>
            </a:endParaRPr>
          </a:p>
        </p:txBody>
      </p:sp>
      <p:grpSp>
        <p:nvGrpSpPr>
          <p:cNvPr id="2" name="Group 1">
            <a:extLst>
              <a:ext uri="{FF2B5EF4-FFF2-40B4-BE49-F238E27FC236}">
                <a16:creationId xmlns:a16="http://schemas.microsoft.com/office/drawing/2014/main" id="{C3D0C465-6986-D44B-9FF5-9486CF1E1D55}"/>
              </a:ext>
            </a:extLst>
          </p:cNvPr>
          <p:cNvGrpSpPr/>
          <p:nvPr/>
        </p:nvGrpSpPr>
        <p:grpSpPr>
          <a:xfrm>
            <a:off x="7782962" y="2596294"/>
            <a:ext cx="4176248" cy="3201985"/>
            <a:chOff x="7879824" y="1173279"/>
            <a:chExt cx="4176248" cy="3201985"/>
          </a:xfrm>
        </p:grpSpPr>
        <p:grpSp>
          <p:nvGrpSpPr>
            <p:cNvPr id="5" name="Group 4">
              <a:extLst>
                <a:ext uri="{FF2B5EF4-FFF2-40B4-BE49-F238E27FC236}">
                  <a16:creationId xmlns:a16="http://schemas.microsoft.com/office/drawing/2014/main" id="{339A2A84-4DB2-F54A-B7CE-826C5C63F227}"/>
                </a:ext>
              </a:extLst>
            </p:cNvPr>
            <p:cNvGrpSpPr/>
            <p:nvPr/>
          </p:nvGrpSpPr>
          <p:grpSpPr>
            <a:xfrm>
              <a:off x="10261116" y="2913503"/>
              <a:ext cx="796405" cy="519348"/>
              <a:chOff x="2940494" y="1205493"/>
              <a:chExt cx="796405" cy="519348"/>
            </a:xfrm>
          </p:grpSpPr>
          <p:sp>
            <p:nvSpPr>
              <p:cNvPr id="6" name="Oval 5">
                <a:extLst>
                  <a:ext uri="{FF2B5EF4-FFF2-40B4-BE49-F238E27FC236}">
                    <a16:creationId xmlns:a16="http://schemas.microsoft.com/office/drawing/2014/main" id="{FDF316A7-DD9E-364E-920A-03E050F20C61}"/>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6885ADBA-0C68-8649-943A-459C6A94E818}"/>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2D33B405-A28A-744A-86EA-E342F270EEC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E444CAFD-0F4B-D34C-897C-1A6246E4C22A}"/>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6D7FEA62-4411-DB42-B845-A8B903F4283B}"/>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9E936DD-1739-5A4D-883C-C6349A0CB2AD}"/>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13" name="Freeform 12">
              <a:extLst>
                <a:ext uri="{FF2B5EF4-FFF2-40B4-BE49-F238E27FC236}">
                  <a16:creationId xmlns:a16="http://schemas.microsoft.com/office/drawing/2014/main" id="{10E82F2C-0397-3D4F-B658-297A5B8658CC}"/>
                </a:ext>
              </a:extLst>
            </p:cNvPr>
            <p:cNvSpPr>
              <a:spLocks noChangeAspect="1"/>
            </p:cNvSpPr>
            <p:nvPr/>
          </p:nvSpPr>
          <p:spPr bwMode="auto">
            <a:xfrm>
              <a:off x="8359324" y="1730051"/>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accent1"/>
                </a:solidFill>
              </a:endParaRPr>
            </a:p>
          </p:txBody>
        </p:sp>
        <p:grpSp>
          <p:nvGrpSpPr>
            <p:cNvPr id="14" name="Group 210">
              <a:extLst>
                <a:ext uri="{FF2B5EF4-FFF2-40B4-BE49-F238E27FC236}">
                  <a16:creationId xmlns:a16="http://schemas.microsoft.com/office/drawing/2014/main" id="{8E591BBE-925D-C945-9EF5-2E4E59A5FCD4}"/>
                </a:ext>
              </a:extLst>
            </p:cNvPr>
            <p:cNvGrpSpPr>
              <a:grpSpLocks/>
            </p:cNvGrpSpPr>
            <p:nvPr/>
          </p:nvGrpSpPr>
          <p:grpSpPr bwMode="auto">
            <a:xfrm>
              <a:off x="9012558" y="3157404"/>
              <a:ext cx="304800" cy="762000"/>
              <a:chOff x="3216" y="1728"/>
              <a:chExt cx="192" cy="480"/>
            </a:xfrm>
          </p:grpSpPr>
          <p:sp>
            <p:nvSpPr>
              <p:cNvPr id="15" name="Line 8">
                <a:extLst>
                  <a:ext uri="{FF2B5EF4-FFF2-40B4-BE49-F238E27FC236}">
                    <a16:creationId xmlns:a16="http://schemas.microsoft.com/office/drawing/2014/main" id="{FB9A9BF2-8103-DB46-B069-4741C291F57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9">
                <a:extLst>
                  <a:ext uri="{FF2B5EF4-FFF2-40B4-BE49-F238E27FC236}">
                    <a16:creationId xmlns:a16="http://schemas.microsoft.com/office/drawing/2014/main" id="{82D38EE6-2099-7444-AE83-F091BA8ED84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9A5BE7C1-1FBD-3744-AE51-0CABB60662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1">
                <a:extLst>
                  <a:ext uri="{FF2B5EF4-FFF2-40B4-BE49-F238E27FC236}">
                    <a16:creationId xmlns:a16="http://schemas.microsoft.com/office/drawing/2014/main" id="{D9F6D4DA-8EA9-C449-81FE-9FA4A2D9A3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6" name="Straight Arrow Connector 25">
              <a:extLst>
                <a:ext uri="{FF2B5EF4-FFF2-40B4-BE49-F238E27FC236}">
                  <a16:creationId xmlns:a16="http://schemas.microsoft.com/office/drawing/2014/main" id="{3EF399F7-D6D0-ED4C-BE6C-34DFF73EBEDE}"/>
                </a:ext>
              </a:extLst>
            </p:cNvPr>
            <p:cNvCxnSpPr>
              <a:cxnSpLocks/>
            </p:cNvCxnSpPr>
            <p:nvPr/>
          </p:nvCxnSpPr>
          <p:spPr>
            <a:xfrm flipV="1">
              <a:off x="9012559" y="3354988"/>
              <a:ext cx="267491" cy="367637"/>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7DA15984-5937-4B47-9AF8-6CC6A8A69A00}"/>
                </a:ext>
              </a:extLst>
            </p:cNvPr>
            <p:cNvSpPr txBox="1"/>
            <p:nvPr/>
          </p:nvSpPr>
          <p:spPr>
            <a:xfrm flipH="1">
              <a:off x="7940068" y="1938257"/>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1.5</a:t>
              </a:r>
              <a:r>
                <a:rPr lang="en-US" sz="1400" dirty="0">
                  <a:solidFill>
                    <a:srgbClr val="000000"/>
                  </a:solidFill>
                  <a:latin typeface="Calibri"/>
                  <a:ea typeface="Calibri"/>
                  <a:cs typeface="Calibri"/>
                  <a:sym typeface="Calibri"/>
                </a:rPr>
                <a:t>K</a:t>
              </a:r>
            </a:p>
          </p:txBody>
        </p:sp>
        <p:sp>
          <p:nvSpPr>
            <p:cNvPr id="34" name="TextBox 33">
              <a:extLst>
                <a:ext uri="{FF2B5EF4-FFF2-40B4-BE49-F238E27FC236}">
                  <a16:creationId xmlns:a16="http://schemas.microsoft.com/office/drawing/2014/main" id="{B9E64F4F-FE3B-674C-8D4D-56E10BDB2C0F}"/>
                </a:ext>
              </a:extLst>
            </p:cNvPr>
            <p:cNvSpPr txBox="1"/>
            <p:nvPr/>
          </p:nvSpPr>
          <p:spPr>
            <a:xfrm flipH="1">
              <a:off x="8682715" y="3450604"/>
              <a:ext cx="51472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cxnSp>
          <p:nvCxnSpPr>
            <p:cNvPr id="35" name="Straight Connector 34">
              <a:extLst>
                <a:ext uri="{FF2B5EF4-FFF2-40B4-BE49-F238E27FC236}">
                  <a16:creationId xmlns:a16="http://schemas.microsoft.com/office/drawing/2014/main" id="{CD669EB7-0C61-0642-BBD7-3011E6BAC8F9}"/>
                </a:ext>
              </a:extLst>
            </p:cNvPr>
            <p:cNvCxnSpPr>
              <a:cxnSpLocks/>
            </p:cNvCxnSpPr>
            <p:nvPr/>
          </p:nvCxnSpPr>
          <p:spPr>
            <a:xfrm flipH="1">
              <a:off x="11037490" y="2015364"/>
              <a:ext cx="1" cy="98230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D2145F7-78CA-9840-A8C7-C57A9E17399A}"/>
                </a:ext>
              </a:extLst>
            </p:cNvPr>
            <p:cNvSpPr/>
            <p:nvPr/>
          </p:nvSpPr>
          <p:spPr>
            <a:xfrm>
              <a:off x="10988003" y="198761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209">
              <a:extLst>
                <a:ext uri="{FF2B5EF4-FFF2-40B4-BE49-F238E27FC236}">
                  <a16:creationId xmlns:a16="http://schemas.microsoft.com/office/drawing/2014/main" id="{15C52109-E6A9-8844-B81D-2BD74946A76D}"/>
                </a:ext>
              </a:extLst>
            </p:cNvPr>
            <p:cNvGrpSpPr>
              <a:grpSpLocks/>
            </p:cNvGrpSpPr>
            <p:nvPr/>
          </p:nvGrpSpPr>
          <p:grpSpPr bwMode="auto">
            <a:xfrm>
              <a:off x="9493957" y="3167271"/>
              <a:ext cx="152400" cy="762000"/>
              <a:chOff x="3935" y="1728"/>
              <a:chExt cx="96" cy="480"/>
            </a:xfrm>
          </p:grpSpPr>
          <p:sp>
            <p:nvSpPr>
              <p:cNvPr id="38" name="Arc 59">
                <a:extLst>
                  <a:ext uri="{FF2B5EF4-FFF2-40B4-BE49-F238E27FC236}">
                    <a16:creationId xmlns:a16="http://schemas.microsoft.com/office/drawing/2014/main" id="{7D19D41F-47FF-DE45-9084-09D798E4F4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rc 60">
                <a:extLst>
                  <a:ext uri="{FF2B5EF4-FFF2-40B4-BE49-F238E27FC236}">
                    <a16:creationId xmlns:a16="http://schemas.microsoft.com/office/drawing/2014/main" id="{C80CC08E-4ACB-604D-A007-CA8A0DCA001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1">
                <a:extLst>
                  <a:ext uri="{FF2B5EF4-FFF2-40B4-BE49-F238E27FC236}">
                    <a16:creationId xmlns:a16="http://schemas.microsoft.com/office/drawing/2014/main" id="{55B1161A-DD5E-B441-8A17-FF78BD18160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2">
                <a:extLst>
                  <a:ext uri="{FF2B5EF4-FFF2-40B4-BE49-F238E27FC236}">
                    <a16:creationId xmlns:a16="http://schemas.microsoft.com/office/drawing/2014/main" id="{719FA313-C609-C244-8586-99619DB9D07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Line 63">
                <a:extLst>
                  <a:ext uri="{FF2B5EF4-FFF2-40B4-BE49-F238E27FC236}">
                    <a16:creationId xmlns:a16="http://schemas.microsoft.com/office/drawing/2014/main" id="{7A025C12-A39F-4545-90DE-33902E3E133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64">
                <a:extLst>
                  <a:ext uri="{FF2B5EF4-FFF2-40B4-BE49-F238E27FC236}">
                    <a16:creationId xmlns:a16="http://schemas.microsoft.com/office/drawing/2014/main" id="{E9132BA4-6CFC-3E45-8D86-C195A453E41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Arc 65">
                <a:extLst>
                  <a:ext uri="{FF2B5EF4-FFF2-40B4-BE49-F238E27FC236}">
                    <a16:creationId xmlns:a16="http://schemas.microsoft.com/office/drawing/2014/main" id="{DBE78B02-6396-104D-B3AA-E377FD6A435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Arc 66">
                <a:extLst>
                  <a:ext uri="{FF2B5EF4-FFF2-40B4-BE49-F238E27FC236}">
                    <a16:creationId xmlns:a16="http://schemas.microsoft.com/office/drawing/2014/main" id="{FC23F5F0-50C5-3F44-A635-D359E69C96A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7">
                <a:extLst>
                  <a:ext uri="{FF2B5EF4-FFF2-40B4-BE49-F238E27FC236}">
                    <a16:creationId xmlns:a16="http://schemas.microsoft.com/office/drawing/2014/main" id="{788C6A65-85B0-B449-BA7B-40E23769478C}"/>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8">
                <a:extLst>
                  <a:ext uri="{FF2B5EF4-FFF2-40B4-BE49-F238E27FC236}">
                    <a16:creationId xmlns:a16="http://schemas.microsoft.com/office/drawing/2014/main" id="{F3733101-C306-404B-87A7-B180D3DAFFA3}"/>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9">
                <a:extLst>
                  <a:ext uri="{FF2B5EF4-FFF2-40B4-BE49-F238E27FC236}">
                    <a16:creationId xmlns:a16="http://schemas.microsoft.com/office/drawing/2014/main" id="{9EA72915-CC51-6A48-AEDE-B3424C490CD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70">
                <a:extLst>
                  <a:ext uri="{FF2B5EF4-FFF2-40B4-BE49-F238E27FC236}">
                    <a16:creationId xmlns:a16="http://schemas.microsoft.com/office/drawing/2014/main" id="{F3AF317E-14A0-3345-A964-1B29E359EE1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1">
                <a:extLst>
                  <a:ext uri="{FF2B5EF4-FFF2-40B4-BE49-F238E27FC236}">
                    <a16:creationId xmlns:a16="http://schemas.microsoft.com/office/drawing/2014/main" id="{0F59E61C-6110-8A43-82EF-EB56BFE6963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2" name="Group 210">
              <a:extLst>
                <a:ext uri="{FF2B5EF4-FFF2-40B4-BE49-F238E27FC236}">
                  <a16:creationId xmlns:a16="http://schemas.microsoft.com/office/drawing/2014/main" id="{04C979B2-3E7B-7D41-B719-969328AF3F0F}"/>
                </a:ext>
              </a:extLst>
            </p:cNvPr>
            <p:cNvGrpSpPr>
              <a:grpSpLocks/>
            </p:cNvGrpSpPr>
            <p:nvPr/>
          </p:nvGrpSpPr>
          <p:grpSpPr bwMode="auto">
            <a:xfrm rot="5400000">
              <a:off x="8629242" y="2791680"/>
              <a:ext cx="304800" cy="762000"/>
              <a:chOff x="3216" y="1728"/>
              <a:chExt cx="192" cy="480"/>
            </a:xfrm>
          </p:grpSpPr>
          <p:sp>
            <p:nvSpPr>
              <p:cNvPr id="53" name="Line 8">
                <a:extLst>
                  <a:ext uri="{FF2B5EF4-FFF2-40B4-BE49-F238E27FC236}">
                    <a16:creationId xmlns:a16="http://schemas.microsoft.com/office/drawing/2014/main" id="{C7AFBC88-1B2A-FA4F-9A16-1C72BE571FA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
                <a:extLst>
                  <a:ext uri="{FF2B5EF4-FFF2-40B4-BE49-F238E27FC236}">
                    <a16:creationId xmlns:a16="http://schemas.microsoft.com/office/drawing/2014/main" id="{7AB18DA9-C979-A046-890C-06A8FBF8A78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
                <a:extLst>
                  <a:ext uri="{FF2B5EF4-FFF2-40B4-BE49-F238E27FC236}">
                    <a16:creationId xmlns:a16="http://schemas.microsoft.com/office/drawing/2014/main" id="{AB98F0DC-B55D-C748-835A-16FAEBA011F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8AB7FFF9-C1D3-5741-B08C-487777170EF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68DE465-98DC-E14A-AF21-5ACCA8172B38}"/>
                </a:ext>
              </a:extLst>
            </p:cNvPr>
            <p:cNvCxnSpPr>
              <a:cxnSpLocks/>
            </p:cNvCxnSpPr>
            <p:nvPr/>
          </p:nvCxnSpPr>
          <p:spPr>
            <a:xfrm flipH="1" flipV="1">
              <a:off x="9189699" y="3172528"/>
              <a:ext cx="4161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8" name="Group 210">
              <a:extLst>
                <a:ext uri="{FF2B5EF4-FFF2-40B4-BE49-F238E27FC236}">
                  <a16:creationId xmlns:a16="http://schemas.microsoft.com/office/drawing/2014/main" id="{2141BF3C-5D21-A64F-8208-1BCCA536CF2D}"/>
                </a:ext>
              </a:extLst>
            </p:cNvPr>
            <p:cNvGrpSpPr>
              <a:grpSpLocks/>
            </p:cNvGrpSpPr>
            <p:nvPr/>
          </p:nvGrpSpPr>
          <p:grpSpPr bwMode="auto">
            <a:xfrm>
              <a:off x="8286426" y="3160022"/>
              <a:ext cx="304800" cy="762000"/>
              <a:chOff x="3216" y="1728"/>
              <a:chExt cx="192" cy="480"/>
            </a:xfrm>
          </p:grpSpPr>
          <p:sp>
            <p:nvSpPr>
              <p:cNvPr id="59" name="Line 8">
                <a:extLst>
                  <a:ext uri="{FF2B5EF4-FFF2-40B4-BE49-F238E27FC236}">
                    <a16:creationId xmlns:a16="http://schemas.microsoft.com/office/drawing/2014/main" id="{07910258-2F07-8B49-830B-6DB15B9A0D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
                <a:extLst>
                  <a:ext uri="{FF2B5EF4-FFF2-40B4-BE49-F238E27FC236}">
                    <a16:creationId xmlns:a16="http://schemas.microsoft.com/office/drawing/2014/main" id="{95F7EF62-E438-C149-8F26-60220379C9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0">
                <a:extLst>
                  <a:ext uri="{FF2B5EF4-FFF2-40B4-BE49-F238E27FC236}">
                    <a16:creationId xmlns:a16="http://schemas.microsoft.com/office/drawing/2014/main" id="{BD176EEF-5BB5-1742-AC97-21E4389260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11">
                <a:extLst>
                  <a:ext uri="{FF2B5EF4-FFF2-40B4-BE49-F238E27FC236}">
                    <a16:creationId xmlns:a16="http://schemas.microsoft.com/office/drawing/2014/main" id="{053A0F6B-416E-3542-9C16-653F3DB4824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3" name="Group 222">
              <a:extLst>
                <a:ext uri="{FF2B5EF4-FFF2-40B4-BE49-F238E27FC236}">
                  <a16:creationId xmlns:a16="http://schemas.microsoft.com/office/drawing/2014/main" id="{18F9643D-67E5-8742-A5A4-7F091B974E6B}"/>
                </a:ext>
              </a:extLst>
            </p:cNvPr>
            <p:cNvGrpSpPr>
              <a:grpSpLocks/>
            </p:cNvGrpSpPr>
            <p:nvPr/>
          </p:nvGrpSpPr>
          <p:grpSpPr bwMode="auto">
            <a:xfrm>
              <a:off x="8286426" y="3843751"/>
              <a:ext cx="304800" cy="381000"/>
              <a:chOff x="4272" y="3072"/>
              <a:chExt cx="192" cy="240"/>
            </a:xfrm>
          </p:grpSpPr>
          <p:sp>
            <p:nvSpPr>
              <p:cNvPr id="64" name="Line 99">
                <a:extLst>
                  <a:ext uri="{FF2B5EF4-FFF2-40B4-BE49-F238E27FC236}">
                    <a16:creationId xmlns:a16="http://schemas.microsoft.com/office/drawing/2014/main" id="{BD5605D9-3381-DC41-BFFF-5E559C09DA1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0">
                <a:extLst>
                  <a:ext uri="{FF2B5EF4-FFF2-40B4-BE49-F238E27FC236}">
                    <a16:creationId xmlns:a16="http://schemas.microsoft.com/office/drawing/2014/main" id="{18176630-F22F-A244-8B87-B4C249F4688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1">
                <a:extLst>
                  <a:ext uri="{FF2B5EF4-FFF2-40B4-BE49-F238E27FC236}">
                    <a16:creationId xmlns:a16="http://schemas.microsoft.com/office/drawing/2014/main" id="{BAC244B8-A3AF-9C46-8D87-D975F58494B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2">
                <a:extLst>
                  <a:ext uri="{FF2B5EF4-FFF2-40B4-BE49-F238E27FC236}">
                    <a16:creationId xmlns:a16="http://schemas.microsoft.com/office/drawing/2014/main" id="{EA521F29-A852-EB4A-A6EC-6C3EB76A18C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3">
                <a:extLst>
                  <a:ext uri="{FF2B5EF4-FFF2-40B4-BE49-F238E27FC236}">
                    <a16:creationId xmlns:a16="http://schemas.microsoft.com/office/drawing/2014/main" id="{0758EF65-52C0-A241-BE98-4B8EC85B11E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4">
                <a:extLst>
                  <a:ext uri="{FF2B5EF4-FFF2-40B4-BE49-F238E27FC236}">
                    <a16:creationId xmlns:a16="http://schemas.microsoft.com/office/drawing/2014/main" id="{7DBA2682-44F0-B247-884F-07318E370EC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 name="Group 222">
              <a:extLst>
                <a:ext uri="{FF2B5EF4-FFF2-40B4-BE49-F238E27FC236}">
                  <a16:creationId xmlns:a16="http://schemas.microsoft.com/office/drawing/2014/main" id="{5CAB8C1D-E1C5-0B42-95EA-F7191970625F}"/>
                </a:ext>
              </a:extLst>
            </p:cNvPr>
            <p:cNvGrpSpPr>
              <a:grpSpLocks/>
            </p:cNvGrpSpPr>
            <p:nvPr/>
          </p:nvGrpSpPr>
          <p:grpSpPr bwMode="auto">
            <a:xfrm>
              <a:off x="9418958" y="3919404"/>
              <a:ext cx="304800" cy="381000"/>
              <a:chOff x="4272" y="3072"/>
              <a:chExt cx="192" cy="240"/>
            </a:xfrm>
          </p:grpSpPr>
          <p:sp>
            <p:nvSpPr>
              <p:cNvPr id="71" name="Line 99">
                <a:extLst>
                  <a:ext uri="{FF2B5EF4-FFF2-40B4-BE49-F238E27FC236}">
                    <a16:creationId xmlns:a16="http://schemas.microsoft.com/office/drawing/2014/main" id="{0FF94510-648A-B141-8231-76AF8B032FE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E8C1984E-3705-8C4D-BF28-B228850E3B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E134172D-0B8C-B748-A3B0-7ACBA360683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8B85305D-3D1D-7D45-8598-E8A5568CFE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FF5DB6F7-2EC4-8943-AC77-84577AD371B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3D8DC7E6-2501-D846-94F4-95F253851CA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825757BE-DFFF-6945-BF82-13B7CD283757}"/>
                </a:ext>
              </a:extLst>
            </p:cNvPr>
            <p:cNvGrpSpPr>
              <a:grpSpLocks/>
            </p:cNvGrpSpPr>
            <p:nvPr/>
          </p:nvGrpSpPr>
          <p:grpSpPr bwMode="auto">
            <a:xfrm>
              <a:off x="9008761" y="3896292"/>
              <a:ext cx="304800" cy="381000"/>
              <a:chOff x="4272" y="3072"/>
              <a:chExt cx="192" cy="240"/>
            </a:xfrm>
          </p:grpSpPr>
          <p:sp>
            <p:nvSpPr>
              <p:cNvPr id="78" name="Line 99">
                <a:extLst>
                  <a:ext uri="{FF2B5EF4-FFF2-40B4-BE49-F238E27FC236}">
                    <a16:creationId xmlns:a16="http://schemas.microsoft.com/office/drawing/2014/main" id="{0741971A-2E7E-2747-8805-0A9E3416AA4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C21788F8-77A8-AD48-8F5C-E972991A07A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F4724CF4-636B-1449-8C0E-692865448F8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C66BB128-C3F3-0442-A34B-367D192F8BB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836D02E3-6F0D-7B46-9057-4D64A36D676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36404FB7-3B05-8944-881B-5F524030F00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Freeform 83">
              <a:extLst>
                <a:ext uri="{FF2B5EF4-FFF2-40B4-BE49-F238E27FC236}">
                  <a16:creationId xmlns:a16="http://schemas.microsoft.com/office/drawing/2014/main" id="{8105D38C-0E1D-4E44-B6F1-E4FCD2AF9D4E}"/>
                </a:ext>
              </a:extLst>
            </p:cNvPr>
            <p:cNvSpPr>
              <a:spLocks noChangeAspect="1"/>
            </p:cNvSpPr>
            <p:nvPr/>
          </p:nvSpPr>
          <p:spPr bwMode="auto">
            <a:xfrm rot="5400000">
              <a:off x="9851922" y="2796772"/>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a:extLst>
                <a:ext uri="{FF2B5EF4-FFF2-40B4-BE49-F238E27FC236}">
                  <a16:creationId xmlns:a16="http://schemas.microsoft.com/office/drawing/2014/main" id="{773738C8-C060-4245-A0A4-42D444001290}"/>
                </a:ext>
              </a:extLst>
            </p:cNvPr>
            <p:cNvSpPr>
              <a:spLocks noChangeAspect="1"/>
            </p:cNvSpPr>
            <p:nvPr/>
          </p:nvSpPr>
          <p:spPr bwMode="auto">
            <a:xfrm>
              <a:off x="11002942" y="3313315"/>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4" name="Straight Connector 93">
              <a:extLst>
                <a:ext uri="{FF2B5EF4-FFF2-40B4-BE49-F238E27FC236}">
                  <a16:creationId xmlns:a16="http://schemas.microsoft.com/office/drawing/2014/main" id="{307BF5AF-C153-1C47-96DE-68106918439D}"/>
                </a:ext>
              </a:extLst>
            </p:cNvPr>
            <p:cNvCxnSpPr>
              <a:cxnSpLocks/>
            </p:cNvCxnSpPr>
            <p:nvPr/>
          </p:nvCxnSpPr>
          <p:spPr>
            <a:xfrm flipH="1">
              <a:off x="10986485" y="3309090"/>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22">
              <a:extLst>
                <a:ext uri="{FF2B5EF4-FFF2-40B4-BE49-F238E27FC236}">
                  <a16:creationId xmlns:a16="http://schemas.microsoft.com/office/drawing/2014/main" id="{C8564231-81DA-034C-AD4F-7BC244CD29B5}"/>
                </a:ext>
              </a:extLst>
            </p:cNvPr>
            <p:cNvGrpSpPr>
              <a:grpSpLocks/>
            </p:cNvGrpSpPr>
            <p:nvPr/>
          </p:nvGrpSpPr>
          <p:grpSpPr bwMode="auto">
            <a:xfrm>
              <a:off x="10929839" y="3994264"/>
              <a:ext cx="304800" cy="381000"/>
              <a:chOff x="4272" y="3072"/>
              <a:chExt cx="192" cy="240"/>
            </a:xfrm>
          </p:grpSpPr>
          <p:sp>
            <p:nvSpPr>
              <p:cNvPr id="96" name="Line 99">
                <a:extLst>
                  <a:ext uri="{FF2B5EF4-FFF2-40B4-BE49-F238E27FC236}">
                    <a16:creationId xmlns:a16="http://schemas.microsoft.com/office/drawing/2014/main" id="{DD8C3626-CEF8-1044-9C31-475C03A5E53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00">
                <a:extLst>
                  <a:ext uri="{FF2B5EF4-FFF2-40B4-BE49-F238E27FC236}">
                    <a16:creationId xmlns:a16="http://schemas.microsoft.com/office/drawing/2014/main" id="{1AEA0545-6B92-7740-87BC-152177E12E5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1">
                <a:extLst>
                  <a:ext uri="{FF2B5EF4-FFF2-40B4-BE49-F238E27FC236}">
                    <a16:creationId xmlns:a16="http://schemas.microsoft.com/office/drawing/2014/main" id="{1F8D87AD-967C-5A45-9AFB-27D0F272B71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02">
                <a:extLst>
                  <a:ext uri="{FF2B5EF4-FFF2-40B4-BE49-F238E27FC236}">
                    <a16:creationId xmlns:a16="http://schemas.microsoft.com/office/drawing/2014/main" id="{A6EEF142-A082-6B45-B41A-4CDB58B20B1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3">
                <a:extLst>
                  <a:ext uri="{FF2B5EF4-FFF2-40B4-BE49-F238E27FC236}">
                    <a16:creationId xmlns:a16="http://schemas.microsoft.com/office/drawing/2014/main" id="{0CA364C8-A949-664B-A34A-9F894AD59C1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4">
                <a:extLst>
                  <a:ext uri="{FF2B5EF4-FFF2-40B4-BE49-F238E27FC236}">
                    <a16:creationId xmlns:a16="http://schemas.microsoft.com/office/drawing/2014/main" id="{614D9FD5-2E3C-5649-9076-743A0D04833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 name="Oval 101">
              <a:extLst>
                <a:ext uri="{FF2B5EF4-FFF2-40B4-BE49-F238E27FC236}">
                  <a16:creationId xmlns:a16="http://schemas.microsoft.com/office/drawing/2014/main" id="{25FD582C-64AC-1347-8A40-8950A515FE57}"/>
                </a:ext>
              </a:extLst>
            </p:cNvPr>
            <p:cNvSpPr/>
            <p:nvPr/>
          </p:nvSpPr>
          <p:spPr>
            <a:xfrm>
              <a:off x="11695575" y="327358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5B14D-0C8F-644B-BAB4-0DD97C3AAFA6}"/>
                </a:ext>
              </a:extLst>
            </p:cNvPr>
            <p:cNvSpPr/>
            <p:nvPr/>
          </p:nvSpPr>
          <p:spPr>
            <a:xfrm>
              <a:off x="8399258" y="17353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AAD9B6-9A6D-8248-9FCE-13B875530EE0}"/>
                </a:ext>
              </a:extLst>
            </p:cNvPr>
            <p:cNvSpPr txBox="1"/>
            <p:nvPr/>
          </p:nvSpPr>
          <p:spPr>
            <a:xfrm flipH="1">
              <a:off x="10625366" y="1582275"/>
              <a:ext cx="65825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 TX</a:t>
              </a:r>
              <a:endParaRPr lang="en-US" sz="1400" dirty="0">
                <a:solidFill>
                  <a:srgbClr val="000000"/>
                </a:solidFill>
                <a:latin typeface="Calibri"/>
                <a:ea typeface="Calibri"/>
                <a:cs typeface="Calibri"/>
                <a:sym typeface="Calibri"/>
              </a:endParaRPr>
            </a:p>
          </p:txBody>
        </p:sp>
        <p:sp>
          <p:nvSpPr>
            <p:cNvPr id="106" name="TextBox 105">
              <a:extLst>
                <a:ext uri="{FF2B5EF4-FFF2-40B4-BE49-F238E27FC236}">
                  <a16:creationId xmlns:a16="http://schemas.microsoft.com/office/drawing/2014/main" id="{F5BB50F5-CED0-DD4D-A1D6-CCEC85F5587E}"/>
                </a:ext>
              </a:extLst>
            </p:cNvPr>
            <p:cNvSpPr txBox="1"/>
            <p:nvPr/>
          </p:nvSpPr>
          <p:spPr>
            <a:xfrm flipH="1">
              <a:off x="11465152" y="2949033"/>
              <a:ext cx="59092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E056836-AAA6-BB43-933B-69ED5108CEE6}"/>
                    </a:ext>
                  </a:extLst>
                </p:cNvPr>
                <p:cNvSpPr txBox="1"/>
                <p:nvPr/>
              </p:nvSpPr>
              <p:spPr>
                <a:xfrm flipH="1">
                  <a:off x="11149189" y="353483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11</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7" name="TextBox 106">
                  <a:extLst>
                    <a:ext uri="{FF2B5EF4-FFF2-40B4-BE49-F238E27FC236}">
                      <a16:creationId xmlns:a16="http://schemas.microsoft.com/office/drawing/2014/main" id="{AE056836-AAA6-BB43-933B-69ED5108CEE6}"/>
                    </a:ext>
                  </a:extLst>
                </p:cNvPr>
                <p:cNvSpPr txBox="1">
                  <a:spLocks noRot="1" noChangeAspect="1" noMove="1" noResize="1" noEditPoints="1" noAdjustHandles="1" noChangeArrowheads="1" noChangeShapeType="1" noTextEdit="1"/>
                </p:cNvSpPr>
                <p:nvPr/>
              </p:nvSpPr>
              <p:spPr>
                <a:xfrm flipH="1">
                  <a:off x="11149189" y="3534831"/>
                  <a:ext cx="525365" cy="523218"/>
                </a:xfrm>
                <a:prstGeom prst="rect">
                  <a:avLst/>
                </a:prstGeom>
                <a:blipFill>
                  <a:blip r:embed="rId4"/>
                  <a:stretch>
                    <a:fillRect l="-11905" t="-2381" b="-11905"/>
                  </a:stretch>
                </a:blipFill>
                <a:ln w="12700" cap="flat">
                  <a:noFill/>
                  <a:miter lim="400000"/>
                </a:ln>
                <a:effectLst/>
              </p:spPr>
              <p:txBody>
                <a:bodyPr/>
                <a:lstStyle/>
                <a:p>
                  <a:r>
                    <a:rPr lang="en-US">
                      <a:noFill/>
                    </a:rPr>
                    <a:t> </a:t>
                  </a:r>
                </a:p>
              </p:txBody>
            </p:sp>
          </mc:Fallback>
        </mc:AlternateContent>
        <p:sp>
          <p:nvSpPr>
            <p:cNvPr id="108" name="TextBox 107">
              <a:extLst>
                <a:ext uri="{FF2B5EF4-FFF2-40B4-BE49-F238E27FC236}">
                  <a16:creationId xmlns:a16="http://schemas.microsoft.com/office/drawing/2014/main" id="{486D0C6B-630B-2047-BD7B-519BBD580E7C}"/>
                </a:ext>
              </a:extLst>
            </p:cNvPr>
            <p:cNvSpPr txBox="1"/>
            <p:nvPr/>
          </p:nvSpPr>
          <p:spPr>
            <a:xfrm flipH="1">
              <a:off x="8665349" y="2566199"/>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39</a:t>
              </a:r>
            </a:p>
            <a:p>
              <a:pPr defTabSz="457200" latinLnBrk="1" hangingPunct="0"/>
              <a:r>
                <a:rPr lang="en-US" sz="1400" dirty="0">
                  <a:solidFill>
                    <a:srgbClr val="000000"/>
                  </a:solidFill>
                </a:rPr>
                <a:t>50pF</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123F7FA-2DEB-F34C-BF2C-6AAB7B897F05}"/>
                    </a:ext>
                  </a:extLst>
                </p:cNvPr>
                <p:cNvSpPr txBox="1"/>
                <p:nvPr/>
              </p:nvSpPr>
              <p:spPr>
                <a:xfrm flipH="1">
                  <a:off x="9683510" y="2591400"/>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10</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109" name="TextBox 108">
                  <a:extLst>
                    <a:ext uri="{FF2B5EF4-FFF2-40B4-BE49-F238E27FC236}">
                      <a16:creationId xmlns:a16="http://schemas.microsoft.com/office/drawing/2014/main" id="{4123F7FA-2DEB-F34C-BF2C-6AAB7B897F05}"/>
                    </a:ext>
                  </a:extLst>
                </p:cNvPr>
                <p:cNvSpPr txBox="1">
                  <a:spLocks noRot="1" noChangeAspect="1" noMove="1" noResize="1" noEditPoints="1" noAdjustHandles="1" noChangeArrowheads="1" noChangeShapeType="1" noTextEdit="1"/>
                </p:cNvSpPr>
                <p:nvPr/>
              </p:nvSpPr>
              <p:spPr>
                <a:xfrm flipH="1">
                  <a:off x="9683510" y="2591400"/>
                  <a:ext cx="525365" cy="523218"/>
                </a:xfrm>
                <a:prstGeom prst="rect">
                  <a:avLst/>
                </a:prstGeom>
                <a:blipFill>
                  <a:blip r:embed="rId5"/>
                  <a:stretch>
                    <a:fillRect l="-9302" t="-2381" b="-11905"/>
                  </a:stretch>
                </a:blipFill>
                <a:ln w="12700" cap="flat">
                  <a:noFill/>
                  <a:miter lim="400000"/>
                </a:ln>
                <a:effectLst/>
              </p:spPr>
              <p:txBody>
                <a:bodyPr/>
                <a:lstStyle/>
                <a:p>
                  <a:r>
                    <a:rPr lang="en-US">
                      <a:noFill/>
                    </a:rPr>
                    <a:t> </a:t>
                  </a:r>
                </a:p>
              </p:txBody>
            </p:sp>
          </mc:Fallback>
        </mc:AlternateContent>
        <p:sp>
          <p:nvSpPr>
            <p:cNvPr id="110" name="TextBox 109">
              <a:extLst>
                <a:ext uri="{FF2B5EF4-FFF2-40B4-BE49-F238E27FC236}">
                  <a16:creationId xmlns:a16="http://schemas.microsoft.com/office/drawing/2014/main" id="{89436788-79F5-1C41-BFEF-4A487D46E7CC}"/>
                </a:ext>
              </a:extLst>
            </p:cNvPr>
            <p:cNvSpPr txBox="1"/>
            <p:nvPr/>
          </p:nvSpPr>
          <p:spPr>
            <a:xfrm flipH="1">
              <a:off x="9707910" y="3366342"/>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6</a:t>
              </a:r>
            </a:p>
            <a:p>
              <a:pPr defTabSz="457200" latinLnBrk="1" hangingPunct="0"/>
              <a:r>
                <a:rPr lang="en-US" sz="1400" dirty="0">
                  <a:solidFill>
                    <a:srgbClr val="000000"/>
                  </a:solidFill>
                </a:rPr>
                <a:t>3.1uF</a:t>
              </a:r>
              <a:endParaRPr lang="en-US" sz="1400" dirty="0">
                <a:solidFill>
                  <a:srgbClr val="000000"/>
                </a:solidFill>
                <a:latin typeface="Calibri"/>
                <a:ea typeface="Calibri"/>
                <a:cs typeface="Calibri"/>
                <a:sym typeface="Calibri"/>
              </a:endParaRPr>
            </a:p>
          </p:txBody>
        </p:sp>
        <p:sp>
          <p:nvSpPr>
            <p:cNvPr id="111" name="TextBox 110">
              <a:extLst>
                <a:ext uri="{FF2B5EF4-FFF2-40B4-BE49-F238E27FC236}">
                  <a16:creationId xmlns:a16="http://schemas.microsoft.com/office/drawing/2014/main" id="{20EE82AB-60DF-A046-95B7-C19EDF507050}"/>
                </a:ext>
              </a:extLst>
            </p:cNvPr>
            <p:cNvSpPr txBox="1"/>
            <p:nvPr/>
          </p:nvSpPr>
          <p:spPr>
            <a:xfrm flipH="1">
              <a:off x="7879824" y="3421917"/>
              <a:ext cx="574368"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38</a:t>
              </a:r>
            </a:p>
            <a:p>
              <a:pPr defTabSz="457200" latinLnBrk="1" hangingPunct="0"/>
              <a:r>
                <a:rPr lang="en-US" sz="1400" dirty="0">
                  <a:solidFill>
                    <a:srgbClr val="000000"/>
                  </a:solidFill>
                </a:rPr>
                <a:t>100pF</a:t>
              </a:r>
              <a:endParaRPr lang="en-US" sz="1400" dirty="0">
                <a:solidFill>
                  <a:srgbClr val="000000"/>
                </a:solidFill>
                <a:latin typeface="Calibri"/>
                <a:ea typeface="Calibri"/>
                <a:cs typeface="Calibri"/>
                <a:sym typeface="Calibri"/>
              </a:endParaRPr>
            </a:p>
          </p:txBody>
        </p:sp>
        <p:sp>
          <p:nvSpPr>
            <p:cNvPr id="112" name="TextBox 111">
              <a:extLst>
                <a:ext uri="{FF2B5EF4-FFF2-40B4-BE49-F238E27FC236}">
                  <a16:creationId xmlns:a16="http://schemas.microsoft.com/office/drawing/2014/main" id="{7FE74552-B19C-0C42-AB2F-7FD770A5BF50}"/>
                </a:ext>
              </a:extLst>
            </p:cNvPr>
            <p:cNvSpPr txBox="1"/>
            <p:nvPr/>
          </p:nvSpPr>
          <p:spPr>
            <a:xfrm flipH="1">
              <a:off x="10392714" y="2495916"/>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J309</a:t>
              </a:r>
              <a:endParaRPr lang="en-US" sz="1400" dirty="0">
                <a:solidFill>
                  <a:srgbClr val="000000"/>
                </a:solidFill>
                <a:latin typeface="Calibri"/>
                <a:ea typeface="Calibri"/>
                <a:cs typeface="Calibri"/>
                <a:sym typeface="Calibri"/>
              </a:endParaRPr>
            </a:p>
          </p:txBody>
        </p:sp>
        <p:sp>
          <p:nvSpPr>
            <p:cNvPr id="114" name="Oval 113">
              <a:extLst>
                <a:ext uri="{FF2B5EF4-FFF2-40B4-BE49-F238E27FC236}">
                  <a16:creationId xmlns:a16="http://schemas.microsoft.com/office/drawing/2014/main" id="{C691B6D1-BFDA-1A4A-B73D-09A5BAD875A5}"/>
                </a:ext>
              </a:extLst>
            </p:cNvPr>
            <p:cNvSpPr/>
            <p:nvPr/>
          </p:nvSpPr>
          <p:spPr>
            <a:xfrm>
              <a:off x="8378938" y="240303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F7DF34D-CE87-D849-B27C-B4285C84C5C5}"/>
                </a:ext>
              </a:extLst>
            </p:cNvPr>
            <p:cNvSpPr txBox="1"/>
            <p:nvPr/>
          </p:nvSpPr>
          <p:spPr>
            <a:xfrm flipH="1">
              <a:off x="8061270" y="1173279"/>
              <a:ext cx="116356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Function</a:t>
              </a:r>
            </a:p>
            <a:p>
              <a:pPr defTabSz="457200" latinLnBrk="1" hangingPunct="0"/>
              <a:r>
                <a:rPr lang="en-US" sz="1400" dirty="0">
                  <a:solidFill>
                    <a:srgbClr val="000000"/>
                  </a:solidFill>
                  <a:latin typeface="Calibri"/>
                  <a:ea typeface="Calibri"/>
                  <a:cs typeface="Calibri"/>
                  <a:sym typeface="Calibri"/>
                </a:rPr>
                <a:t>Genera</a:t>
              </a:r>
              <a:r>
                <a:rPr lang="en-US" sz="1400" dirty="0">
                  <a:solidFill>
                    <a:srgbClr val="000000"/>
                  </a:solidFill>
                </a:rPr>
                <a:t>tor</a:t>
              </a:r>
              <a:endParaRPr lang="en-US" sz="1400" dirty="0">
                <a:solidFill>
                  <a:srgbClr val="000000"/>
                </a:solidFill>
                <a:latin typeface="Calibri"/>
                <a:ea typeface="Calibri"/>
                <a:cs typeface="Calibri"/>
                <a:sym typeface="Calibri"/>
              </a:endParaRPr>
            </a:p>
          </p:txBody>
        </p:sp>
        <p:sp>
          <p:nvSpPr>
            <p:cNvPr id="118" name="TextBox 117">
              <a:extLst>
                <a:ext uri="{FF2B5EF4-FFF2-40B4-BE49-F238E27FC236}">
                  <a16:creationId xmlns:a16="http://schemas.microsoft.com/office/drawing/2014/main" id="{8EA37C68-6786-4349-A409-F4813AE8E325}"/>
                </a:ext>
              </a:extLst>
            </p:cNvPr>
            <p:cNvSpPr txBox="1"/>
            <p:nvPr/>
          </p:nvSpPr>
          <p:spPr>
            <a:xfrm flipH="1">
              <a:off x="7951821" y="2645955"/>
              <a:ext cx="36600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37</a:t>
              </a:r>
            </a:p>
            <a:p>
              <a:pPr defTabSz="457200" latinLnBrk="1" hangingPunct="0"/>
              <a:r>
                <a:rPr lang="en-US" sz="1400" dirty="0">
                  <a:solidFill>
                    <a:srgbClr val="000000"/>
                  </a:solidFill>
                </a:rPr>
                <a:t>5pF</a:t>
              </a:r>
              <a:endParaRPr lang="en-US" sz="1400" dirty="0">
                <a:solidFill>
                  <a:srgbClr val="000000"/>
                </a:solidFill>
                <a:latin typeface="Calibri"/>
                <a:ea typeface="Calibri"/>
                <a:cs typeface="Calibri"/>
                <a:sym typeface="Calibri"/>
              </a:endParaRPr>
            </a:p>
          </p:txBody>
        </p:sp>
        <p:grpSp>
          <p:nvGrpSpPr>
            <p:cNvPr id="119" name="Group 210">
              <a:extLst>
                <a:ext uri="{FF2B5EF4-FFF2-40B4-BE49-F238E27FC236}">
                  <a16:creationId xmlns:a16="http://schemas.microsoft.com/office/drawing/2014/main" id="{D8D4EA9A-6965-CB48-8320-A2AB98745A76}"/>
                </a:ext>
              </a:extLst>
            </p:cNvPr>
            <p:cNvGrpSpPr>
              <a:grpSpLocks/>
            </p:cNvGrpSpPr>
            <p:nvPr/>
          </p:nvGrpSpPr>
          <p:grpSpPr bwMode="auto">
            <a:xfrm>
              <a:off x="8281569" y="2445689"/>
              <a:ext cx="304800" cy="762000"/>
              <a:chOff x="3216" y="1728"/>
              <a:chExt cx="192" cy="480"/>
            </a:xfrm>
          </p:grpSpPr>
          <p:sp>
            <p:nvSpPr>
              <p:cNvPr id="120" name="Line 8">
                <a:extLst>
                  <a:ext uri="{FF2B5EF4-FFF2-40B4-BE49-F238E27FC236}">
                    <a16:creationId xmlns:a16="http://schemas.microsoft.com/office/drawing/2014/main" id="{80F6EB22-DC53-7A45-8386-571030C998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
                <a:extLst>
                  <a:ext uri="{FF2B5EF4-FFF2-40B4-BE49-F238E27FC236}">
                    <a16:creationId xmlns:a16="http://schemas.microsoft.com/office/drawing/2014/main" id="{4797E23F-095F-0045-B403-A6CE7F88521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
                <a:extLst>
                  <a:ext uri="{FF2B5EF4-FFF2-40B4-BE49-F238E27FC236}">
                    <a16:creationId xmlns:a16="http://schemas.microsoft.com/office/drawing/2014/main" id="{7BE82C0E-20E8-7149-8A9E-93D3FE4BEEA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1">
                <a:extLst>
                  <a:ext uri="{FF2B5EF4-FFF2-40B4-BE49-F238E27FC236}">
                    <a16:creationId xmlns:a16="http://schemas.microsoft.com/office/drawing/2014/main" id="{519356F3-9D05-9541-AE4F-DB91B3879A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Oval 124">
              <a:extLst>
                <a:ext uri="{FF2B5EF4-FFF2-40B4-BE49-F238E27FC236}">
                  <a16:creationId xmlns:a16="http://schemas.microsoft.com/office/drawing/2014/main" id="{E6CCE141-C257-164B-A3BA-BE7DEBA8D350}"/>
                </a:ext>
              </a:extLst>
            </p:cNvPr>
            <p:cNvSpPr/>
            <p:nvPr/>
          </p:nvSpPr>
          <p:spPr>
            <a:xfrm>
              <a:off x="8394042" y="312326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F38539-2F5F-8141-B0F4-673DE928DF4F}"/>
                </a:ext>
              </a:extLst>
            </p:cNvPr>
            <p:cNvSpPr/>
            <p:nvPr/>
          </p:nvSpPr>
          <p:spPr>
            <a:xfrm>
              <a:off x="9128536" y="312680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7EC6EC5-1A08-A84B-B456-DDA0A1678248}"/>
                </a:ext>
              </a:extLst>
            </p:cNvPr>
            <p:cNvSpPr/>
            <p:nvPr/>
          </p:nvSpPr>
          <p:spPr>
            <a:xfrm>
              <a:off x="9525487" y="31303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65A69558-CD0C-844E-A25A-44C7DA410E4E}"/>
                </a:ext>
              </a:extLst>
            </p:cNvPr>
            <p:cNvSpPr/>
            <p:nvPr/>
          </p:nvSpPr>
          <p:spPr>
            <a:xfrm>
              <a:off x="11027543" y="327641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96BFA2B8-EFC2-104A-85E8-98035FC249A8}"/>
                </a:ext>
              </a:extLst>
            </p:cNvPr>
            <p:cNvSpPr txBox="1"/>
            <p:nvPr/>
          </p:nvSpPr>
          <p:spPr>
            <a:xfrm flipH="1">
              <a:off x="10777056" y="2656403"/>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D</a:t>
              </a:r>
            </a:p>
          </p:txBody>
        </p:sp>
        <p:sp>
          <p:nvSpPr>
            <p:cNvPr id="131" name="TextBox 130">
              <a:extLst>
                <a:ext uri="{FF2B5EF4-FFF2-40B4-BE49-F238E27FC236}">
                  <a16:creationId xmlns:a16="http://schemas.microsoft.com/office/drawing/2014/main" id="{19D9F0CC-4F94-AB46-9A66-A8064B2E55F6}"/>
                </a:ext>
              </a:extLst>
            </p:cNvPr>
            <p:cNvSpPr txBox="1"/>
            <p:nvPr/>
          </p:nvSpPr>
          <p:spPr>
            <a:xfrm flipH="1">
              <a:off x="10784315" y="3389374"/>
              <a:ext cx="28216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S</a:t>
              </a:r>
            </a:p>
          </p:txBody>
        </p:sp>
        <p:sp>
          <p:nvSpPr>
            <p:cNvPr id="132" name="Oval 131">
              <a:extLst>
                <a:ext uri="{FF2B5EF4-FFF2-40B4-BE49-F238E27FC236}">
                  <a16:creationId xmlns:a16="http://schemas.microsoft.com/office/drawing/2014/main" id="{7D709EBA-DBFE-734A-8E49-9F5B189D3C15}"/>
                </a:ext>
              </a:extLst>
            </p:cNvPr>
            <p:cNvSpPr/>
            <p:nvPr/>
          </p:nvSpPr>
          <p:spPr>
            <a:xfrm>
              <a:off x="10236891" y="313714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EB84F72-51BD-0E44-B977-9204E6A070FA}"/>
                </a:ext>
              </a:extLst>
            </p:cNvPr>
            <p:cNvSpPr txBox="1"/>
            <p:nvPr/>
          </p:nvSpPr>
          <p:spPr>
            <a:xfrm flipH="1">
              <a:off x="10166356" y="2844977"/>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G</a:t>
              </a:r>
            </a:p>
          </p:txBody>
        </p:sp>
        <p:sp>
          <p:nvSpPr>
            <p:cNvPr id="134" name="TextBox 133">
              <a:extLst>
                <a:ext uri="{FF2B5EF4-FFF2-40B4-BE49-F238E27FC236}">
                  <a16:creationId xmlns:a16="http://schemas.microsoft.com/office/drawing/2014/main" id="{35EFD70B-ECEA-7C4B-A9AA-B399CE9A03A7}"/>
                </a:ext>
              </a:extLst>
            </p:cNvPr>
            <p:cNvSpPr txBox="1"/>
            <p:nvPr/>
          </p:nvSpPr>
          <p:spPr>
            <a:xfrm flipH="1">
              <a:off x="11058987" y="3026405"/>
              <a:ext cx="2626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sp>
          <p:nvSpPr>
            <p:cNvPr id="124" name="TextBox 123">
              <a:extLst>
                <a:ext uri="{FF2B5EF4-FFF2-40B4-BE49-F238E27FC236}">
                  <a16:creationId xmlns:a16="http://schemas.microsoft.com/office/drawing/2014/main" id="{D6ACB55B-A494-1048-B6F6-A7218D7D1A70}"/>
                </a:ext>
              </a:extLst>
            </p:cNvPr>
            <p:cNvSpPr txBox="1"/>
            <p:nvPr/>
          </p:nvSpPr>
          <p:spPr>
            <a:xfrm flipH="1">
              <a:off x="9404350" y="2787311"/>
              <a:ext cx="32770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r>
                <a:rPr lang="en-US" sz="1400" baseline="-25000" dirty="0">
                  <a:solidFill>
                    <a:srgbClr val="000000"/>
                  </a:solidFill>
                </a:rPr>
                <a:t>i</a:t>
              </a:r>
            </a:p>
          </p:txBody>
        </p:sp>
        <p:sp>
          <p:nvSpPr>
            <p:cNvPr id="135" name="TextBox 134">
              <a:extLst>
                <a:ext uri="{FF2B5EF4-FFF2-40B4-BE49-F238E27FC236}">
                  <a16:creationId xmlns:a16="http://schemas.microsoft.com/office/drawing/2014/main" id="{BE4C1AC3-EA59-9B44-B4D8-AEFA3A2E272D}"/>
                </a:ext>
              </a:extLst>
            </p:cNvPr>
            <p:cNvSpPr txBox="1"/>
            <p:nvPr/>
          </p:nvSpPr>
          <p:spPr>
            <a:xfrm flipH="1">
              <a:off x="11657404" y="3347486"/>
              <a:ext cx="17253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V</a:t>
              </a:r>
              <a:endParaRPr lang="en-US" sz="1400" baseline="-25000" dirty="0">
                <a:solidFill>
                  <a:srgbClr val="000000"/>
                </a:solidFill>
              </a:endParaRPr>
            </a:p>
          </p:txBody>
        </p:sp>
      </p:grpSp>
    </p:spTree>
    <p:extLst>
      <p:ext uri="{BB962C8B-B14F-4D97-AF65-F5344CB8AC3E}">
        <p14:creationId xmlns:p14="http://schemas.microsoft.com/office/powerpoint/2010/main" val="3332626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31017"/>
            <a:ext cx="11529391" cy="769441"/>
          </a:xfrm>
          <a:prstGeom prst="rect">
            <a:avLst/>
          </a:prstGeom>
          <a:noFill/>
        </p:spPr>
        <p:txBody>
          <a:bodyPr wrap="square" rtlCol="0">
            <a:spAutoFit/>
          </a:bodyPr>
          <a:lstStyle/>
          <a:p>
            <a:pPr algn="ctr"/>
            <a:r>
              <a:rPr lang="en-US" sz="4400" dirty="0">
                <a:latin typeface="+mj-lt"/>
              </a:rPr>
              <a:t>Class C amplifiers and Norcal 40 Power amp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68115" y="1262497"/>
                <a:ext cx="8809687" cy="53529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dirty="0">
                    <a:solidFill>
                      <a:srgbClr val="000000"/>
                    </a:solidFill>
                    <a:ea typeface="Calibri"/>
                    <a:cs typeface="Calibri"/>
                    <a:sym typeface="Calibri"/>
                  </a:rPr>
                  <a:t>Here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𝑜</m:t>
                        </m:r>
                      </m:sub>
                    </m:sSub>
                  </m:oMath>
                </a14:m>
                <a:r>
                  <a:rPr lang="en-US" dirty="0">
                    <a:solidFill>
                      <a:srgbClr val="000000"/>
                    </a:solidFill>
                    <a:ea typeface="Calibri"/>
                    <a:cs typeface="Calibri"/>
                    <a:sym typeface="Calibri"/>
                  </a:rPr>
                  <a:t> is the power from the supply, </a:t>
                </a:r>
                <a14:m>
                  <m:oMath xmlns:m="http://schemas.openxmlformats.org/officeDocument/2006/math">
                    <m:sSub>
                      <m:sSubPr>
                        <m:ctrlPr>
                          <a:rPr lang="en-US" i="1">
                            <a:solidFill>
                              <a:srgbClr val="000000"/>
                            </a:solidFill>
                            <a:latin typeface="Cambria Math" panose="02040503050406030204" pitchFamily="18" charset="0"/>
                            <a:cs typeface="Calibri"/>
                            <a:sym typeface="Calibri"/>
                          </a:rPr>
                        </m:ctrlPr>
                      </m:sSubPr>
                      <m:e>
                        <m:r>
                          <a:rPr lang="en-US" i="1">
                            <a:solidFill>
                              <a:srgbClr val="000000"/>
                            </a:solidFill>
                            <a:latin typeface="Cambria Math" panose="02040503050406030204" pitchFamily="18" charset="0"/>
                            <a:cs typeface="Calibri"/>
                            <a:sym typeface="Calibri"/>
                          </a:rPr>
                          <m:t>𝑃</m:t>
                        </m:r>
                      </m:e>
                      <m:sub>
                        <m:r>
                          <a:rPr lang="en-US" i="1">
                            <a:solidFill>
                              <a:srgbClr val="000000"/>
                            </a:solidFill>
                            <a:latin typeface="Cambria Math" panose="02040503050406030204" pitchFamily="18" charset="0"/>
                            <a:cs typeface="Calibri"/>
                            <a:sym typeface="Calibri"/>
                          </a:rPr>
                          <m:t>𝑑</m:t>
                        </m:r>
                      </m:sub>
                    </m:sSub>
                  </m:oMath>
                </a14:m>
                <a:r>
                  <a:rPr lang="en-US" dirty="0">
                    <a:solidFill>
                      <a:srgbClr val="000000"/>
                    </a:solidFill>
                    <a:ea typeface="Calibri"/>
                    <a:cs typeface="Calibri"/>
                    <a:sym typeface="Calibri"/>
                  </a:rPr>
                  <a:t> is the dissipated power, </a:t>
                </a:r>
                <a14:m>
                  <m:oMath xmlns:m="http://schemas.openxmlformats.org/officeDocument/2006/math">
                    <m:r>
                      <a:rPr lang="en-US" i="1">
                        <a:solidFill>
                          <a:srgbClr val="000000"/>
                        </a:solidFill>
                        <a:latin typeface="Cambria Math" panose="02040503050406030204" pitchFamily="18" charset="0"/>
                        <a:cs typeface="Calibri"/>
                        <a:sym typeface="Calibri"/>
                      </a:rPr>
                      <m:t>𝑃</m:t>
                    </m:r>
                  </m:oMath>
                </a14:m>
                <a:r>
                  <a:rPr lang="en-US" dirty="0">
                    <a:solidFill>
                      <a:srgbClr val="000000"/>
                    </a:solidFill>
                    <a:ea typeface="Calibri"/>
                    <a:cs typeface="Calibri"/>
                    <a:sym typeface="Calibri"/>
                  </a:rPr>
                  <a:t> is the output power.  The </a:t>
                </a:r>
                <a:r>
                  <a:rPr lang="en-US" dirty="0">
                    <a:solidFill>
                      <a:srgbClr val="000000"/>
                    </a:solidFill>
                    <a:ea typeface="Cambria Math" panose="02040503050406030204" pitchFamily="18" charset="0"/>
                    <a:sym typeface="Calibri"/>
                  </a:rPr>
                  <a:t>Norcal Power amplifier is a class C amplifier.  For switch model, switch represents the transistor, when the transistor is on, the switch is open.</a:t>
                </a:r>
                <a:endParaRPr lang="en-US" dirty="0">
                  <a:solidFill>
                    <a:srgbClr val="000000"/>
                  </a:solidFill>
                  <a:ea typeface="Calibri"/>
                  <a:cs typeface="Calibri"/>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𝑠</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func>
                      <m:funcPr>
                        <m:ctrlPr>
                          <a:rPr lang="en-US" b="0" i="1" smtClean="0">
                            <a:solidFill>
                              <a:srgbClr val="000000"/>
                            </a:solidFill>
                            <a:latin typeface="Cambria Math" panose="02040503050406030204" pitchFamily="18" charset="0"/>
                            <a:ea typeface="Cambria Math" panose="02040503050406030204" pitchFamily="18" charset="0"/>
                            <a:sym typeface="Calibri"/>
                          </a:rPr>
                        </m:ctrlPr>
                      </m:funcPr>
                      <m:fName>
                        <m:r>
                          <m:rPr>
                            <m:sty m:val="p"/>
                          </m:rPr>
                          <a:rPr lang="en-US" b="0" i="0" smtClean="0">
                            <a:solidFill>
                              <a:srgbClr val="000000"/>
                            </a:solidFill>
                            <a:latin typeface="Cambria Math" panose="02040503050406030204" pitchFamily="18" charset="0"/>
                            <a:ea typeface="Cambria Math" panose="02040503050406030204" pitchFamily="18" charset="0"/>
                            <a:sym typeface="Calibri"/>
                          </a:rPr>
                          <m:t>cos</m:t>
                        </m:r>
                      </m:fName>
                      <m:e>
                        <m:d>
                          <m:dPr>
                            <m:ctrlPr>
                              <a:rPr lang="en-US" b="0" i="1" smtClean="0">
                                <a:solidFill>
                                  <a:srgbClr val="000000"/>
                                </a:solidFill>
                                <a:latin typeface="Cambria Math" panose="02040503050406030204" pitchFamily="18" charset="0"/>
                                <a:ea typeface="Cambria Math" panose="02040503050406030204" pitchFamily="18" charset="0"/>
                                <a:sym typeface="Calibri"/>
                              </a:rPr>
                            </m:ctrlPr>
                          </m:dPr>
                          <m:e>
                            <m:r>
                              <a:rPr lang="en-US" b="0" i="1" smtClean="0">
                                <a:solidFill>
                                  <a:srgbClr val="000000"/>
                                </a:solidFill>
                                <a:latin typeface="Cambria Math" panose="02040503050406030204" pitchFamily="18" charset="0"/>
                                <a:ea typeface="Cambria Math" panose="02040503050406030204" pitchFamily="18" charset="0"/>
                                <a:sym typeface="Calibri"/>
                              </a:rPr>
                              <m:t>𝜔</m:t>
                            </m:r>
                            <m:r>
                              <a:rPr lang="en-US" b="0" i="1" smtClean="0">
                                <a:solidFill>
                                  <a:srgbClr val="000000"/>
                                </a:solidFill>
                                <a:latin typeface="Cambria Math" panose="02040503050406030204" pitchFamily="18" charset="0"/>
                                <a:ea typeface="Cambria Math" panose="02040503050406030204" pitchFamily="18" charset="0"/>
                                <a:sym typeface="Calibri"/>
                              </a:rPr>
                              <m:t>𝑡</m:t>
                            </m:r>
                          </m:e>
                        </m:d>
                      </m:e>
                    </m:func>
                    <m:r>
                      <a:rPr lang="en-US" b="0" i="1" smtClean="0">
                        <a:solidFill>
                          <a:srgbClr val="000000"/>
                        </a:solidFill>
                        <a:latin typeface="Cambria Math" panose="02040503050406030204" pitchFamily="18" charset="0"/>
                        <a:ea typeface="Cambria Math" panose="02040503050406030204" pitchFamily="18" charset="0"/>
                        <a:sym typeface="Calibri"/>
                      </a:rPr>
                      <m:t>,</m:t>
                    </m:r>
                  </m:oMath>
                </a14:m>
                <a:r>
                  <a:rPr lang="en-US" b="0" i="1" dirty="0">
                    <a:solidFill>
                      <a:srgbClr val="000000"/>
                    </a:solidFill>
                    <a:latin typeface="Cambria Math" panose="02040503050406030204" pitchFamily="18" charset="0"/>
                    <a:ea typeface="Cambria Math" panose="02040503050406030204" pitchFamily="18" charset="0"/>
                    <a:sym typeface="Calibri"/>
                  </a:rPr>
                  <a:t> </a:t>
                </a:r>
                <a:r>
                  <a:rPr lang="en-US" dirty="0">
                    <a:solidFill>
                      <a:srgbClr val="000000"/>
                    </a:solidFill>
                    <a:ea typeface="Cambria Math" panose="02040503050406030204" pitchFamily="18" charset="0"/>
                    <a:sym typeface="Calibri"/>
                  </a:rPr>
                  <a:t>(switch off),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oMath>
                </a14:m>
                <a:r>
                  <a:rPr lang="en-US" dirty="0">
                    <a:solidFill>
                      <a:srgbClr val="000000"/>
                    </a:solidFill>
                    <a:latin typeface="Calibri"/>
                    <a:ea typeface="Cambria Math" panose="02040503050406030204" pitchFamily="18" charset="0"/>
                    <a:sym typeface="Calibri"/>
                  </a:rPr>
                  <a:t> (switch on)</a:t>
                </a: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𝜋</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𝑐𝑐</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𝐼</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𝐼</m:t>
                        </m:r>
                      </m:e>
                      <m:sub>
                        <m:r>
                          <a:rPr lang="en-US" i="1">
                            <a:solidFill>
                              <a:srgbClr val="000000"/>
                            </a:solidFill>
                            <a:latin typeface="Cambria Math" panose="02040503050406030204" pitchFamily="18" charset="0"/>
                            <a:ea typeface="Cambria Math" panose="02040503050406030204" pitchFamily="18" charset="0"/>
                            <a:sym typeface="Calibri"/>
                          </a:rPr>
                          <m:t>0</m:t>
                        </m:r>
                      </m:sub>
                    </m:sSub>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r>
                          <a:rPr lang="en-US" b="0" i="1" smtClean="0">
                            <a:solidFill>
                              <a:srgbClr val="000000"/>
                            </a:solidFill>
                            <a:latin typeface="Cambria Math" panose="02040503050406030204" pitchFamily="18" charset="0"/>
                            <a:ea typeface="Cambria Math" panose="02040503050406030204" pitchFamily="18" charset="0"/>
                            <a:sym typeface="Calibri"/>
                          </a:rPr>
                          <m:t>𝜋</m:t>
                        </m:r>
                      </m:den>
                    </m:f>
                  </m:oMath>
                </a14:m>
                <a:endParaRPr lang="en-US" i="1" dirty="0">
                  <a:solidFill>
                    <a:srgbClr val="000000"/>
                  </a:solidFill>
                  <a:latin typeface="Cambria Math" panose="02040503050406030204" pitchFamily="18" charset="0"/>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sym typeface="Calibri"/>
                      </a:rPr>
                      <m:t>𝜂</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𝑃</m:t>
                        </m:r>
                      </m:num>
                      <m:den>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den>
                    </m:f>
                    <m:r>
                      <a:rPr lang="en-US" i="1">
                        <a:solidFill>
                          <a:srgbClr val="000000"/>
                        </a:solidFill>
                        <a:latin typeface="Cambria Math" panose="02040503050406030204" pitchFamily="18" charset="0"/>
                        <a:ea typeface="Cambria Math" panose="02040503050406030204" pitchFamily="18" charset="0"/>
                        <a:sym typeface="Calibri"/>
                      </a:rPr>
                      <m:t>=</m:t>
                    </m:r>
                    <m:f>
                      <m:fPr>
                        <m:ctrlPr>
                          <a:rPr lang="en-US" i="1">
                            <a:solidFill>
                              <a:srgbClr val="000000"/>
                            </a:solidFill>
                            <a:latin typeface="Cambria Math" panose="02040503050406030204" pitchFamily="18" charset="0"/>
                            <a:ea typeface="Cambria Math" panose="02040503050406030204" pitchFamily="18" charset="0"/>
                            <a:sym typeface="Calibri"/>
                          </a:rPr>
                        </m:ctrlPr>
                      </m:fPr>
                      <m:num>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𝑐𝑐</m:t>
                            </m:r>
                          </m:sub>
                        </m:sSub>
                        <m:r>
                          <a:rPr lang="en-US" i="1">
                            <a:solidFill>
                              <a:srgbClr val="000000"/>
                            </a:solidFill>
                            <a:latin typeface="Cambria Math" panose="02040503050406030204" pitchFamily="18" charset="0"/>
                            <a:ea typeface="Cambria Math" panose="02040503050406030204" pitchFamily="18" charset="0"/>
                            <a:sym typeface="Calibri"/>
                          </a:rPr>
                          <m:t>−</m:t>
                        </m:r>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i="1">
                                <a:solidFill>
                                  <a:srgbClr val="000000"/>
                                </a:solidFill>
                                <a:latin typeface="Cambria Math" panose="02040503050406030204" pitchFamily="18" charset="0"/>
                                <a:ea typeface="Cambria Math" panose="02040503050406030204" pitchFamily="18" charset="0"/>
                                <a:sym typeface="Calibri"/>
                              </a:rPr>
                              <m:t>𝑉</m:t>
                            </m:r>
                          </m:e>
                          <m:sub>
                            <m:r>
                              <a:rPr lang="en-US" i="1">
                                <a:solidFill>
                                  <a:srgbClr val="000000"/>
                                </a:solidFill>
                                <a:latin typeface="Cambria Math" panose="02040503050406030204" pitchFamily="18" charset="0"/>
                                <a:ea typeface="Cambria Math" panose="02040503050406030204" pitchFamily="18" charset="0"/>
                                <a:sym typeface="Calibri"/>
                              </a:rPr>
                              <m:t>𝑜𝑛</m:t>
                            </m:r>
                          </m:sub>
                        </m:sSub>
                        <m:r>
                          <a:rPr lang="en-US" i="1">
                            <a:solidFill>
                              <a:srgbClr val="000000"/>
                            </a:solidFill>
                            <a:latin typeface="Cambria Math" panose="02040503050406030204" pitchFamily="18" charset="0"/>
                            <a:ea typeface="Cambria Math" panose="02040503050406030204" pitchFamily="18" charset="0"/>
                            <a:sym typeface="Calibri"/>
                          </a:rPr>
                          <m:t>)</m:t>
                        </m:r>
                        <m:r>
                          <m:rPr>
                            <m:nor/>
                          </m:rPr>
                          <a:rPr lang="en-US" dirty="0">
                            <a:solidFill>
                              <a:srgbClr val="000000"/>
                            </a:solidFill>
                            <a:ea typeface="Cambria Math" panose="02040503050406030204" pitchFamily="18" charset="0"/>
                            <a:sym typeface="Calibri"/>
                          </a:rPr>
                          <m:t> </m:t>
                        </m:r>
                      </m:num>
                      <m:den>
                        <m:sSub>
                          <m:sSubPr>
                            <m:ctrlPr>
                              <a:rPr lang="en-US" i="1" dirty="0" smtClean="0">
                                <a:solidFill>
                                  <a:srgbClr val="000000"/>
                                </a:solidFill>
                                <a:latin typeface="Cambria Math" panose="02040503050406030204" pitchFamily="18" charset="0"/>
                                <a:ea typeface="Cambria Math" panose="02040503050406030204" pitchFamily="18" charset="0"/>
                                <a:sym typeface="Calibri"/>
                              </a:rPr>
                            </m:ctrlPr>
                          </m:sSubPr>
                          <m:e>
                            <m:r>
                              <a:rPr lang="en-US" b="0" i="1" dirty="0" smtClean="0">
                                <a:solidFill>
                                  <a:srgbClr val="000000"/>
                                </a:solidFill>
                                <a:latin typeface="Cambria Math" panose="02040503050406030204" pitchFamily="18" charset="0"/>
                                <a:ea typeface="Cambria Math" panose="02040503050406030204" pitchFamily="18" charset="0"/>
                                <a:sym typeface="Calibri"/>
                              </a:rPr>
                              <m:t>𝑉</m:t>
                            </m:r>
                          </m:e>
                          <m:sub>
                            <m:r>
                              <a:rPr lang="en-US" b="0" i="1" dirty="0" smtClean="0">
                                <a:solidFill>
                                  <a:srgbClr val="000000"/>
                                </a:solidFill>
                                <a:latin typeface="Cambria Math" panose="02040503050406030204" pitchFamily="18" charset="0"/>
                                <a:ea typeface="Cambria Math" panose="02040503050406030204" pitchFamily="18" charset="0"/>
                                <a:sym typeface="Calibri"/>
                              </a:rPr>
                              <m:t>𝑐𝑐</m:t>
                            </m:r>
                          </m:sub>
                        </m:sSub>
                      </m:den>
                    </m:f>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𝑚</m:t>
                                </m:r>
                              </m:sub>
                            </m:sSub>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oMath>
                </a14:m>
                <a:r>
                  <a:rPr lang="en-US" dirty="0">
                    <a:solidFill>
                      <a:srgbClr val="000000"/>
                    </a:solidFill>
                    <a:latin typeface="Calibri"/>
                    <a:ea typeface="Cambria Math" panose="02040503050406030204" pitchFamily="18" charset="0"/>
                    <a:sym typeface="Calibri"/>
                  </a:rPr>
                  <a:t>,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𝑅</m:t>
                    </m:r>
                  </m:oMath>
                </a14:m>
                <a:r>
                  <a:rPr lang="en-US" dirty="0">
                    <a:solidFill>
                      <a:srgbClr val="000000"/>
                    </a:solidFill>
                    <a:latin typeface="Calibri"/>
                    <a:ea typeface="Cambria Math" panose="02040503050406030204" pitchFamily="18" charset="0"/>
                    <a:sym typeface="Calibri"/>
                  </a:rPr>
                  <a:t> is input filter impedance</a:t>
                </a:r>
              </a:p>
              <a:p>
                <a:pPr marL="342900" indent="-342900" defTabSz="457200" hangingPunct="0">
                  <a:buFont typeface="Arial" panose="020B0604020202020204" pitchFamily="34" charset="0"/>
                  <a:buChar char="•"/>
                </a:pPr>
                <a14:m>
                  <m:oMath xmlns:m="http://schemas.openxmlformats.org/officeDocument/2006/math">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𝑃</m:t>
                    </m:r>
                    <m:r>
                      <a:rPr lang="en-US" b="0" i="1" smtClean="0">
                        <a:solidFill>
                          <a:srgbClr val="000000"/>
                        </a:solidFill>
                        <a:latin typeface="Cambria Math" panose="02040503050406030204" pitchFamily="18" charset="0"/>
                        <a:ea typeface="Cambria Math" panose="02040503050406030204" pitchFamily="18" charset="0"/>
                        <a:sym typeface="Calibri"/>
                      </a:rPr>
                      <m:t>=3.2</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−2.5</m:t>
                    </m:r>
                    <m:r>
                      <a:rPr lang="en-US" b="0" i="1" smtClean="0">
                        <a:solidFill>
                          <a:srgbClr val="000000"/>
                        </a:solidFill>
                        <a:latin typeface="Cambria Math" panose="02040503050406030204" pitchFamily="18" charset="0"/>
                        <a:ea typeface="Cambria Math" panose="02040503050406030204" pitchFamily="18" charset="0"/>
                        <a:sym typeface="Calibri"/>
                      </a:rPr>
                      <m:t>𝑊</m:t>
                    </m:r>
                    <m:r>
                      <a:rPr lang="en-US" b="0" i="1" smtClean="0">
                        <a:solidFill>
                          <a:srgbClr val="000000"/>
                        </a:solidFill>
                        <a:latin typeface="Cambria Math" panose="02040503050406030204" pitchFamily="18" charset="0"/>
                        <a:ea typeface="Cambria Math" panose="02040503050406030204" pitchFamily="18" charset="0"/>
                        <a:sym typeface="Calibri"/>
                      </a:rPr>
                      <m:t>=700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r>
                  <a:rPr lang="en-US" dirty="0">
                    <a:solidFill>
                      <a:srgbClr val="000000"/>
                    </a:solidFill>
                    <a:latin typeface="Calibri"/>
                    <a:ea typeface="Cambria Math" panose="02040503050406030204" pitchFamily="18" charset="0"/>
                    <a:sym typeface="Calibri"/>
                  </a:rPr>
                  <a:t>Cap energy: </a:t>
                </a:r>
                <a14:m>
                  <m:oMath xmlns:m="http://schemas.openxmlformats.org/officeDocument/2006/math">
                    <m:r>
                      <a:rPr lang="en-US" b="0" i="1" smtClean="0">
                        <a:solidFill>
                          <a:srgbClr val="000000"/>
                        </a:solidFill>
                        <a:latin typeface="Cambria Math" panose="02040503050406030204" pitchFamily="18" charset="0"/>
                        <a:ea typeface="Cambria Math" panose="02040503050406030204" pitchFamily="18" charset="0"/>
                        <a:sym typeface="Calibri"/>
                      </a:rPr>
                      <m:t>𝐸</m:t>
                    </m:r>
                    <m:r>
                      <a:rPr lang="en-US" b="0" i="1" smtClean="0">
                        <a:solidFill>
                          <a:srgbClr val="000000"/>
                        </a:solidFill>
                        <a:latin typeface="Cambria Math" panose="02040503050406030204" pitchFamily="18" charset="0"/>
                        <a:ea typeface="Cambria Math" panose="02040503050406030204" pitchFamily="18" charset="0"/>
                        <a:sym typeface="Calibri"/>
                      </a:rPr>
                      <m:t>=</m:t>
                    </m:r>
                    <m:f>
                      <m:fPr>
                        <m:ctrlPr>
                          <a:rPr lang="en-US" b="0" i="1" smtClean="0">
                            <a:solidFill>
                              <a:srgbClr val="000000"/>
                            </a:solidFill>
                            <a:latin typeface="Cambria Math" panose="02040503050406030204" pitchFamily="18" charset="0"/>
                            <a:ea typeface="Cambria Math" panose="02040503050406030204" pitchFamily="18" charset="0"/>
                            <a:sym typeface="Calibri"/>
                          </a:rPr>
                        </m:ctrlPr>
                      </m:fPr>
                      <m:num>
                        <m:r>
                          <a:rPr lang="en-US" b="0" i="1" smtClean="0">
                            <a:solidFill>
                              <a:srgbClr val="000000"/>
                            </a:solidFill>
                            <a:latin typeface="Cambria Math" panose="02040503050406030204" pitchFamily="18" charset="0"/>
                            <a:ea typeface="Cambria Math" panose="02040503050406030204" pitchFamily="18" charset="0"/>
                            <a:sym typeface="Calibri"/>
                          </a:rPr>
                          <m:t>𝐶</m:t>
                        </m:r>
                        <m:sSup>
                          <m:sSupPr>
                            <m:ctrlPr>
                              <a:rPr lang="en-US" b="0" i="1" smtClean="0">
                                <a:solidFill>
                                  <a:srgbClr val="000000"/>
                                </a:solidFill>
                                <a:latin typeface="Cambria Math" panose="02040503050406030204" pitchFamily="18" charset="0"/>
                                <a:ea typeface="Cambria Math" panose="02040503050406030204" pitchFamily="18" charset="0"/>
                                <a:sym typeface="Calibri"/>
                              </a:rPr>
                            </m:ctrlPr>
                          </m:sSupPr>
                          <m:e>
                            <m:r>
                              <a:rPr lang="en-US" b="0" i="1" smtClean="0">
                                <a:solidFill>
                                  <a:srgbClr val="000000"/>
                                </a:solidFill>
                                <a:latin typeface="Cambria Math" panose="02040503050406030204" pitchFamily="18" charset="0"/>
                                <a:ea typeface="Cambria Math" panose="02040503050406030204" pitchFamily="18" charset="0"/>
                                <a:sym typeface="Calibri"/>
                              </a:rPr>
                              <m:t>𝑉</m:t>
                            </m:r>
                          </m:e>
                          <m:sup>
                            <m:r>
                              <a:rPr lang="en-US" b="0" i="1" smtClean="0">
                                <a:solidFill>
                                  <a:srgbClr val="000000"/>
                                </a:solidFill>
                                <a:latin typeface="Cambria Math" panose="02040503050406030204" pitchFamily="18" charset="0"/>
                                <a:ea typeface="Cambria Math" panose="02040503050406030204" pitchFamily="18" charset="0"/>
                                <a:sym typeface="Calibri"/>
                              </a:rPr>
                              <m:t>2</m:t>
                            </m:r>
                          </m:sup>
                        </m:sSup>
                      </m:num>
                      <m:den>
                        <m:r>
                          <a:rPr lang="en-US" b="0" i="1" smtClean="0">
                            <a:solidFill>
                              <a:srgbClr val="000000"/>
                            </a:solidFill>
                            <a:latin typeface="Cambria Math" panose="02040503050406030204" pitchFamily="18" charset="0"/>
                            <a:ea typeface="Cambria Math" panose="02040503050406030204" pitchFamily="18" charset="0"/>
                            <a:sym typeface="Calibri"/>
                          </a:rPr>
                          <m:t>8</m:t>
                        </m:r>
                        <m:r>
                          <a:rPr lang="en-US" b="0" i="1" smtClean="0">
                            <a:solidFill>
                              <a:srgbClr val="000000"/>
                            </a:solidFill>
                            <a:latin typeface="Cambria Math" panose="02040503050406030204" pitchFamily="18" charset="0"/>
                            <a:ea typeface="Cambria Math" panose="02040503050406030204" pitchFamily="18" charset="0"/>
                            <a:sym typeface="Calibri"/>
                          </a:rPr>
                          <m:t>𝑅</m:t>
                        </m:r>
                      </m:den>
                    </m:f>
                    <m:r>
                      <a:rPr lang="en-US" b="0" i="1" smtClean="0">
                        <a:solidFill>
                          <a:srgbClr val="000000"/>
                        </a:solidFill>
                        <a:latin typeface="Cambria Math" panose="02040503050406030204" pitchFamily="18" charset="0"/>
                        <a:ea typeface="Cambria Math" panose="02040503050406030204" pitchFamily="18" charset="0"/>
                        <a:sym typeface="Calibri"/>
                      </a:rPr>
                      <m:t>=37</m:t>
                    </m:r>
                    <m:r>
                      <a:rPr lang="en-US" b="0" i="1" smtClean="0">
                        <a:solidFill>
                          <a:srgbClr val="000000"/>
                        </a:solidFill>
                        <a:latin typeface="Cambria Math" panose="02040503050406030204" pitchFamily="18" charset="0"/>
                        <a:ea typeface="Cambria Math" panose="02040503050406030204" pitchFamily="18" charset="0"/>
                        <a:sym typeface="Calibri"/>
                      </a:rPr>
                      <m:t>𝑛𝐽</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𝐸𝑓</m:t>
                    </m:r>
                    <m:r>
                      <a:rPr lang="en-US" i="1">
                        <a:solidFill>
                          <a:srgbClr val="000000"/>
                        </a:solidFill>
                        <a:latin typeface="Cambria Math" panose="02040503050406030204" pitchFamily="18" charset="0"/>
                        <a:ea typeface="Cambria Math" panose="02040503050406030204" pitchFamily="18" charset="0"/>
                        <a:sym typeface="Calibri"/>
                      </a:rPr>
                      <m:t>=</m:t>
                    </m:r>
                    <m:r>
                      <a:rPr lang="en-US" b="0" i="1" smtClean="0">
                        <a:solidFill>
                          <a:srgbClr val="000000"/>
                        </a:solidFill>
                        <a:latin typeface="Cambria Math" panose="02040503050406030204" pitchFamily="18" charset="0"/>
                        <a:ea typeface="Cambria Math" panose="02040503050406030204" pitchFamily="18" charset="0"/>
                        <a:sym typeface="Calibri"/>
                      </a:rPr>
                      <m:t>260</m:t>
                    </m:r>
                    <m:r>
                      <a:rPr lang="en-US" i="1">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0</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𝑐</m:t>
                        </m:r>
                      </m:sub>
                    </m:sSub>
                    <m:r>
                      <a:rPr lang="en-US" b="0" i="1" smtClean="0">
                        <a:solidFill>
                          <a:srgbClr val="000000"/>
                        </a:solidFill>
                        <a:latin typeface="Cambria Math" panose="02040503050406030204" pitchFamily="18" charset="0"/>
                        <a:ea typeface="Cambria Math" panose="02040503050406030204" pitchFamily="18" charset="0"/>
                        <a:sym typeface="Calibri"/>
                      </a:rPr>
                      <m:t>=215</m:t>
                    </m:r>
                    <m:r>
                      <a:rPr lang="en-US" b="0" i="1" smtClean="0">
                        <a:solidFill>
                          <a:srgbClr val="000000"/>
                        </a:solidFill>
                        <a:latin typeface="Cambria Math" panose="02040503050406030204" pitchFamily="18" charset="0"/>
                        <a:ea typeface="Cambria Math" panose="02040503050406030204" pitchFamily="18" charset="0"/>
                        <a:sym typeface="Calibri"/>
                      </a:rPr>
                      <m:t>𝑚𝐴</m:t>
                    </m:r>
                  </m:oMath>
                </a14:m>
                <a:endParaRPr lang="en-US"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𝑉</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𝑖</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=430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b="0" dirty="0">
                  <a:solidFill>
                    <a:srgbClr val="000000"/>
                  </a:solidFill>
                  <a:latin typeface="Calibri"/>
                  <a:ea typeface="Cambria Math" panose="02040503050406030204" pitchFamily="18" charset="0"/>
                  <a:sym typeface="Calibri"/>
                </a:endParaRPr>
              </a:p>
              <a:p>
                <a:pPr marL="342900" indent="-342900" defTabSz="457200" hangingPunct="0">
                  <a:buFont typeface="Arial" panose="020B0604020202020204" pitchFamily="34" charset="0"/>
                  <a:buChar char="•"/>
                </a:pPr>
                <a14:m>
                  <m:oMath xmlns:m="http://schemas.openxmlformats.org/officeDocument/2006/math">
                    <m:sSub>
                      <m:sSubPr>
                        <m:ctrlPr>
                          <a:rPr lang="en-US"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𝑑</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𝑎</m:t>
                        </m:r>
                      </m:sub>
                    </m:sSub>
                    <m:r>
                      <a:rPr lang="en-US"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b="0" i="1" smtClean="0">
                            <a:solidFill>
                              <a:srgbClr val="000000"/>
                            </a:solidFill>
                            <a:latin typeface="Cambria Math" panose="02040503050406030204" pitchFamily="18" charset="0"/>
                            <a:ea typeface="Cambria Math" panose="02040503050406030204" pitchFamily="18" charset="0"/>
                            <a:sym typeface="Calibri"/>
                          </a:rPr>
                        </m:ctrlPr>
                      </m:sSubPr>
                      <m:e>
                        <m:r>
                          <a:rPr lang="en-US" b="0" i="1" smtClean="0">
                            <a:solidFill>
                              <a:srgbClr val="000000"/>
                            </a:solidFill>
                            <a:latin typeface="Cambria Math" panose="02040503050406030204" pitchFamily="18" charset="0"/>
                            <a:ea typeface="Cambria Math" panose="02040503050406030204" pitchFamily="18" charset="0"/>
                            <a:sym typeface="Calibri"/>
                          </a:rPr>
                          <m:t>𝑃</m:t>
                        </m:r>
                      </m:e>
                      <m:sub>
                        <m:r>
                          <a:rPr lang="en-US" b="0" i="1" smtClean="0">
                            <a:solidFill>
                              <a:srgbClr val="000000"/>
                            </a:solidFill>
                            <a:latin typeface="Cambria Math" panose="02040503050406030204" pitchFamily="18" charset="0"/>
                            <a:ea typeface="Cambria Math" panose="02040503050406030204" pitchFamily="18" charset="0"/>
                            <a:sym typeface="Calibri"/>
                          </a:rPr>
                          <m:t>𝑜𝑛</m:t>
                        </m:r>
                      </m:sub>
                    </m:sSub>
                    <m:r>
                      <a:rPr lang="en-US" b="0" i="1" smtClean="0">
                        <a:solidFill>
                          <a:srgbClr val="000000"/>
                        </a:solidFill>
                        <a:latin typeface="Cambria Math" panose="02040503050406030204" pitchFamily="18" charset="0"/>
                        <a:ea typeface="Cambria Math" panose="02040503050406030204" pitchFamily="18" charset="0"/>
                        <a:sym typeface="Calibri"/>
                      </a:rPr>
                      <m:t>=690</m:t>
                    </m:r>
                    <m:r>
                      <a:rPr lang="en-US" b="0" i="1" smtClean="0">
                        <a:solidFill>
                          <a:srgbClr val="000000"/>
                        </a:solidFill>
                        <a:latin typeface="Cambria Math" panose="02040503050406030204" pitchFamily="18" charset="0"/>
                        <a:ea typeface="Cambria Math" panose="02040503050406030204" pitchFamily="18" charset="0"/>
                        <a:sym typeface="Calibri"/>
                      </a:rPr>
                      <m:t>𝑚𝑊</m:t>
                    </m:r>
                  </m:oMath>
                </a14:m>
                <a:endParaRPr lang="en-US"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68115" y="1262497"/>
                <a:ext cx="8809687" cy="5352930"/>
              </a:xfrm>
              <a:prstGeom prst="rect">
                <a:avLst/>
              </a:prstGeom>
              <a:blipFill>
                <a:blip r:embed="rId3"/>
                <a:stretch>
                  <a:fillRect l="-863" t="-474" r="-576"/>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82</a:t>
            </a:fld>
            <a:endParaRPr lang="en-US" dirty="0">
              <a:solidFill>
                <a:schemeClr val="tx1"/>
              </a:solidFill>
            </a:endParaRPr>
          </a:p>
        </p:txBody>
      </p:sp>
      <p:grpSp>
        <p:nvGrpSpPr>
          <p:cNvPr id="88" name="Group 87">
            <a:extLst>
              <a:ext uri="{FF2B5EF4-FFF2-40B4-BE49-F238E27FC236}">
                <a16:creationId xmlns:a16="http://schemas.microsoft.com/office/drawing/2014/main" id="{457E9292-2FCB-D149-BB67-B54872CEF4E7}"/>
              </a:ext>
            </a:extLst>
          </p:cNvPr>
          <p:cNvGrpSpPr/>
          <p:nvPr/>
        </p:nvGrpSpPr>
        <p:grpSpPr>
          <a:xfrm>
            <a:off x="6295575" y="3115527"/>
            <a:ext cx="2775608" cy="2479976"/>
            <a:chOff x="9323838" y="2998323"/>
            <a:chExt cx="2775608" cy="2479976"/>
          </a:xfrm>
        </p:grpSpPr>
        <p:grpSp>
          <p:nvGrpSpPr>
            <p:cNvPr id="6" name="Group 356">
              <a:extLst>
                <a:ext uri="{FF2B5EF4-FFF2-40B4-BE49-F238E27FC236}">
                  <a16:creationId xmlns:a16="http://schemas.microsoft.com/office/drawing/2014/main" id="{E8869886-0690-7344-AC9B-DB84144654BF}"/>
                </a:ext>
              </a:extLst>
            </p:cNvPr>
            <p:cNvGrpSpPr>
              <a:grpSpLocks/>
            </p:cNvGrpSpPr>
            <p:nvPr/>
          </p:nvGrpSpPr>
          <p:grpSpPr bwMode="auto">
            <a:xfrm>
              <a:off x="9655427" y="4064904"/>
              <a:ext cx="389866" cy="699506"/>
              <a:chOff x="2944" y="3306"/>
              <a:chExt cx="198" cy="524"/>
            </a:xfrm>
          </p:grpSpPr>
          <p:grpSp>
            <p:nvGrpSpPr>
              <p:cNvPr id="7" name="Group 298">
                <a:extLst>
                  <a:ext uri="{FF2B5EF4-FFF2-40B4-BE49-F238E27FC236}">
                    <a16:creationId xmlns:a16="http://schemas.microsoft.com/office/drawing/2014/main" id="{D0B1BFB8-A016-4E46-8372-AF7FDFB49814}"/>
                  </a:ext>
                </a:extLst>
              </p:cNvPr>
              <p:cNvGrpSpPr>
                <a:grpSpLocks/>
              </p:cNvGrpSpPr>
              <p:nvPr/>
            </p:nvGrpSpPr>
            <p:grpSpPr bwMode="auto">
              <a:xfrm>
                <a:off x="2944" y="3306"/>
                <a:ext cx="198" cy="518"/>
                <a:chOff x="3058" y="3370"/>
                <a:chExt cx="198" cy="518"/>
              </a:xfrm>
            </p:grpSpPr>
            <p:grpSp>
              <p:nvGrpSpPr>
                <p:cNvPr id="9" name="Group 294">
                  <a:extLst>
                    <a:ext uri="{FF2B5EF4-FFF2-40B4-BE49-F238E27FC236}">
                      <a16:creationId xmlns:a16="http://schemas.microsoft.com/office/drawing/2014/main" id="{7ECEF5C8-18EA-5E49-B088-EE6C48D8097A}"/>
                    </a:ext>
                  </a:extLst>
                </p:cNvPr>
                <p:cNvGrpSpPr>
                  <a:grpSpLocks/>
                </p:cNvGrpSpPr>
                <p:nvPr/>
              </p:nvGrpSpPr>
              <p:grpSpPr bwMode="auto">
                <a:xfrm>
                  <a:off x="3083" y="3370"/>
                  <a:ext cx="173" cy="518"/>
                  <a:chOff x="3083" y="3370"/>
                  <a:chExt cx="173" cy="518"/>
                </a:xfrm>
              </p:grpSpPr>
              <p:grpSp>
                <p:nvGrpSpPr>
                  <p:cNvPr id="12" name="Group 292">
                    <a:extLst>
                      <a:ext uri="{FF2B5EF4-FFF2-40B4-BE49-F238E27FC236}">
                        <a16:creationId xmlns:a16="http://schemas.microsoft.com/office/drawing/2014/main" id="{7484A017-18CC-9142-BD67-883E47BCB3A3}"/>
                      </a:ext>
                    </a:extLst>
                  </p:cNvPr>
                  <p:cNvGrpSpPr>
                    <a:grpSpLocks/>
                  </p:cNvGrpSpPr>
                  <p:nvPr/>
                </p:nvGrpSpPr>
                <p:grpSpPr bwMode="auto">
                  <a:xfrm>
                    <a:off x="3083" y="3542"/>
                    <a:ext cx="173" cy="169"/>
                    <a:chOff x="3092" y="3427"/>
                    <a:chExt cx="173" cy="284"/>
                  </a:xfrm>
                </p:grpSpPr>
                <p:grpSp>
                  <p:nvGrpSpPr>
                    <p:cNvPr id="16" name="Group 286">
                      <a:extLst>
                        <a:ext uri="{FF2B5EF4-FFF2-40B4-BE49-F238E27FC236}">
                          <a16:creationId xmlns:a16="http://schemas.microsoft.com/office/drawing/2014/main" id="{68075634-A79C-B64F-B400-AF254ACB579E}"/>
                        </a:ext>
                      </a:extLst>
                    </p:cNvPr>
                    <p:cNvGrpSpPr>
                      <a:grpSpLocks/>
                    </p:cNvGrpSpPr>
                    <p:nvPr/>
                  </p:nvGrpSpPr>
                  <p:grpSpPr bwMode="auto">
                    <a:xfrm>
                      <a:off x="3092" y="3427"/>
                      <a:ext cx="173" cy="230"/>
                      <a:chOff x="3168" y="3485"/>
                      <a:chExt cx="173" cy="230"/>
                    </a:xfrm>
                  </p:grpSpPr>
                  <p:sp>
                    <p:nvSpPr>
                      <p:cNvPr id="21" name="Line 283">
                        <a:extLst>
                          <a:ext uri="{FF2B5EF4-FFF2-40B4-BE49-F238E27FC236}">
                            <a16:creationId xmlns:a16="http://schemas.microsoft.com/office/drawing/2014/main" id="{A63E7A7E-9C78-D843-959D-EEAE78531B41}"/>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84">
                        <a:extLst>
                          <a:ext uri="{FF2B5EF4-FFF2-40B4-BE49-F238E27FC236}">
                            <a16:creationId xmlns:a16="http://schemas.microsoft.com/office/drawing/2014/main" id="{EC66DE37-B2A2-F64C-85F3-E1FC7232C949}"/>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85">
                        <a:extLst>
                          <a:ext uri="{FF2B5EF4-FFF2-40B4-BE49-F238E27FC236}">
                            <a16:creationId xmlns:a16="http://schemas.microsoft.com/office/drawing/2014/main" id="{0FD451E7-BB40-B242-B9E7-28EEEF72CCAE}"/>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 name="Group 287">
                      <a:extLst>
                        <a:ext uri="{FF2B5EF4-FFF2-40B4-BE49-F238E27FC236}">
                          <a16:creationId xmlns:a16="http://schemas.microsoft.com/office/drawing/2014/main" id="{039B4C4C-94D3-634C-9B8C-D6EF4C82C25F}"/>
                        </a:ext>
                      </a:extLst>
                    </p:cNvPr>
                    <p:cNvGrpSpPr>
                      <a:grpSpLocks/>
                    </p:cNvGrpSpPr>
                    <p:nvPr/>
                  </p:nvGrpSpPr>
                  <p:grpSpPr bwMode="auto">
                    <a:xfrm>
                      <a:off x="3128" y="3481"/>
                      <a:ext cx="91" cy="230"/>
                      <a:chOff x="3168" y="3485"/>
                      <a:chExt cx="173" cy="230"/>
                    </a:xfrm>
                  </p:grpSpPr>
                  <p:sp>
                    <p:nvSpPr>
                      <p:cNvPr id="18" name="Line 288">
                        <a:extLst>
                          <a:ext uri="{FF2B5EF4-FFF2-40B4-BE49-F238E27FC236}">
                            <a16:creationId xmlns:a16="http://schemas.microsoft.com/office/drawing/2014/main" id="{6E61483E-D8A9-DE48-8338-399A39444A53}"/>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289">
                        <a:extLst>
                          <a:ext uri="{FF2B5EF4-FFF2-40B4-BE49-F238E27FC236}">
                            <a16:creationId xmlns:a16="http://schemas.microsoft.com/office/drawing/2014/main" id="{7C783261-FC87-A840-A16B-0F84E986D4B7}"/>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90">
                        <a:extLst>
                          <a:ext uri="{FF2B5EF4-FFF2-40B4-BE49-F238E27FC236}">
                            <a16:creationId xmlns:a16="http://schemas.microsoft.com/office/drawing/2014/main" id="{59E4CFE4-CB70-BE45-9DF1-9198AD86D7A6}"/>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3" name="Line 291">
                    <a:extLst>
                      <a:ext uri="{FF2B5EF4-FFF2-40B4-BE49-F238E27FC236}">
                        <a16:creationId xmlns:a16="http://schemas.microsoft.com/office/drawing/2014/main" id="{0EDA0D16-86A4-E64B-B37A-21D53615A040}"/>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93">
                    <a:extLst>
                      <a:ext uri="{FF2B5EF4-FFF2-40B4-BE49-F238E27FC236}">
                        <a16:creationId xmlns:a16="http://schemas.microsoft.com/office/drawing/2014/main" id="{3EAB5D36-C791-2740-AAB1-0E86AB886046}"/>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0" name="Text Box 296">
                  <a:extLst>
                    <a:ext uri="{FF2B5EF4-FFF2-40B4-BE49-F238E27FC236}">
                      <a16:creationId xmlns:a16="http://schemas.microsoft.com/office/drawing/2014/main" id="{CFEBA6B9-3410-D243-A735-D595FE822C9A}"/>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11" name="Text Box 297">
                  <a:extLst>
                    <a:ext uri="{FF2B5EF4-FFF2-40B4-BE49-F238E27FC236}">
                      <a16:creationId xmlns:a16="http://schemas.microsoft.com/office/drawing/2014/main" id="{E9EDE513-A609-0E45-8D78-2E9F31A0E800}"/>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8" name="Freeform 355">
                <a:extLst>
                  <a:ext uri="{FF2B5EF4-FFF2-40B4-BE49-F238E27FC236}">
                    <a16:creationId xmlns:a16="http://schemas.microsoft.com/office/drawing/2014/main" id="{C7724719-FB3D-154F-98CD-01EEBF77AC4D}"/>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24" name="Group 313">
              <a:extLst>
                <a:ext uri="{FF2B5EF4-FFF2-40B4-BE49-F238E27FC236}">
                  <a16:creationId xmlns:a16="http://schemas.microsoft.com/office/drawing/2014/main" id="{85B9AB0C-D7BA-8F41-BE92-52A42BD86BB6}"/>
                </a:ext>
              </a:extLst>
            </p:cNvPr>
            <p:cNvGrpSpPr>
              <a:grpSpLocks/>
            </p:cNvGrpSpPr>
            <p:nvPr/>
          </p:nvGrpSpPr>
          <p:grpSpPr bwMode="auto">
            <a:xfrm rot="5400000">
              <a:off x="10033285" y="3762246"/>
              <a:ext cx="914400" cy="225425"/>
              <a:chOff x="288" y="1119"/>
              <a:chExt cx="576" cy="142"/>
            </a:xfrm>
          </p:grpSpPr>
          <p:grpSp>
            <p:nvGrpSpPr>
              <p:cNvPr id="27" name="Group 185">
                <a:extLst>
                  <a:ext uri="{FF2B5EF4-FFF2-40B4-BE49-F238E27FC236}">
                    <a16:creationId xmlns:a16="http://schemas.microsoft.com/office/drawing/2014/main" id="{38E76758-AA0B-EC40-86BA-B0C618EA57DC}"/>
                  </a:ext>
                </a:extLst>
              </p:cNvPr>
              <p:cNvGrpSpPr>
                <a:grpSpLocks/>
              </p:cNvGrpSpPr>
              <p:nvPr/>
            </p:nvGrpSpPr>
            <p:grpSpPr bwMode="auto">
              <a:xfrm>
                <a:off x="288" y="1119"/>
                <a:ext cx="576" cy="142"/>
                <a:chOff x="1152" y="893"/>
                <a:chExt cx="576" cy="142"/>
              </a:xfrm>
            </p:grpSpPr>
            <p:sp>
              <p:nvSpPr>
                <p:cNvPr id="29" name="Oval 186">
                  <a:extLst>
                    <a:ext uri="{FF2B5EF4-FFF2-40B4-BE49-F238E27FC236}">
                      <a16:creationId xmlns:a16="http://schemas.microsoft.com/office/drawing/2014/main" id="{690812D8-8DA2-0847-957D-A5D9DEC87E9C}"/>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30" name="Line 187">
                  <a:extLst>
                    <a:ext uri="{FF2B5EF4-FFF2-40B4-BE49-F238E27FC236}">
                      <a16:creationId xmlns:a16="http://schemas.microsoft.com/office/drawing/2014/main" id="{2ADEF4D6-3350-9A42-ABAC-CF668D355194}"/>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88">
                  <a:extLst>
                    <a:ext uri="{FF2B5EF4-FFF2-40B4-BE49-F238E27FC236}">
                      <a16:creationId xmlns:a16="http://schemas.microsoft.com/office/drawing/2014/main" id="{E0D62EEB-3A2A-EB49-A452-22D5FE888A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9">
                  <a:extLst>
                    <a:ext uri="{FF2B5EF4-FFF2-40B4-BE49-F238E27FC236}">
                      <a16:creationId xmlns:a16="http://schemas.microsoft.com/office/drawing/2014/main" id="{B6226FB6-6968-F64D-84E3-8D0CEBBBB6F3}"/>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Oval 190">
                  <a:extLst>
                    <a:ext uri="{FF2B5EF4-FFF2-40B4-BE49-F238E27FC236}">
                      <a16:creationId xmlns:a16="http://schemas.microsoft.com/office/drawing/2014/main" id="{CEB7E3CF-3299-C74D-8ADA-072486288C09}"/>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6" name="Freeform 311">
                <a:extLst>
                  <a:ext uri="{FF2B5EF4-FFF2-40B4-BE49-F238E27FC236}">
                    <a16:creationId xmlns:a16="http://schemas.microsoft.com/office/drawing/2014/main" id="{15000FA6-9492-0B46-8D69-EF20908A73C3}"/>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5D6E359A-2C43-914A-AEF1-DD4D98ECFBD7}"/>
                </a:ext>
              </a:extLst>
            </p:cNvPr>
            <p:cNvGrpSpPr>
              <a:grpSpLocks/>
            </p:cNvGrpSpPr>
            <p:nvPr/>
          </p:nvGrpSpPr>
          <p:grpSpPr bwMode="auto">
            <a:xfrm rot="5400000">
              <a:off x="10998106" y="3032003"/>
              <a:ext cx="304800" cy="758952"/>
              <a:chOff x="3216" y="1728"/>
              <a:chExt cx="192" cy="480"/>
            </a:xfrm>
          </p:grpSpPr>
          <p:sp>
            <p:nvSpPr>
              <p:cNvPr id="35" name="Line 8">
                <a:extLst>
                  <a:ext uri="{FF2B5EF4-FFF2-40B4-BE49-F238E27FC236}">
                    <a16:creationId xmlns:a16="http://schemas.microsoft.com/office/drawing/2014/main" id="{D330E72E-AB45-C445-BBA9-C0AA784161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202A0201-7A7F-5146-9B17-909A6C57BD8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4BEB215A-1E5D-4046-9F7F-F71394E96CC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317936B7-4AE2-B245-90CB-668E741D99C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 name="Group 209">
              <a:extLst>
                <a:ext uri="{FF2B5EF4-FFF2-40B4-BE49-F238E27FC236}">
                  <a16:creationId xmlns:a16="http://schemas.microsoft.com/office/drawing/2014/main" id="{A4D1365B-B44B-A940-AC9C-E40239B75EEE}"/>
                </a:ext>
              </a:extLst>
            </p:cNvPr>
            <p:cNvGrpSpPr>
              <a:grpSpLocks/>
            </p:cNvGrpSpPr>
            <p:nvPr/>
          </p:nvGrpSpPr>
          <p:grpSpPr bwMode="auto">
            <a:xfrm>
              <a:off x="9800037" y="3400295"/>
              <a:ext cx="152400" cy="762000"/>
              <a:chOff x="3935" y="1728"/>
              <a:chExt cx="96" cy="480"/>
            </a:xfrm>
          </p:grpSpPr>
          <p:sp>
            <p:nvSpPr>
              <p:cNvPr id="41" name="Arc 59">
                <a:extLst>
                  <a:ext uri="{FF2B5EF4-FFF2-40B4-BE49-F238E27FC236}">
                    <a16:creationId xmlns:a16="http://schemas.microsoft.com/office/drawing/2014/main" id="{F792C8C6-59C9-D447-BBA8-999B71EA488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0">
                <a:extLst>
                  <a:ext uri="{FF2B5EF4-FFF2-40B4-BE49-F238E27FC236}">
                    <a16:creationId xmlns:a16="http://schemas.microsoft.com/office/drawing/2014/main" id="{9365E577-E1C5-2E48-8200-230F9A0EB58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Arc 61">
                <a:extLst>
                  <a:ext uri="{FF2B5EF4-FFF2-40B4-BE49-F238E27FC236}">
                    <a16:creationId xmlns:a16="http://schemas.microsoft.com/office/drawing/2014/main" id="{20866850-F28B-1245-A720-41FBAED6BD2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Arc 62">
                <a:extLst>
                  <a:ext uri="{FF2B5EF4-FFF2-40B4-BE49-F238E27FC236}">
                    <a16:creationId xmlns:a16="http://schemas.microsoft.com/office/drawing/2014/main" id="{DFDAF641-F306-214F-8308-A3376B07424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Line 63">
                <a:extLst>
                  <a:ext uri="{FF2B5EF4-FFF2-40B4-BE49-F238E27FC236}">
                    <a16:creationId xmlns:a16="http://schemas.microsoft.com/office/drawing/2014/main" id="{FC63FA58-F633-E845-9150-590AF352EC5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4">
                <a:extLst>
                  <a:ext uri="{FF2B5EF4-FFF2-40B4-BE49-F238E27FC236}">
                    <a16:creationId xmlns:a16="http://schemas.microsoft.com/office/drawing/2014/main" id="{28B0F2D4-566A-254A-B82D-77750C3668F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Arc 65">
                <a:extLst>
                  <a:ext uri="{FF2B5EF4-FFF2-40B4-BE49-F238E27FC236}">
                    <a16:creationId xmlns:a16="http://schemas.microsoft.com/office/drawing/2014/main" id="{543F71D0-667F-9C40-8128-B8E930A21FA9}"/>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6">
                <a:extLst>
                  <a:ext uri="{FF2B5EF4-FFF2-40B4-BE49-F238E27FC236}">
                    <a16:creationId xmlns:a16="http://schemas.microsoft.com/office/drawing/2014/main" id="{A6D9B54A-F38A-B640-B21B-D3056B926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7">
                <a:extLst>
                  <a:ext uri="{FF2B5EF4-FFF2-40B4-BE49-F238E27FC236}">
                    <a16:creationId xmlns:a16="http://schemas.microsoft.com/office/drawing/2014/main" id="{C6841F55-B662-4940-80AD-B703FF112BF7}"/>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68">
                <a:extLst>
                  <a:ext uri="{FF2B5EF4-FFF2-40B4-BE49-F238E27FC236}">
                    <a16:creationId xmlns:a16="http://schemas.microsoft.com/office/drawing/2014/main" id="{B1CED39C-636F-E147-83BB-F2696E12D5C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9">
                <a:extLst>
                  <a:ext uri="{FF2B5EF4-FFF2-40B4-BE49-F238E27FC236}">
                    <a16:creationId xmlns:a16="http://schemas.microsoft.com/office/drawing/2014/main" id="{D2A6A922-8E99-1745-8B49-7ECDD2638CE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70">
                <a:extLst>
                  <a:ext uri="{FF2B5EF4-FFF2-40B4-BE49-F238E27FC236}">
                    <a16:creationId xmlns:a16="http://schemas.microsoft.com/office/drawing/2014/main" id="{788551BB-2AB2-6D4C-85A7-3F33FC1FE3E6}"/>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71">
                <a:extLst>
                  <a:ext uri="{FF2B5EF4-FFF2-40B4-BE49-F238E27FC236}">
                    <a16:creationId xmlns:a16="http://schemas.microsoft.com/office/drawing/2014/main" id="{16EB501E-F15A-184A-ADFF-E12410DF061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5" name="Group 13">
              <a:extLst>
                <a:ext uri="{FF2B5EF4-FFF2-40B4-BE49-F238E27FC236}">
                  <a16:creationId xmlns:a16="http://schemas.microsoft.com/office/drawing/2014/main" id="{0987B76D-980B-9641-A1C6-90B9399EA3CA}"/>
                </a:ext>
              </a:extLst>
            </p:cNvPr>
            <p:cNvGrpSpPr>
              <a:grpSpLocks noChangeAspect="1"/>
            </p:cNvGrpSpPr>
            <p:nvPr/>
          </p:nvGrpSpPr>
          <p:grpSpPr bwMode="auto">
            <a:xfrm>
              <a:off x="10344371" y="3342325"/>
              <a:ext cx="152400" cy="152400"/>
              <a:chOff x="1344" y="2064"/>
              <a:chExt cx="192" cy="192"/>
            </a:xfrm>
          </p:grpSpPr>
          <p:sp>
            <p:nvSpPr>
              <p:cNvPr id="56" name="Oval 14">
                <a:extLst>
                  <a:ext uri="{FF2B5EF4-FFF2-40B4-BE49-F238E27FC236}">
                    <a16:creationId xmlns:a16="http://schemas.microsoft.com/office/drawing/2014/main" id="{03AAA822-A371-4F4F-89E5-AE972F174225}"/>
                  </a:ext>
                </a:extLst>
              </p:cNvPr>
              <p:cNvSpPr>
                <a:spLocks noChangeAspect="1" noChangeArrowheads="1"/>
              </p:cNvSpPr>
              <p:nvPr/>
            </p:nvSpPr>
            <p:spPr bwMode="auto">
              <a:xfrm>
                <a:off x="1392" y="2112"/>
                <a:ext cx="96" cy="96"/>
              </a:xfrm>
              <a:prstGeom prst="ellipse">
                <a:avLst/>
              </a:pr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57" name="Rectangle 15">
                <a:extLst>
                  <a:ext uri="{FF2B5EF4-FFF2-40B4-BE49-F238E27FC236}">
                    <a16:creationId xmlns:a16="http://schemas.microsoft.com/office/drawing/2014/main" id="{33A085A9-7097-6C40-8C1E-A46357802AB9}"/>
                  </a:ext>
                </a:extLst>
              </p:cNvPr>
              <p:cNvSpPr>
                <a:spLocks noChangeAspect="1" noChangeArrowheads="1"/>
              </p:cNvSpPr>
              <p:nvPr/>
            </p:nvSpPr>
            <p:spPr bwMode="auto">
              <a:xfrm>
                <a:off x="134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 name="TextBox 1">
              <a:extLst>
                <a:ext uri="{FF2B5EF4-FFF2-40B4-BE49-F238E27FC236}">
                  <a16:creationId xmlns:a16="http://schemas.microsoft.com/office/drawing/2014/main" id="{C7188CCB-6E77-7847-B418-3318E02BAA89}"/>
                </a:ext>
              </a:extLst>
            </p:cNvPr>
            <p:cNvSpPr txBox="1"/>
            <p:nvPr/>
          </p:nvSpPr>
          <p:spPr>
            <a:xfrm>
              <a:off x="10182004" y="3501694"/>
              <a:ext cx="461562" cy="338554"/>
            </a:xfrm>
            <a:prstGeom prst="rect">
              <a:avLst/>
            </a:prstGeom>
            <a:noFill/>
          </p:spPr>
          <p:txBody>
            <a:bodyPr wrap="square" rtlCol="0">
              <a:spAutoFit/>
            </a:bodyPr>
            <a:lstStyle/>
            <a:p>
              <a:r>
                <a:rPr lang="en-US" sz="1600" dirty="0"/>
                <a:t>I</a:t>
              </a:r>
              <a:r>
                <a:rPr lang="en-US" sz="1600" baseline="-25000" dirty="0"/>
                <a:t>s</a:t>
              </a:r>
            </a:p>
          </p:txBody>
        </p:sp>
        <p:grpSp>
          <p:nvGrpSpPr>
            <p:cNvPr id="59" name="Group 356">
              <a:extLst>
                <a:ext uri="{FF2B5EF4-FFF2-40B4-BE49-F238E27FC236}">
                  <a16:creationId xmlns:a16="http://schemas.microsoft.com/office/drawing/2014/main" id="{B2709A07-42F8-6B4F-B6B4-572A9311463E}"/>
                </a:ext>
              </a:extLst>
            </p:cNvPr>
            <p:cNvGrpSpPr>
              <a:grpSpLocks/>
            </p:cNvGrpSpPr>
            <p:nvPr/>
          </p:nvGrpSpPr>
          <p:grpSpPr bwMode="auto">
            <a:xfrm>
              <a:off x="10202685" y="4217304"/>
              <a:ext cx="389866" cy="699506"/>
              <a:chOff x="2944" y="3306"/>
              <a:chExt cx="198" cy="524"/>
            </a:xfrm>
          </p:grpSpPr>
          <p:grpSp>
            <p:nvGrpSpPr>
              <p:cNvPr id="60" name="Group 298">
                <a:extLst>
                  <a:ext uri="{FF2B5EF4-FFF2-40B4-BE49-F238E27FC236}">
                    <a16:creationId xmlns:a16="http://schemas.microsoft.com/office/drawing/2014/main" id="{9653D101-49B7-6545-A57E-2F6B85C1EF0A}"/>
                  </a:ext>
                </a:extLst>
              </p:cNvPr>
              <p:cNvGrpSpPr>
                <a:grpSpLocks/>
              </p:cNvGrpSpPr>
              <p:nvPr/>
            </p:nvGrpSpPr>
            <p:grpSpPr bwMode="auto">
              <a:xfrm>
                <a:off x="2944" y="3306"/>
                <a:ext cx="198" cy="518"/>
                <a:chOff x="3058" y="3370"/>
                <a:chExt cx="198" cy="518"/>
              </a:xfrm>
            </p:grpSpPr>
            <p:grpSp>
              <p:nvGrpSpPr>
                <p:cNvPr id="63" name="Group 294">
                  <a:extLst>
                    <a:ext uri="{FF2B5EF4-FFF2-40B4-BE49-F238E27FC236}">
                      <a16:creationId xmlns:a16="http://schemas.microsoft.com/office/drawing/2014/main" id="{9064E5D3-D8F5-B543-A634-281E28BF801C}"/>
                    </a:ext>
                  </a:extLst>
                </p:cNvPr>
                <p:cNvGrpSpPr>
                  <a:grpSpLocks/>
                </p:cNvGrpSpPr>
                <p:nvPr/>
              </p:nvGrpSpPr>
              <p:grpSpPr bwMode="auto">
                <a:xfrm>
                  <a:off x="3083" y="3370"/>
                  <a:ext cx="173" cy="518"/>
                  <a:chOff x="3083" y="3370"/>
                  <a:chExt cx="173" cy="518"/>
                </a:xfrm>
              </p:grpSpPr>
              <p:grpSp>
                <p:nvGrpSpPr>
                  <p:cNvPr id="66" name="Group 292">
                    <a:extLst>
                      <a:ext uri="{FF2B5EF4-FFF2-40B4-BE49-F238E27FC236}">
                        <a16:creationId xmlns:a16="http://schemas.microsoft.com/office/drawing/2014/main" id="{0F12458D-10C6-4140-835E-CE971CF29A9C}"/>
                      </a:ext>
                    </a:extLst>
                  </p:cNvPr>
                  <p:cNvGrpSpPr>
                    <a:grpSpLocks/>
                  </p:cNvGrpSpPr>
                  <p:nvPr/>
                </p:nvGrpSpPr>
                <p:grpSpPr bwMode="auto">
                  <a:xfrm>
                    <a:off x="3083" y="3542"/>
                    <a:ext cx="173" cy="169"/>
                    <a:chOff x="3092" y="3427"/>
                    <a:chExt cx="173" cy="284"/>
                  </a:xfrm>
                </p:grpSpPr>
                <p:grpSp>
                  <p:nvGrpSpPr>
                    <p:cNvPr id="69" name="Group 286">
                      <a:extLst>
                        <a:ext uri="{FF2B5EF4-FFF2-40B4-BE49-F238E27FC236}">
                          <a16:creationId xmlns:a16="http://schemas.microsoft.com/office/drawing/2014/main" id="{181ECB70-FC0C-3945-80E2-4F32D9C60DD1}"/>
                        </a:ext>
                      </a:extLst>
                    </p:cNvPr>
                    <p:cNvGrpSpPr>
                      <a:grpSpLocks/>
                    </p:cNvGrpSpPr>
                    <p:nvPr/>
                  </p:nvGrpSpPr>
                  <p:grpSpPr bwMode="auto">
                    <a:xfrm>
                      <a:off x="3092" y="3427"/>
                      <a:ext cx="173" cy="230"/>
                      <a:chOff x="3168" y="3485"/>
                      <a:chExt cx="173" cy="230"/>
                    </a:xfrm>
                  </p:grpSpPr>
                  <p:sp>
                    <p:nvSpPr>
                      <p:cNvPr id="74" name="Line 283">
                        <a:extLst>
                          <a:ext uri="{FF2B5EF4-FFF2-40B4-BE49-F238E27FC236}">
                            <a16:creationId xmlns:a16="http://schemas.microsoft.com/office/drawing/2014/main" id="{A7FD0A86-8CAD-E543-A01E-3FAF85471D0C}"/>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84">
                        <a:extLst>
                          <a:ext uri="{FF2B5EF4-FFF2-40B4-BE49-F238E27FC236}">
                            <a16:creationId xmlns:a16="http://schemas.microsoft.com/office/drawing/2014/main" id="{1A920B9D-6A71-CB47-BCE8-A0D1F36115C5}"/>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85">
                        <a:extLst>
                          <a:ext uri="{FF2B5EF4-FFF2-40B4-BE49-F238E27FC236}">
                            <a16:creationId xmlns:a16="http://schemas.microsoft.com/office/drawing/2014/main" id="{4F3D33D3-39BA-844A-BA2A-822FC2E2A2D5}"/>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0" name="Group 287">
                      <a:extLst>
                        <a:ext uri="{FF2B5EF4-FFF2-40B4-BE49-F238E27FC236}">
                          <a16:creationId xmlns:a16="http://schemas.microsoft.com/office/drawing/2014/main" id="{16299003-6DF5-7044-8E2E-D5F7E457766A}"/>
                        </a:ext>
                      </a:extLst>
                    </p:cNvPr>
                    <p:cNvGrpSpPr>
                      <a:grpSpLocks/>
                    </p:cNvGrpSpPr>
                    <p:nvPr/>
                  </p:nvGrpSpPr>
                  <p:grpSpPr bwMode="auto">
                    <a:xfrm>
                      <a:off x="3128" y="3481"/>
                      <a:ext cx="91" cy="230"/>
                      <a:chOff x="3168" y="3485"/>
                      <a:chExt cx="173" cy="230"/>
                    </a:xfrm>
                  </p:grpSpPr>
                  <p:sp>
                    <p:nvSpPr>
                      <p:cNvPr id="71" name="Line 288">
                        <a:extLst>
                          <a:ext uri="{FF2B5EF4-FFF2-40B4-BE49-F238E27FC236}">
                            <a16:creationId xmlns:a16="http://schemas.microsoft.com/office/drawing/2014/main" id="{FF6F71AA-0E33-9B45-8F75-66EAD4EC197A}"/>
                          </a:ext>
                        </a:extLst>
                      </p:cNvPr>
                      <p:cNvSpPr>
                        <a:spLocks noChangeShapeType="1"/>
                      </p:cNvSpPr>
                      <p:nvPr/>
                    </p:nvSpPr>
                    <p:spPr bwMode="auto">
                      <a:xfrm>
                        <a:off x="3168" y="348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89">
                        <a:extLst>
                          <a:ext uri="{FF2B5EF4-FFF2-40B4-BE49-F238E27FC236}">
                            <a16:creationId xmlns:a16="http://schemas.microsoft.com/office/drawing/2014/main" id="{C6A33346-2D76-1549-A527-6B7B47543A0E}"/>
                          </a:ext>
                        </a:extLst>
                      </p:cNvPr>
                      <p:cNvSpPr>
                        <a:spLocks noChangeShapeType="1"/>
                      </p:cNvSpPr>
                      <p:nvPr/>
                    </p:nvSpPr>
                    <p:spPr bwMode="auto">
                      <a:xfrm>
                        <a:off x="3168" y="3600"/>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90">
                        <a:extLst>
                          <a:ext uri="{FF2B5EF4-FFF2-40B4-BE49-F238E27FC236}">
                            <a16:creationId xmlns:a16="http://schemas.microsoft.com/office/drawing/2014/main" id="{33BEE921-12C7-0148-9FF7-34512640059F}"/>
                          </a:ext>
                        </a:extLst>
                      </p:cNvPr>
                      <p:cNvSpPr>
                        <a:spLocks noChangeShapeType="1"/>
                      </p:cNvSpPr>
                      <p:nvPr/>
                    </p:nvSpPr>
                    <p:spPr bwMode="auto">
                      <a:xfrm>
                        <a:off x="3168" y="3715"/>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7" name="Line 291">
                    <a:extLst>
                      <a:ext uri="{FF2B5EF4-FFF2-40B4-BE49-F238E27FC236}">
                        <a16:creationId xmlns:a16="http://schemas.microsoft.com/office/drawing/2014/main" id="{F8979537-35F3-D34E-8C3A-9E9DC5780546}"/>
                      </a:ext>
                    </a:extLst>
                  </p:cNvPr>
                  <p:cNvSpPr>
                    <a:spLocks noChangeShapeType="1"/>
                  </p:cNvSpPr>
                  <p:nvPr/>
                </p:nvSpPr>
                <p:spPr bwMode="auto">
                  <a:xfrm>
                    <a:off x="3168" y="371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93">
                    <a:extLst>
                      <a:ext uri="{FF2B5EF4-FFF2-40B4-BE49-F238E27FC236}">
                        <a16:creationId xmlns:a16="http://schemas.microsoft.com/office/drawing/2014/main" id="{AA8BD178-875B-2845-B1DA-095A4B38C87D}"/>
                      </a:ext>
                    </a:extLst>
                  </p:cNvPr>
                  <p:cNvSpPr>
                    <a:spLocks noChangeShapeType="1"/>
                  </p:cNvSpPr>
                  <p:nvPr/>
                </p:nvSpPr>
                <p:spPr bwMode="auto">
                  <a:xfrm>
                    <a:off x="3168" y="3370"/>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4" name="Text Box 296">
                  <a:extLst>
                    <a:ext uri="{FF2B5EF4-FFF2-40B4-BE49-F238E27FC236}">
                      <a16:creationId xmlns:a16="http://schemas.microsoft.com/office/drawing/2014/main" id="{FDE17AFB-270A-6D4F-B480-B8312E4F9AA3}"/>
                    </a:ext>
                  </a:extLst>
                </p:cNvPr>
                <p:cNvSpPr txBox="1">
                  <a:spLocks noChangeArrowheads="1"/>
                </p:cNvSpPr>
                <p:nvPr/>
              </p:nvSpPr>
              <p:spPr bwMode="auto">
                <a:xfrm>
                  <a:off x="3058" y="3436"/>
                  <a:ext cx="4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800"/>
                    <a:t>+</a:t>
                  </a:r>
                </a:p>
              </p:txBody>
            </p:sp>
            <p:sp>
              <p:nvSpPr>
                <p:cNvPr id="65" name="Text Box 297">
                  <a:extLst>
                    <a:ext uri="{FF2B5EF4-FFF2-40B4-BE49-F238E27FC236}">
                      <a16:creationId xmlns:a16="http://schemas.microsoft.com/office/drawing/2014/main" id="{059B9CBF-B796-EF42-AD2A-E3499E4251C3}"/>
                    </a:ext>
                  </a:extLst>
                </p:cNvPr>
                <p:cNvSpPr txBox="1">
                  <a:spLocks noChangeArrowheads="1"/>
                </p:cNvSpPr>
                <p:nvPr/>
              </p:nvSpPr>
              <p:spPr bwMode="auto">
                <a:xfrm>
                  <a:off x="3070" y="3680"/>
                  <a:ext cx="4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cs typeface="Arial" panose="020B0604020202020204" pitchFamily="34" charset="0"/>
                    </a:rPr>
                    <a:t>-</a:t>
                  </a:r>
                </a:p>
              </p:txBody>
            </p:sp>
          </p:grpSp>
          <p:sp>
            <p:nvSpPr>
              <p:cNvPr id="61" name="Freeform 355">
                <a:extLst>
                  <a:ext uri="{FF2B5EF4-FFF2-40B4-BE49-F238E27FC236}">
                    <a16:creationId xmlns:a16="http://schemas.microsoft.com/office/drawing/2014/main" id="{3293C3ED-D944-D540-876C-CE6730CF0345}"/>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cxnSp>
          <p:nvCxnSpPr>
            <p:cNvPr id="77" name="Straight Connector 76">
              <a:extLst>
                <a:ext uri="{FF2B5EF4-FFF2-40B4-BE49-F238E27FC236}">
                  <a16:creationId xmlns:a16="http://schemas.microsoft.com/office/drawing/2014/main" id="{60EC61CF-64C3-8C47-B8E7-B0D3C70DAE0A}"/>
                </a:ext>
              </a:extLst>
            </p:cNvPr>
            <p:cNvCxnSpPr>
              <a:cxnSpLocks/>
            </p:cNvCxnSpPr>
            <p:nvPr/>
          </p:nvCxnSpPr>
          <p:spPr>
            <a:xfrm>
              <a:off x="9861421" y="3411892"/>
              <a:ext cx="121685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3EEF045-9C74-0944-A84E-98F8D584F5E4}"/>
                </a:ext>
              </a:extLst>
            </p:cNvPr>
            <p:cNvCxnSpPr>
              <a:cxnSpLocks/>
            </p:cNvCxnSpPr>
            <p:nvPr/>
          </p:nvCxnSpPr>
          <p:spPr>
            <a:xfrm>
              <a:off x="9872819" y="4908800"/>
              <a:ext cx="16571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25AD8-13C7-DE45-8E30-DC045DAAB77F}"/>
                </a:ext>
              </a:extLst>
            </p:cNvPr>
            <p:cNvCxnSpPr>
              <a:cxnSpLocks/>
            </p:cNvCxnSpPr>
            <p:nvPr/>
          </p:nvCxnSpPr>
          <p:spPr>
            <a:xfrm>
              <a:off x="9875443" y="4541159"/>
              <a:ext cx="0" cy="3756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40AA514-A2F9-264D-99A6-EB435C6CEDB3}"/>
                </a:ext>
              </a:extLst>
            </p:cNvPr>
            <p:cNvSpPr txBox="1"/>
            <p:nvPr/>
          </p:nvSpPr>
          <p:spPr>
            <a:xfrm>
              <a:off x="9408004" y="5139745"/>
              <a:ext cx="2691442" cy="338554"/>
            </a:xfrm>
            <a:prstGeom prst="rect">
              <a:avLst/>
            </a:prstGeom>
            <a:noFill/>
          </p:spPr>
          <p:txBody>
            <a:bodyPr wrap="square" rtlCol="0">
              <a:spAutoFit/>
            </a:bodyPr>
            <a:lstStyle/>
            <a:p>
              <a:r>
                <a:rPr lang="en-US" sz="1600" dirty="0"/>
                <a:t>Switch model for class C amp</a:t>
              </a:r>
            </a:p>
          </p:txBody>
        </p:sp>
        <p:sp>
          <p:nvSpPr>
            <p:cNvPr id="84" name="TextBox 83">
              <a:extLst>
                <a:ext uri="{FF2B5EF4-FFF2-40B4-BE49-F238E27FC236}">
                  <a16:creationId xmlns:a16="http://schemas.microsoft.com/office/drawing/2014/main" id="{D5A9D526-4AAF-6249-A3F8-39396D1E5F4A}"/>
                </a:ext>
              </a:extLst>
            </p:cNvPr>
            <p:cNvSpPr txBox="1"/>
            <p:nvPr/>
          </p:nvSpPr>
          <p:spPr>
            <a:xfrm>
              <a:off x="9784672" y="2998323"/>
              <a:ext cx="461562" cy="338554"/>
            </a:xfrm>
            <a:prstGeom prst="rect">
              <a:avLst/>
            </a:prstGeom>
            <a:noFill/>
          </p:spPr>
          <p:txBody>
            <a:bodyPr wrap="square" rtlCol="0">
              <a:spAutoFit/>
            </a:bodyPr>
            <a:lstStyle/>
            <a:p>
              <a:r>
                <a:rPr lang="en-US" sz="1600" dirty="0"/>
                <a:t>I</a:t>
              </a:r>
              <a:r>
                <a:rPr lang="en-US" sz="1600" baseline="-25000" dirty="0"/>
                <a:t>0</a:t>
              </a:r>
            </a:p>
          </p:txBody>
        </p:sp>
        <p:sp>
          <p:nvSpPr>
            <p:cNvPr id="85" name="TextBox 84">
              <a:extLst>
                <a:ext uri="{FF2B5EF4-FFF2-40B4-BE49-F238E27FC236}">
                  <a16:creationId xmlns:a16="http://schemas.microsoft.com/office/drawing/2014/main" id="{1AD88E1B-FE1F-7A4B-A9C6-01143C457F49}"/>
                </a:ext>
              </a:extLst>
            </p:cNvPr>
            <p:cNvSpPr txBox="1"/>
            <p:nvPr/>
          </p:nvSpPr>
          <p:spPr>
            <a:xfrm>
              <a:off x="9323838" y="4450237"/>
              <a:ext cx="461562" cy="338554"/>
            </a:xfrm>
            <a:prstGeom prst="rect">
              <a:avLst/>
            </a:prstGeom>
            <a:noFill/>
          </p:spPr>
          <p:txBody>
            <a:bodyPr wrap="square" rtlCol="0">
              <a:spAutoFit/>
            </a:bodyPr>
            <a:lstStyle/>
            <a:p>
              <a:r>
                <a:rPr lang="en-US" sz="1600" dirty="0" err="1"/>
                <a:t>V</a:t>
              </a:r>
              <a:r>
                <a:rPr lang="en-US" sz="1600" baseline="-25000" dirty="0" err="1"/>
                <a:t>cc</a:t>
              </a:r>
              <a:endParaRPr lang="en-US" sz="1600" baseline="-25000" dirty="0"/>
            </a:p>
          </p:txBody>
        </p:sp>
        <p:sp>
          <p:nvSpPr>
            <p:cNvPr id="86" name="TextBox 85">
              <a:extLst>
                <a:ext uri="{FF2B5EF4-FFF2-40B4-BE49-F238E27FC236}">
                  <a16:creationId xmlns:a16="http://schemas.microsoft.com/office/drawing/2014/main" id="{B9D1432A-4E15-7A41-918D-762B25A2231C}"/>
                </a:ext>
              </a:extLst>
            </p:cNvPr>
            <p:cNvSpPr txBox="1"/>
            <p:nvPr/>
          </p:nvSpPr>
          <p:spPr>
            <a:xfrm>
              <a:off x="10619239" y="4405208"/>
              <a:ext cx="461562" cy="338554"/>
            </a:xfrm>
            <a:prstGeom prst="rect">
              <a:avLst/>
            </a:prstGeom>
            <a:noFill/>
          </p:spPr>
          <p:txBody>
            <a:bodyPr wrap="square" rtlCol="0">
              <a:spAutoFit/>
            </a:bodyPr>
            <a:lstStyle/>
            <a:p>
              <a:r>
                <a:rPr lang="en-US" sz="1600" dirty="0"/>
                <a:t>V</a:t>
              </a:r>
              <a:r>
                <a:rPr lang="en-US" sz="1600" baseline="-25000" dirty="0"/>
                <a:t>on</a:t>
              </a:r>
            </a:p>
          </p:txBody>
        </p:sp>
        <p:sp>
          <p:nvSpPr>
            <p:cNvPr id="87" name="TextBox 86">
              <a:extLst>
                <a:ext uri="{FF2B5EF4-FFF2-40B4-BE49-F238E27FC236}">
                  <a16:creationId xmlns:a16="http://schemas.microsoft.com/office/drawing/2014/main" id="{D719EE1C-5732-E448-8197-4F5A5A378FB5}"/>
                </a:ext>
              </a:extLst>
            </p:cNvPr>
            <p:cNvSpPr txBox="1"/>
            <p:nvPr/>
          </p:nvSpPr>
          <p:spPr>
            <a:xfrm>
              <a:off x="10361770" y="3026435"/>
              <a:ext cx="461562" cy="338554"/>
            </a:xfrm>
            <a:prstGeom prst="rect">
              <a:avLst/>
            </a:prstGeom>
            <a:noFill/>
          </p:spPr>
          <p:txBody>
            <a:bodyPr wrap="square" rtlCol="0">
              <a:spAutoFit/>
            </a:bodyPr>
            <a:lstStyle/>
            <a:p>
              <a:r>
                <a:rPr lang="en-US" sz="1600" dirty="0"/>
                <a:t>V</a:t>
              </a:r>
              <a:r>
                <a:rPr lang="en-US" sz="1600" baseline="-25000" dirty="0"/>
                <a:t>s</a:t>
              </a:r>
            </a:p>
          </p:txBody>
        </p:sp>
      </p:grpSp>
      <p:grpSp>
        <p:nvGrpSpPr>
          <p:cNvPr id="5" name="Group 4">
            <a:extLst>
              <a:ext uri="{FF2B5EF4-FFF2-40B4-BE49-F238E27FC236}">
                <a16:creationId xmlns:a16="http://schemas.microsoft.com/office/drawing/2014/main" id="{D5ED5ABB-78A7-E74D-85F1-13C8E00828B0}"/>
              </a:ext>
            </a:extLst>
          </p:cNvPr>
          <p:cNvGrpSpPr/>
          <p:nvPr/>
        </p:nvGrpSpPr>
        <p:grpSpPr>
          <a:xfrm>
            <a:off x="9008421" y="1069456"/>
            <a:ext cx="2792977" cy="1828800"/>
            <a:chOff x="9191302" y="1296223"/>
            <a:chExt cx="2792977" cy="1828800"/>
          </a:xfrm>
        </p:grpSpPr>
        <p:cxnSp>
          <p:nvCxnSpPr>
            <p:cNvPr id="80" name="Straight Connector 79">
              <a:extLst>
                <a:ext uri="{FF2B5EF4-FFF2-40B4-BE49-F238E27FC236}">
                  <a16:creationId xmlns:a16="http://schemas.microsoft.com/office/drawing/2014/main" id="{1250B7EA-725B-3A45-B1C0-96395966D398}"/>
                </a:ext>
              </a:extLst>
            </p:cNvPr>
            <p:cNvCxnSpPr>
              <a:cxnSpLocks/>
            </p:cNvCxnSpPr>
            <p:nvPr/>
          </p:nvCxnSpPr>
          <p:spPr>
            <a:xfrm>
              <a:off x="9561908" y="3113121"/>
              <a:ext cx="24223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B5FCB-B326-4342-9909-6A3D575F0096}"/>
                </a:ext>
              </a:extLst>
            </p:cNvPr>
            <p:cNvCxnSpPr>
              <a:cxnSpLocks/>
            </p:cNvCxnSpPr>
            <p:nvPr/>
          </p:nvCxnSpPr>
          <p:spPr>
            <a:xfrm flipV="1">
              <a:off x="9563195" y="1296223"/>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8B4A79AE-CF63-2A45-9A08-79FA9F9F874A}"/>
                </a:ext>
              </a:extLst>
            </p:cNvPr>
            <p:cNvSpPr/>
            <p:nvPr/>
          </p:nvSpPr>
          <p:spPr>
            <a:xfrm>
              <a:off x="9716116" y="1891145"/>
              <a:ext cx="844322" cy="477982"/>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C7EBC564-C704-B74C-B6F4-11D780CF0091}"/>
                </a:ext>
              </a:extLst>
            </p:cNvPr>
            <p:cNvSpPr/>
            <p:nvPr/>
          </p:nvSpPr>
          <p:spPr>
            <a:xfrm>
              <a:off x="11008382" y="1913700"/>
              <a:ext cx="844322" cy="419496"/>
            </a:xfrm>
            <a:prstGeom prst="arc">
              <a:avLst>
                <a:gd name="adj1" fmla="val 10619237"/>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CA285FD-92CE-B74C-9B29-524F78D7855D}"/>
                </a:ext>
              </a:extLst>
            </p:cNvPr>
            <p:cNvCxnSpPr/>
            <p:nvPr/>
          </p:nvCxnSpPr>
          <p:spPr>
            <a:xfrm>
              <a:off x="10556893" y="2572351"/>
              <a:ext cx="4857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1DA369-E63F-3543-B5DE-5BF32895B712}"/>
                </a:ext>
              </a:extLst>
            </p:cNvPr>
            <p:cNvCxnSpPr>
              <a:cxnSpLocks/>
              <a:endCxn id="28" idx="2"/>
            </p:cNvCxnSpPr>
            <p:nvPr/>
          </p:nvCxnSpPr>
          <p:spPr>
            <a:xfrm flipV="1">
              <a:off x="10560438"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4EB208-3864-1248-A07C-F6B7860DCAD7}"/>
                </a:ext>
              </a:extLst>
            </p:cNvPr>
            <p:cNvCxnSpPr>
              <a:cxnSpLocks/>
            </p:cNvCxnSpPr>
            <p:nvPr/>
          </p:nvCxnSpPr>
          <p:spPr>
            <a:xfrm flipV="1">
              <a:off x="11011255" y="2130136"/>
              <a:ext cx="0" cy="4422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C9847C-0E9A-FE48-A910-CF915BEC9A74}"/>
                </a:ext>
              </a:extLst>
            </p:cNvPr>
            <p:cNvCxnSpPr>
              <a:cxnSpLocks/>
            </p:cNvCxnSpPr>
            <p:nvPr/>
          </p:nvCxnSpPr>
          <p:spPr>
            <a:xfrm flipV="1">
              <a:off x="9621525" y="2130137"/>
              <a:ext cx="94591" cy="8936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C08F7F6-4A95-4C42-BA4C-B8478597C455}"/>
                </a:ext>
              </a:extLst>
            </p:cNvPr>
            <p:cNvSpPr txBox="1"/>
            <p:nvPr/>
          </p:nvSpPr>
          <p:spPr>
            <a:xfrm>
              <a:off x="10119557" y="2234045"/>
              <a:ext cx="405688" cy="338554"/>
            </a:xfrm>
            <a:prstGeom prst="rect">
              <a:avLst/>
            </a:prstGeom>
            <a:noFill/>
          </p:spPr>
          <p:txBody>
            <a:bodyPr wrap="none" rtlCol="0">
              <a:spAutoFit/>
            </a:bodyPr>
            <a:lstStyle/>
            <a:p>
              <a:r>
                <a:rPr lang="en-US" sz="1600" dirty="0" err="1"/>
                <a:t>V</a:t>
              </a:r>
              <a:r>
                <a:rPr lang="en-US" sz="1600" baseline="-25000" dirty="0" err="1"/>
                <a:t>m</a:t>
              </a:r>
              <a:endParaRPr lang="en-US" sz="1600" baseline="-25000" dirty="0"/>
            </a:p>
          </p:txBody>
        </p:sp>
        <p:sp>
          <p:nvSpPr>
            <p:cNvPr id="96" name="TextBox 95">
              <a:extLst>
                <a:ext uri="{FF2B5EF4-FFF2-40B4-BE49-F238E27FC236}">
                  <a16:creationId xmlns:a16="http://schemas.microsoft.com/office/drawing/2014/main" id="{201FF8FF-4353-F044-A087-E2122D41294D}"/>
                </a:ext>
              </a:extLst>
            </p:cNvPr>
            <p:cNvSpPr txBox="1"/>
            <p:nvPr/>
          </p:nvSpPr>
          <p:spPr>
            <a:xfrm>
              <a:off x="9191302" y="2064324"/>
              <a:ext cx="345544" cy="338554"/>
            </a:xfrm>
            <a:prstGeom prst="rect">
              <a:avLst/>
            </a:prstGeom>
            <a:noFill/>
          </p:spPr>
          <p:txBody>
            <a:bodyPr wrap="none" rtlCol="0">
              <a:spAutoFit/>
            </a:bodyPr>
            <a:lstStyle/>
            <a:p>
              <a:r>
                <a:rPr lang="en-US" sz="1600" dirty="0"/>
                <a:t>V</a:t>
              </a:r>
              <a:r>
                <a:rPr lang="en-US" sz="1600" baseline="-25000" dirty="0"/>
                <a:t>s</a:t>
              </a:r>
            </a:p>
          </p:txBody>
        </p:sp>
        <p:sp>
          <p:nvSpPr>
            <p:cNvPr id="97" name="TextBox 96">
              <a:extLst>
                <a:ext uri="{FF2B5EF4-FFF2-40B4-BE49-F238E27FC236}">
                  <a16:creationId xmlns:a16="http://schemas.microsoft.com/office/drawing/2014/main" id="{20A2F713-A7FD-2F47-8076-C4A3EDA99D3E}"/>
                </a:ext>
              </a:extLst>
            </p:cNvPr>
            <p:cNvSpPr txBox="1"/>
            <p:nvPr/>
          </p:nvSpPr>
          <p:spPr>
            <a:xfrm>
              <a:off x="10594571" y="2697374"/>
              <a:ext cx="461562" cy="338554"/>
            </a:xfrm>
            <a:prstGeom prst="rect">
              <a:avLst/>
            </a:prstGeom>
            <a:noFill/>
          </p:spPr>
          <p:txBody>
            <a:bodyPr wrap="square" rtlCol="0">
              <a:spAutoFit/>
            </a:bodyPr>
            <a:lstStyle/>
            <a:p>
              <a:r>
                <a:rPr lang="en-US" sz="1600" dirty="0"/>
                <a:t>V</a:t>
              </a:r>
              <a:r>
                <a:rPr lang="en-US" sz="1600" baseline="-25000" dirty="0"/>
                <a:t>on</a:t>
              </a:r>
            </a:p>
          </p:txBody>
        </p:sp>
      </p:grpSp>
      <p:grpSp>
        <p:nvGrpSpPr>
          <p:cNvPr id="91" name="Group 90">
            <a:extLst>
              <a:ext uri="{FF2B5EF4-FFF2-40B4-BE49-F238E27FC236}">
                <a16:creationId xmlns:a16="http://schemas.microsoft.com/office/drawing/2014/main" id="{1F3EDE37-0E9C-C34C-ACD3-A41DE6A86D33}"/>
              </a:ext>
            </a:extLst>
          </p:cNvPr>
          <p:cNvGrpSpPr/>
          <p:nvPr/>
        </p:nvGrpSpPr>
        <p:grpSpPr>
          <a:xfrm>
            <a:off x="9274739" y="3342963"/>
            <a:ext cx="2661666" cy="2934091"/>
            <a:chOff x="9123095" y="2528416"/>
            <a:chExt cx="2661666" cy="2934091"/>
          </a:xfrm>
        </p:grpSpPr>
        <p:sp>
          <p:nvSpPr>
            <p:cNvPr id="94" name="TextBox 93">
              <a:extLst>
                <a:ext uri="{FF2B5EF4-FFF2-40B4-BE49-F238E27FC236}">
                  <a16:creationId xmlns:a16="http://schemas.microsoft.com/office/drawing/2014/main" id="{54034D33-C900-A540-B554-0A0F71BA5C44}"/>
                </a:ext>
              </a:extLst>
            </p:cNvPr>
            <p:cNvSpPr txBox="1"/>
            <p:nvPr/>
          </p:nvSpPr>
          <p:spPr>
            <a:xfrm>
              <a:off x="9123095" y="2528416"/>
              <a:ext cx="1539188"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Supply power</a:t>
              </a:r>
            </a:p>
            <a:p>
              <a:pPr algn="ctr" defTabSz="457200" latinLnBrk="1" hangingPunct="0"/>
              <a:r>
                <a:rPr lang="en-US" sz="1600" dirty="0">
                  <a:solidFill>
                    <a:srgbClr val="000000"/>
                  </a:solidFill>
                  <a:latin typeface="Calibri"/>
                  <a:ea typeface="Calibri"/>
                  <a:cs typeface="Calibri"/>
                  <a:sym typeface="Calibri"/>
                </a:rPr>
                <a:t>3,200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98" name="TextBox 97">
              <a:extLst>
                <a:ext uri="{FF2B5EF4-FFF2-40B4-BE49-F238E27FC236}">
                  <a16:creationId xmlns:a16="http://schemas.microsoft.com/office/drawing/2014/main" id="{7D706792-1688-A04B-882C-9118F4C39EFD}"/>
                </a:ext>
              </a:extLst>
            </p:cNvPr>
            <p:cNvSpPr txBox="1"/>
            <p:nvPr/>
          </p:nvSpPr>
          <p:spPr>
            <a:xfrm>
              <a:off x="9123095" y="3540968"/>
              <a:ext cx="1549394" cy="892550"/>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endParaRPr lang="en-US" dirty="0">
                <a:solidFill>
                  <a:srgbClr val="000000"/>
                </a:solidFill>
                <a:latin typeface="Calibri"/>
                <a:ea typeface="Calibri"/>
                <a:cs typeface="Calibri"/>
                <a:sym typeface="Calibri"/>
              </a:endParaRPr>
            </a:p>
            <a:p>
              <a:pPr algn="ctr" defTabSz="457200" latinLnBrk="1" hangingPunct="0"/>
              <a:r>
                <a:rPr lang="en-US" sz="1600" dirty="0">
                  <a:solidFill>
                    <a:srgbClr val="000000"/>
                  </a:solidFill>
                  <a:latin typeface="Calibri"/>
                  <a:ea typeface="Calibri"/>
                  <a:cs typeface="Calibri"/>
                  <a:sym typeface="Calibri"/>
                </a:rPr>
                <a:t>Power transistor</a:t>
              </a:r>
            </a:p>
            <a:p>
              <a:pPr algn="ctr" defTabSz="457200" latinLnBrk="1" hangingPunct="0"/>
              <a:endParaRPr lang="en-US" dirty="0">
                <a:solidFill>
                  <a:srgbClr val="000000"/>
                </a:solidFill>
                <a:latin typeface="Calibri"/>
                <a:ea typeface="Calibri"/>
                <a:cs typeface="Calibri"/>
                <a:sym typeface="Calibri"/>
              </a:endParaRPr>
            </a:p>
          </p:txBody>
        </p:sp>
        <p:sp>
          <p:nvSpPr>
            <p:cNvPr id="99" name="TextBox 98">
              <a:extLst>
                <a:ext uri="{FF2B5EF4-FFF2-40B4-BE49-F238E27FC236}">
                  <a16:creationId xmlns:a16="http://schemas.microsoft.com/office/drawing/2014/main" id="{49F8E42B-2137-3944-88A6-439CEDA42D33}"/>
                </a:ext>
              </a:extLst>
            </p:cNvPr>
            <p:cNvSpPr txBox="1"/>
            <p:nvPr/>
          </p:nvSpPr>
          <p:spPr>
            <a:xfrm>
              <a:off x="9123095" y="4877734"/>
              <a:ext cx="1549394" cy="584773"/>
            </a:xfrm>
            <a:prstGeom prst="rect">
              <a:avLst/>
            </a:prstGeom>
            <a:noFill/>
            <a:ln w="254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600" dirty="0">
                  <a:solidFill>
                    <a:srgbClr val="000000"/>
                  </a:solidFill>
                  <a:latin typeface="Calibri"/>
                  <a:ea typeface="Calibri"/>
                  <a:cs typeface="Calibri"/>
                  <a:sym typeface="Calibri"/>
                </a:rPr>
                <a:t>Antenna</a:t>
              </a:r>
            </a:p>
            <a:p>
              <a:pPr algn="ctr" defTabSz="457200" latinLnBrk="1" hangingPunct="0"/>
              <a:r>
                <a:rPr lang="en-US" sz="1600" dirty="0">
                  <a:solidFill>
                    <a:srgbClr val="000000"/>
                  </a:solidFill>
                  <a:latin typeface="Calibri"/>
                  <a:ea typeface="Calibri"/>
                  <a:cs typeface="Calibri"/>
                  <a:sym typeface="Calibri"/>
                </a:rPr>
                <a:t>2500 </a:t>
              </a:r>
              <a:r>
                <a:rPr lang="en-US" sz="1600" dirty="0" err="1">
                  <a:solidFill>
                    <a:srgbClr val="000000"/>
                  </a:solidFill>
                  <a:latin typeface="Calibri"/>
                  <a:ea typeface="Calibri"/>
                  <a:cs typeface="Calibri"/>
                  <a:sym typeface="Calibri"/>
                </a:rPr>
                <a:t>mW</a:t>
              </a:r>
              <a:endParaRPr lang="en-US" sz="1600" dirty="0">
                <a:solidFill>
                  <a:srgbClr val="000000"/>
                </a:solidFill>
                <a:latin typeface="Calibri"/>
                <a:ea typeface="Calibri"/>
                <a:cs typeface="Calibri"/>
                <a:sym typeface="Calibri"/>
              </a:endParaRPr>
            </a:p>
          </p:txBody>
        </p:sp>
        <p:sp>
          <p:nvSpPr>
            <p:cNvPr id="100" name="Down Arrow 99">
              <a:extLst>
                <a:ext uri="{FF2B5EF4-FFF2-40B4-BE49-F238E27FC236}">
                  <a16:creationId xmlns:a16="http://schemas.microsoft.com/office/drawing/2014/main" id="{1E2AA8CB-9923-C04F-936D-474C25F05ED1}"/>
                </a:ext>
              </a:extLst>
            </p:cNvPr>
            <p:cNvSpPr/>
            <p:nvPr/>
          </p:nvSpPr>
          <p:spPr>
            <a:xfrm>
              <a:off x="9768753" y="3136846"/>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sp>
          <p:nvSpPr>
            <p:cNvPr id="101" name="Down Arrow 100">
              <a:extLst>
                <a:ext uri="{FF2B5EF4-FFF2-40B4-BE49-F238E27FC236}">
                  <a16:creationId xmlns:a16="http://schemas.microsoft.com/office/drawing/2014/main" id="{6B9BA2CA-B8E1-A84F-BE35-F0206F659BF0}"/>
                </a:ext>
              </a:extLst>
            </p:cNvPr>
            <p:cNvSpPr/>
            <p:nvPr/>
          </p:nvSpPr>
          <p:spPr>
            <a:xfrm>
              <a:off x="9764110" y="4464960"/>
              <a:ext cx="408259" cy="393700"/>
            </a:xfrm>
            <a:prstGeom prst="downArrow">
              <a:avLst>
                <a:gd name="adj1" fmla="val 50000"/>
                <a:gd name="adj2" fmla="val 47254"/>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102" name="Straight Arrow Connector 101">
              <a:extLst>
                <a:ext uri="{FF2B5EF4-FFF2-40B4-BE49-F238E27FC236}">
                  <a16:creationId xmlns:a16="http://schemas.microsoft.com/office/drawing/2014/main" id="{35FA0B59-75C4-D145-A1AB-862AFA020120}"/>
                </a:ext>
              </a:extLst>
            </p:cNvPr>
            <p:cNvCxnSpPr/>
            <p:nvPr/>
          </p:nvCxnSpPr>
          <p:spPr>
            <a:xfrm flipV="1">
              <a:off x="10741491" y="3468587"/>
              <a:ext cx="471074" cy="300801"/>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E80FBFA8-2AA1-1E44-82E3-2D01D47EB6A3}"/>
                </a:ext>
              </a:extLst>
            </p:cNvPr>
            <p:cNvCxnSpPr>
              <a:cxnSpLocks/>
            </p:cNvCxnSpPr>
            <p:nvPr/>
          </p:nvCxnSpPr>
          <p:spPr>
            <a:xfrm>
              <a:off x="10747005" y="3920002"/>
              <a:ext cx="465559" cy="202507"/>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DCFBE4E8-5BC6-F444-8C15-083497B7AC81}"/>
                </a:ext>
              </a:extLst>
            </p:cNvPr>
            <p:cNvSpPr txBox="1"/>
            <p:nvPr/>
          </p:nvSpPr>
          <p:spPr>
            <a:xfrm>
              <a:off x="10859913" y="2854117"/>
              <a:ext cx="90426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a:solidFill>
                    <a:srgbClr val="000000"/>
                  </a:solidFill>
                </a:rPr>
                <a:t>P</a:t>
              </a:r>
              <a:r>
                <a:rPr lang="en-US" sz="1600" baseline="-25000" dirty="0">
                  <a:solidFill>
                    <a:srgbClr val="000000"/>
                  </a:solidFill>
                </a:rPr>
                <a:t>a</a:t>
              </a:r>
              <a:r>
                <a:rPr lang="en-US" sz="1600" dirty="0">
                  <a:solidFill>
                    <a:srgbClr val="000000"/>
                  </a:solidFill>
                </a:rPr>
                <a:t>, 260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sp>
          <p:nvSpPr>
            <p:cNvPr id="105" name="TextBox 104">
              <a:extLst>
                <a:ext uri="{FF2B5EF4-FFF2-40B4-BE49-F238E27FC236}">
                  <a16:creationId xmlns:a16="http://schemas.microsoft.com/office/drawing/2014/main" id="{14EC7A76-1114-CB4C-9EA7-70F9F2E33CE8}"/>
                </a:ext>
              </a:extLst>
            </p:cNvPr>
            <p:cNvSpPr txBox="1"/>
            <p:nvPr/>
          </p:nvSpPr>
          <p:spPr>
            <a:xfrm>
              <a:off x="10842246" y="4193728"/>
              <a:ext cx="942515" cy="4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Active loss</a:t>
              </a:r>
            </a:p>
            <a:p>
              <a:pPr defTabSz="457200" latinLnBrk="1" hangingPunct="0"/>
              <a:r>
                <a:rPr lang="en-US" sz="1600" dirty="0" err="1">
                  <a:solidFill>
                    <a:srgbClr val="000000"/>
                  </a:solidFill>
                </a:rPr>
                <a:t>P</a:t>
              </a:r>
              <a:r>
                <a:rPr lang="en-US" sz="1600" baseline="-25000" dirty="0" err="1">
                  <a:solidFill>
                    <a:srgbClr val="000000"/>
                  </a:solidFill>
                </a:rPr>
                <a:t>on</a:t>
              </a:r>
              <a:r>
                <a:rPr lang="en-US" sz="1600" dirty="0">
                  <a:solidFill>
                    <a:srgbClr val="000000"/>
                  </a:solidFill>
                </a:rPr>
                <a:t>, 430 </a:t>
              </a:r>
              <a:r>
                <a:rPr lang="en-US" sz="1600" dirty="0" err="1">
                  <a:solidFill>
                    <a:srgbClr val="000000"/>
                  </a:solidFill>
                </a:rPr>
                <a:t>mW</a:t>
              </a:r>
              <a:endParaRPr lang="en-US" sz="16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14799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059149" y="158222"/>
            <a:ext cx="1045991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24: Norcal Power Amp</a:t>
            </a:r>
            <a:endParaRPr sz="4400" dirty="0">
              <a:latin typeface="+mj-lt"/>
            </a:endParaRPr>
          </a:p>
        </p:txBody>
      </p:sp>
      <p:sp>
        <p:nvSpPr>
          <p:cNvPr id="2" name="Slide Number Placeholder 1">
            <a:extLst>
              <a:ext uri="{FF2B5EF4-FFF2-40B4-BE49-F238E27FC236}">
                <a16:creationId xmlns:a16="http://schemas.microsoft.com/office/drawing/2014/main" id="{7125E888-15BE-CD4C-ACDD-2807405EA43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83</a:t>
            </a:fld>
            <a:endParaRPr lang="en-US" dirty="0">
              <a:solidFill>
                <a:schemeClr val="tx1"/>
              </a:solidFill>
            </a:endParaRPr>
          </a:p>
        </p:txBody>
      </p:sp>
      <p:grpSp>
        <p:nvGrpSpPr>
          <p:cNvPr id="10" name="Group 9">
            <a:extLst>
              <a:ext uri="{FF2B5EF4-FFF2-40B4-BE49-F238E27FC236}">
                <a16:creationId xmlns:a16="http://schemas.microsoft.com/office/drawing/2014/main" id="{3ED2DFFD-A33D-7242-BA5C-CB45E7727089}"/>
              </a:ext>
            </a:extLst>
          </p:cNvPr>
          <p:cNvGrpSpPr/>
          <p:nvPr/>
        </p:nvGrpSpPr>
        <p:grpSpPr>
          <a:xfrm>
            <a:off x="8273120" y="2374707"/>
            <a:ext cx="4065092" cy="3484974"/>
            <a:chOff x="1394657" y="1859533"/>
            <a:chExt cx="4065092" cy="3484974"/>
          </a:xfrm>
        </p:grpSpPr>
        <p:sp>
          <p:nvSpPr>
            <p:cNvPr id="98" name="TextBox 97">
              <a:extLst>
                <a:ext uri="{FF2B5EF4-FFF2-40B4-BE49-F238E27FC236}">
                  <a16:creationId xmlns:a16="http://schemas.microsoft.com/office/drawing/2014/main" id="{2F5FB70D-EA4E-754D-8790-98B9EBE561F6}"/>
                </a:ext>
              </a:extLst>
            </p:cNvPr>
            <p:cNvSpPr txBox="1"/>
            <p:nvPr/>
          </p:nvSpPr>
          <p:spPr>
            <a:xfrm flipH="1">
              <a:off x="4114838" y="3402472"/>
              <a:ext cx="13449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Harmonic</a:t>
              </a:r>
            </a:p>
            <a:p>
              <a:pPr defTabSz="457200" latinLnBrk="1" hangingPunct="0"/>
              <a:r>
                <a:rPr lang="en-US" sz="1400" dirty="0">
                  <a:solidFill>
                    <a:srgbClr val="000000"/>
                  </a:solidFill>
                </a:rPr>
                <a:t>Filter</a:t>
              </a:r>
              <a:endParaRPr lang="en-US" sz="1400" dirty="0">
                <a:solidFill>
                  <a:srgbClr val="000000"/>
                </a:solidFill>
                <a:latin typeface="Calibri"/>
                <a:ea typeface="Calibri"/>
                <a:cs typeface="Calibri"/>
                <a:sym typeface="Calibri"/>
              </a:endParaRPr>
            </a:p>
          </p:txBody>
        </p:sp>
        <p:grpSp>
          <p:nvGrpSpPr>
            <p:cNvPr id="20" name="Group 222">
              <a:extLst>
                <a:ext uri="{FF2B5EF4-FFF2-40B4-BE49-F238E27FC236}">
                  <a16:creationId xmlns:a16="http://schemas.microsoft.com/office/drawing/2014/main" id="{16FA772F-1E29-924E-BF2C-9239731F4443}"/>
                </a:ext>
              </a:extLst>
            </p:cNvPr>
            <p:cNvGrpSpPr>
              <a:grpSpLocks/>
            </p:cNvGrpSpPr>
            <p:nvPr/>
          </p:nvGrpSpPr>
          <p:grpSpPr bwMode="auto">
            <a:xfrm>
              <a:off x="2454300" y="4509014"/>
              <a:ext cx="304800" cy="381000"/>
              <a:chOff x="4272" y="3072"/>
              <a:chExt cx="192" cy="240"/>
            </a:xfrm>
          </p:grpSpPr>
          <p:sp>
            <p:nvSpPr>
              <p:cNvPr id="21" name="Line 99">
                <a:extLst>
                  <a:ext uri="{FF2B5EF4-FFF2-40B4-BE49-F238E27FC236}">
                    <a16:creationId xmlns:a16="http://schemas.microsoft.com/office/drawing/2014/main" id="{97D44E4F-AE8C-E849-8304-590F4BDF5A9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4B739C12-70B7-1D4A-BD4B-55C701B56FA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3DB1FE3F-2860-E34D-84FB-195CF2989A3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5C5A6B9B-F5C9-134C-9852-AE6BFAFBCD7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91DB253-0F85-D946-968D-71D632D3DA5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36F8A4E-3120-2B49-8F3F-F0A69AF6815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1B175A02-D4A4-EE4C-8CA8-D2B49800C393}"/>
                </a:ext>
              </a:extLst>
            </p:cNvPr>
            <p:cNvSpPr txBox="1"/>
            <p:nvPr/>
          </p:nvSpPr>
          <p:spPr>
            <a:xfrm flipH="1">
              <a:off x="1827084" y="3655699"/>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2N3553</a:t>
              </a:r>
              <a:endParaRPr lang="en-US" sz="14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064C5567-29FF-8743-99C2-C99C0BC6799D}"/>
                </a:ext>
              </a:extLst>
            </p:cNvPr>
            <p:cNvCxnSpPr>
              <a:cxnSpLocks/>
            </p:cNvCxnSpPr>
            <p:nvPr/>
          </p:nvCxnSpPr>
          <p:spPr>
            <a:xfrm flipH="1">
              <a:off x="3636740" y="2179065"/>
              <a:ext cx="1" cy="5486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7B5F39CA-4195-454B-8D6E-EE7EA8331755}"/>
                </a:ext>
              </a:extLst>
            </p:cNvPr>
            <p:cNvSpPr/>
            <p:nvPr/>
          </p:nvSpPr>
          <p:spPr>
            <a:xfrm>
              <a:off x="3587011" y="2151318"/>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2CBDF3F-9D2F-9D4E-8706-1156B78F1B0C}"/>
                </a:ext>
              </a:extLst>
            </p:cNvPr>
            <p:cNvCxnSpPr>
              <a:cxnSpLocks/>
            </p:cNvCxnSpPr>
            <p:nvPr/>
          </p:nvCxnSpPr>
          <p:spPr>
            <a:xfrm flipH="1" flipV="1">
              <a:off x="2599770" y="3965058"/>
              <a:ext cx="1241482" cy="1253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0" name="Freeform 79">
              <a:extLst>
                <a:ext uri="{FF2B5EF4-FFF2-40B4-BE49-F238E27FC236}">
                  <a16:creationId xmlns:a16="http://schemas.microsoft.com/office/drawing/2014/main" id="{694584D8-119E-2849-82ED-911DBEC5047C}"/>
                </a:ext>
              </a:extLst>
            </p:cNvPr>
            <p:cNvSpPr>
              <a:spLocks noChangeAspect="1"/>
            </p:cNvSpPr>
            <p:nvPr/>
          </p:nvSpPr>
          <p:spPr bwMode="auto">
            <a:xfrm>
              <a:off x="2121736" y="4282558"/>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1" name="Group 210">
              <a:extLst>
                <a:ext uri="{FF2B5EF4-FFF2-40B4-BE49-F238E27FC236}">
                  <a16:creationId xmlns:a16="http://schemas.microsoft.com/office/drawing/2014/main" id="{A13C3D17-89AB-3048-8224-E737087168B7}"/>
                </a:ext>
              </a:extLst>
            </p:cNvPr>
            <p:cNvGrpSpPr>
              <a:grpSpLocks/>
            </p:cNvGrpSpPr>
            <p:nvPr/>
          </p:nvGrpSpPr>
          <p:grpSpPr bwMode="auto">
            <a:xfrm rot="5400000">
              <a:off x="3902373" y="3602990"/>
              <a:ext cx="304800" cy="762000"/>
              <a:chOff x="3216" y="1728"/>
              <a:chExt cx="192" cy="480"/>
            </a:xfrm>
          </p:grpSpPr>
          <p:sp>
            <p:nvSpPr>
              <p:cNvPr id="82" name="Line 8">
                <a:extLst>
                  <a:ext uri="{FF2B5EF4-FFF2-40B4-BE49-F238E27FC236}">
                    <a16:creationId xmlns:a16="http://schemas.microsoft.com/office/drawing/2014/main" id="{17C43E60-646B-A345-B7F8-066A353CEB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
                <a:extLst>
                  <a:ext uri="{FF2B5EF4-FFF2-40B4-BE49-F238E27FC236}">
                    <a16:creationId xmlns:a16="http://schemas.microsoft.com/office/drawing/2014/main" id="{332E07DB-726B-E24B-BE4F-F8832B3A73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
                <a:extLst>
                  <a:ext uri="{FF2B5EF4-FFF2-40B4-BE49-F238E27FC236}">
                    <a16:creationId xmlns:a16="http://schemas.microsoft.com/office/drawing/2014/main" id="{265FB581-7AEF-E140-925A-B682602C502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11">
                <a:extLst>
                  <a:ext uri="{FF2B5EF4-FFF2-40B4-BE49-F238E27FC236}">
                    <a16:creationId xmlns:a16="http://schemas.microsoft.com/office/drawing/2014/main" id="{7D7A60DF-1DBF-1B48-BF63-807E139F945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626DC84A-65CD-5940-A78A-E227BE4595EE}"/>
                </a:ext>
              </a:extLst>
            </p:cNvPr>
            <p:cNvCxnSpPr>
              <a:cxnSpLocks/>
            </p:cNvCxnSpPr>
            <p:nvPr/>
          </p:nvCxnSpPr>
          <p:spPr>
            <a:xfrm flipH="1">
              <a:off x="1641126" y="4264163"/>
              <a:ext cx="731520" cy="8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87" name="Group 222">
              <a:extLst>
                <a:ext uri="{FF2B5EF4-FFF2-40B4-BE49-F238E27FC236}">
                  <a16:creationId xmlns:a16="http://schemas.microsoft.com/office/drawing/2014/main" id="{240775F0-476B-5540-AF34-BDBAB7BA2569}"/>
                </a:ext>
              </a:extLst>
            </p:cNvPr>
            <p:cNvGrpSpPr>
              <a:grpSpLocks/>
            </p:cNvGrpSpPr>
            <p:nvPr/>
          </p:nvGrpSpPr>
          <p:grpSpPr bwMode="auto">
            <a:xfrm>
              <a:off x="2047494" y="4963507"/>
              <a:ext cx="304800" cy="381000"/>
              <a:chOff x="4272" y="3072"/>
              <a:chExt cx="192" cy="240"/>
            </a:xfrm>
          </p:grpSpPr>
          <p:sp>
            <p:nvSpPr>
              <p:cNvPr id="88" name="Line 99">
                <a:extLst>
                  <a:ext uri="{FF2B5EF4-FFF2-40B4-BE49-F238E27FC236}">
                    <a16:creationId xmlns:a16="http://schemas.microsoft.com/office/drawing/2014/main" id="{0883364B-3B44-674D-BC84-E757564275C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00">
                <a:extLst>
                  <a:ext uri="{FF2B5EF4-FFF2-40B4-BE49-F238E27FC236}">
                    <a16:creationId xmlns:a16="http://schemas.microsoft.com/office/drawing/2014/main" id="{2AD339AE-097C-CD48-B54F-0A4653354C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01">
                <a:extLst>
                  <a:ext uri="{FF2B5EF4-FFF2-40B4-BE49-F238E27FC236}">
                    <a16:creationId xmlns:a16="http://schemas.microsoft.com/office/drawing/2014/main" id="{1EDB98E9-2A6E-0245-B3C3-637CD9E7F8E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02">
                <a:extLst>
                  <a:ext uri="{FF2B5EF4-FFF2-40B4-BE49-F238E27FC236}">
                    <a16:creationId xmlns:a16="http://schemas.microsoft.com/office/drawing/2014/main" id="{23D39082-BE7D-C741-8CF8-7C82CBAF244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3">
                <a:extLst>
                  <a:ext uri="{FF2B5EF4-FFF2-40B4-BE49-F238E27FC236}">
                    <a16:creationId xmlns:a16="http://schemas.microsoft.com/office/drawing/2014/main" id="{2969C2F8-E24D-4B41-A26F-4A63954A637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4">
                <a:extLst>
                  <a:ext uri="{FF2B5EF4-FFF2-40B4-BE49-F238E27FC236}">
                    <a16:creationId xmlns:a16="http://schemas.microsoft.com/office/drawing/2014/main" id="{29B34A9C-9E6F-424E-BE6B-463E7709F1D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4" name="Oval 93">
              <a:extLst>
                <a:ext uri="{FF2B5EF4-FFF2-40B4-BE49-F238E27FC236}">
                  <a16:creationId xmlns:a16="http://schemas.microsoft.com/office/drawing/2014/main" id="{F70DCBCF-7B73-BC4D-950B-8C978F5502B8}"/>
                </a:ext>
              </a:extLst>
            </p:cNvPr>
            <p:cNvSpPr/>
            <p:nvPr/>
          </p:nvSpPr>
          <p:spPr>
            <a:xfrm>
              <a:off x="4403680" y="393435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AC172BE-1C8E-CA4B-B7A8-2FA3B27A436B}"/>
                </a:ext>
              </a:extLst>
            </p:cNvPr>
            <p:cNvSpPr txBox="1"/>
            <p:nvPr/>
          </p:nvSpPr>
          <p:spPr>
            <a:xfrm flipH="1">
              <a:off x="3964543" y="4079516"/>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44</a:t>
              </a:r>
            </a:p>
            <a:p>
              <a:pPr defTabSz="457200" latinLnBrk="1" hangingPunct="0"/>
              <a:r>
                <a:rPr lang="en-US" sz="1400" dirty="0">
                  <a:solidFill>
                    <a:srgbClr val="000000"/>
                  </a:solidFill>
                </a:rPr>
                <a:t>47nF</a:t>
              </a:r>
              <a:endParaRPr lang="en-US" sz="1400" dirty="0">
                <a:solidFill>
                  <a:srgbClr val="000000"/>
                </a:solidFill>
                <a:latin typeface="Calibri"/>
                <a:ea typeface="Calibri"/>
                <a:cs typeface="Calibri"/>
                <a:sym typeface="Calibri"/>
              </a:endParaRPr>
            </a:p>
          </p:txBody>
        </p:sp>
        <p:sp>
          <p:nvSpPr>
            <p:cNvPr id="97" name="TextBox 96">
              <a:extLst>
                <a:ext uri="{FF2B5EF4-FFF2-40B4-BE49-F238E27FC236}">
                  <a16:creationId xmlns:a16="http://schemas.microsoft.com/office/drawing/2014/main" id="{DB01F3EB-2470-7741-9C8F-0DB4A5E3F7F5}"/>
                </a:ext>
              </a:extLst>
            </p:cNvPr>
            <p:cNvSpPr txBox="1"/>
            <p:nvPr/>
          </p:nvSpPr>
          <p:spPr>
            <a:xfrm flipH="1">
              <a:off x="3481211" y="1859533"/>
              <a:ext cx="52536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12.8V</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856636-96F9-6E4B-81EA-616CEE5DA04E}"/>
                    </a:ext>
                  </a:extLst>
                </p:cNvPr>
                <p:cNvSpPr txBox="1"/>
                <p:nvPr/>
              </p:nvSpPr>
              <p:spPr>
                <a:xfrm flipH="1">
                  <a:off x="1646127" y="4451234"/>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100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00" name="TextBox 99">
                  <a:extLst>
                    <a:ext uri="{FF2B5EF4-FFF2-40B4-BE49-F238E27FC236}">
                      <a16:creationId xmlns:a16="http://schemas.microsoft.com/office/drawing/2014/main" id="{C3856636-96F9-6E4B-81EA-616CEE5DA04E}"/>
                    </a:ext>
                  </a:extLst>
                </p:cNvPr>
                <p:cNvSpPr txBox="1">
                  <a:spLocks noRot="1" noChangeAspect="1" noMove="1" noResize="1" noEditPoints="1" noAdjustHandles="1" noChangeArrowheads="1" noChangeShapeType="1" noTextEdit="1"/>
                </p:cNvSpPr>
                <p:nvPr/>
              </p:nvSpPr>
              <p:spPr>
                <a:xfrm flipH="1">
                  <a:off x="1646127" y="4451234"/>
                  <a:ext cx="525365" cy="523218"/>
                </a:xfrm>
                <a:prstGeom prst="rect">
                  <a:avLst/>
                </a:prstGeom>
                <a:blipFill>
                  <a:blip r:embed="rId3"/>
                  <a:stretch>
                    <a:fillRect l="-11905" t="-2381" b="-11905"/>
                  </a:stretch>
                </a:blipFill>
                <a:ln w="12700" cap="flat">
                  <a:noFill/>
                  <a:miter lim="400000"/>
                </a:ln>
                <a:effectLst/>
              </p:spPr>
              <p:txBody>
                <a:bodyPr/>
                <a:lstStyle/>
                <a:p>
                  <a:r>
                    <a:rPr lang="en-US">
                      <a:noFill/>
                    </a:rPr>
                    <a:t> </a:t>
                  </a:r>
                </a:p>
              </p:txBody>
            </p:sp>
          </mc:Fallback>
        </mc:AlternateContent>
        <p:grpSp>
          <p:nvGrpSpPr>
            <p:cNvPr id="105" name="Group 478">
              <a:extLst>
                <a:ext uri="{FF2B5EF4-FFF2-40B4-BE49-F238E27FC236}">
                  <a16:creationId xmlns:a16="http://schemas.microsoft.com/office/drawing/2014/main" id="{CAE429AF-2E43-4F43-AFB3-E2A4069A4969}"/>
                </a:ext>
              </a:extLst>
            </p:cNvPr>
            <p:cNvGrpSpPr>
              <a:grpSpLocks/>
            </p:cNvGrpSpPr>
            <p:nvPr/>
          </p:nvGrpSpPr>
          <p:grpSpPr bwMode="auto">
            <a:xfrm flipH="1">
              <a:off x="2205077" y="3966702"/>
              <a:ext cx="401622" cy="609600"/>
              <a:chOff x="4656" y="1344"/>
              <a:chExt cx="192" cy="384"/>
            </a:xfrm>
          </p:grpSpPr>
          <p:sp>
            <p:nvSpPr>
              <p:cNvPr id="106" name="Freeform 105">
                <a:extLst>
                  <a:ext uri="{FF2B5EF4-FFF2-40B4-BE49-F238E27FC236}">
                    <a16:creationId xmlns:a16="http://schemas.microsoft.com/office/drawing/2014/main" id="{9E0A763B-460C-CE4F-8E12-DFAD45A64268}"/>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107" name="Line 36">
                <a:extLst>
                  <a:ext uri="{FF2B5EF4-FFF2-40B4-BE49-F238E27FC236}">
                    <a16:creationId xmlns:a16="http://schemas.microsoft.com/office/drawing/2014/main" id="{1B630500-FD45-5145-81E7-C33AF171D5A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8" name="Line 37">
                <a:extLst>
                  <a:ext uri="{FF2B5EF4-FFF2-40B4-BE49-F238E27FC236}">
                    <a16:creationId xmlns:a16="http://schemas.microsoft.com/office/drawing/2014/main" id="{DA3A231C-4154-4D4F-9F1E-009A644A113D}"/>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9" name="Freeform 108">
                <a:extLst>
                  <a:ext uri="{FF2B5EF4-FFF2-40B4-BE49-F238E27FC236}">
                    <a16:creationId xmlns:a16="http://schemas.microsoft.com/office/drawing/2014/main" id="{8DC7B0EA-B499-8B42-AAF8-D5FFD234303C}"/>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110" name="Freeform 109">
              <a:extLst>
                <a:ext uri="{FF2B5EF4-FFF2-40B4-BE49-F238E27FC236}">
                  <a16:creationId xmlns:a16="http://schemas.microsoft.com/office/drawing/2014/main" id="{022D64F6-CF0E-7440-AA31-7D395E1B2C10}"/>
                </a:ext>
              </a:extLst>
            </p:cNvPr>
            <p:cNvSpPr>
              <a:spLocks noChangeAspect="1"/>
            </p:cNvSpPr>
            <p:nvPr/>
          </p:nvSpPr>
          <p:spPr bwMode="auto">
            <a:xfrm>
              <a:off x="3560539" y="2583659"/>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11" name="Group 209">
              <a:extLst>
                <a:ext uri="{FF2B5EF4-FFF2-40B4-BE49-F238E27FC236}">
                  <a16:creationId xmlns:a16="http://schemas.microsoft.com/office/drawing/2014/main" id="{BB09EA68-5CD2-FE43-BBE2-AF73A063F623}"/>
                </a:ext>
              </a:extLst>
            </p:cNvPr>
            <p:cNvGrpSpPr>
              <a:grpSpLocks/>
            </p:cNvGrpSpPr>
            <p:nvPr/>
          </p:nvGrpSpPr>
          <p:grpSpPr bwMode="auto">
            <a:xfrm>
              <a:off x="3563873" y="3209041"/>
              <a:ext cx="152400" cy="762000"/>
              <a:chOff x="3935" y="1728"/>
              <a:chExt cx="96" cy="480"/>
            </a:xfrm>
          </p:grpSpPr>
          <p:sp>
            <p:nvSpPr>
              <p:cNvPr id="112" name="Arc 59">
                <a:extLst>
                  <a:ext uri="{FF2B5EF4-FFF2-40B4-BE49-F238E27FC236}">
                    <a16:creationId xmlns:a16="http://schemas.microsoft.com/office/drawing/2014/main" id="{FAD5ECCB-E265-AD4B-AD24-9CFF676D0020}"/>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 name="Arc 60">
                <a:extLst>
                  <a:ext uri="{FF2B5EF4-FFF2-40B4-BE49-F238E27FC236}">
                    <a16:creationId xmlns:a16="http://schemas.microsoft.com/office/drawing/2014/main" id="{6102E0A4-2031-3343-AD77-AC394A50CC9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4" name="Arc 61">
                <a:extLst>
                  <a:ext uri="{FF2B5EF4-FFF2-40B4-BE49-F238E27FC236}">
                    <a16:creationId xmlns:a16="http://schemas.microsoft.com/office/drawing/2014/main" id="{D32C5485-240E-C44A-861E-0231A5B6108D}"/>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5" name="Arc 62">
                <a:extLst>
                  <a:ext uri="{FF2B5EF4-FFF2-40B4-BE49-F238E27FC236}">
                    <a16:creationId xmlns:a16="http://schemas.microsoft.com/office/drawing/2014/main" id="{3C69B79B-B325-5940-BFDA-5D2710DB4DDE}"/>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6" name="Line 63">
                <a:extLst>
                  <a:ext uri="{FF2B5EF4-FFF2-40B4-BE49-F238E27FC236}">
                    <a16:creationId xmlns:a16="http://schemas.microsoft.com/office/drawing/2014/main" id="{1691DC35-5E75-3345-B391-719A893BBE8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64">
                <a:extLst>
                  <a:ext uri="{FF2B5EF4-FFF2-40B4-BE49-F238E27FC236}">
                    <a16:creationId xmlns:a16="http://schemas.microsoft.com/office/drawing/2014/main" id="{6B0DD2E1-3305-054A-9A51-E16DC7DC8FE0}"/>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Arc 65">
                <a:extLst>
                  <a:ext uri="{FF2B5EF4-FFF2-40B4-BE49-F238E27FC236}">
                    <a16:creationId xmlns:a16="http://schemas.microsoft.com/office/drawing/2014/main" id="{A6DDEE89-6B55-E74A-B475-AA6FF8C1C5A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9" name="Arc 66">
                <a:extLst>
                  <a:ext uri="{FF2B5EF4-FFF2-40B4-BE49-F238E27FC236}">
                    <a16:creationId xmlns:a16="http://schemas.microsoft.com/office/drawing/2014/main" id="{24D472E3-BC3A-174B-B400-0A4CC3FC380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0" name="Arc 67">
                <a:extLst>
                  <a:ext uri="{FF2B5EF4-FFF2-40B4-BE49-F238E27FC236}">
                    <a16:creationId xmlns:a16="http://schemas.microsoft.com/office/drawing/2014/main" id="{8FD968E1-81D5-A344-81D6-8428E206DB2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1" name="Arc 68">
                <a:extLst>
                  <a:ext uri="{FF2B5EF4-FFF2-40B4-BE49-F238E27FC236}">
                    <a16:creationId xmlns:a16="http://schemas.microsoft.com/office/drawing/2014/main" id="{D631BB19-2620-224D-9D7E-EE28F392A2DC}"/>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2" name="Arc 69">
                <a:extLst>
                  <a:ext uri="{FF2B5EF4-FFF2-40B4-BE49-F238E27FC236}">
                    <a16:creationId xmlns:a16="http://schemas.microsoft.com/office/drawing/2014/main" id="{5FDACDA1-BF02-3E44-95BB-ED82088FB45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Arc 70">
                <a:extLst>
                  <a:ext uri="{FF2B5EF4-FFF2-40B4-BE49-F238E27FC236}">
                    <a16:creationId xmlns:a16="http://schemas.microsoft.com/office/drawing/2014/main" id="{D8B032A0-CD6D-0E44-8419-E635D72354F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Arc 71">
                <a:extLst>
                  <a:ext uri="{FF2B5EF4-FFF2-40B4-BE49-F238E27FC236}">
                    <a16:creationId xmlns:a16="http://schemas.microsoft.com/office/drawing/2014/main" id="{E082DF67-86FC-BD4A-8DB5-496116DA2F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25" name="Oval 124">
              <a:extLst>
                <a:ext uri="{FF2B5EF4-FFF2-40B4-BE49-F238E27FC236}">
                  <a16:creationId xmlns:a16="http://schemas.microsoft.com/office/drawing/2014/main" id="{83F74119-8090-8E45-AE67-353D60712D1A}"/>
                </a:ext>
              </a:extLst>
            </p:cNvPr>
            <p:cNvSpPr/>
            <p:nvPr/>
          </p:nvSpPr>
          <p:spPr>
            <a:xfrm>
              <a:off x="3587252" y="3925690"/>
              <a:ext cx="118872" cy="11887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438">
              <a:extLst>
                <a:ext uri="{FF2B5EF4-FFF2-40B4-BE49-F238E27FC236}">
                  <a16:creationId xmlns:a16="http://schemas.microsoft.com/office/drawing/2014/main" id="{59C79239-6C9E-8E41-B4D7-AA975E9665FC}"/>
                </a:ext>
              </a:extLst>
            </p:cNvPr>
            <p:cNvGrpSpPr>
              <a:grpSpLocks noChangeAspect="1"/>
            </p:cNvGrpSpPr>
            <p:nvPr/>
          </p:nvGrpSpPr>
          <p:grpSpPr bwMode="auto">
            <a:xfrm rot="10800000">
              <a:off x="3515014" y="3965057"/>
              <a:ext cx="255587" cy="640080"/>
              <a:chOff x="1498" y="3312"/>
              <a:chExt cx="230" cy="576"/>
            </a:xfrm>
          </p:grpSpPr>
          <p:grpSp>
            <p:nvGrpSpPr>
              <p:cNvPr id="127" name="Group 309">
                <a:extLst>
                  <a:ext uri="{FF2B5EF4-FFF2-40B4-BE49-F238E27FC236}">
                    <a16:creationId xmlns:a16="http://schemas.microsoft.com/office/drawing/2014/main" id="{9754EB77-8A7A-FC40-9D6E-5ED29B1B6C0C}"/>
                  </a:ext>
                </a:extLst>
              </p:cNvPr>
              <p:cNvGrpSpPr>
                <a:grpSpLocks/>
              </p:cNvGrpSpPr>
              <p:nvPr/>
            </p:nvGrpSpPr>
            <p:grpSpPr bwMode="auto">
              <a:xfrm>
                <a:off x="1498" y="3312"/>
                <a:ext cx="230" cy="576"/>
                <a:chOff x="1613" y="2851"/>
                <a:chExt cx="230" cy="576"/>
              </a:xfrm>
            </p:grpSpPr>
            <p:grpSp>
              <p:nvGrpSpPr>
                <p:cNvPr id="129" name="Group 310">
                  <a:extLst>
                    <a:ext uri="{FF2B5EF4-FFF2-40B4-BE49-F238E27FC236}">
                      <a16:creationId xmlns:a16="http://schemas.microsoft.com/office/drawing/2014/main" id="{6DCD7DFA-549D-1D45-BE1D-233A82E68B38}"/>
                    </a:ext>
                  </a:extLst>
                </p:cNvPr>
                <p:cNvGrpSpPr>
                  <a:grpSpLocks/>
                </p:cNvGrpSpPr>
                <p:nvPr/>
              </p:nvGrpSpPr>
              <p:grpSpPr bwMode="auto">
                <a:xfrm>
                  <a:off x="1613" y="2851"/>
                  <a:ext cx="230" cy="576"/>
                  <a:chOff x="3341" y="1584"/>
                  <a:chExt cx="230" cy="576"/>
                </a:xfrm>
              </p:grpSpPr>
              <p:sp>
                <p:nvSpPr>
                  <p:cNvPr id="133" name="AutoShape 311">
                    <a:extLst>
                      <a:ext uri="{FF2B5EF4-FFF2-40B4-BE49-F238E27FC236}">
                        <a16:creationId xmlns:a16="http://schemas.microsoft.com/office/drawing/2014/main" id="{DC34CFE8-D081-794C-B508-0227AABA23FA}"/>
                      </a:ext>
                    </a:extLst>
                  </p:cNvPr>
                  <p:cNvSpPr>
                    <a:spLocks noChangeArrowheads="1"/>
                  </p:cNvSpPr>
                  <p:nvPr/>
                </p:nvSpPr>
                <p:spPr bwMode="auto">
                  <a:xfrm flipV="1">
                    <a:off x="3341" y="1757"/>
                    <a:ext cx="230" cy="230"/>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sp>
                <p:nvSpPr>
                  <p:cNvPr id="134" name="Line 312">
                    <a:extLst>
                      <a:ext uri="{FF2B5EF4-FFF2-40B4-BE49-F238E27FC236}">
                        <a16:creationId xmlns:a16="http://schemas.microsoft.com/office/drawing/2014/main" id="{F36EBBBF-DD93-964D-8BC3-BEB2B2A6F397}"/>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313">
                    <a:extLst>
                      <a:ext uri="{FF2B5EF4-FFF2-40B4-BE49-F238E27FC236}">
                        <a16:creationId xmlns:a16="http://schemas.microsoft.com/office/drawing/2014/main" id="{D7FEB854-399C-9C48-8C2D-438B8B79B91F}"/>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314">
                    <a:extLst>
                      <a:ext uri="{FF2B5EF4-FFF2-40B4-BE49-F238E27FC236}">
                        <a16:creationId xmlns:a16="http://schemas.microsoft.com/office/drawing/2014/main" id="{3FC08973-FE4C-DC48-AF7A-33F6016ACB46}"/>
                      </a:ext>
                    </a:extLst>
                  </p:cNvPr>
                  <p:cNvSpPr>
                    <a:spLocks noChangeShapeType="1"/>
                  </p:cNvSpPr>
                  <p:nvPr/>
                </p:nvSpPr>
                <p:spPr bwMode="auto">
                  <a:xfrm>
                    <a:off x="3341" y="1987"/>
                    <a:ext cx="23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1" name="Line 316">
                  <a:extLst>
                    <a:ext uri="{FF2B5EF4-FFF2-40B4-BE49-F238E27FC236}">
                      <a16:creationId xmlns:a16="http://schemas.microsoft.com/office/drawing/2014/main" id="{FD50E95C-E051-7049-9287-60711BE95896}"/>
                    </a:ext>
                  </a:extLst>
                </p:cNvPr>
                <p:cNvSpPr>
                  <a:spLocks noChangeShapeType="1"/>
                </p:cNvSpPr>
                <p:nvPr/>
              </p:nvSpPr>
              <p:spPr bwMode="auto">
                <a:xfrm>
                  <a:off x="1843" y="3254"/>
                  <a:ext cx="0" cy="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2" name="Line 317">
                  <a:extLst>
                    <a:ext uri="{FF2B5EF4-FFF2-40B4-BE49-F238E27FC236}">
                      <a16:creationId xmlns:a16="http://schemas.microsoft.com/office/drawing/2014/main" id="{151029C7-4AD9-B844-A003-555C710E87DC}"/>
                    </a:ext>
                  </a:extLst>
                </p:cNvPr>
                <p:cNvSpPr>
                  <a:spLocks noChangeShapeType="1"/>
                </p:cNvSpPr>
                <p:nvPr/>
              </p:nvSpPr>
              <p:spPr bwMode="auto">
                <a:xfrm>
                  <a:off x="1613" y="3197"/>
                  <a:ext cx="0"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8" name="Freeform 435">
                <a:extLst>
                  <a:ext uri="{FF2B5EF4-FFF2-40B4-BE49-F238E27FC236}">
                    <a16:creationId xmlns:a16="http://schemas.microsoft.com/office/drawing/2014/main" id="{4A06C4C4-B309-3A4B-BFA5-C2F1E943353E}"/>
                  </a:ext>
                </a:extLst>
              </p:cNvPr>
              <p:cNvSpPr>
                <a:spLocks/>
              </p:cNvSpPr>
              <p:nvPr/>
            </p:nvSpPr>
            <p:spPr bwMode="auto">
              <a:xfrm>
                <a:off x="1498" y="3312"/>
                <a:ext cx="230" cy="576"/>
              </a:xfrm>
              <a:custGeom>
                <a:avLst/>
                <a:gdLst>
                  <a:gd name="T0" fmla="*/ 115 w 230"/>
                  <a:gd name="T1" fmla="*/ 0 h 576"/>
                  <a:gd name="T2" fmla="*/ 0 w 230"/>
                  <a:gd name="T3" fmla="*/ 173 h 576"/>
                  <a:gd name="T4" fmla="*/ 115 w 230"/>
                  <a:gd name="T5" fmla="*/ 576 h 576"/>
                  <a:gd name="T6" fmla="*/ 230 w 230"/>
                  <a:gd name="T7" fmla="*/ 173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173"/>
                    </a:lnTo>
                    <a:lnTo>
                      <a:pt x="115" y="576"/>
                    </a:lnTo>
                    <a:lnTo>
                      <a:pt x="230" y="17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137" name="Oval 136">
              <a:extLst>
                <a:ext uri="{FF2B5EF4-FFF2-40B4-BE49-F238E27FC236}">
                  <a16:creationId xmlns:a16="http://schemas.microsoft.com/office/drawing/2014/main" id="{FD9F9A21-D200-2A4C-9953-A387B84887E3}"/>
                </a:ext>
              </a:extLst>
            </p:cNvPr>
            <p:cNvSpPr/>
            <p:nvPr/>
          </p:nvSpPr>
          <p:spPr>
            <a:xfrm>
              <a:off x="2150342" y="421959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222">
              <a:extLst>
                <a:ext uri="{FF2B5EF4-FFF2-40B4-BE49-F238E27FC236}">
                  <a16:creationId xmlns:a16="http://schemas.microsoft.com/office/drawing/2014/main" id="{436CC60B-AC96-C145-BFC7-A0B52DA2D797}"/>
                </a:ext>
              </a:extLst>
            </p:cNvPr>
            <p:cNvGrpSpPr>
              <a:grpSpLocks/>
            </p:cNvGrpSpPr>
            <p:nvPr/>
          </p:nvGrpSpPr>
          <p:grpSpPr bwMode="auto">
            <a:xfrm>
              <a:off x="3491517" y="4495493"/>
              <a:ext cx="304800" cy="381000"/>
              <a:chOff x="4272" y="3072"/>
              <a:chExt cx="192" cy="240"/>
            </a:xfrm>
          </p:grpSpPr>
          <p:sp>
            <p:nvSpPr>
              <p:cNvPr id="139" name="Line 99">
                <a:extLst>
                  <a:ext uri="{FF2B5EF4-FFF2-40B4-BE49-F238E27FC236}">
                    <a16:creationId xmlns:a16="http://schemas.microsoft.com/office/drawing/2014/main" id="{3668C84C-3049-964F-98C3-A76A4CEE40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100">
                <a:extLst>
                  <a:ext uri="{FF2B5EF4-FFF2-40B4-BE49-F238E27FC236}">
                    <a16:creationId xmlns:a16="http://schemas.microsoft.com/office/drawing/2014/main" id="{15431C9E-5905-2147-83E0-AE7AB7E53EE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1">
                <a:extLst>
                  <a:ext uri="{FF2B5EF4-FFF2-40B4-BE49-F238E27FC236}">
                    <a16:creationId xmlns:a16="http://schemas.microsoft.com/office/drawing/2014/main" id="{0FE6B4E8-29E7-3642-93B7-179D1488B6D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02">
                <a:extLst>
                  <a:ext uri="{FF2B5EF4-FFF2-40B4-BE49-F238E27FC236}">
                    <a16:creationId xmlns:a16="http://schemas.microsoft.com/office/drawing/2014/main" id="{88E99F05-5C3A-A948-8902-5A4449BFE27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103">
                <a:extLst>
                  <a:ext uri="{FF2B5EF4-FFF2-40B4-BE49-F238E27FC236}">
                    <a16:creationId xmlns:a16="http://schemas.microsoft.com/office/drawing/2014/main" id="{E0480A14-FC3A-A546-85C1-08D3860869A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104">
                <a:extLst>
                  <a:ext uri="{FF2B5EF4-FFF2-40B4-BE49-F238E27FC236}">
                    <a16:creationId xmlns:a16="http://schemas.microsoft.com/office/drawing/2014/main" id="{F3EDCD87-F04F-FE4C-B91A-4E0528CFA6F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45" name="Oval 144">
              <a:extLst>
                <a:ext uri="{FF2B5EF4-FFF2-40B4-BE49-F238E27FC236}">
                  <a16:creationId xmlns:a16="http://schemas.microsoft.com/office/drawing/2014/main" id="{99CC8588-D9A9-984F-B169-ED3A556B3463}"/>
                </a:ext>
              </a:extLst>
            </p:cNvPr>
            <p:cNvSpPr/>
            <p:nvPr/>
          </p:nvSpPr>
          <p:spPr>
            <a:xfrm>
              <a:off x="1638712" y="422998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AB8FE48-7607-4543-B919-B068C4591C70}"/>
                    </a:ext>
                  </a:extLst>
                </p:cNvPr>
                <p:cNvSpPr txBox="1"/>
                <p:nvPr/>
              </p:nvSpPr>
              <p:spPr>
                <a:xfrm flipH="1">
                  <a:off x="3730839" y="2695391"/>
                  <a:ext cx="525365"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14</a:t>
                  </a:r>
                </a:p>
                <a:p>
                  <a:pPr defTabSz="457200" latinLnBrk="1" hangingPunct="0"/>
                  <a:r>
                    <a:rPr lang="en-US" sz="1400" dirty="0">
                      <a:solidFill>
                        <a:srgbClr val="000000"/>
                      </a:solidFill>
                    </a:rPr>
                    <a:t>1</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latin typeface="Calibri"/>
                    <a:ea typeface="Calibri"/>
                    <a:cs typeface="Calibri"/>
                    <a:sym typeface="Calibri"/>
                  </a:endParaRPr>
                </a:p>
              </p:txBody>
            </p:sp>
          </mc:Choice>
          <mc:Fallback xmlns="">
            <p:sp>
              <p:nvSpPr>
                <p:cNvPr id="146" name="TextBox 145">
                  <a:extLst>
                    <a:ext uri="{FF2B5EF4-FFF2-40B4-BE49-F238E27FC236}">
                      <a16:creationId xmlns:a16="http://schemas.microsoft.com/office/drawing/2014/main" id="{0AB8FE48-7607-4543-B919-B068C4591C70}"/>
                    </a:ext>
                  </a:extLst>
                </p:cNvPr>
                <p:cNvSpPr txBox="1">
                  <a:spLocks noRot="1" noChangeAspect="1" noMove="1" noResize="1" noEditPoints="1" noAdjustHandles="1" noChangeArrowheads="1" noChangeShapeType="1" noTextEdit="1"/>
                </p:cNvSpPr>
                <p:nvPr/>
              </p:nvSpPr>
              <p:spPr>
                <a:xfrm flipH="1">
                  <a:off x="3730839" y="2695391"/>
                  <a:ext cx="525365" cy="523218"/>
                </a:xfrm>
                <a:prstGeom prst="rect">
                  <a:avLst/>
                </a:prstGeom>
                <a:blipFill>
                  <a:blip r:embed="rId4"/>
                  <a:stretch>
                    <a:fillRect l="-11628" t="-2381" b="-14286"/>
                  </a:stretch>
                </a:blipFill>
                <a:ln w="12700" cap="flat">
                  <a:noFill/>
                  <a:miter lim="400000"/>
                </a:ln>
                <a:effectLst/>
              </p:spPr>
              <p:txBody>
                <a:bodyPr/>
                <a:lstStyle/>
                <a:p>
                  <a:r>
                    <a:rPr lang="en-US">
                      <a:noFill/>
                    </a:rPr>
                    <a:t> </a:t>
                  </a:r>
                </a:p>
              </p:txBody>
            </p:sp>
          </mc:Fallback>
        </mc:AlternateContent>
        <p:sp>
          <p:nvSpPr>
            <p:cNvPr id="147" name="TextBox 146">
              <a:extLst>
                <a:ext uri="{FF2B5EF4-FFF2-40B4-BE49-F238E27FC236}">
                  <a16:creationId xmlns:a16="http://schemas.microsoft.com/office/drawing/2014/main" id="{09F2B64F-26EA-7B40-BD7D-6533893B7494}"/>
                </a:ext>
              </a:extLst>
            </p:cNvPr>
            <p:cNvSpPr txBox="1"/>
            <p:nvPr/>
          </p:nvSpPr>
          <p:spPr>
            <a:xfrm flipH="1">
              <a:off x="3006902" y="3323509"/>
              <a:ext cx="641843"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endParaRPr lang="en-US" sz="1400" baseline="-25000" dirty="0">
                <a:solidFill>
                  <a:srgbClr val="000000"/>
                </a:solidFill>
              </a:endParaRPr>
            </a:p>
            <a:p>
              <a:pPr defTabSz="457200" latinLnBrk="1" hangingPunct="0"/>
              <a:r>
                <a:rPr lang="en-US" sz="1400" dirty="0">
                  <a:solidFill>
                    <a:srgbClr val="000000"/>
                  </a:solidFill>
                </a:rPr>
                <a:t>18uH</a:t>
              </a:r>
              <a:endParaRPr lang="en-US" sz="1400" dirty="0">
                <a:solidFill>
                  <a:srgbClr val="000000"/>
                </a:solidFill>
                <a:latin typeface="Calibri"/>
                <a:ea typeface="Calibri"/>
                <a:cs typeface="Calibri"/>
                <a:sym typeface="Calibri"/>
              </a:endParaRPr>
            </a:p>
          </p:txBody>
        </p:sp>
        <p:sp>
          <p:nvSpPr>
            <p:cNvPr id="78" name="TextBox 77">
              <a:extLst>
                <a:ext uri="{FF2B5EF4-FFF2-40B4-BE49-F238E27FC236}">
                  <a16:creationId xmlns:a16="http://schemas.microsoft.com/office/drawing/2014/main" id="{513613F8-DBC7-E64B-84D7-F95337319F9A}"/>
                </a:ext>
              </a:extLst>
            </p:cNvPr>
            <p:cNvSpPr txBox="1"/>
            <p:nvPr/>
          </p:nvSpPr>
          <p:spPr>
            <a:xfrm flipH="1">
              <a:off x="2884717" y="4408547"/>
              <a:ext cx="9133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IN4753A</a:t>
              </a:r>
              <a:endParaRPr lang="en-US" sz="1400" dirty="0">
                <a:solidFill>
                  <a:srgbClr val="000000"/>
                </a:solidFill>
                <a:latin typeface="Calibri"/>
                <a:ea typeface="Calibri"/>
                <a:cs typeface="Calibri"/>
                <a:sym typeface="Calibri"/>
              </a:endParaRPr>
            </a:p>
          </p:txBody>
        </p:sp>
        <p:sp>
          <p:nvSpPr>
            <p:cNvPr id="79" name="TextBox 78">
              <a:extLst>
                <a:ext uri="{FF2B5EF4-FFF2-40B4-BE49-F238E27FC236}">
                  <a16:creationId xmlns:a16="http://schemas.microsoft.com/office/drawing/2014/main" id="{B1AE00DE-7AE0-614C-829A-CE9D8A3C42B0}"/>
                </a:ext>
              </a:extLst>
            </p:cNvPr>
            <p:cNvSpPr txBox="1"/>
            <p:nvPr/>
          </p:nvSpPr>
          <p:spPr>
            <a:xfrm flipH="1">
              <a:off x="1394657" y="3863665"/>
              <a:ext cx="64457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Driver</a:t>
              </a:r>
              <a:endParaRPr lang="en-US" sz="1400" dirty="0">
                <a:solidFill>
                  <a:srgbClr val="000000"/>
                </a:solidFill>
                <a:latin typeface="Calibri"/>
                <a:ea typeface="Calibri"/>
                <a:cs typeface="Calibri"/>
                <a:sym typeface="Calibri"/>
              </a:endParaRPr>
            </a:p>
          </p:txBody>
        </p:sp>
      </p:gr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33E86ADB-980E-C44B-8FC9-22AF91E1FC28}"/>
                  </a:ext>
                </a:extLst>
              </p:cNvPr>
              <p:cNvSpPr txBox="1"/>
              <p:nvPr/>
            </p:nvSpPr>
            <p:spPr>
              <a:xfrm>
                <a:off x="318832" y="1376062"/>
                <a:ext cx="8009071" cy="5270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defTabSz="457200" hangingPunct="0"/>
                <a:endParaRPr lang="en-US"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Measure the peak-to-peak voltage across 50ohm load required for output of 2W. Calculate it and compare.  Calculate the gain in dB</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i="1">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=12.8</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r>
                      <m:rPr>
                        <m:sty m:val="p"/>
                      </m:rPr>
                      <a:rPr lang="en-US" sz="2000" b="0" i="0"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R</m:t>
                    </m:r>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50</m:t>
                    </m:r>
                    <m:r>
                      <m:rPr>
                        <m:sty m:val="p"/>
                      </m:rPr>
                      <a:rPr lang="el-GR"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Ω</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=250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𝐼</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0" smtClean="0">
                        <a:solidFill>
                          <a:srgbClr val="000000"/>
                        </a:solidFill>
                        <a:latin typeface="Cambria Math" panose="02040503050406030204" pitchFamily="18" charset="0"/>
                        <a:cs typeface="Calibri" panose="020F0502020204030204" pitchFamily="34" charset="0"/>
                        <a:sym typeface="Calibri"/>
                      </a:rPr>
                      <m:t>=430</m:t>
                    </m:r>
                    <m:r>
                      <m:rPr>
                        <m:sty m:val="p"/>
                      </m:rPr>
                      <a:rPr lang="en-US" sz="2000" b="0" i="0" smtClean="0">
                        <a:solidFill>
                          <a:srgbClr val="000000"/>
                        </a:solidFill>
                        <a:latin typeface="Cambria Math" panose="02040503050406030204" pitchFamily="18" charset="0"/>
                        <a:cs typeface="Calibri" panose="020F0502020204030204" pitchFamily="34" charset="0"/>
                        <a:sym typeface="Calibri"/>
                      </a:rPr>
                      <m:t>mW</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𝐸𝑓</m:t>
                    </m:r>
                    <m:r>
                      <a:rPr lang="en-US" sz="2000" b="0" i="1" smtClean="0">
                        <a:solidFill>
                          <a:srgbClr val="000000"/>
                        </a:solidFill>
                        <a:latin typeface="Cambria Math" panose="02040503050406030204" pitchFamily="18" charset="0"/>
                        <a:cs typeface="Calibri" panose="020F0502020204030204" pitchFamily="34" charset="0"/>
                        <a:sym typeface="Calibri"/>
                      </a:rPr>
                      <m:t>=260</m:t>
                    </m:r>
                    <m:r>
                      <a:rPr lang="en-US" sz="2000" b="0" i="1" smtClean="0">
                        <a:solidFill>
                          <a:srgbClr val="000000"/>
                        </a:solidFill>
                        <a:latin typeface="Cambria Math" panose="02040503050406030204" pitchFamily="18" charset="0"/>
                        <a:cs typeface="Calibri" panose="020F0502020204030204" pitchFamily="34" charset="0"/>
                        <a:sym typeface="Calibri"/>
                      </a:rPr>
                      <m:t>𝑚𝐴</m:t>
                    </m:r>
                  </m:oMath>
                </a14:m>
                <a:r>
                  <a:rPr lang="en-US" sz="2000" dirty="0">
                    <a:solidFill>
                      <a:srgbClr val="000000"/>
                    </a:solidFill>
                    <a:latin typeface="Calibri" panose="020F0502020204030204" pitchFamily="34" charset="0"/>
                    <a:cs typeface="Calibri" panose="020F0502020204030204" pitchFamily="34"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𝑑</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𝑎</m:t>
                        </m:r>
                      </m:sub>
                    </m:sSub>
                    <m:r>
                      <a:rPr lang="en-US" sz="2000" b="0" i="1" smtClean="0">
                        <a:solidFill>
                          <a:srgbClr val="000000"/>
                        </a:solidFill>
                        <a:latin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cs typeface="Calibri" panose="020F0502020204030204" pitchFamily="34" charset="0"/>
                        <a:sym typeface="Calibri"/>
                      </a:rPr>
                      <m:t>=690</m:t>
                    </m:r>
                    <m:r>
                      <a:rPr lang="en-US" sz="2000" b="0" i="1" smtClean="0">
                        <a:solidFill>
                          <a:srgbClr val="000000"/>
                        </a:solidFill>
                        <a:latin typeface="Cambria Math" panose="02040503050406030204" pitchFamily="18" charset="0"/>
                        <a:cs typeface="Calibri" panose="020F0502020204030204" pitchFamily="34" charset="0"/>
                        <a:sym typeface="Calibri"/>
                      </a:rPr>
                      <m:t>𝑚𝑊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cs typeface="Calibri" panose="020F0502020204030204" pitchFamily="34" charset="0"/>
                            <a:sym typeface="Calibri"/>
                          </a:rPr>
                          <m:t>𝑜</m:t>
                        </m:r>
                      </m:sub>
                    </m:sSub>
                    <m:r>
                      <a:rPr lang="en-US" sz="2000" i="1">
                        <a:solidFill>
                          <a:srgbClr val="000000"/>
                        </a:solidFill>
                        <a:latin typeface="Cambria Math" panose="02040503050406030204" pitchFamily="18" charset="0"/>
                        <a:cs typeface="Calibri" panose="020F0502020204030204" pitchFamily="34" charset="0"/>
                        <a:sym typeface="Calibri"/>
                      </a:rPr>
                      <m:t>=</m:t>
                    </m:r>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cs typeface="Calibri" panose="020F0502020204030204" pitchFamily="34" charset="0"/>
                            <a:sym typeface="Calibri"/>
                          </a:rPr>
                          <m:t>𝑐𝑐</m:t>
                        </m:r>
                      </m:sub>
                    </m:sSub>
                    <m:sSub>
                      <m:sSubPr>
                        <m:ctrlPr>
                          <a:rPr lang="en-US" sz="2000" i="1">
                            <a:solidFill>
                              <a:srgbClr val="000000"/>
                            </a:solidFill>
                            <a:latin typeface="Cambria Math" panose="02040503050406030204" pitchFamily="18" charset="0"/>
                            <a:cs typeface="Calibri" panose="020F0502020204030204" pitchFamily="34" charset="0"/>
                            <a:sym typeface="Calibri"/>
                          </a:rPr>
                        </m:ctrlPr>
                      </m:sSubPr>
                      <m:e>
                        <m:r>
                          <a:rPr lang="en-US" sz="2000" i="1">
                            <a:solidFill>
                              <a:srgbClr val="000000"/>
                            </a:solidFill>
                            <a:latin typeface="Cambria Math" panose="02040503050406030204" pitchFamily="18" charset="0"/>
                            <a:cs typeface="Calibri" panose="020F0502020204030204" pitchFamily="34" charset="0"/>
                            <a:sym typeface="Calibri"/>
                          </a:rPr>
                          <m:t>𝐼</m:t>
                        </m:r>
                      </m:e>
                      <m:sub>
                        <m:r>
                          <a:rPr lang="en-US" sz="2000" i="1">
                            <a:solidFill>
                              <a:srgbClr val="000000"/>
                            </a:solidFill>
                            <a:latin typeface="Cambria Math" panose="02040503050406030204" pitchFamily="18" charset="0"/>
                            <a:cs typeface="Calibri" panose="020F0502020204030204" pitchFamily="34" charset="0"/>
                            <a:sym typeface="Calibri"/>
                          </a:rPr>
                          <m:t>0</m:t>
                        </m:r>
                      </m:sub>
                    </m:sSub>
                    <m:r>
                      <a:rPr lang="en-US" sz="2000" b="0" i="1" smtClean="0">
                        <a:solidFill>
                          <a:srgbClr val="000000"/>
                        </a:solidFill>
                        <a:latin typeface="Cambria Math" panose="02040503050406030204" pitchFamily="18" charset="0"/>
                        <a:cs typeface="Calibri" panose="020F0502020204030204" pitchFamily="34" charset="0"/>
                        <a:sym typeface="Calibri"/>
                      </a:rPr>
                      <m:t>=3.2</m:t>
                    </m:r>
                    <m:r>
                      <a:rPr lang="en-US" sz="2000" b="0" i="1" smtClean="0">
                        <a:solidFill>
                          <a:srgbClr val="000000"/>
                        </a:solidFill>
                        <a:latin typeface="Cambria Math" panose="02040503050406030204" pitchFamily="18" charset="0"/>
                        <a:cs typeface="Calibri" panose="020F0502020204030204" pitchFamily="34" charset="0"/>
                        <a:sym typeface="Calibri"/>
                      </a:rPr>
                      <m:t>𝑊</m:t>
                    </m:r>
                    <m:r>
                      <a:rPr lang="en-US" sz="2000" b="0" i="0" smtClean="0">
                        <a:solidFill>
                          <a:srgbClr val="000000"/>
                        </a:solidFill>
                        <a:latin typeface="Cambria Math" panose="02040503050406030204" pitchFamily="18" charset="0"/>
                        <a:cs typeface="Calibri" panose="020F0502020204030204" pitchFamily="34" charset="0"/>
                        <a:sym typeface="Calibri"/>
                      </a:rPr>
                      <m:t>.</m:t>
                    </m:r>
                  </m:oMath>
                </a14:m>
                <a:r>
                  <a:rPr lang="en-US" sz="2000" b="0" dirty="0">
                    <a:solidFill>
                      <a:srgbClr val="000000"/>
                    </a:solidFill>
                    <a:latin typeface="Calibri" panose="020F0502020204030204" pitchFamily="34" charset="0"/>
                    <a:cs typeface="Calibri" panose="020F0502020204030204" pitchFamily="34" charset="0"/>
                    <a:sym typeface="Calibri"/>
                  </a:rPr>
                  <a:t> </a:t>
                </a:r>
              </a:p>
              <a:p>
                <a:pPr marL="800100" lvl="1" indent="-342900" defTabSz="457200"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panose="020F0502020204030204" pitchFamily="34" charset="0"/>
                        <a:sym typeface="Calibri"/>
                      </a:rPr>
                      <m:t>𝑃</m:t>
                    </m:r>
                    <m:r>
                      <a:rPr lang="en-US" sz="2000" b="0" i="1" smtClean="0">
                        <a:solidFill>
                          <a:srgbClr val="000000"/>
                        </a:solidFill>
                        <a:latin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cs typeface="Calibri" panose="020F0502020204030204" pitchFamily="34" charset="0"/>
                            <a:sym typeface="Calibri"/>
                          </a:rPr>
                        </m:ctrlPr>
                      </m:fPr>
                      <m:num>
                        <m:sSup>
                          <m:sSupPr>
                            <m:ctrlPr>
                              <a:rPr lang="en-US" sz="2000" b="0" i="1" smtClean="0">
                                <a:solidFill>
                                  <a:srgbClr val="000000"/>
                                </a:solidFill>
                                <a:latin typeface="Cambria Math" panose="02040503050406030204" pitchFamily="18" charset="0"/>
                                <a:cs typeface="Calibri" panose="020F0502020204030204" pitchFamily="34" charset="0"/>
                                <a:sym typeface="Calibri"/>
                              </a:rPr>
                            </m:ctrlPr>
                          </m:sSupPr>
                          <m:e>
                            <m:r>
                              <a:rPr lang="en-US" sz="2000" b="0" i="1" smtClean="0">
                                <a:solidFill>
                                  <a:srgbClr val="000000"/>
                                </a:solidFill>
                                <a:latin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𝜋</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𝑐𝑐</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𝑜𝑛</m:t>
                                </m:r>
                              </m:sub>
                            </m:s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r>
                              <a:rPr lang="en-US" sz="2000" b="0" i="1" smtClean="0">
                                <a:solidFill>
                                  <a:srgbClr val="000000"/>
                                </a:solidFill>
                                <a:latin typeface="Cambria Math" panose="02040503050406030204" pitchFamily="18" charset="0"/>
                                <a:cs typeface="Calibri" panose="020F0502020204030204" pitchFamily="34" charset="0"/>
                                <a:sym typeface="Calibri"/>
                              </a:rPr>
                              <m:t>)</m:t>
                            </m:r>
                          </m:e>
                          <m:sup>
                            <m:r>
                              <a:rPr lang="en-US" sz="2000" b="0" i="1" smtClean="0">
                                <a:solidFill>
                                  <a:srgbClr val="000000"/>
                                </a:solidFill>
                                <a:latin typeface="Cambria Math" panose="02040503050406030204" pitchFamily="18" charset="0"/>
                                <a:cs typeface="Calibri" panose="020F0502020204030204" pitchFamily="34" charset="0"/>
                                <a:sym typeface="Calibri"/>
                              </a:rPr>
                              <m:t>2</m:t>
                            </m:r>
                          </m:sup>
                        </m:sSup>
                      </m:num>
                      <m:den>
                        <m:r>
                          <a:rPr lang="en-US" sz="2000" b="0" i="1" smtClean="0">
                            <a:solidFill>
                              <a:srgbClr val="000000"/>
                            </a:solidFill>
                            <a:latin typeface="Cambria Math" panose="02040503050406030204" pitchFamily="18" charset="0"/>
                            <a:cs typeface="Calibri" panose="020F0502020204030204" pitchFamily="34" charset="0"/>
                            <a:sym typeface="Calibri"/>
                          </a:rPr>
                          <m:t>8</m:t>
                        </m:r>
                        <m:r>
                          <a:rPr lang="en-US" sz="2000" b="0" i="1" smtClean="0">
                            <a:solidFill>
                              <a:srgbClr val="000000"/>
                            </a:solidFill>
                            <a:latin typeface="Cambria Math" panose="02040503050406030204" pitchFamily="18" charset="0"/>
                            <a:cs typeface="Calibri" panose="020F0502020204030204" pitchFamily="34" charset="0"/>
                            <a:sym typeface="Calibri"/>
                          </a:rPr>
                          <m:t>𝑅</m:t>
                        </m:r>
                      </m:den>
                    </m:f>
                    <m:r>
                      <a:rPr lang="en-US" sz="2000" b="0" i="1" smtClean="0">
                        <a:solidFill>
                          <a:srgbClr val="000000"/>
                        </a:solidFill>
                        <a:latin typeface="Cambria Math" panose="02040503050406030204" pitchFamily="18" charset="0"/>
                        <a:cs typeface="Calibri" panose="020F0502020204030204" pitchFamily="34" charset="0"/>
                        <a:sym typeface="Calibri"/>
                      </a:rPr>
                      <m:t>= 2.6</m:t>
                    </m:r>
                    <m:r>
                      <a:rPr lang="en-US" sz="2000" b="0" i="1" smtClean="0">
                        <a:solidFill>
                          <a:srgbClr val="000000"/>
                        </a:solidFill>
                        <a:latin typeface="Cambria Math" panose="02040503050406030204" pitchFamily="18" charset="0"/>
                        <a:cs typeface="Calibri" panose="020F0502020204030204" pitchFamily="34"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Find pp output voltages or 5, 10, 15, 20, 25 and 30V.  Calculate power supply current subtracting 2mA for regulator</a:t>
                </a:r>
              </a:p>
              <a:p>
                <a:pPr marL="342900" indent="-342900" defTabSz="457200" hangingPunct="0">
                  <a:buFont typeface="+mj-lt"/>
                  <a:buAutoNum type="arabicPeriod"/>
                </a:pPr>
                <a:r>
                  <a:rPr lang="en-US" sz="2000" dirty="0">
                    <a:solidFill>
                      <a:srgbClr val="000000"/>
                    </a:solidFill>
                    <a:latin typeface="Calibri" panose="020F0502020204030204" pitchFamily="34" charset="0"/>
                    <a:cs typeface="Calibri" panose="020F0502020204030204" pitchFamily="34" charset="0"/>
                    <a:sym typeface="Calibri"/>
                  </a:rPr>
                  <a:t>Calculate the output power, efficiency and and dissipation power.</a:t>
                </a:r>
              </a:p>
              <a:p>
                <a:pPr marL="800100" lvl="1" indent="-342900" defTabSz="457200"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𝑑</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𝑃</m:t>
                        </m:r>
                      </m:e>
                      <m:sub>
                        <m:r>
                          <a:rPr lang="en-US" sz="2000" i="1">
                            <a:solidFill>
                              <a:srgbClr val="000000"/>
                            </a:solidFill>
                            <a:latin typeface="Cambria Math" panose="02040503050406030204" pitchFamily="18" charset="0"/>
                            <a:ea typeface="Cambria Math" panose="02040503050406030204" pitchFamily="18" charset="0"/>
                            <a:sym typeface="Calibri"/>
                          </a:rPr>
                          <m:t>0</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𝑃</m:t>
                    </m:r>
                    <m:r>
                      <a:rPr lang="en-US" sz="2000" i="1">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𝑊</m:t>
                    </m:r>
                    <m:r>
                      <a:rPr lang="en-US" sz="2000" i="1">
                        <a:solidFill>
                          <a:srgbClr val="000000"/>
                        </a:solidFill>
                        <a:latin typeface="Cambria Math" panose="02040503050406030204" pitchFamily="18" charset="0"/>
                        <a:ea typeface="Cambria Math" panose="02040503050406030204" pitchFamily="18" charset="0"/>
                        <a:sym typeface="Calibri"/>
                      </a:rPr>
                      <m:t>−2.5</m:t>
                    </m:r>
                    <m:r>
                      <a:rPr lang="en-US" sz="2000" i="1">
                        <a:solidFill>
                          <a:srgbClr val="000000"/>
                        </a:solidFill>
                        <a:latin typeface="Cambria Math" panose="02040503050406030204" pitchFamily="18" charset="0"/>
                        <a:ea typeface="Cambria Math" panose="02040503050406030204" pitchFamily="18" charset="0"/>
                        <a:sym typeface="Calibri"/>
                      </a:rPr>
                      <m:t>𝑊</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800100" lvl="1" indent="-342900" defTabSz="457200" hangingPunct="0">
                  <a:buFont typeface="Arial" panose="020B0604020202020204" pitchFamily="34" charset="0"/>
                  <a:buChar char="•"/>
                </a:pP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𝜂</m:t>
                    </m:r>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num>
                      <m:den>
                        <m:sSub>
                          <m:sSub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𝑃</m:t>
                            </m:r>
                          </m:e>
                          <m:sub>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0</m:t>
                            </m:r>
                          </m:sub>
                        </m:sSub>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 </m:t>
                    </m:r>
                    <m:f>
                      <m:fPr>
                        <m:ctrlP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2.5</m:t>
                        </m:r>
                      </m:num>
                      <m:den>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3.2</m:t>
                        </m:r>
                      </m:den>
                    </m:f>
                    <m:r>
                      <a:rPr lang="en-US" sz="2000" b="0" i="1" smtClean="0">
                        <a:solidFill>
                          <a:srgbClr val="000000"/>
                        </a:solidFill>
                        <a:latin typeface="Cambria Math" panose="02040503050406030204" pitchFamily="18" charset="0"/>
                        <a:ea typeface="Cambria Math" panose="02040503050406030204" pitchFamily="18" charset="0"/>
                        <a:cs typeface="Calibri" panose="020F0502020204030204" pitchFamily="34" charset="0"/>
                        <a:sym typeface="Calibri"/>
                      </a:rPr>
                      <m:t>=.78</m:t>
                    </m:r>
                  </m:oMath>
                </a14:m>
                <a:endParaRPr lang="en-US" sz="2000" dirty="0">
                  <a:solidFill>
                    <a:srgbClr val="000000"/>
                  </a:solidFill>
                  <a:latin typeface="Calibri" panose="020F0502020204030204" pitchFamily="34" charset="0"/>
                  <a:cs typeface="Calibri" panose="020F0502020204030204" pitchFamily="34" charset="0"/>
                  <a:sym typeface="Calibri"/>
                </a:endParaRPr>
              </a:p>
              <a:p>
                <a:pPr marL="285750" indent="-285750" defTabSz="45720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p:txBody>
          </p:sp>
        </mc:Choice>
        <mc:Fallback>
          <p:sp>
            <p:nvSpPr>
              <p:cNvPr id="104" name="TextBox 103">
                <a:extLst>
                  <a:ext uri="{FF2B5EF4-FFF2-40B4-BE49-F238E27FC236}">
                    <a16:creationId xmlns:a16="http://schemas.microsoft.com/office/drawing/2014/main" id="{33E86ADB-980E-C44B-8FC9-22AF91E1FC28}"/>
                  </a:ext>
                </a:extLst>
              </p:cNvPr>
              <p:cNvSpPr txBox="1">
                <a:spLocks noRot="1" noChangeAspect="1" noMove="1" noResize="1" noEditPoints="1" noAdjustHandles="1" noChangeArrowheads="1" noChangeShapeType="1" noTextEdit="1"/>
              </p:cNvSpPr>
              <p:nvPr/>
            </p:nvSpPr>
            <p:spPr>
              <a:xfrm>
                <a:off x="318832" y="1376062"/>
                <a:ext cx="8009071" cy="5270357"/>
              </a:xfrm>
              <a:prstGeom prst="rect">
                <a:avLst/>
              </a:prstGeom>
              <a:blipFill>
                <a:blip r:embed="rId5"/>
                <a:stretch>
                  <a:fillRect l="-1266"/>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754266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Thermal modelling</a:t>
            </a:r>
            <a:endParaRPr sz="44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652208" y="1555814"/>
                <a:ext cx="10804004" cy="42905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oMath>
                </a14:m>
                <a:r>
                  <a:rPr lang="en-US" sz="2000" dirty="0">
                    <a:solidFill>
                      <a:srgbClr val="000000"/>
                    </a:solidFill>
                    <a:latin typeface="Calibri"/>
                    <a:ea typeface="Calibri"/>
                    <a:cs typeface="Calibri"/>
                    <a:sym typeface="Calibri"/>
                  </a:rPr>
                  <a:t> is heat sink temperature,</a:t>
                </a:r>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r>
                  <a:rPr lang="en-US" sz="2000" dirty="0">
                    <a:solidFill>
                      <a:srgbClr val="000000"/>
                    </a:solidFill>
                    <a:ea typeface="Calibri"/>
                    <a:cs typeface="Calibri"/>
                    <a:sym typeface="Calibri"/>
                  </a:rPr>
                  <a:t> is ambient temperature,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is power dissipated.</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resistance</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r>
                  <a:rPr lang="en-US" sz="2000" dirty="0">
                    <a:solidFill>
                      <a:srgbClr val="000000"/>
                    </a:solidFill>
                    <a:ea typeface="Calibri"/>
                    <a:cs typeface="Calibri"/>
                    <a:sym typeface="Calibri"/>
                  </a:rPr>
                  <a:t> , </a:t>
                </a: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is the thermal capacitance</a:t>
                </a:r>
                <a:endParaRPr lang="en-US" sz="2000" b="0" dirty="0">
                  <a:solidFill>
                    <a:srgbClr val="000000"/>
                  </a:solidFill>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den>
                    </m:f>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r>
                  <a:rPr lang="en-US" sz="2000" dirty="0">
                    <a:solidFill>
                      <a:srgbClr val="000000"/>
                    </a:solidFill>
                    <a:ea typeface="Calibri"/>
                    <a:cs typeface="Calibri"/>
                    <a:sym typeface="Calibri"/>
                  </a:rPr>
                  <a:t> is the junction temperature</a:t>
                </a: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𝑓</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e>
                    </m:acc>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𝑓</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𝑓</m:t>
                        </m:r>
                      </m:e>
                      <m:sub>
                        <m:r>
                          <a:rPr lang="en-US" sz="2000" b="0" i="1" smtClean="0">
                            <a:solidFill>
                              <a:srgbClr val="000000"/>
                            </a:solidFill>
                            <a:latin typeface="Cambria Math" panose="02040503050406030204" pitchFamily="18" charset="0"/>
                            <a:cs typeface="Calibri"/>
                            <a:sym typeface="Calibri"/>
                          </a:rPr>
                          <m:t>0</m:t>
                        </m:r>
                      </m:sub>
                    </m:sSub>
                    <m:sSup>
                      <m:sSupPr>
                        <m:ctrlPr>
                          <a:rPr lang="en-US" sz="2000" b="0" i="1" smtClean="0">
                            <a:solidFill>
                              <a:srgbClr val="000000"/>
                            </a:solidFill>
                            <a:latin typeface="Cambria Math" panose="02040503050406030204" pitchFamily="18" charset="0"/>
                            <a:cs typeface="Calibri"/>
                            <a:sym typeface="Calibri"/>
                          </a:rPr>
                        </m:ctrlPr>
                      </m:sSupPr>
                      <m:e>
                        <m:r>
                          <a:rPr lang="en-US" sz="2000" b="0" i="1" smtClean="0">
                            <a:solidFill>
                              <a:srgbClr val="000000"/>
                            </a:solidFill>
                            <a:latin typeface="Cambria Math" panose="02040503050406030204" pitchFamily="18" charset="0"/>
                            <a:cs typeface="Calibri"/>
                            <a:sym typeface="Calibri"/>
                          </a:rPr>
                          <m:t>𝑒</m:t>
                        </m:r>
                      </m:e>
                      <m:sup>
                        <m:r>
                          <a:rPr lang="en-US" sz="2000" b="0" i="1" smtClean="0">
                            <a:solidFill>
                              <a:srgbClr val="000000"/>
                            </a:solidFill>
                            <a:latin typeface="Cambria Math" panose="02040503050406030204" pitchFamily="18" charset="0"/>
                            <a:cs typeface="Calibri"/>
                            <a:sym typeface="Calibri"/>
                          </a:rPr>
                          <m:t>−</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𝑡</m:t>
                            </m:r>
                          </m:num>
                          <m:den>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r>
                      <a:rPr lang="en-US" sz="2000" b="0" i="1" smtClean="0">
                        <a:solidFill>
                          <a:srgbClr val="000000"/>
                        </a:solidFill>
                        <a:latin typeface="Cambria Math" panose="02040503050406030204" pitchFamily="18" charset="0"/>
                        <a:cs typeface="Calibri"/>
                        <a:sym typeface="Calibri"/>
                      </a:rPr>
                      <m:t>= </m:t>
                    </m:r>
                    <m:f>
                      <m:fPr>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num>
                      <m:den>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den>
                    </m:f>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acc>
                      <m:accPr>
                        <m:chr m:val="̇"/>
                        <m:ctrlPr>
                          <a:rPr lang="en-US" sz="2000" b="0" i="1" smtClean="0">
                            <a:solidFill>
                              <a:srgbClr val="000000"/>
                            </a:solidFill>
                            <a:latin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cs typeface="Calibri"/>
                            <a:sym typeface="Calibri"/>
                          </a:rPr>
                          <m:t>𝑇</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𝑡</m:t>
                        </m:r>
                        <m:r>
                          <a:rPr lang="en-US" sz="2000" b="0" i="1" smtClean="0">
                            <a:solidFill>
                              <a:srgbClr val="000000"/>
                            </a:solidFill>
                            <a:latin typeface="Cambria Math" panose="02040503050406030204" pitchFamily="18" charset="0"/>
                            <a:cs typeface="Calibri"/>
                            <a:sym typeface="Calibri"/>
                          </a:rPr>
                          <m:t>)</m:t>
                        </m:r>
                      </m:e>
                    </m:acc>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𝜏</m:t>
                    </m:r>
                    <m:acc>
                      <m:accPr>
                        <m:chr m:val="̇"/>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acc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e>
                        </m:d>
                      </m:e>
                    </m:acc>
                    <m:r>
                      <a:rPr lang="en-US" sz="2000" b="0" i="1" smtClean="0">
                        <a:solidFill>
                          <a:srgbClr val="000000"/>
                        </a:solidFill>
                        <a:latin typeface="Cambria Math" panose="02040503050406030204" pitchFamily="18" charset="0"/>
                        <a:cs typeface="Calibri"/>
                        <a:sym typeface="Calibri"/>
                      </a:rPr>
                      <m:t>= </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ea typeface="Calibri"/>
                    <a:cs typeface="Calibri"/>
                    <a:sym typeface="Calibri"/>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𝜏</m:t>
                    </m:r>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sSub>
                      <m:sSubPr>
                        <m:ctrlP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𝑡</m:t>
                        </m:r>
                      </m:sub>
                    </m:sSub>
                  </m:oMath>
                </a14:m>
                <a:r>
                  <a:rPr lang="en-US" sz="2000" dirty="0">
                    <a:solidFill>
                      <a:srgbClr val="000000"/>
                    </a:solidFill>
                    <a:ea typeface="Calibri"/>
                    <a:cs typeface="Calibri"/>
                    <a:sym typeface="Calibri"/>
                  </a:rPr>
                  <a:t>.</a:t>
                </a: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0</m:t>
                        </m:r>
                      </m:sub>
                    </m:sSub>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ea typeface="Calibri"/>
                        <a:cs typeface="Calibri"/>
                        <a:sym typeface="Calibri"/>
                      </a:rPr>
                      <m:t>𝑇</m:t>
                    </m:r>
                    <m:d>
                      <m:dPr>
                        <m:ctrlPr>
                          <a:rPr lang="en-US" sz="2000" b="0" i="1" smtClean="0">
                            <a:solidFill>
                              <a:srgbClr val="000000"/>
                            </a:solidFill>
                            <a:latin typeface="Cambria Math" panose="02040503050406030204" pitchFamily="18" charset="0"/>
                            <a:ea typeface="Calibri"/>
                            <a:cs typeface="Calibri"/>
                            <a:sym typeface="Calibri"/>
                          </a:rPr>
                        </m:ctrlPr>
                      </m:dPr>
                      <m:e>
                        <m:r>
                          <a:rPr lang="en-US" sz="2000" b="0" i="1" smtClean="0">
                            <a:solidFill>
                              <a:srgbClr val="000000"/>
                            </a:solidFill>
                            <a:latin typeface="Cambria Math" panose="02040503050406030204" pitchFamily="18" charset="0"/>
                            <a:ea typeface="Calibri"/>
                            <a:cs typeface="Calibri"/>
                            <a:sym typeface="Calibri"/>
                          </a:rPr>
                          <m:t>𝑡</m:t>
                        </m:r>
                      </m:e>
                    </m:d>
                    <m:r>
                      <a:rPr lang="en-US" sz="2000" b="0" i="1" smtClean="0">
                        <a:solidFill>
                          <a:srgbClr val="000000"/>
                        </a:solidFill>
                        <a:latin typeface="Cambria Math" panose="02040503050406030204" pitchFamily="18" charset="0"/>
                        <a:ea typeface="Calibri"/>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sub>
                    </m:sSub>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sSup>
                      <m:sSupPr>
                        <m:ctrlPr>
                          <a:rPr lang="en-US" sz="2000" i="1">
                            <a:solidFill>
                              <a:srgbClr val="000000"/>
                            </a:solidFill>
                            <a:latin typeface="Cambria Math" panose="02040503050406030204" pitchFamily="18" charset="0"/>
                            <a:cs typeface="Calibri"/>
                            <a:sym typeface="Calibri"/>
                          </a:rPr>
                        </m:ctrlPr>
                      </m:sSupPr>
                      <m:e>
                        <m:r>
                          <a:rPr lang="en-US" sz="2000" i="1">
                            <a:solidFill>
                              <a:srgbClr val="000000"/>
                            </a:solidFill>
                            <a:latin typeface="Cambria Math" panose="02040503050406030204" pitchFamily="18" charset="0"/>
                            <a:cs typeface="Calibri"/>
                            <a:sym typeface="Calibri"/>
                          </a:rPr>
                          <m:t>𝑒</m:t>
                        </m:r>
                      </m:e>
                      <m:sup>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𝑡</m:t>
                            </m:r>
                          </m:num>
                          <m:den>
                            <m:r>
                              <a:rPr lang="en-US" sz="2000" i="1">
                                <a:solidFill>
                                  <a:srgbClr val="000000"/>
                                </a:solidFill>
                                <a:latin typeface="Cambria Math" panose="02040503050406030204" pitchFamily="18" charset="0"/>
                                <a:ea typeface="Cambria Math" panose="02040503050406030204" pitchFamily="18" charset="0"/>
                                <a:cs typeface="Calibri"/>
                                <a:sym typeface="Calibri"/>
                              </a:rPr>
                              <m:t>𝜏</m:t>
                            </m:r>
                          </m:den>
                        </m:f>
                      </m:sup>
                    </m:sSup>
                  </m:oMath>
                </a14:m>
                <a:endParaRPr lang="en-US" sz="2000" dirty="0">
                  <a:solidFill>
                    <a:srgbClr val="000000"/>
                  </a:solidFill>
                  <a:ea typeface="Calibri"/>
                  <a:cs typeface="Calibri"/>
                  <a:sym typeface="Calibri"/>
                </a:endParaRPr>
              </a:p>
              <a:p>
                <a:pPr marL="285750"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𝑇</m:t>
                    </m:r>
                    <m:d>
                      <m:dPr>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𝑡</m:t>
                        </m:r>
                      </m:e>
                    </m:d>
                    <m:r>
                      <a:rPr lang="en-US" sz="2000" b="0" i="1" smtClean="0">
                        <a:solidFill>
                          <a:srgbClr val="000000"/>
                        </a:solidFill>
                        <a:latin typeface="Cambria Math" panose="02040503050406030204" pitchFamily="18" charset="0"/>
                        <a:cs typeface="Calibri"/>
                        <a:sym typeface="Calibri"/>
                      </a:rPr>
                      <m:t>+</m:t>
                    </m:r>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𝑗</m:t>
                        </m:r>
                      </m:sub>
                    </m:sSub>
                    <m:sSub>
                      <m:sSubPr>
                        <m:ctrlPr>
                          <a:rPr lang="en-US" sz="2000" b="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𝑃</m:t>
                        </m:r>
                      </m:e>
                      <m:sub>
                        <m:r>
                          <a:rPr lang="en-US" sz="2000" b="0" i="1" smtClean="0">
                            <a:solidFill>
                              <a:srgbClr val="000000"/>
                            </a:solidFill>
                            <a:latin typeface="Cambria Math" panose="02040503050406030204" pitchFamily="18" charset="0"/>
                            <a:cs typeface="Calibri"/>
                            <a:sym typeface="Calibri"/>
                          </a:rPr>
                          <m:t>𝑑</m:t>
                        </m:r>
                      </m:sub>
                    </m:sSub>
                  </m:oMath>
                </a14:m>
                <a:endParaRPr lang="en-US" sz="2000" dirty="0">
                  <a:solidFill>
                    <a:srgbClr val="000000"/>
                  </a:solidFill>
                  <a:ea typeface="Calibri"/>
                  <a:cs typeface="Calibri"/>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52208" y="1555814"/>
                <a:ext cx="10804004" cy="4290597"/>
              </a:xfrm>
              <a:prstGeom prst="rect">
                <a:avLst/>
              </a:prstGeom>
              <a:blipFill>
                <a:blip r:embed="rId3"/>
                <a:stretch>
                  <a:fillRect l="-940" t="-590"/>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r>
              <a:rPr lang="en-US" dirty="0">
                <a:solidFill>
                  <a:schemeClr val="tx1"/>
                </a:solidFill>
              </a:rPr>
              <a:t>77</a:t>
            </a:r>
          </a:p>
        </p:txBody>
      </p:sp>
    </p:spTree>
    <p:extLst>
      <p:ext uri="{BB962C8B-B14F-4D97-AF65-F5344CB8AC3E}">
        <p14:creationId xmlns:p14="http://schemas.microsoft.com/office/powerpoint/2010/main" val="3686940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24214" y="124755"/>
            <a:ext cx="1191095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25: Thermal modelling</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639850" y="2029315"/>
                <a:ext cx="10053251" cy="36829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latin typeface="Calibri"/>
                    <a:ea typeface="Calibri"/>
                    <a:cs typeface="Calibri"/>
                    <a:sym typeface="Calibri"/>
                  </a:rPr>
                  <a:t>For Motorola 2N3553,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r>
                      <a:rPr lang="en-US" sz="2000" b="0" i="1" smtClean="0">
                        <a:solidFill>
                          <a:srgbClr val="000000"/>
                        </a:solidFill>
                        <a:latin typeface="Cambria Math" panose="02040503050406030204" pitchFamily="18" charset="0"/>
                        <a:cs typeface="Calibri"/>
                        <a:sym typeface="Calibri"/>
                      </a:rPr>
                      <m:t>=25</m:t>
                    </m:r>
                    <m:f>
                      <m:fPr>
                        <m:type m:val="skw"/>
                        <m:ctrlPr>
                          <a:rPr lang="en-US" sz="2000" b="0" i="1" smtClean="0">
                            <a:solidFill>
                              <a:srgbClr val="000000"/>
                            </a:solidFill>
                            <a:latin typeface="Cambria Math" panose="02040503050406030204" pitchFamily="18" charset="0"/>
                            <a:cs typeface="Calibri"/>
                            <a:sym typeface="Calibri"/>
                          </a:rPr>
                        </m:ctrlPr>
                      </m:fPr>
                      <m:num>
                        <m:r>
                          <a:rPr lang="en-US" sz="2000" b="0" i="1" smtClean="0">
                            <a:solidFill>
                              <a:srgbClr val="000000"/>
                            </a:solidFill>
                            <a:latin typeface="Cambria Math" panose="02040503050406030204" pitchFamily="18" charset="0"/>
                            <a:cs typeface="Calibri"/>
                            <a:sym typeface="Calibri"/>
                          </a:rPr>
                          <m:t>𝐶</m:t>
                        </m:r>
                      </m:num>
                      <m:den>
                        <m:r>
                          <a:rPr lang="en-US" sz="2000" b="0" i="1" smtClean="0">
                            <a:solidFill>
                              <a:srgbClr val="000000"/>
                            </a:solidFill>
                            <a:latin typeface="Cambria Math" panose="02040503050406030204" pitchFamily="18" charset="0"/>
                            <a:cs typeface="Calibri"/>
                            <a:sym typeface="Calibri"/>
                          </a:rPr>
                          <m:t>𝑊</m:t>
                        </m:r>
                      </m:den>
                    </m:f>
                  </m:oMath>
                </a14:m>
                <a:endParaRPr lang="en-US" sz="2000" dirty="0">
                  <a:solidFill>
                    <a:srgbClr val="000000"/>
                  </a:solidFill>
                  <a:latin typeface="Calibri"/>
                  <a:ea typeface="Calibri"/>
                  <a:cs typeface="Calibri"/>
                  <a:sym typeface="Calibri"/>
                </a:endParaRPr>
              </a:p>
              <a:p>
                <a:pPr defTabSz="457200" latinLnBrk="1" hangingPunct="0"/>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Measure ambient temperature</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Turn function generator until output is 30V</a:t>
                </a:r>
                <a:r>
                  <a:rPr lang="en-US" sz="2000" baseline="-25000" dirty="0">
                    <a:solidFill>
                      <a:srgbClr val="000000"/>
                    </a:solidFill>
                    <a:latin typeface="Calibri"/>
                    <a:ea typeface="Calibri"/>
                    <a:cs typeface="Calibri"/>
                    <a:sym typeface="Calibri"/>
                  </a:rPr>
                  <a:t>pp</a:t>
                </a: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After 20 minutes,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i="1" smtClean="0">
                            <a:solidFill>
                              <a:srgbClr val="000000"/>
                            </a:solidFill>
                            <a:latin typeface="Cambria Math" panose="02040503050406030204" pitchFamily="18" charset="0"/>
                            <a:ea typeface="Cambria Math" panose="02040503050406030204" pitchFamily="18" charset="0"/>
                            <a:cs typeface="Calibri"/>
                            <a:sym typeface="Calibri"/>
                          </a:rPr>
                          <m:t>∞</m:t>
                        </m:r>
                      </m:sub>
                    </m:sSub>
                  </m:oMath>
                </a14:m>
                <a:r>
                  <a:rPr lang="en-US" sz="2000" dirty="0">
                    <a:solidFill>
                      <a:srgbClr val="000000"/>
                    </a:solidFill>
                    <a:latin typeface="Calibri"/>
                    <a:ea typeface="Calibri"/>
                    <a:cs typeface="Calibri"/>
                    <a:sym typeface="Calibri"/>
                  </a:rPr>
                  <a:t>.  Use this to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𝑅</m:t>
                        </m:r>
                      </m:e>
                      <m:sub>
                        <m:r>
                          <a:rPr lang="en-US" sz="2000" b="0" i="1" smtClean="0">
                            <a:solidFill>
                              <a:srgbClr val="000000"/>
                            </a:solidFill>
                            <a:latin typeface="Cambria Math" panose="02040503050406030204" pitchFamily="18" charset="0"/>
                            <a:cs typeface="Calibri"/>
                            <a:sym typeface="Calibri"/>
                          </a:rPr>
                          <m:t>𝑡</m:t>
                        </m:r>
                      </m:sub>
                    </m:sSub>
                  </m:oMath>
                </a14:m>
                <a:r>
                  <a:rPr lang="en-US" sz="2000" dirty="0">
                    <a:solidFill>
                      <a:srgbClr val="000000"/>
                    </a:solidFill>
                    <a:latin typeface="Calibri"/>
                    <a:ea typeface="Calibri"/>
                    <a:cs typeface="Calibri"/>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𝑇</m:t>
                        </m:r>
                      </m:e>
                      <m:sub>
                        <m:r>
                          <a:rPr lang="en-US" sz="2000" b="0" i="1" smtClean="0">
                            <a:solidFill>
                              <a:srgbClr val="000000"/>
                            </a:solidFill>
                            <a:latin typeface="Cambria Math" panose="02040503050406030204" pitchFamily="18" charset="0"/>
                            <a:cs typeface="Calibri"/>
                            <a:sym typeface="Calibri"/>
                          </a:rPr>
                          <m:t>𝑗</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r>
                  <a:rPr lang="en-US" sz="2000" dirty="0">
                    <a:solidFill>
                      <a:srgbClr val="000000"/>
                    </a:solidFill>
                    <a:latin typeface="Calibri"/>
                    <a:ea typeface="Calibri"/>
                    <a:cs typeface="Calibri"/>
                    <a:sym typeface="Calibri"/>
                  </a:rPr>
                  <a:t>Plot heat sink temperature vs time.  Measure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𝑡</m:t>
                        </m:r>
                      </m:e>
                      <m:sub>
                        <m:r>
                          <a:rPr lang="en-US" sz="2000" b="0" i="1" smtClean="0">
                            <a:solidFill>
                              <a:srgbClr val="000000"/>
                            </a:solidFill>
                            <a:latin typeface="Cambria Math" panose="02040503050406030204" pitchFamily="18" charset="0"/>
                            <a:cs typeface="Calibri"/>
                            <a:sym typeface="Calibri"/>
                          </a:rPr>
                          <m:t>2</m:t>
                        </m:r>
                      </m:sub>
                    </m:sSub>
                  </m:oMath>
                </a14:m>
                <a:r>
                  <a:rPr lang="en-US" sz="2000" dirty="0">
                    <a:solidFill>
                      <a:srgbClr val="000000"/>
                    </a:solidFill>
                    <a:latin typeface="Calibri"/>
                    <a:ea typeface="Calibri"/>
                    <a:cs typeface="Calibri"/>
                    <a:sym typeface="Calibri"/>
                  </a:rPr>
                  <a:t> and calculate </a:t>
                </a: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b="0" i="1" smtClean="0">
                            <a:solidFill>
                              <a:srgbClr val="000000"/>
                            </a:solidFill>
                            <a:latin typeface="Cambria Math" panose="02040503050406030204" pitchFamily="18" charset="0"/>
                            <a:cs typeface="Calibri"/>
                            <a:sym typeface="Calibri"/>
                          </a:rPr>
                          <m:t>𝐶</m:t>
                        </m:r>
                      </m:e>
                      <m:sub>
                        <m:r>
                          <a:rPr lang="en-US" sz="2000" b="0" i="1" smtClean="0">
                            <a:solidFill>
                              <a:srgbClr val="000000"/>
                            </a:solidFill>
                            <a:latin typeface="Cambria Math" panose="02040503050406030204" pitchFamily="18" charset="0"/>
                            <a:cs typeface="Calibri"/>
                            <a:sym typeface="Calibri"/>
                          </a:rPr>
                          <m:t>𝑡</m:t>
                        </m:r>
                      </m:sub>
                    </m:sSub>
                  </m:oMath>
                </a14:m>
                <a:endParaRPr lang="en-US" sz="2000" dirty="0">
                  <a:solidFill>
                    <a:srgbClr val="000000"/>
                  </a:solidFill>
                  <a:latin typeface="Calibri"/>
                  <a:ea typeface="Calibri"/>
                  <a:cs typeface="Calibri"/>
                  <a:sym typeface="Calibri"/>
                </a:endParaRPr>
              </a:p>
              <a:p>
                <a:pPr marL="342900" indent="-342900" defTabSz="457200" latinLnBrk="1" hangingPunct="0">
                  <a:buFont typeface="+mj-lt"/>
                  <a:buAutoNum type="arabicPeriod"/>
                </a:pPr>
                <a:endParaRPr lang="en-US" sz="2000" dirty="0">
                  <a:solidFill>
                    <a:srgbClr val="000000"/>
                  </a:solidFill>
                  <a:latin typeface="Calibri"/>
                  <a:ea typeface="Calibri"/>
                  <a:cs typeface="Calibri"/>
                  <a:sym typeface="Calibri"/>
                </a:endParaRPr>
              </a:p>
              <a:p>
                <a:pPr marL="342900" indent="-342900" defTabSz="457200" latinLnBrk="1" hangingPunct="0">
                  <a:buFont typeface="Arial" panose="020B0604020202020204" pitchFamily="34" charset="0"/>
                  <a:buChar char="•"/>
                </a:pPr>
                <a:r>
                  <a:rPr lang="en-US" sz="2000" dirty="0">
                    <a:solidFill>
                      <a:schemeClr val="accent1"/>
                    </a:solidFill>
                    <a:latin typeface="Calibri"/>
                    <a:ea typeface="Calibri"/>
                    <a:cs typeface="Calibri"/>
                    <a:sym typeface="Calibri"/>
                  </a:rPr>
                  <a:t>Need measurements</a:t>
                </a: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639850" y="2029315"/>
                <a:ext cx="10053251" cy="3682991"/>
              </a:xfrm>
              <a:prstGeom prst="rect">
                <a:avLst/>
              </a:prstGeom>
              <a:blipFill>
                <a:blip r:embed="rId3"/>
                <a:stretch>
                  <a:fillRect l="-1136" t="-1271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EFE41F2-5BE5-8944-8C1C-5B4BA337B75E}"/>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85</a:t>
            </a:fld>
            <a:endParaRPr lang="en-US" dirty="0">
              <a:solidFill>
                <a:schemeClr val="tx1"/>
              </a:solidFill>
            </a:endParaRPr>
          </a:p>
        </p:txBody>
      </p:sp>
    </p:spTree>
    <p:extLst>
      <p:ext uri="{BB962C8B-B14F-4D97-AF65-F5344CB8AC3E}">
        <p14:creationId xmlns:p14="http://schemas.microsoft.com/office/powerpoint/2010/main" val="534109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388326" y="163316"/>
            <a:ext cx="10972789"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Clapp oscillator</a:t>
            </a:r>
            <a:endParaRPr sz="4400" dirty="0">
              <a:latin typeface="+mj-lt"/>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331F67-F7D0-754C-9B60-59BD56902535}"/>
                  </a:ext>
                </a:extLst>
              </p:cNvPr>
              <p:cNvSpPr txBox="1"/>
              <p:nvPr/>
            </p:nvSpPr>
            <p:spPr>
              <a:xfrm>
                <a:off x="728438" y="1561282"/>
                <a:ext cx="7034328" cy="4635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Oscillation condition</a:t>
                </a:r>
              </a:p>
              <a:p>
                <a:pPr marL="742950" lvl="1" indent="-285750" defTabSz="457200" latinLnBrk="1" hangingPunct="0">
                  <a:buFont typeface="Arial" panose="020B0604020202020204" pitchFamily="34" charset="0"/>
                  <a:buChar char="•"/>
                </a:pPr>
                <a14:m>
                  <m:oMath xmlns:m="http://schemas.openxmlformats.org/officeDocument/2006/math">
                    <m:r>
                      <a:rPr lang="en-US" sz="2000" b="0" i="1" smtClean="0">
                        <a:solidFill>
                          <a:srgbClr val="000000"/>
                        </a:solidFill>
                        <a:latin typeface="Cambria Math" panose="02040503050406030204" pitchFamily="18" charset="0"/>
                        <a:cs typeface="Calibri"/>
                        <a:sym typeface="Calibri"/>
                      </a:rPr>
                      <m:t>𝐺𝑥</m:t>
                    </m:r>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𝑦</m:t>
                    </m:r>
                  </m:oMath>
                </a14:m>
                <a:r>
                  <a:rPr lang="en-US" sz="2000" dirty="0">
                    <a:solidFill>
                      <a:srgbClr val="000000"/>
                    </a:solidFill>
                    <a:cs typeface="Calibri"/>
                    <a:sym typeface="Calibri"/>
                  </a:rPr>
                  <a:t>, Ly=x</a:t>
                </a:r>
              </a:p>
              <a:p>
                <a:pPr marL="742950" lvl="1" indent="-285750" defTabSz="457200" latinLnBrk="1" hangingPunct="0">
                  <a:buFont typeface="Arial" panose="020B0604020202020204" pitchFamily="34" charset="0"/>
                  <a:buChar char="•"/>
                </a:pPr>
                <a14:m>
                  <m:oMath xmlns:m="http://schemas.openxmlformats.org/officeDocument/2006/math">
                    <m:d>
                      <m:dPr>
                        <m:begChr m:val="|"/>
                        <m:endChr m:val="|"/>
                        <m:ctrlPr>
                          <a:rPr lang="en-US" sz="2000" b="0" i="1" smtClean="0">
                            <a:solidFill>
                              <a:srgbClr val="000000"/>
                            </a:solidFill>
                            <a:latin typeface="Cambria Math" panose="02040503050406030204" pitchFamily="18" charset="0"/>
                            <a:cs typeface="Calibri"/>
                            <a:sym typeface="Calibri"/>
                          </a:rPr>
                        </m:ctrlPr>
                      </m:dPr>
                      <m:e>
                        <m:r>
                          <a:rPr lang="en-US" sz="2000" b="0" i="1" smtClean="0">
                            <a:solidFill>
                              <a:srgbClr val="000000"/>
                            </a:solidFill>
                            <a:latin typeface="Cambria Math" panose="02040503050406030204" pitchFamily="18" charset="0"/>
                            <a:cs typeface="Calibri"/>
                            <a:sym typeface="Calibri"/>
                          </a:rPr>
                          <m:t>𝐺</m:t>
                        </m:r>
                      </m:e>
                    </m:d>
                    <m:r>
                      <a:rPr lang="en-US" sz="2000" b="0" i="1" smtClean="0">
                        <a:solidFill>
                          <a:srgbClr val="000000"/>
                        </a:solidFill>
                        <a:latin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r>
                      <a:rPr lang="en-US" sz="2000" b="0" i="1" smtClean="0">
                        <a:solidFill>
                          <a:srgbClr val="000000"/>
                        </a:solidFill>
                        <a:latin typeface="Cambria Math" panose="02040503050406030204" pitchFamily="18" charset="0"/>
                        <a:cs typeface="Calibri"/>
                        <a:sym typeface="Calibri"/>
                      </a:rPr>
                      <m:t>|</m:t>
                    </m:r>
                  </m:oMath>
                </a14:m>
                <a:r>
                  <a:rPr lang="en-US" sz="2000" dirty="0">
                    <a:solidFill>
                      <a:srgbClr val="000000"/>
                    </a:solidFill>
                    <a:cs typeface="Calibri"/>
                    <a:sym typeface="Calibri"/>
                  </a:rPr>
                  <a:t> and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𝐺</m:t>
                    </m:r>
                    <m:r>
                      <a:rPr lang="en-US" sz="2000" i="1">
                        <a:solidFill>
                          <a:srgbClr val="000000"/>
                        </a:solidFill>
                        <a:latin typeface="Cambria Math" panose="02040503050406030204" pitchFamily="18" charset="0"/>
                        <a:cs typeface="Calibri"/>
                        <a:sym typeface="Calibri"/>
                      </a:rPr>
                      <m:t>=</m:t>
                    </m:r>
                    <m:r>
                      <a:rPr lang="en-US" sz="2000" i="1">
                        <a:solidFill>
                          <a:srgbClr val="000000"/>
                        </a:solidFill>
                        <a:latin typeface="Cambria Math" panose="02040503050406030204" pitchFamily="18" charset="0"/>
                        <a:ea typeface="Cambria Math" panose="02040503050406030204" pitchFamily="18" charset="0"/>
                        <a:cs typeface="Calibri"/>
                        <a:sym typeface="Calibri"/>
                      </a:rPr>
                      <m:t>∠</m:t>
                    </m:r>
                    <m:r>
                      <a:rPr lang="en-US" sz="2000" b="0" i="1" smtClean="0">
                        <a:solidFill>
                          <a:srgbClr val="000000"/>
                        </a:solidFill>
                        <a:latin typeface="Cambria Math" panose="02040503050406030204" pitchFamily="18" charset="0"/>
                        <a:cs typeface="Calibri"/>
                        <a:sym typeface="Calibri"/>
                      </a:rPr>
                      <m:t>𝐿</m:t>
                    </m:r>
                  </m:oMath>
                </a14:m>
                <a:r>
                  <a:rPr lang="en-US" sz="2000" dirty="0">
                    <a:solidFill>
                      <a:srgbClr val="000000"/>
                    </a:solidFill>
                    <a:cs typeface="Calibri"/>
                    <a:sym typeface="Calibri"/>
                  </a:rPr>
                  <a:t> </a:t>
                </a:r>
              </a:p>
              <a:p>
                <a:pPr defTabSz="457200" latinLnBrk="1" hangingPunct="0"/>
                <a:endParaRPr lang="en-US" sz="2000" dirty="0">
                  <a:solidFill>
                    <a:srgbClr val="000000"/>
                  </a:solidFill>
                  <a:cs typeface="Calibri"/>
                  <a:sym typeface="Calibri"/>
                </a:endParaRPr>
              </a:p>
              <a:p>
                <a:pPr marL="285750" indent="-285750" defTabSz="457200" latinLnBrk="1" hangingPunct="0">
                  <a:buFont typeface="Arial" panose="020B0604020202020204" pitchFamily="34" charset="0"/>
                  <a:buChar char="•"/>
                </a:pPr>
                <a:r>
                  <a:rPr lang="en-US" sz="2000" dirty="0">
                    <a:solidFill>
                      <a:srgbClr val="000000"/>
                    </a:solidFill>
                    <a:cs typeface="Calibri"/>
                    <a:sym typeface="Calibri"/>
                  </a:rPr>
                  <a:t>Clapp (circuit on right)</a:t>
                </a:r>
              </a:p>
              <a:p>
                <a:pPr marL="742950" lvl="1" indent="-28575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𝑖</m:t>
                        </m:r>
                      </m:e>
                      <m:sub>
                        <m:r>
                          <a:rPr lang="en-US" sz="2000" i="1">
                            <a:solidFill>
                              <a:srgbClr val="000000"/>
                            </a:solidFill>
                            <a:latin typeface="Cambria Math" panose="02040503050406030204" pitchFamily="18" charset="0"/>
                            <a:cs typeface="Calibri"/>
                            <a:sym typeface="Calibri"/>
                          </a:rPr>
                          <m:t>𝑑</m:t>
                        </m:r>
                      </m:sub>
                    </m:sSub>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𝑔</m:t>
                        </m:r>
                      </m:e>
                      <m:sub>
                        <m:r>
                          <a:rPr lang="en-US" sz="2000" i="1">
                            <a:solidFill>
                              <a:srgbClr val="000000"/>
                            </a:solidFill>
                            <a:latin typeface="Cambria Math" panose="02040503050406030204" pitchFamily="18" charset="0"/>
                            <a:cs typeface="Calibri"/>
                            <a:sym typeface="Calibri"/>
                          </a:rPr>
                          <m:t>𝑚</m:t>
                        </m:r>
                      </m:sub>
                    </m:sSub>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Resonance: </a:t>
                </a:r>
                <a14:m>
                  <m:oMath xmlns:m="http://schemas.openxmlformats.org/officeDocument/2006/math">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3</m:t>
                            </m:r>
                          </m:sub>
                        </m:sSub>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𝑗</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ea typeface="Cambria Math" panose="02040503050406030204" pitchFamily="18" charset="0"/>
                              </a:rPr>
                              <m:t>𝜔</m:t>
                            </m:r>
                          </m:e>
                          <m:sub>
                            <m:r>
                              <a:rPr lang="en-US" sz="2000" i="1">
                                <a:solidFill>
                                  <a:srgbClr val="000000"/>
                                </a:solidFill>
                                <a:latin typeface="Cambria Math" panose="02040503050406030204" pitchFamily="18" charset="0"/>
                              </a:rPr>
                              <m:t>0</m:t>
                            </m:r>
                          </m:sub>
                        </m:s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e>
                      <m:sub>
                        <m:r>
                          <a:rPr lang="en-US" sz="2000" i="1">
                            <a:solidFill>
                              <a:srgbClr val="000000"/>
                            </a:solidFill>
                            <a:latin typeface="Cambria Math" panose="02040503050406030204" pitchFamily="18" charset="0"/>
                            <a:cs typeface="Calibri"/>
                            <a:sym typeface="Calibri"/>
                          </a:rPr>
                          <m:t>0</m:t>
                        </m:r>
                      </m:sub>
                    </m:sSub>
                    <m:r>
                      <a:rPr lang="en-US" sz="2000" i="1">
                        <a:solidFill>
                          <a:srgbClr val="000000"/>
                        </a:solidFill>
                        <a:latin typeface="Cambria Math" panose="02040503050406030204" pitchFamily="18" charset="0"/>
                        <a:cs typeface="Calibri"/>
                        <a:sym typeface="Calibri"/>
                      </a:rPr>
                      <m:t>=</m:t>
                    </m:r>
                    <m:f>
                      <m:fPr>
                        <m:ctrlPr>
                          <a:rPr lang="en-US" sz="2000" i="1">
                            <a:solidFill>
                              <a:srgbClr val="000000"/>
                            </a:solidFill>
                            <a:latin typeface="Cambria Math" panose="02040503050406030204" pitchFamily="18" charset="0"/>
                            <a:cs typeface="Calibri"/>
                            <a:sym typeface="Calibri"/>
                          </a:rPr>
                        </m:ctrlPr>
                      </m:fPr>
                      <m:num>
                        <m:r>
                          <a:rPr lang="en-US" sz="2000" i="1">
                            <a:solidFill>
                              <a:srgbClr val="000000"/>
                            </a:solidFill>
                            <a:latin typeface="Cambria Math" panose="02040503050406030204" pitchFamily="18" charset="0"/>
                            <a:cs typeface="Calibri"/>
                            <a:sym typeface="Calibri"/>
                          </a:rPr>
                          <m:t>1</m:t>
                        </m:r>
                      </m:num>
                      <m:den>
                        <m:rad>
                          <m:radPr>
                            <m:degHide m:val="on"/>
                            <m:ctrlPr>
                              <a:rPr lang="en-US" sz="2000" i="1">
                                <a:solidFill>
                                  <a:srgbClr val="000000"/>
                                </a:solidFill>
                                <a:latin typeface="Cambria Math" panose="02040503050406030204" pitchFamily="18" charset="0"/>
                                <a:cs typeface="Calibri"/>
                                <a:sym typeface="Calibri"/>
                              </a:rPr>
                            </m:ctrlPr>
                          </m:radPr>
                          <m:deg/>
                          <m:e>
                            <m:r>
                              <a:rPr lang="en-US" sz="2000" i="1">
                                <a:solidFill>
                                  <a:srgbClr val="000000"/>
                                </a:solidFill>
                                <a:latin typeface="Cambria Math" panose="02040503050406030204" pitchFamily="18" charset="0"/>
                                <a:cs typeface="Calibri"/>
                                <a:sym typeface="Calibri"/>
                              </a:rPr>
                              <m:t>𝐿𝐶</m:t>
                            </m:r>
                          </m:e>
                        </m:rad>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𝐶</m:t>
                    </m:r>
                    <m:r>
                      <a:rPr lang="en-US" sz="2000" i="1">
                        <a:solidFill>
                          <a:srgbClr val="000000"/>
                        </a:solidFill>
                        <a:latin typeface="Cambria Math" panose="02040503050406030204" pitchFamily="18" charset="0"/>
                        <a:ea typeface="Calibri"/>
                        <a:cs typeface="Calibri"/>
                        <a:sym typeface="Calibri"/>
                      </a:rPr>
                      <m:t>= </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1</m:t>
                        </m:r>
                      </m:sub>
                    </m:sSub>
                    <m:r>
                      <a:rPr lang="en-US" sz="2000" i="1">
                        <a:solidFill>
                          <a:srgbClr val="000000"/>
                        </a:solidFill>
                        <a:latin typeface="Cambria Math" panose="02040503050406030204" pitchFamily="18" charset="0"/>
                        <a:cs typeface="Calibri"/>
                        <a:sym typeface="Calibri"/>
                      </a:rPr>
                      <m:t>|</m:t>
                    </m:r>
                    <m:d>
                      <m:dPr>
                        <m:begChr m:val="|"/>
                        <m:endChr m:val="|"/>
                        <m:ctrlPr>
                          <a:rPr lang="en-US" sz="2000" i="1">
                            <a:solidFill>
                              <a:srgbClr val="000000"/>
                            </a:solidFill>
                            <a:latin typeface="Cambria Math" panose="02040503050406030204" pitchFamily="18" charset="0"/>
                            <a:cs typeface="Calibri"/>
                            <a:sym typeface="Calibri"/>
                          </a:rPr>
                        </m:ctrlPr>
                      </m:dPr>
                      <m:e>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2</m:t>
                            </m:r>
                          </m:sub>
                        </m:sSub>
                      </m:e>
                    </m:d>
                    <m:r>
                      <a:rPr lang="en-US" sz="2000" i="1">
                        <a:solidFill>
                          <a:srgbClr val="000000"/>
                        </a:solidFill>
                        <a:latin typeface="Cambria Math" panose="02040503050406030204" pitchFamily="18" charset="0"/>
                        <a:cs typeface="Calibri"/>
                        <a:sym typeface="Calibri"/>
                      </a:rPr>
                      <m:t>|</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𝐶</m:t>
                        </m:r>
                      </m:e>
                      <m:sub>
                        <m:r>
                          <a:rPr lang="en-US" sz="2000" i="1">
                            <a:solidFill>
                              <a:srgbClr val="000000"/>
                            </a:solidFill>
                            <a:latin typeface="Cambria Math" panose="02040503050406030204" pitchFamily="18" charset="0"/>
                            <a:cs typeface="Calibri"/>
                            <a:sym typeface="Calibri"/>
                          </a:rPr>
                          <m:t>3</m:t>
                        </m:r>
                      </m:sub>
                    </m:sSub>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At resonance,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𝑣</m:t>
                        </m:r>
                      </m:e>
                      <m:sub>
                        <m:r>
                          <a:rPr lang="en-US" sz="2000" i="1">
                            <a:solidFill>
                              <a:srgbClr val="000000"/>
                            </a:solidFill>
                            <a:latin typeface="Cambria Math" panose="02040503050406030204" pitchFamily="18" charset="0"/>
                          </a:rPr>
                          <m:t>𝑔𝑠</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𝑖</m:t>
                        </m:r>
                      </m:e>
                      <m:sub>
                        <m:r>
                          <a:rPr lang="en-US" sz="2000" i="1">
                            <a:solidFill>
                              <a:srgbClr val="000000"/>
                            </a:solidFill>
                            <a:latin typeface="Cambria Math" panose="02040503050406030204" pitchFamily="18" charset="0"/>
                          </a:rPr>
                          <m:t>𝑑</m:t>
                        </m:r>
                      </m:sub>
                    </m:sSub>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r>
                  <a:rPr lang="en-US" sz="2000" dirty="0">
                    <a:solidFill>
                      <a:srgbClr val="000000"/>
                    </a:solidFill>
                    <a:latin typeface="Calibri"/>
                    <a:ea typeface="Calibri"/>
                    <a:cs typeface="Calibri"/>
                    <a:sym typeface="Calibri"/>
                  </a:rPr>
                  <a:t>, </a:t>
                </a:r>
                <a14:m>
                  <m:oMath xmlns:m="http://schemas.openxmlformats.org/officeDocument/2006/math">
                    <m:r>
                      <a:rPr lang="en-US" sz="2000" i="1">
                        <a:solidFill>
                          <a:srgbClr val="000000"/>
                        </a:solidFill>
                        <a:latin typeface="Cambria Math" panose="02040503050406030204" pitchFamily="18" charset="0"/>
                        <a:ea typeface="Calibri"/>
                        <a:cs typeface="Calibri"/>
                        <a:sym typeface="Calibri"/>
                      </a:rPr>
                      <m:t>𝐿</m:t>
                    </m:r>
                    <m:r>
                      <a:rPr lang="en-US" sz="2000" i="1">
                        <a:solidFill>
                          <a:srgbClr val="000000"/>
                        </a:solidFill>
                        <a:latin typeface="Cambria Math" panose="02040503050406030204" pitchFamily="18" charset="0"/>
                        <a:ea typeface="Calibri"/>
                        <a:cs typeface="Calibri"/>
                        <a:sym typeface="Calibri"/>
                      </a:rPr>
                      <m: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r>
                  <a:rPr lang="en-US" sz="2000" dirty="0">
                    <a:solidFill>
                      <a:srgbClr val="000000"/>
                    </a:solidFill>
                  </a:rPr>
                  <a:t>Oscillation continues if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𝑔</m:t>
                        </m:r>
                      </m:e>
                      <m:sub>
                        <m:r>
                          <a:rPr lang="en-US" sz="2000" i="1">
                            <a:solidFill>
                              <a:srgbClr val="000000"/>
                            </a:solidFill>
                            <a:latin typeface="Cambria Math" panose="02040503050406030204" pitchFamily="18" charset="0"/>
                          </a:rPr>
                          <m:t>𝑚</m:t>
                        </m:r>
                      </m:sub>
                    </m:sSub>
                    <m:r>
                      <a:rPr lang="en-US" sz="2000" i="1">
                        <a:solidFill>
                          <a:srgbClr val="000000"/>
                        </a:solidFill>
                        <a:latin typeface="Cambria Math" panose="02040503050406030204" pitchFamily="18" charset="0"/>
                      </a:rPr>
                      <m:t>&gt;</m:t>
                    </m:r>
                    <m:f>
                      <m:fPr>
                        <m:ctrlPr>
                          <a:rPr lang="en-US" sz="2000" i="1">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num>
                      <m:den>
                        <m:r>
                          <a:rPr lang="en-US" sz="2000" i="1">
                            <a:solidFill>
                              <a:srgbClr val="000000"/>
                            </a:solidFill>
                            <a:latin typeface="Cambria Math" panose="02040503050406030204" pitchFamily="18" charset="0"/>
                          </a:rPr>
                          <m:t>𝑅</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2</m:t>
                            </m:r>
                          </m:sub>
                        </m:sSub>
                      </m:den>
                    </m:f>
                  </m:oMath>
                </a14:m>
                <a:endParaRPr lang="en-US" sz="2000" dirty="0">
                  <a:solidFill>
                    <a:srgbClr val="000000"/>
                  </a:solidFill>
                  <a:latin typeface="Calibri"/>
                  <a:ea typeface="Calibri"/>
                  <a:cs typeface="Calibri"/>
                  <a:sym typeface="Calibri"/>
                </a:endParaRPr>
              </a:p>
              <a:p>
                <a:pPr marL="742950" lvl="1" indent="-285750" latinLnBrk="1" hangingPunct="0">
                  <a:buFont typeface="Arial" panose="020B0604020202020204" pitchFamily="34" charset="0"/>
                  <a:buChar char="•"/>
                </a:pPr>
                <a14:m>
                  <m:oMath xmlns:m="http://schemas.openxmlformats.org/officeDocument/2006/math">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𝑔𝑠</m:t>
                        </m:r>
                      </m:sub>
                    </m:sSub>
                    <m:r>
                      <a:rPr lang="en-US" sz="2000" i="1">
                        <a:solidFill>
                          <a:srgbClr val="000000"/>
                        </a:solidFill>
                        <a:latin typeface="Cambria Math" panose="02040503050406030204" pitchFamily="18" charset="0"/>
                        <a:cs typeface="Calibri"/>
                        <a:sym typeface="Calibri"/>
                      </a:rPr>
                      <m:t>=2</m:t>
                    </m:r>
                    <m:sSub>
                      <m:sSubPr>
                        <m:ctrlPr>
                          <a:rPr lang="en-US" sz="2000" i="1">
                            <a:solidFill>
                              <a:srgbClr val="000000"/>
                            </a:solidFill>
                            <a:latin typeface="Cambria Math" panose="02040503050406030204" pitchFamily="18" charset="0"/>
                            <a:cs typeface="Calibri"/>
                            <a:sym typeface="Calibri"/>
                          </a:rPr>
                        </m:ctrlPr>
                      </m:sSubPr>
                      <m:e>
                        <m:r>
                          <a:rPr lang="en-US" sz="2000" i="1">
                            <a:solidFill>
                              <a:srgbClr val="000000"/>
                            </a:solidFill>
                            <a:latin typeface="Cambria Math" panose="02040503050406030204" pitchFamily="18" charset="0"/>
                            <a:cs typeface="Calibri"/>
                            <a:sym typeface="Calibri"/>
                          </a:rPr>
                          <m:t>𝑣</m:t>
                        </m:r>
                      </m:e>
                      <m:sub>
                        <m:r>
                          <a:rPr lang="en-US" sz="2000" i="1">
                            <a:solidFill>
                              <a:srgbClr val="000000"/>
                            </a:solidFill>
                            <a:latin typeface="Cambria Math" panose="02040503050406030204" pitchFamily="18" charset="0"/>
                            <a:cs typeface="Calibri"/>
                            <a:sym typeface="Calibri"/>
                          </a:rPr>
                          <m:t>𝑠</m:t>
                        </m:r>
                      </m:sub>
                    </m:sSub>
                  </m:oMath>
                </a14:m>
                <a:endParaRPr lang="en-US" dirty="0">
                  <a:solidFill>
                    <a:srgbClr val="000000"/>
                  </a:solidFill>
                  <a:latin typeface="Calibri"/>
                  <a:ea typeface="Calibri"/>
                  <a:cs typeface="Calibri"/>
                  <a:sym typeface="Calibri"/>
                </a:endParaRPr>
              </a:p>
              <a:p>
                <a:pPr marL="285750" indent="-285750" latinLnBrk="1" hangingPunct="0">
                  <a:buFont typeface="Arial" panose="020B0604020202020204" pitchFamily="34" charset="0"/>
                  <a:buChar char="•"/>
                </a:pPr>
                <a:endParaRPr lang="en-US" dirty="0">
                  <a:solidFill>
                    <a:srgbClr val="000000"/>
                  </a:solidFill>
                  <a:latin typeface="Calibri"/>
                  <a:ea typeface="Calibri"/>
                  <a:cs typeface="Calibri"/>
                  <a:sym typeface="Calibri"/>
                </a:endParaRPr>
              </a:p>
              <a:p>
                <a:pPr algn="l" rtl="0" latinLnBrk="1" hangingPunct="0"/>
                <a:endParaRPr lang="en-US" dirty="0">
                  <a:solidFill>
                    <a:srgbClr val="000000"/>
                  </a:solidFill>
                  <a:latin typeface="Calibri"/>
                  <a:ea typeface="Calibri"/>
                  <a:cs typeface="Calibri"/>
                  <a:sym typeface="Calibri"/>
                </a:endParaRPr>
              </a:p>
            </p:txBody>
          </p:sp>
        </mc:Choice>
        <mc:Fallback>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728438" y="1561282"/>
                <a:ext cx="7034328" cy="4635725"/>
              </a:xfrm>
              <a:prstGeom prst="rect">
                <a:avLst/>
              </a:prstGeom>
              <a:blipFill>
                <a:blip r:embed="rId3"/>
                <a:stretch>
                  <a:fillRect l="-1441" t="-545"/>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DC4E211-85AD-E646-9B4D-82D2466F9064}"/>
              </a:ext>
            </a:extLst>
          </p:cNvPr>
          <p:cNvSpPr>
            <a:spLocks noGrp="1"/>
          </p:cNvSpPr>
          <p:nvPr>
            <p:ph type="sldNum" sz="quarter" idx="2"/>
          </p:nvPr>
        </p:nvSpPr>
        <p:spPr>
          <a:xfrm>
            <a:off x="9569554" y="6378859"/>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86</a:t>
            </a:fld>
            <a:endParaRPr lang="en-US" dirty="0">
              <a:solidFill>
                <a:schemeClr val="tx1"/>
              </a:solidFill>
            </a:endParaRPr>
          </a:p>
        </p:txBody>
      </p:sp>
      <p:grpSp>
        <p:nvGrpSpPr>
          <p:cNvPr id="4" name="Group 3">
            <a:extLst>
              <a:ext uri="{FF2B5EF4-FFF2-40B4-BE49-F238E27FC236}">
                <a16:creationId xmlns:a16="http://schemas.microsoft.com/office/drawing/2014/main" id="{114C4DAB-C429-34DD-FAB0-1C9F90B0AE71}"/>
              </a:ext>
            </a:extLst>
          </p:cNvPr>
          <p:cNvGrpSpPr/>
          <p:nvPr/>
        </p:nvGrpSpPr>
        <p:grpSpPr>
          <a:xfrm>
            <a:off x="7759754" y="3325432"/>
            <a:ext cx="3457348" cy="3103583"/>
            <a:chOff x="7942778" y="3296830"/>
            <a:chExt cx="3457348" cy="3103583"/>
          </a:xfrm>
        </p:grpSpPr>
        <p:sp>
          <p:nvSpPr>
            <p:cNvPr id="271" name="TextBox 270">
              <a:extLst>
                <a:ext uri="{FF2B5EF4-FFF2-40B4-BE49-F238E27FC236}">
                  <a16:creationId xmlns:a16="http://schemas.microsoft.com/office/drawing/2014/main" id="{2E4351D3-EC80-2146-B209-4BB498FA0219}"/>
                </a:ext>
              </a:extLst>
            </p:cNvPr>
            <p:cNvSpPr txBox="1"/>
            <p:nvPr/>
          </p:nvSpPr>
          <p:spPr>
            <a:xfrm>
              <a:off x="10029819" y="3296830"/>
              <a:ext cx="56606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baseline="-25000" dirty="0">
                <a:solidFill>
                  <a:srgbClr val="000000"/>
                </a:solidFill>
                <a:latin typeface="Calibri"/>
                <a:ea typeface="Calibri"/>
                <a:cs typeface="Calibri"/>
                <a:sym typeface="Calibri"/>
              </a:endParaRPr>
            </a:p>
          </p:txBody>
        </p:sp>
        <p:sp>
          <p:nvSpPr>
            <p:cNvPr id="124" name="TextBox 123">
              <a:extLst>
                <a:ext uri="{FF2B5EF4-FFF2-40B4-BE49-F238E27FC236}">
                  <a16:creationId xmlns:a16="http://schemas.microsoft.com/office/drawing/2014/main" id="{33749E67-877D-C442-A99F-41CDA88BC3D9}"/>
                </a:ext>
              </a:extLst>
            </p:cNvPr>
            <p:cNvSpPr txBox="1"/>
            <p:nvPr/>
          </p:nvSpPr>
          <p:spPr>
            <a:xfrm>
              <a:off x="10847625" y="5083569"/>
              <a:ext cx="552501"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out</a:t>
              </a:r>
            </a:p>
          </p:txBody>
        </p:sp>
        <p:grpSp>
          <p:nvGrpSpPr>
            <p:cNvPr id="173" name="Group 222">
              <a:extLst>
                <a:ext uri="{FF2B5EF4-FFF2-40B4-BE49-F238E27FC236}">
                  <a16:creationId xmlns:a16="http://schemas.microsoft.com/office/drawing/2014/main" id="{D10B9ACE-A3FC-4841-917D-36DE1C4F37BB}"/>
                </a:ext>
              </a:extLst>
            </p:cNvPr>
            <p:cNvGrpSpPr>
              <a:grpSpLocks/>
            </p:cNvGrpSpPr>
            <p:nvPr/>
          </p:nvGrpSpPr>
          <p:grpSpPr bwMode="auto">
            <a:xfrm>
              <a:off x="10430673" y="6068973"/>
              <a:ext cx="243692" cy="331440"/>
              <a:chOff x="4272" y="3072"/>
              <a:chExt cx="192" cy="240"/>
            </a:xfrm>
          </p:grpSpPr>
          <p:sp>
            <p:nvSpPr>
              <p:cNvPr id="174" name="Line 99">
                <a:extLst>
                  <a:ext uri="{FF2B5EF4-FFF2-40B4-BE49-F238E27FC236}">
                    <a16:creationId xmlns:a16="http://schemas.microsoft.com/office/drawing/2014/main" id="{0C3E8FD8-C78A-3B48-AC1F-76FC872F758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0">
                <a:extLst>
                  <a:ext uri="{FF2B5EF4-FFF2-40B4-BE49-F238E27FC236}">
                    <a16:creationId xmlns:a16="http://schemas.microsoft.com/office/drawing/2014/main" id="{FF9AE76C-F725-6041-BC9D-6853ECAC0DF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101">
                <a:extLst>
                  <a:ext uri="{FF2B5EF4-FFF2-40B4-BE49-F238E27FC236}">
                    <a16:creationId xmlns:a16="http://schemas.microsoft.com/office/drawing/2014/main" id="{B68521C8-9956-6543-B123-22BBD3D1687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02">
                <a:extLst>
                  <a:ext uri="{FF2B5EF4-FFF2-40B4-BE49-F238E27FC236}">
                    <a16:creationId xmlns:a16="http://schemas.microsoft.com/office/drawing/2014/main" id="{B9761B8A-7939-A74B-8A8E-DAF94C66CAA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03">
                <a:extLst>
                  <a:ext uri="{FF2B5EF4-FFF2-40B4-BE49-F238E27FC236}">
                    <a16:creationId xmlns:a16="http://schemas.microsoft.com/office/drawing/2014/main" id="{16ECAF20-2240-544E-90FB-7CF19AC3774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04">
                <a:extLst>
                  <a:ext uri="{FF2B5EF4-FFF2-40B4-BE49-F238E27FC236}">
                    <a16:creationId xmlns:a16="http://schemas.microsoft.com/office/drawing/2014/main" id="{34C036BB-A7EC-8249-91BA-F918EDE2AAA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Oval 212">
              <a:extLst>
                <a:ext uri="{FF2B5EF4-FFF2-40B4-BE49-F238E27FC236}">
                  <a16:creationId xmlns:a16="http://schemas.microsoft.com/office/drawing/2014/main" id="{7BFC2FE5-3C69-9746-857F-B689F313D76D}"/>
                </a:ext>
              </a:extLst>
            </p:cNvPr>
            <p:cNvSpPr/>
            <p:nvPr/>
          </p:nvSpPr>
          <p:spPr>
            <a:xfrm>
              <a:off x="9444250" y="4908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65CB0A22-B7CA-E443-BBBC-F4EB4CE6EC94}"/>
                </a:ext>
              </a:extLst>
            </p:cNvPr>
            <p:cNvCxnSpPr>
              <a:cxnSpLocks/>
            </p:cNvCxnSpPr>
            <p:nvPr/>
          </p:nvCxnSpPr>
          <p:spPr>
            <a:xfrm>
              <a:off x="8807691" y="4292162"/>
              <a:ext cx="1192398" cy="41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0" name="TextBox 229">
              <a:extLst>
                <a:ext uri="{FF2B5EF4-FFF2-40B4-BE49-F238E27FC236}">
                  <a16:creationId xmlns:a16="http://schemas.microsoft.com/office/drawing/2014/main" id="{F1DBAD27-496E-EA48-8A5A-D8C3F45C2ABF}"/>
                </a:ext>
              </a:extLst>
            </p:cNvPr>
            <p:cNvSpPr txBox="1"/>
            <p:nvPr/>
          </p:nvSpPr>
          <p:spPr>
            <a:xfrm>
              <a:off x="9660941" y="4613252"/>
              <a:ext cx="101127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a:t>
              </a:r>
              <a:r>
                <a:rPr lang="en-US" sz="1400" dirty="0">
                  <a:solidFill>
                    <a:srgbClr val="000000"/>
                  </a:solidFill>
                </a:rPr>
                <a:t> (1200pF)</a:t>
              </a:r>
              <a:endParaRPr lang="en-US" sz="1400" baseline="-25000" dirty="0">
                <a:solidFill>
                  <a:srgbClr val="000000"/>
                </a:solidFill>
                <a:latin typeface="Calibri"/>
                <a:ea typeface="Calibri"/>
                <a:cs typeface="Calibri"/>
                <a:sym typeface="Calibri"/>
              </a:endParaRPr>
            </a:p>
          </p:txBody>
        </p:sp>
        <p:grpSp>
          <p:nvGrpSpPr>
            <p:cNvPr id="145" name="Group 209">
              <a:extLst>
                <a:ext uri="{FF2B5EF4-FFF2-40B4-BE49-F238E27FC236}">
                  <a16:creationId xmlns:a16="http://schemas.microsoft.com/office/drawing/2014/main" id="{9D375AD7-613F-9B4C-BD0E-482385531BB1}"/>
                </a:ext>
              </a:extLst>
            </p:cNvPr>
            <p:cNvGrpSpPr>
              <a:grpSpLocks/>
            </p:cNvGrpSpPr>
            <p:nvPr/>
          </p:nvGrpSpPr>
          <p:grpSpPr bwMode="auto">
            <a:xfrm>
              <a:off x="8753210" y="4825049"/>
              <a:ext cx="121846" cy="662879"/>
              <a:chOff x="3935" y="1728"/>
              <a:chExt cx="96" cy="480"/>
            </a:xfrm>
          </p:grpSpPr>
          <p:sp>
            <p:nvSpPr>
              <p:cNvPr id="146" name="Arc 59">
                <a:extLst>
                  <a:ext uri="{FF2B5EF4-FFF2-40B4-BE49-F238E27FC236}">
                    <a16:creationId xmlns:a16="http://schemas.microsoft.com/office/drawing/2014/main" id="{C06D1E7B-0886-AA4A-80FB-066DE2333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0">
                <a:extLst>
                  <a:ext uri="{FF2B5EF4-FFF2-40B4-BE49-F238E27FC236}">
                    <a16:creationId xmlns:a16="http://schemas.microsoft.com/office/drawing/2014/main" id="{E1B4DE39-9E89-0646-9011-F4CFD7EE8A6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1">
                <a:extLst>
                  <a:ext uri="{FF2B5EF4-FFF2-40B4-BE49-F238E27FC236}">
                    <a16:creationId xmlns:a16="http://schemas.microsoft.com/office/drawing/2014/main" id="{6B9BEE01-8400-7B41-B7E4-4BF31619944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2">
                <a:extLst>
                  <a:ext uri="{FF2B5EF4-FFF2-40B4-BE49-F238E27FC236}">
                    <a16:creationId xmlns:a16="http://schemas.microsoft.com/office/drawing/2014/main" id="{D76E0A99-42F5-FA4A-AB6D-F8589D94A399}"/>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63">
                <a:extLst>
                  <a:ext uri="{FF2B5EF4-FFF2-40B4-BE49-F238E27FC236}">
                    <a16:creationId xmlns:a16="http://schemas.microsoft.com/office/drawing/2014/main" id="{38B4E834-C675-694E-9BBD-1498CD3253EE}"/>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64">
                <a:extLst>
                  <a:ext uri="{FF2B5EF4-FFF2-40B4-BE49-F238E27FC236}">
                    <a16:creationId xmlns:a16="http://schemas.microsoft.com/office/drawing/2014/main" id="{4C891492-3F0D-9345-8469-10BEE40F61DB}"/>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Arc 65">
                <a:extLst>
                  <a:ext uri="{FF2B5EF4-FFF2-40B4-BE49-F238E27FC236}">
                    <a16:creationId xmlns:a16="http://schemas.microsoft.com/office/drawing/2014/main" id="{A0646A24-9CEB-844D-BEA6-C40E2B9760C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6" name="Arc 66">
                <a:extLst>
                  <a:ext uri="{FF2B5EF4-FFF2-40B4-BE49-F238E27FC236}">
                    <a16:creationId xmlns:a16="http://schemas.microsoft.com/office/drawing/2014/main" id="{07EB2D47-F048-B242-AD3D-3482CC880BF1}"/>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7" name="Arc 67">
                <a:extLst>
                  <a:ext uri="{FF2B5EF4-FFF2-40B4-BE49-F238E27FC236}">
                    <a16:creationId xmlns:a16="http://schemas.microsoft.com/office/drawing/2014/main" id="{B582BCB6-B080-F943-87A1-9740B2827A2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5" name="Arc 68">
                <a:extLst>
                  <a:ext uri="{FF2B5EF4-FFF2-40B4-BE49-F238E27FC236}">
                    <a16:creationId xmlns:a16="http://schemas.microsoft.com/office/drawing/2014/main" id="{8DB2243C-FE92-1F43-9EE2-823FC7C4EB9D}"/>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69">
                <a:extLst>
                  <a:ext uri="{FF2B5EF4-FFF2-40B4-BE49-F238E27FC236}">
                    <a16:creationId xmlns:a16="http://schemas.microsoft.com/office/drawing/2014/main" id="{FB022A12-3AF7-D04B-8CA2-D93A391337D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70">
                <a:extLst>
                  <a:ext uri="{FF2B5EF4-FFF2-40B4-BE49-F238E27FC236}">
                    <a16:creationId xmlns:a16="http://schemas.microsoft.com/office/drawing/2014/main" id="{605EC2ED-2C41-BB4B-992D-570C2399B771}"/>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71">
                <a:extLst>
                  <a:ext uri="{FF2B5EF4-FFF2-40B4-BE49-F238E27FC236}">
                    <a16:creationId xmlns:a16="http://schemas.microsoft.com/office/drawing/2014/main" id="{FA07E261-21A5-6041-B3C3-4FE9E4642C6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91" name="Freeform 12">
              <a:extLst>
                <a:ext uri="{FF2B5EF4-FFF2-40B4-BE49-F238E27FC236}">
                  <a16:creationId xmlns:a16="http://schemas.microsoft.com/office/drawing/2014/main" id="{314BD4B8-8973-F64F-9C43-5551D9E3DBDF}"/>
                </a:ext>
              </a:extLst>
            </p:cNvPr>
            <p:cNvSpPr>
              <a:spLocks noChangeAspect="1"/>
            </p:cNvSpPr>
            <p:nvPr/>
          </p:nvSpPr>
          <p:spPr bwMode="auto">
            <a:xfrm>
              <a:off x="10495797" y="5482754"/>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94" name="Group 210">
              <a:extLst>
                <a:ext uri="{FF2B5EF4-FFF2-40B4-BE49-F238E27FC236}">
                  <a16:creationId xmlns:a16="http://schemas.microsoft.com/office/drawing/2014/main" id="{93A04C52-56B6-634D-86B6-EAEAE0FB88ED}"/>
                </a:ext>
              </a:extLst>
            </p:cNvPr>
            <p:cNvGrpSpPr>
              <a:grpSpLocks/>
            </p:cNvGrpSpPr>
            <p:nvPr/>
          </p:nvGrpSpPr>
          <p:grpSpPr bwMode="auto">
            <a:xfrm>
              <a:off x="9368077" y="4440206"/>
              <a:ext cx="243692" cy="662879"/>
              <a:chOff x="3216" y="1728"/>
              <a:chExt cx="192" cy="480"/>
            </a:xfrm>
          </p:grpSpPr>
          <p:sp>
            <p:nvSpPr>
              <p:cNvPr id="195" name="Line 8">
                <a:extLst>
                  <a:ext uri="{FF2B5EF4-FFF2-40B4-BE49-F238E27FC236}">
                    <a16:creationId xmlns:a16="http://schemas.microsoft.com/office/drawing/2014/main" id="{93816AC3-524F-E84F-AC68-A176F4E8C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9">
                <a:extLst>
                  <a:ext uri="{FF2B5EF4-FFF2-40B4-BE49-F238E27FC236}">
                    <a16:creationId xmlns:a16="http://schemas.microsoft.com/office/drawing/2014/main" id="{B1123556-4534-0046-9985-9543DBA83B4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
                <a:extLst>
                  <a:ext uri="{FF2B5EF4-FFF2-40B4-BE49-F238E27FC236}">
                    <a16:creationId xmlns:a16="http://schemas.microsoft.com/office/drawing/2014/main" id="{CDB4B94F-0A31-6140-8DD3-D6BC99D82C2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
                <a:extLst>
                  <a:ext uri="{FF2B5EF4-FFF2-40B4-BE49-F238E27FC236}">
                    <a16:creationId xmlns:a16="http://schemas.microsoft.com/office/drawing/2014/main" id="{11B2DE12-3987-DF41-85A1-8E704C28FE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 name="Group 210">
              <a:extLst>
                <a:ext uri="{FF2B5EF4-FFF2-40B4-BE49-F238E27FC236}">
                  <a16:creationId xmlns:a16="http://schemas.microsoft.com/office/drawing/2014/main" id="{888D8526-A732-7A4E-BFF9-407A34DA55CA}"/>
                </a:ext>
              </a:extLst>
            </p:cNvPr>
            <p:cNvGrpSpPr>
              <a:grpSpLocks/>
            </p:cNvGrpSpPr>
            <p:nvPr/>
          </p:nvGrpSpPr>
          <p:grpSpPr bwMode="auto">
            <a:xfrm>
              <a:off x="9357401" y="4820123"/>
              <a:ext cx="243692" cy="662879"/>
              <a:chOff x="3216" y="1728"/>
              <a:chExt cx="192" cy="480"/>
            </a:xfrm>
          </p:grpSpPr>
          <p:sp>
            <p:nvSpPr>
              <p:cNvPr id="236" name="Line 8">
                <a:extLst>
                  <a:ext uri="{FF2B5EF4-FFF2-40B4-BE49-F238E27FC236}">
                    <a16:creationId xmlns:a16="http://schemas.microsoft.com/office/drawing/2014/main" id="{2A5C0B46-2510-C445-B9EC-6A82F4B980F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9">
                <a:extLst>
                  <a:ext uri="{FF2B5EF4-FFF2-40B4-BE49-F238E27FC236}">
                    <a16:creationId xmlns:a16="http://schemas.microsoft.com/office/drawing/2014/main" id="{EFEA1C19-DA91-3B47-BBC2-908C2F37A1E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0">
                <a:extLst>
                  <a:ext uri="{FF2B5EF4-FFF2-40B4-BE49-F238E27FC236}">
                    <a16:creationId xmlns:a16="http://schemas.microsoft.com/office/drawing/2014/main" id="{1FD436B0-75A7-6F45-A880-0D4D9FD4DB1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11">
                <a:extLst>
                  <a:ext uri="{FF2B5EF4-FFF2-40B4-BE49-F238E27FC236}">
                    <a16:creationId xmlns:a16="http://schemas.microsoft.com/office/drawing/2014/main" id="{8B652B5D-2395-194A-87E5-412229B9E2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40" name="Straight Connector 239">
              <a:extLst>
                <a:ext uri="{FF2B5EF4-FFF2-40B4-BE49-F238E27FC236}">
                  <a16:creationId xmlns:a16="http://schemas.microsoft.com/office/drawing/2014/main" id="{E185709C-A4D8-564C-ABC2-D72DD2BACE00}"/>
                </a:ext>
              </a:extLst>
            </p:cNvPr>
            <p:cNvCxnSpPr>
              <a:cxnSpLocks/>
            </p:cNvCxnSpPr>
            <p:nvPr/>
          </p:nvCxnSpPr>
          <p:spPr>
            <a:xfrm>
              <a:off x="10569401" y="3363077"/>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1" name="Oval 240">
              <a:extLst>
                <a:ext uri="{FF2B5EF4-FFF2-40B4-BE49-F238E27FC236}">
                  <a16:creationId xmlns:a16="http://schemas.microsoft.com/office/drawing/2014/main" id="{84E7EE63-3F84-D146-959F-7250A6612065}"/>
                </a:ext>
              </a:extLst>
            </p:cNvPr>
            <p:cNvSpPr/>
            <p:nvPr/>
          </p:nvSpPr>
          <p:spPr>
            <a:xfrm>
              <a:off x="10531838" y="334990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3" name="Straight Connector 252">
              <a:extLst>
                <a:ext uri="{FF2B5EF4-FFF2-40B4-BE49-F238E27FC236}">
                  <a16:creationId xmlns:a16="http://schemas.microsoft.com/office/drawing/2014/main" id="{18EB2124-311B-FF4F-9368-230EFB7BDEB6}"/>
                </a:ext>
              </a:extLst>
            </p:cNvPr>
            <p:cNvCxnSpPr>
              <a:cxnSpLocks/>
            </p:cNvCxnSpPr>
            <p:nvPr/>
          </p:nvCxnSpPr>
          <p:spPr>
            <a:xfrm>
              <a:off x="9482481" y="4302473"/>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78ED11F1-872C-8E47-92D6-EA0FF7C6F594}"/>
                </a:ext>
              </a:extLst>
            </p:cNvPr>
            <p:cNvCxnSpPr>
              <a:cxnSpLocks/>
            </p:cNvCxnSpPr>
            <p:nvPr/>
          </p:nvCxnSpPr>
          <p:spPr>
            <a:xfrm>
              <a:off x="9496349" y="4943405"/>
              <a:ext cx="15576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7" name="TextBox 256">
              <a:extLst>
                <a:ext uri="{FF2B5EF4-FFF2-40B4-BE49-F238E27FC236}">
                  <a16:creationId xmlns:a16="http://schemas.microsoft.com/office/drawing/2014/main" id="{DE67BB42-1CEB-E94D-B0AD-191FC641CD33}"/>
                </a:ext>
              </a:extLst>
            </p:cNvPr>
            <p:cNvSpPr txBox="1"/>
            <p:nvPr/>
          </p:nvSpPr>
          <p:spPr>
            <a:xfrm>
              <a:off x="9634614" y="4979105"/>
              <a:ext cx="98736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r>
                <a:rPr lang="en-US" sz="1400" dirty="0">
                  <a:solidFill>
                    <a:srgbClr val="000000"/>
                  </a:solidFill>
                </a:rPr>
                <a:t> (1200 pF)</a:t>
              </a:r>
              <a:endParaRPr lang="en-US" sz="1400" dirty="0">
                <a:solidFill>
                  <a:srgbClr val="000000"/>
                </a:solidFill>
                <a:latin typeface="Calibri"/>
                <a:ea typeface="Calibri"/>
                <a:cs typeface="Calibri"/>
                <a:sym typeface="Calibri"/>
              </a:endParaRPr>
            </a:p>
          </p:txBody>
        </p:sp>
        <p:sp>
          <p:nvSpPr>
            <p:cNvPr id="269" name="TextBox 268">
              <a:extLst>
                <a:ext uri="{FF2B5EF4-FFF2-40B4-BE49-F238E27FC236}">
                  <a16:creationId xmlns:a16="http://schemas.microsoft.com/office/drawing/2014/main" id="{E024EE2A-1EA8-6242-94C3-8A008E17D786}"/>
                </a:ext>
              </a:extLst>
            </p:cNvPr>
            <p:cNvSpPr txBox="1"/>
            <p:nvPr/>
          </p:nvSpPr>
          <p:spPr>
            <a:xfrm>
              <a:off x="7942778" y="5008522"/>
              <a:ext cx="74162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L (19uH)</a:t>
              </a:r>
            </a:p>
          </p:txBody>
        </p:sp>
        <p:cxnSp>
          <p:nvCxnSpPr>
            <p:cNvPr id="122" name="Straight Connector 121">
              <a:extLst>
                <a:ext uri="{FF2B5EF4-FFF2-40B4-BE49-F238E27FC236}">
                  <a16:creationId xmlns:a16="http://schemas.microsoft.com/office/drawing/2014/main" id="{977624A0-94C6-3142-8D8D-6B7082BAD7E0}"/>
                </a:ext>
              </a:extLst>
            </p:cNvPr>
            <p:cNvCxnSpPr>
              <a:cxnSpLocks/>
            </p:cNvCxnSpPr>
            <p:nvPr/>
          </p:nvCxnSpPr>
          <p:spPr>
            <a:xfrm>
              <a:off x="8800272" y="5472805"/>
              <a:ext cx="175633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5" name="Oval 134">
              <a:extLst>
                <a:ext uri="{FF2B5EF4-FFF2-40B4-BE49-F238E27FC236}">
                  <a16:creationId xmlns:a16="http://schemas.microsoft.com/office/drawing/2014/main" id="{41FB3C3F-1815-B04F-86F7-25133DEC099A}"/>
                </a:ext>
              </a:extLst>
            </p:cNvPr>
            <p:cNvSpPr/>
            <p:nvPr/>
          </p:nvSpPr>
          <p:spPr>
            <a:xfrm>
              <a:off x="11045172" y="490144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71CAAC1-9043-1140-B30F-7786212CADDC}"/>
                </a:ext>
              </a:extLst>
            </p:cNvPr>
            <p:cNvGrpSpPr/>
            <p:nvPr/>
          </p:nvGrpSpPr>
          <p:grpSpPr>
            <a:xfrm>
              <a:off x="9935600" y="4071045"/>
              <a:ext cx="636738" cy="451791"/>
              <a:chOff x="2940494" y="1205493"/>
              <a:chExt cx="796405" cy="519348"/>
            </a:xfrm>
          </p:grpSpPr>
          <p:sp>
            <p:nvSpPr>
              <p:cNvPr id="93" name="Oval 92">
                <a:extLst>
                  <a:ext uri="{FF2B5EF4-FFF2-40B4-BE49-F238E27FC236}">
                    <a16:creationId xmlns:a16="http://schemas.microsoft.com/office/drawing/2014/main" id="{2D65706A-0419-C142-A24E-A37FB5E0BC08}"/>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94" name="Straight Connector 93">
                <a:extLst>
                  <a:ext uri="{FF2B5EF4-FFF2-40B4-BE49-F238E27FC236}">
                    <a16:creationId xmlns:a16="http://schemas.microsoft.com/office/drawing/2014/main" id="{1C5D2D0C-9696-0B4D-8599-77EF989F67A1}"/>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5" name="Straight Arrow Connector 94">
                <a:extLst>
                  <a:ext uri="{FF2B5EF4-FFF2-40B4-BE49-F238E27FC236}">
                    <a16:creationId xmlns:a16="http://schemas.microsoft.com/office/drawing/2014/main" id="{67A5ABC0-0C9B-2849-AABF-E7BBA7D46F18}"/>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5D2732C4-53B9-6848-B20F-2A3B6A20DE0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A5BBFE85-179F-E549-AB24-8237A72F0960}"/>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778F5853-5F5F-1B4A-A1F2-E435F9AD8456}"/>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99" name="Group 210">
              <a:extLst>
                <a:ext uri="{FF2B5EF4-FFF2-40B4-BE49-F238E27FC236}">
                  <a16:creationId xmlns:a16="http://schemas.microsoft.com/office/drawing/2014/main" id="{0ED7DD29-8480-E542-9B2C-407582147D87}"/>
                </a:ext>
              </a:extLst>
            </p:cNvPr>
            <p:cNvGrpSpPr>
              <a:grpSpLocks/>
            </p:cNvGrpSpPr>
            <p:nvPr/>
          </p:nvGrpSpPr>
          <p:grpSpPr bwMode="auto">
            <a:xfrm>
              <a:off x="8690650" y="4284840"/>
              <a:ext cx="243692" cy="662879"/>
              <a:chOff x="3216" y="1728"/>
              <a:chExt cx="192" cy="480"/>
            </a:xfrm>
          </p:grpSpPr>
          <p:sp>
            <p:nvSpPr>
              <p:cNvPr id="100" name="Line 8">
                <a:extLst>
                  <a:ext uri="{FF2B5EF4-FFF2-40B4-BE49-F238E27FC236}">
                    <a16:creationId xmlns:a16="http://schemas.microsoft.com/office/drawing/2014/main" id="{EAE4CCD0-B470-F041-96B2-8B4C857656F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9">
                <a:extLst>
                  <a:ext uri="{FF2B5EF4-FFF2-40B4-BE49-F238E27FC236}">
                    <a16:creationId xmlns:a16="http://schemas.microsoft.com/office/drawing/2014/main" id="{8D4CCF0D-C110-534D-8E88-7A168042C6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
                <a:extLst>
                  <a:ext uri="{FF2B5EF4-FFF2-40B4-BE49-F238E27FC236}">
                    <a16:creationId xmlns:a16="http://schemas.microsoft.com/office/drawing/2014/main" id="{0DDD9887-4207-644E-8F2B-60D2C94A8CB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1">
                <a:extLst>
                  <a:ext uri="{FF2B5EF4-FFF2-40B4-BE49-F238E27FC236}">
                    <a16:creationId xmlns:a16="http://schemas.microsoft.com/office/drawing/2014/main" id="{37F8A470-9BA4-6244-800F-BD83AA29351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5" name="TextBox 104">
              <a:extLst>
                <a:ext uri="{FF2B5EF4-FFF2-40B4-BE49-F238E27FC236}">
                  <a16:creationId xmlns:a16="http://schemas.microsoft.com/office/drawing/2014/main" id="{4E03496B-F76C-2E4C-8193-1523FAA9FAF0}"/>
                </a:ext>
              </a:extLst>
            </p:cNvPr>
            <p:cNvSpPr txBox="1"/>
            <p:nvPr/>
          </p:nvSpPr>
          <p:spPr>
            <a:xfrm>
              <a:off x="8331724" y="4452884"/>
              <a:ext cx="347593"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a:t>
              </a:r>
              <a:endParaRPr lang="en-US" sz="1400" baseline="-25000" dirty="0">
                <a:solidFill>
                  <a:srgbClr val="000000"/>
                </a:solidFill>
                <a:latin typeface="Calibri"/>
                <a:ea typeface="Calibri"/>
                <a:cs typeface="Calibri"/>
                <a:sym typeface="Calibri"/>
              </a:endParaRPr>
            </a:p>
          </p:txBody>
        </p:sp>
        <p:cxnSp>
          <p:nvCxnSpPr>
            <p:cNvPr id="106" name="Straight Connector 105">
              <a:extLst>
                <a:ext uri="{FF2B5EF4-FFF2-40B4-BE49-F238E27FC236}">
                  <a16:creationId xmlns:a16="http://schemas.microsoft.com/office/drawing/2014/main" id="{1198EC5E-F44B-2D46-BC82-35495685E65F}"/>
                </a:ext>
              </a:extLst>
            </p:cNvPr>
            <p:cNvCxnSpPr>
              <a:cxnSpLocks/>
            </p:cNvCxnSpPr>
            <p:nvPr/>
          </p:nvCxnSpPr>
          <p:spPr>
            <a:xfrm>
              <a:off x="10554956" y="4430957"/>
              <a:ext cx="0" cy="114220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1" name="Oval 120">
              <a:extLst>
                <a:ext uri="{FF2B5EF4-FFF2-40B4-BE49-F238E27FC236}">
                  <a16:creationId xmlns:a16="http://schemas.microsoft.com/office/drawing/2014/main" id="{57093560-63A9-674C-820D-B4D204093569}"/>
                </a:ext>
              </a:extLst>
            </p:cNvPr>
            <p:cNvSpPr/>
            <p:nvPr/>
          </p:nvSpPr>
          <p:spPr>
            <a:xfrm>
              <a:off x="10520949" y="4904525"/>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1F0031F-5DD4-AF49-A26B-01D46414CC6C}"/>
                </a:ext>
              </a:extLst>
            </p:cNvPr>
            <p:cNvSpPr txBox="1"/>
            <p:nvPr/>
          </p:nvSpPr>
          <p:spPr>
            <a:xfrm>
              <a:off x="10231894" y="5667984"/>
              <a:ext cx="161915" cy="2677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endParaRPr lang="en-US" sz="1400" baseline="-25000" dirty="0">
                <a:solidFill>
                  <a:srgbClr val="000000"/>
                </a:solidFill>
                <a:latin typeface="Calibri"/>
                <a:ea typeface="Calibri"/>
                <a:cs typeface="Calibri"/>
                <a:sym typeface="Calibri"/>
              </a:endParaRPr>
            </a:p>
          </p:txBody>
        </p:sp>
        <p:sp>
          <p:nvSpPr>
            <p:cNvPr id="67" name="Oval 66">
              <a:extLst>
                <a:ext uri="{FF2B5EF4-FFF2-40B4-BE49-F238E27FC236}">
                  <a16:creationId xmlns:a16="http://schemas.microsoft.com/office/drawing/2014/main" id="{CA1E9B3A-4028-6542-B9B5-C8160BC8F305}"/>
                </a:ext>
              </a:extLst>
            </p:cNvPr>
            <p:cNvSpPr/>
            <p:nvPr/>
          </p:nvSpPr>
          <p:spPr>
            <a:xfrm>
              <a:off x="10515279" y="543483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775EAEF-C599-D745-923B-9C5BB5F97D42}"/>
              </a:ext>
            </a:extLst>
          </p:cNvPr>
          <p:cNvGrpSpPr/>
          <p:nvPr/>
        </p:nvGrpSpPr>
        <p:grpSpPr>
          <a:xfrm>
            <a:off x="8429516" y="1385936"/>
            <a:ext cx="2477080" cy="1506497"/>
            <a:chOff x="9572540" y="1180385"/>
            <a:chExt cx="2477080" cy="1506497"/>
          </a:xfrm>
        </p:grpSpPr>
        <p:grpSp>
          <p:nvGrpSpPr>
            <p:cNvPr id="69" name="Group 864">
              <a:extLst>
                <a:ext uri="{FF2B5EF4-FFF2-40B4-BE49-F238E27FC236}">
                  <a16:creationId xmlns:a16="http://schemas.microsoft.com/office/drawing/2014/main" id="{A96A4A0E-3445-AF49-9962-8460CC4AEF9F}"/>
                </a:ext>
              </a:extLst>
            </p:cNvPr>
            <p:cNvGrpSpPr>
              <a:grpSpLocks/>
            </p:cNvGrpSpPr>
            <p:nvPr/>
          </p:nvGrpSpPr>
          <p:grpSpPr bwMode="auto">
            <a:xfrm>
              <a:off x="10401422" y="1180385"/>
              <a:ext cx="702431" cy="677109"/>
              <a:chOff x="1843" y="1698"/>
              <a:chExt cx="576" cy="462"/>
            </a:xfrm>
          </p:grpSpPr>
          <p:grpSp>
            <p:nvGrpSpPr>
              <p:cNvPr id="70" name="Group 60">
                <a:extLst>
                  <a:ext uri="{FF2B5EF4-FFF2-40B4-BE49-F238E27FC236}">
                    <a16:creationId xmlns:a16="http://schemas.microsoft.com/office/drawing/2014/main" id="{EC675549-8AB7-B24E-9A6E-3AE92AD31081}"/>
                  </a:ext>
                </a:extLst>
              </p:cNvPr>
              <p:cNvGrpSpPr>
                <a:grpSpLocks/>
              </p:cNvGrpSpPr>
              <p:nvPr/>
            </p:nvGrpSpPr>
            <p:grpSpPr bwMode="auto">
              <a:xfrm>
                <a:off x="1843" y="1698"/>
                <a:ext cx="576" cy="461"/>
                <a:chOff x="3456" y="3427"/>
                <a:chExt cx="576" cy="461"/>
              </a:xfrm>
            </p:grpSpPr>
            <p:sp>
              <p:nvSpPr>
                <p:cNvPr id="72" name="Line 55">
                  <a:extLst>
                    <a:ext uri="{FF2B5EF4-FFF2-40B4-BE49-F238E27FC236}">
                      <a16:creationId xmlns:a16="http://schemas.microsoft.com/office/drawing/2014/main" id="{DC0C8859-0F3E-1740-842F-8FBE217A371A}"/>
                    </a:ext>
                  </a:extLst>
                </p:cNvPr>
                <p:cNvSpPr>
                  <a:spLocks noChangeShapeType="1"/>
                </p:cNvSpPr>
                <p:nvPr/>
              </p:nvSpPr>
              <p:spPr bwMode="auto">
                <a:xfrm>
                  <a:off x="3456" y="3658"/>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AutoShape 56">
                  <a:extLst>
                    <a:ext uri="{FF2B5EF4-FFF2-40B4-BE49-F238E27FC236}">
                      <a16:creationId xmlns:a16="http://schemas.microsoft.com/office/drawing/2014/main" id="{7E15C1B7-B822-9641-BF0E-FFBA04C95417}"/>
                    </a:ext>
                  </a:extLst>
                </p:cNvPr>
                <p:cNvSpPr>
                  <a:spLocks noChangeArrowheads="1"/>
                </p:cNvSpPr>
                <p:nvPr/>
              </p:nvSpPr>
              <p:spPr bwMode="auto">
                <a:xfrm rot="5400000">
                  <a:off x="3525" y="3497"/>
                  <a:ext cx="461" cy="322"/>
                </a:xfrm>
                <a:prstGeom prst="triangle">
                  <a:avLst>
                    <a:gd name="adj" fmla="val 50000"/>
                  </a:avLst>
                </a:prstGeom>
                <a:solidFill>
                  <a:schemeClr val="bg1"/>
                </a:solidFill>
                <a:ln w="19050">
                  <a:solidFill>
                    <a:schemeClr val="tx1"/>
                  </a:solidFill>
                  <a:miter lim="800000"/>
                  <a:headEnd/>
                  <a:tailEnd/>
                </a:ln>
              </p:spPr>
              <p:txBody>
                <a:bodyPr rot="10800000" vert="eaVert"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71" name="Freeform 863">
                <a:extLst>
                  <a:ext uri="{FF2B5EF4-FFF2-40B4-BE49-F238E27FC236}">
                    <a16:creationId xmlns:a16="http://schemas.microsoft.com/office/drawing/2014/main" id="{E5CE4F67-4895-9C43-A48A-81D8FB8F84F0}"/>
                  </a:ext>
                </a:extLst>
              </p:cNvPr>
              <p:cNvSpPr>
                <a:spLocks/>
              </p:cNvSpPr>
              <p:nvPr/>
            </p:nvSpPr>
            <p:spPr bwMode="auto">
              <a:xfrm>
                <a:off x="1843" y="1699"/>
                <a:ext cx="576" cy="461"/>
              </a:xfrm>
              <a:custGeom>
                <a:avLst/>
                <a:gdLst>
                  <a:gd name="T0" fmla="*/ 0 w 576"/>
                  <a:gd name="T1" fmla="*/ 231 h 461"/>
                  <a:gd name="T2" fmla="*/ 115 w 576"/>
                  <a:gd name="T3" fmla="*/ 461 h 461"/>
                  <a:gd name="T4" fmla="*/ 576 w 576"/>
                  <a:gd name="T5" fmla="*/ 231 h 461"/>
                  <a:gd name="T6" fmla="*/ 115 w 576"/>
                  <a:gd name="T7" fmla="*/ 0 h 461"/>
                  <a:gd name="T8" fmla="*/ 0 w 576"/>
                  <a:gd name="T9" fmla="*/ 231 h 461"/>
                  <a:gd name="T10" fmla="*/ 0 60000 65536"/>
                  <a:gd name="T11" fmla="*/ 0 60000 65536"/>
                  <a:gd name="T12" fmla="*/ 0 60000 65536"/>
                  <a:gd name="T13" fmla="*/ 0 60000 65536"/>
                  <a:gd name="T14" fmla="*/ 0 60000 65536"/>
                  <a:gd name="T15" fmla="*/ 0 w 576"/>
                  <a:gd name="T16" fmla="*/ 0 h 461"/>
                  <a:gd name="T17" fmla="*/ 576 w 576"/>
                  <a:gd name="T18" fmla="*/ 461 h 461"/>
                </a:gdLst>
                <a:ahLst/>
                <a:cxnLst>
                  <a:cxn ang="T10">
                    <a:pos x="T0" y="T1"/>
                  </a:cxn>
                  <a:cxn ang="T11">
                    <a:pos x="T2" y="T3"/>
                  </a:cxn>
                  <a:cxn ang="T12">
                    <a:pos x="T4" y="T5"/>
                  </a:cxn>
                  <a:cxn ang="T13">
                    <a:pos x="T6" y="T7"/>
                  </a:cxn>
                  <a:cxn ang="T14">
                    <a:pos x="T8" y="T9"/>
                  </a:cxn>
                </a:cxnLst>
                <a:rect l="T15" t="T16" r="T17" b="T18"/>
                <a:pathLst>
                  <a:path w="576" h="461">
                    <a:moveTo>
                      <a:pt x="0" y="231"/>
                    </a:moveTo>
                    <a:lnTo>
                      <a:pt x="115" y="461"/>
                    </a:lnTo>
                    <a:lnTo>
                      <a:pt x="576" y="231"/>
                    </a:lnTo>
                    <a:lnTo>
                      <a:pt x="115" y="0"/>
                    </a:lnTo>
                    <a:lnTo>
                      <a:pt x="0" y="23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sp>
          <p:nvSpPr>
            <p:cNvPr id="3" name="Rectangle 2">
              <a:extLst>
                <a:ext uri="{FF2B5EF4-FFF2-40B4-BE49-F238E27FC236}">
                  <a16:creationId xmlns:a16="http://schemas.microsoft.com/office/drawing/2014/main" id="{543E26D6-385A-D044-A39B-128AB9F4EEEA}"/>
                </a:ext>
              </a:extLst>
            </p:cNvPr>
            <p:cNvSpPr/>
            <p:nvPr/>
          </p:nvSpPr>
          <p:spPr>
            <a:xfrm>
              <a:off x="10181372" y="2160087"/>
              <a:ext cx="1192397" cy="5267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204D-BD64-D54C-AA2F-9F017E807CFC}"/>
                </a:ext>
              </a:extLst>
            </p:cNvPr>
            <p:cNvSpPr txBox="1"/>
            <p:nvPr/>
          </p:nvSpPr>
          <p:spPr>
            <a:xfrm>
              <a:off x="10545938" y="1306025"/>
              <a:ext cx="429543" cy="369332"/>
            </a:xfrm>
            <a:prstGeom prst="rect">
              <a:avLst/>
            </a:prstGeom>
            <a:noFill/>
          </p:spPr>
          <p:txBody>
            <a:bodyPr wrap="square" rtlCol="0">
              <a:spAutoFit/>
            </a:bodyPr>
            <a:lstStyle/>
            <a:p>
              <a:r>
                <a:rPr lang="en-US" dirty="0"/>
                <a:t>G</a:t>
              </a:r>
            </a:p>
          </p:txBody>
        </p:sp>
        <p:sp>
          <p:nvSpPr>
            <p:cNvPr id="76" name="TextBox 75">
              <a:extLst>
                <a:ext uri="{FF2B5EF4-FFF2-40B4-BE49-F238E27FC236}">
                  <a16:creationId xmlns:a16="http://schemas.microsoft.com/office/drawing/2014/main" id="{301B17FF-6D7B-DF48-945B-22ABDD35FCC4}"/>
                </a:ext>
              </a:extLst>
            </p:cNvPr>
            <p:cNvSpPr txBox="1"/>
            <p:nvPr/>
          </p:nvSpPr>
          <p:spPr>
            <a:xfrm>
              <a:off x="10609378" y="2226521"/>
              <a:ext cx="429543" cy="369332"/>
            </a:xfrm>
            <a:prstGeom prst="rect">
              <a:avLst/>
            </a:prstGeom>
            <a:noFill/>
          </p:spPr>
          <p:txBody>
            <a:bodyPr wrap="square" rtlCol="0">
              <a:spAutoFit/>
            </a:bodyPr>
            <a:lstStyle/>
            <a:p>
              <a:r>
                <a:rPr lang="en-US" dirty="0"/>
                <a:t>L</a:t>
              </a:r>
            </a:p>
          </p:txBody>
        </p:sp>
        <p:cxnSp>
          <p:nvCxnSpPr>
            <p:cNvPr id="77" name="Straight Connector 76">
              <a:extLst>
                <a:ext uri="{FF2B5EF4-FFF2-40B4-BE49-F238E27FC236}">
                  <a16:creationId xmlns:a16="http://schemas.microsoft.com/office/drawing/2014/main" id="{B41A6B9F-71C7-2A43-A2FD-0E1AC3B80F64}"/>
                </a:ext>
              </a:extLst>
            </p:cNvPr>
            <p:cNvCxnSpPr>
              <a:cxnSpLocks/>
            </p:cNvCxnSpPr>
            <p:nvPr/>
          </p:nvCxnSpPr>
          <p:spPr>
            <a:xfrm>
              <a:off x="11554155" y="1506747"/>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1611D97-BFDA-1D43-87A6-47B46BE43705}"/>
                </a:ext>
              </a:extLst>
            </p:cNvPr>
            <p:cNvCxnSpPr>
              <a:cxnSpLocks/>
            </p:cNvCxnSpPr>
            <p:nvPr/>
          </p:nvCxnSpPr>
          <p:spPr>
            <a:xfrm>
              <a:off x="10963001"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0188024-77E5-6C4F-8EB3-6BC1709B24EB}"/>
                </a:ext>
              </a:extLst>
            </p:cNvPr>
            <p:cNvCxnSpPr>
              <a:cxnSpLocks/>
            </p:cNvCxnSpPr>
            <p:nvPr/>
          </p:nvCxnSpPr>
          <p:spPr>
            <a:xfrm>
              <a:off x="9960377" y="1518652"/>
              <a:ext cx="60261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E46274C-0C83-694A-BFC5-546EF9A5204F}"/>
                </a:ext>
              </a:extLst>
            </p:cNvPr>
            <p:cNvCxnSpPr>
              <a:cxnSpLocks/>
            </p:cNvCxnSpPr>
            <p:nvPr/>
          </p:nvCxnSpPr>
          <p:spPr>
            <a:xfrm>
              <a:off x="9973196" y="1525234"/>
              <a:ext cx="12213" cy="9292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E9FA71D-20B7-EE47-94B8-C2C563F58E55}"/>
                </a:ext>
              </a:extLst>
            </p:cNvPr>
            <p:cNvCxnSpPr>
              <a:cxnSpLocks/>
            </p:cNvCxnSpPr>
            <p:nvPr/>
          </p:nvCxnSpPr>
          <p:spPr>
            <a:xfrm flipH="1">
              <a:off x="11388789" y="2442331"/>
              <a:ext cx="1828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2C32283-BD21-EC46-B7E7-F0CEAF4B6867}"/>
                </a:ext>
              </a:extLst>
            </p:cNvPr>
            <p:cNvCxnSpPr>
              <a:cxnSpLocks/>
            </p:cNvCxnSpPr>
            <p:nvPr/>
          </p:nvCxnSpPr>
          <p:spPr>
            <a:xfrm flipH="1">
              <a:off x="9967311" y="2461741"/>
              <a:ext cx="23266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79F51F72-917D-534C-93D9-CE15C0F783DA}"/>
                </a:ext>
              </a:extLst>
            </p:cNvPr>
            <p:cNvSpPr txBox="1"/>
            <p:nvPr/>
          </p:nvSpPr>
          <p:spPr>
            <a:xfrm>
              <a:off x="11620077" y="1744141"/>
              <a:ext cx="429543" cy="369332"/>
            </a:xfrm>
            <a:prstGeom prst="rect">
              <a:avLst/>
            </a:prstGeom>
            <a:noFill/>
          </p:spPr>
          <p:txBody>
            <a:bodyPr wrap="square" rtlCol="0">
              <a:spAutoFit/>
            </a:bodyPr>
            <a:lstStyle/>
            <a:p>
              <a:r>
                <a:rPr lang="en-US" dirty="0"/>
                <a:t>y</a:t>
              </a:r>
            </a:p>
          </p:txBody>
        </p:sp>
        <p:sp>
          <p:nvSpPr>
            <p:cNvPr id="91" name="TextBox 90">
              <a:extLst>
                <a:ext uri="{FF2B5EF4-FFF2-40B4-BE49-F238E27FC236}">
                  <a16:creationId xmlns:a16="http://schemas.microsoft.com/office/drawing/2014/main" id="{DD0DB812-2244-6941-8CB9-69B0F3B16130}"/>
                </a:ext>
              </a:extLst>
            </p:cNvPr>
            <p:cNvSpPr txBox="1"/>
            <p:nvPr/>
          </p:nvSpPr>
          <p:spPr>
            <a:xfrm>
              <a:off x="9572540" y="1718319"/>
              <a:ext cx="429543" cy="369332"/>
            </a:xfrm>
            <a:prstGeom prst="rect">
              <a:avLst/>
            </a:prstGeom>
            <a:noFill/>
          </p:spPr>
          <p:txBody>
            <a:bodyPr wrap="square" rtlCol="0">
              <a:spAutoFit/>
            </a:bodyPr>
            <a:lstStyle/>
            <a:p>
              <a:r>
                <a:rPr lang="en-US" dirty="0"/>
                <a:t>x</a:t>
              </a:r>
            </a:p>
          </p:txBody>
        </p:sp>
      </p:grpSp>
    </p:spTree>
    <p:extLst>
      <p:ext uri="{BB962C8B-B14F-4D97-AF65-F5344CB8AC3E}">
        <p14:creationId xmlns:p14="http://schemas.microsoft.com/office/powerpoint/2010/main" val="3811384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42112" y="144826"/>
            <a:ext cx="1161176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Norcal Receiver Incremental Tuning (RIT)</a:t>
            </a:r>
            <a:endParaRPr sz="4400" dirty="0">
              <a:latin typeface="+mj-lt"/>
            </a:endParaRPr>
          </a:p>
        </p:txBody>
      </p:sp>
      <p:sp>
        <p:nvSpPr>
          <p:cNvPr id="10" name="TextBox 9">
            <a:extLst>
              <a:ext uri="{FF2B5EF4-FFF2-40B4-BE49-F238E27FC236}">
                <a16:creationId xmlns:a16="http://schemas.microsoft.com/office/drawing/2014/main" id="{51331F67-F7D0-754C-9B60-59BD56902535}"/>
              </a:ext>
            </a:extLst>
          </p:cNvPr>
          <p:cNvSpPr txBox="1"/>
          <p:nvPr/>
        </p:nvSpPr>
        <p:spPr>
          <a:xfrm>
            <a:off x="748654" y="2196190"/>
            <a:ext cx="6388516" cy="37025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ea typeface="Calibri"/>
                <a:cs typeface="Calibri"/>
                <a:sym typeface="Calibri"/>
              </a:rPr>
              <a:t>LM393 is a comparator</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RIT allows transmit and receive frequency to be offset.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If transmitter is on, TX will be 8V and the left comparator will be off, the right one on and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will be grounded.</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For receiving, TX is &lt;1.4V, disconnecting R</a:t>
            </a:r>
            <a:r>
              <a:rPr lang="en-US" sz="2000" baseline="-25000" dirty="0">
                <a:solidFill>
                  <a:srgbClr val="000000"/>
                </a:solidFill>
                <a:latin typeface="Calibri"/>
                <a:ea typeface="Calibri"/>
                <a:cs typeface="Calibri"/>
                <a:sym typeface="Calibri"/>
              </a:rPr>
              <a:t>15</a:t>
            </a:r>
            <a:r>
              <a:rPr lang="en-US" sz="2000" dirty="0">
                <a:solidFill>
                  <a:srgbClr val="000000"/>
                </a:solidFill>
                <a:latin typeface="Calibri"/>
                <a:ea typeface="Calibri"/>
                <a:cs typeface="Calibri"/>
                <a:sym typeface="Calibri"/>
              </a:rPr>
              <a:t> and shorting R</a:t>
            </a:r>
            <a:r>
              <a:rPr lang="en-US" sz="2000" baseline="-25000" dirty="0">
                <a:solidFill>
                  <a:srgbClr val="000000"/>
                </a:solidFill>
                <a:latin typeface="Calibri"/>
                <a:ea typeface="Calibri"/>
                <a:cs typeface="Calibri"/>
                <a:sym typeface="Calibri"/>
              </a:rPr>
              <a:t>16</a:t>
            </a:r>
            <a:r>
              <a:rPr lang="en-US" sz="2000" dirty="0">
                <a:solidFill>
                  <a:srgbClr val="000000"/>
                </a:solidFill>
                <a:latin typeface="Calibri"/>
                <a:ea typeface="Calibri"/>
                <a:cs typeface="Calibri"/>
                <a:sym typeface="Calibri"/>
              </a:rPr>
              <a:t> to ground.</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87</a:t>
            </a:fld>
            <a:endParaRPr lang="en-US" dirty="0">
              <a:solidFill>
                <a:schemeClr val="tx1"/>
              </a:solidFill>
            </a:endParaRPr>
          </a:p>
        </p:txBody>
      </p:sp>
      <p:grpSp>
        <p:nvGrpSpPr>
          <p:cNvPr id="3" name="Group 2">
            <a:extLst>
              <a:ext uri="{FF2B5EF4-FFF2-40B4-BE49-F238E27FC236}">
                <a16:creationId xmlns:a16="http://schemas.microsoft.com/office/drawing/2014/main" id="{9CE60AFD-2C2A-1347-8B87-803F6BEAB9B8}"/>
              </a:ext>
            </a:extLst>
          </p:cNvPr>
          <p:cNvGrpSpPr/>
          <p:nvPr/>
        </p:nvGrpSpPr>
        <p:grpSpPr>
          <a:xfrm>
            <a:off x="7521392" y="1975062"/>
            <a:ext cx="4087292" cy="3777165"/>
            <a:chOff x="7464508" y="1942789"/>
            <a:chExt cx="4087292" cy="3777165"/>
          </a:xfrm>
        </p:grpSpPr>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8409424" y="4289552"/>
              <a:ext cx="278447" cy="341602"/>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H="1">
              <a:off x="7899756" y="2283786"/>
              <a:ext cx="334136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0503683" y="4791514"/>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Shape 51">
              <a:extLst>
                <a:ext uri="{FF2B5EF4-FFF2-40B4-BE49-F238E27FC236}">
                  <a16:creationId xmlns:a16="http://schemas.microsoft.com/office/drawing/2014/main" id="{7E723553-6AF5-9D44-A81A-4C7A3F5269BF}"/>
                </a:ext>
              </a:extLst>
            </p:cNvPr>
            <p:cNvSpPr/>
            <p:nvPr/>
          </p:nvSpPr>
          <p:spPr>
            <a:xfrm>
              <a:off x="9166049" y="2710447"/>
              <a:ext cx="459824" cy="1931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LM393</a:t>
              </a:r>
              <a:endParaRPr sz="1400" dirty="0"/>
            </a:p>
          </p:txBody>
        </p:sp>
        <p:sp>
          <p:nvSpPr>
            <p:cNvPr id="222" name="Rectangle 221">
              <a:extLst>
                <a:ext uri="{FF2B5EF4-FFF2-40B4-BE49-F238E27FC236}">
                  <a16:creationId xmlns:a16="http://schemas.microsoft.com/office/drawing/2014/main" id="{37EEA19C-ACD6-FE45-B4CD-9E541886BC9A}"/>
                </a:ext>
              </a:extLst>
            </p:cNvPr>
            <p:cNvSpPr/>
            <p:nvPr/>
          </p:nvSpPr>
          <p:spPr>
            <a:xfrm>
              <a:off x="8922656" y="2916734"/>
              <a:ext cx="982657" cy="1626096"/>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233" name="TextBox 232">
              <a:extLst>
                <a:ext uri="{FF2B5EF4-FFF2-40B4-BE49-F238E27FC236}">
                  <a16:creationId xmlns:a16="http://schemas.microsoft.com/office/drawing/2014/main" id="{57D90707-051E-B347-8063-94F7A0AC4FAB}"/>
                </a:ext>
              </a:extLst>
            </p:cNvPr>
            <p:cNvSpPr txBox="1"/>
            <p:nvPr/>
          </p:nvSpPr>
          <p:spPr>
            <a:xfrm>
              <a:off x="8967715" y="30353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235" name="TextBox 234">
              <a:extLst>
                <a:ext uri="{FF2B5EF4-FFF2-40B4-BE49-F238E27FC236}">
                  <a16:creationId xmlns:a16="http://schemas.microsoft.com/office/drawing/2014/main" id="{F2C872B8-C0B0-7543-B07A-412A431F6699}"/>
                </a:ext>
              </a:extLst>
            </p:cNvPr>
            <p:cNvSpPr txBox="1"/>
            <p:nvPr/>
          </p:nvSpPr>
          <p:spPr>
            <a:xfrm>
              <a:off x="8973588" y="3412538"/>
              <a:ext cx="522199"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38" name="TextBox 237">
              <a:extLst>
                <a:ext uri="{FF2B5EF4-FFF2-40B4-BE49-F238E27FC236}">
                  <a16:creationId xmlns:a16="http://schemas.microsoft.com/office/drawing/2014/main" id="{7D418BA7-28DC-3344-BA56-5DFBD3C0515D}"/>
                </a:ext>
              </a:extLst>
            </p:cNvPr>
            <p:cNvSpPr txBox="1"/>
            <p:nvPr/>
          </p:nvSpPr>
          <p:spPr>
            <a:xfrm>
              <a:off x="8978425" y="3739502"/>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39" name="TextBox 238">
              <a:extLst>
                <a:ext uri="{FF2B5EF4-FFF2-40B4-BE49-F238E27FC236}">
                  <a16:creationId xmlns:a16="http://schemas.microsoft.com/office/drawing/2014/main" id="{7D7E3837-6B14-BC45-97C2-A3297601A1A3}"/>
                </a:ext>
              </a:extLst>
            </p:cNvPr>
            <p:cNvSpPr txBox="1"/>
            <p:nvPr/>
          </p:nvSpPr>
          <p:spPr>
            <a:xfrm>
              <a:off x="8967715" y="417216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40" name="TextBox 239">
              <a:extLst>
                <a:ext uri="{FF2B5EF4-FFF2-40B4-BE49-F238E27FC236}">
                  <a16:creationId xmlns:a16="http://schemas.microsoft.com/office/drawing/2014/main" id="{B0D05FB1-52B1-3F4E-9A2F-921572E7758A}"/>
                </a:ext>
              </a:extLst>
            </p:cNvPr>
            <p:cNvSpPr txBox="1"/>
            <p:nvPr/>
          </p:nvSpPr>
          <p:spPr>
            <a:xfrm>
              <a:off x="9184195" y="3025638"/>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41" name="TextBox 240">
              <a:extLst>
                <a:ext uri="{FF2B5EF4-FFF2-40B4-BE49-F238E27FC236}">
                  <a16:creationId xmlns:a16="http://schemas.microsoft.com/office/drawing/2014/main" id="{A0CA334E-2E09-5640-8504-D343D1921F83}"/>
                </a:ext>
              </a:extLst>
            </p:cNvPr>
            <p:cNvSpPr txBox="1"/>
            <p:nvPr/>
          </p:nvSpPr>
          <p:spPr>
            <a:xfrm>
              <a:off x="9175017" y="337349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2" name="TextBox 241">
              <a:extLst>
                <a:ext uri="{FF2B5EF4-FFF2-40B4-BE49-F238E27FC236}">
                  <a16:creationId xmlns:a16="http://schemas.microsoft.com/office/drawing/2014/main" id="{761FF4CB-1B19-E940-A44F-6D2BA5E87102}"/>
                </a:ext>
              </a:extLst>
            </p:cNvPr>
            <p:cNvSpPr txBox="1"/>
            <p:nvPr/>
          </p:nvSpPr>
          <p:spPr>
            <a:xfrm>
              <a:off x="9194906" y="3771507"/>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43" name="TextBox 242">
              <a:extLst>
                <a:ext uri="{FF2B5EF4-FFF2-40B4-BE49-F238E27FC236}">
                  <a16:creationId xmlns:a16="http://schemas.microsoft.com/office/drawing/2014/main" id="{F2A4A0B5-F963-114D-8249-A24E6999A968}"/>
                </a:ext>
              </a:extLst>
            </p:cNvPr>
            <p:cNvSpPr txBox="1"/>
            <p:nvPr/>
          </p:nvSpPr>
          <p:spPr>
            <a:xfrm>
              <a:off x="9184194" y="4191683"/>
              <a:ext cx="631860" cy="2759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cxnSp>
          <p:nvCxnSpPr>
            <p:cNvPr id="250" name="Straight Connector 249">
              <a:extLst>
                <a:ext uri="{FF2B5EF4-FFF2-40B4-BE49-F238E27FC236}">
                  <a16:creationId xmlns:a16="http://schemas.microsoft.com/office/drawing/2014/main" id="{FBA4637E-9D2B-594B-8602-60BA67AA321D}"/>
                </a:ext>
              </a:extLst>
            </p:cNvPr>
            <p:cNvCxnSpPr>
              <a:cxnSpLocks/>
            </p:cNvCxnSpPr>
            <p:nvPr/>
          </p:nvCxnSpPr>
          <p:spPr>
            <a:xfrm flipV="1">
              <a:off x="8033423" y="3541523"/>
              <a:ext cx="861889" cy="315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58" name="Straight Connector 257">
              <a:extLst>
                <a:ext uri="{FF2B5EF4-FFF2-40B4-BE49-F238E27FC236}">
                  <a16:creationId xmlns:a16="http://schemas.microsoft.com/office/drawing/2014/main" id="{7BCE9615-EE96-914D-9E6F-B1FD4DA6A17C}"/>
                </a:ext>
              </a:extLst>
            </p:cNvPr>
            <p:cNvCxnSpPr>
              <a:cxnSpLocks/>
            </p:cNvCxnSpPr>
            <p:nvPr/>
          </p:nvCxnSpPr>
          <p:spPr>
            <a:xfrm>
              <a:off x="8176717" y="3851569"/>
              <a:ext cx="71859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1" name="Straight Connector 270">
              <a:extLst>
                <a:ext uri="{FF2B5EF4-FFF2-40B4-BE49-F238E27FC236}">
                  <a16:creationId xmlns:a16="http://schemas.microsoft.com/office/drawing/2014/main" id="{C2D2B557-FFCF-8147-A28B-9A9D00809CD2}"/>
                </a:ext>
              </a:extLst>
            </p:cNvPr>
            <p:cNvCxnSpPr>
              <a:cxnSpLocks/>
            </p:cNvCxnSpPr>
            <p:nvPr/>
          </p:nvCxnSpPr>
          <p:spPr>
            <a:xfrm>
              <a:off x="9906324" y="3177704"/>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2" name="Straight Connector 271">
              <a:extLst>
                <a:ext uri="{FF2B5EF4-FFF2-40B4-BE49-F238E27FC236}">
                  <a16:creationId xmlns:a16="http://schemas.microsoft.com/office/drawing/2014/main" id="{FCB1A309-5D5D-544B-81BB-AFF47895C0EA}"/>
                </a:ext>
              </a:extLst>
            </p:cNvPr>
            <p:cNvCxnSpPr>
              <a:cxnSpLocks/>
            </p:cNvCxnSpPr>
            <p:nvPr/>
          </p:nvCxnSpPr>
          <p:spPr>
            <a:xfrm>
              <a:off x="8346813" y="2283786"/>
              <a:ext cx="0" cy="59618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73" name="Oval 272">
              <a:extLst>
                <a:ext uri="{FF2B5EF4-FFF2-40B4-BE49-F238E27FC236}">
                  <a16:creationId xmlns:a16="http://schemas.microsoft.com/office/drawing/2014/main" id="{EF73E8BF-0DC6-8440-A824-B1EA1491C15B}"/>
                </a:ext>
              </a:extLst>
            </p:cNvPr>
            <p:cNvSpPr/>
            <p:nvPr/>
          </p:nvSpPr>
          <p:spPr>
            <a:xfrm>
              <a:off x="10850848" y="3131019"/>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38F84647-E9E8-D045-A5CE-C4FC0CAE2088}"/>
                </a:ext>
              </a:extLst>
            </p:cNvPr>
            <p:cNvSpPr txBox="1"/>
            <p:nvPr/>
          </p:nvSpPr>
          <p:spPr>
            <a:xfrm flipH="1">
              <a:off x="10830600" y="3235688"/>
              <a:ext cx="53541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275" name="Straight Connector 274">
              <a:extLst>
                <a:ext uri="{FF2B5EF4-FFF2-40B4-BE49-F238E27FC236}">
                  <a16:creationId xmlns:a16="http://schemas.microsoft.com/office/drawing/2014/main" id="{FB8EECAF-494C-E949-B6EB-C31D852AC83D}"/>
                </a:ext>
              </a:extLst>
            </p:cNvPr>
            <p:cNvCxnSpPr>
              <a:cxnSpLocks/>
            </p:cNvCxnSpPr>
            <p:nvPr/>
          </p:nvCxnSpPr>
          <p:spPr>
            <a:xfrm>
              <a:off x="8542573" y="4301974"/>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76" name="Straight Connector 275">
              <a:extLst>
                <a:ext uri="{FF2B5EF4-FFF2-40B4-BE49-F238E27FC236}">
                  <a16:creationId xmlns:a16="http://schemas.microsoft.com/office/drawing/2014/main" id="{64CEE867-F932-3544-AAED-6D2D23DFE38D}"/>
                </a:ext>
              </a:extLst>
            </p:cNvPr>
            <p:cNvCxnSpPr>
              <a:cxnSpLocks/>
            </p:cNvCxnSpPr>
            <p:nvPr/>
          </p:nvCxnSpPr>
          <p:spPr>
            <a:xfrm flipV="1">
              <a:off x="10525966" y="4971688"/>
              <a:ext cx="172291" cy="13706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01" name="TextBox 300">
              <a:extLst>
                <a:ext uri="{FF2B5EF4-FFF2-40B4-BE49-F238E27FC236}">
                  <a16:creationId xmlns:a16="http://schemas.microsoft.com/office/drawing/2014/main" id="{A0818EDA-F58E-3345-A7F6-0148EAE29853}"/>
                </a:ext>
              </a:extLst>
            </p:cNvPr>
            <p:cNvSpPr txBox="1"/>
            <p:nvPr/>
          </p:nvSpPr>
          <p:spPr>
            <a:xfrm>
              <a:off x="7464508" y="2639736"/>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16</a:t>
              </a:r>
              <a:endParaRPr lang="en-US" sz="1400" baseline="-25000" dirty="0">
                <a:solidFill>
                  <a:srgbClr val="000000"/>
                </a:solidFill>
              </a:endParaRPr>
            </a:p>
            <a:p>
              <a:pPr defTabSz="457200" latinLnBrk="1" hangingPunct="0"/>
              <a:r>
                <a:rPr lang="en-US" sz="1400" dirty="0">
                  <a:solidFill>
                    <a:srgbClr val="000000"/>
                  </a:solidFill>
                </a:rPr>
                <a:t>1K</a:t>
              </a:r>
            </a:p>
          </p:txBody>
        </p:sp>
        <p:cxnSp>
          <p:nvCxnSpPr>
            <p:cNvPr id="312" name="Straight Connector 311">
              <a:extLst>
                <a:ext uri="{FF2B5EF4-FFF2-40B4-BE49-F238E27FC236}">
                  <a16:creationId xmlns:a16="http://schemas.microsoft.com/office/drawing/2014/main" id="{FE900202-C08D-3D43-B245-76034E3094DA}"/>
                </a:ext>
              </a:extLst>
            </p:cNvPr>
            <p:cNvCxnSpPr>
              <a:cxnSpLocks/>
            </p:cNvCxnSpPr>
            <p:nvPr/>
          </p:nvCxnSpPr>
          <p:spPr>
            <a:xfrm>
              <a:off x="8037804" y="3541523"/>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8" name="Straight Connector 377">
              <a:extLst>
                <a:ext uri="{FF2B5EF4-FFF2-40B4-BE49-F238E27FC236}">
                  <a16:creationId xmlns:a16="http://schemas.microsoft.com/office/drawing/2014/main" id="{85B59B72-2757-F74B-9224-88EF949F6A73}"/>
                </a:ext>
              </a:extLst>
            </p:cNvPr>
            <p:cNvCxnSpPr>
              <a:cxnSpLocks/>
            </p:cNvCxnSpPr>
            <p:nvPr/>
          </p:nvCxnSpPr>
          <p:spPr>
            <a:xfrm>
              <a:off x="7883261" y="3187182"/>
              <a:ext cx="100240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9" name="Freeform 12">
              <a:extLst>
                <a:ext uri="{FF2B5EF4-FFF2-40B4-BE49-F238E27FC236}">
                  <a16:creationId xmlns:a16="http://schemas.microsoft.com/office/drawing/2014/main" id="{E2241629-AEAD-EB4A-9BD2-C1229B1FC5B4}"/>
                </a:ext>
              </a:extLst>
            </p:cNvPr>
            <p:cNvSpPr>
              <a:spLocks noChangeAspect="1"/>
            </p:cNvSpPr>
            <p:nvPr/>
          </p:nvSpPr>
          <p:spPr bwMode="auto">
            <a:xfrm>
              <a:off x="7834181" y="252012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1" name="Straight Connector 410">
              <a:extLst>
                <a:ext uri="{FF2B5EF4-FFF2-40B4-BE49-F238E27FC236}">
                  <a16:creationId xmlns:a16="http://schemas.microsoft.com/office/drawing/2014/main" id="{71A4A1FA-2007-6B45-897C-FA683D98C6BF}"/>
                </a:ext>
              </a:extLst>
            </p:cNvPr>
            <p:cNvCxnSpPr>
              <a:cxnSpLocks/>
            </p:cNvCxnSpPr>
            <p:nvPr/>
          </p:nvCxnSpPr>
          <p:spPr>
            <a:xfrm>
              <a:off x="10547106" y="3163611"/>
              <a:ext cx="0" cy="166889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2" name="Freeform 12">
              <a:extLst>
                <a:ext uri="{FF2B5EF4-FFF2-40B4-BE49-F238E27FC236}">
                  <a16:creationId xmlns:a16="http://schemas.microsoft.com/office/drawing/2014/main" id="{45727B61-8C89-014C-92FB-49C1039EE2B7}"/>
                </a:ext>
              </a:extLst>
            </p:cNvPr>
            <p:cNvSpPr>
              <a:spLocks noChangeAspect="1"/>
            </p:cNvSpPr>
            <p:nvPr/>
          </p:nvSpPr>
          <p:spPr bwMode="auto">
            <a:xfrm>
              <a:off x="10159253" y="2468613"/>
              <a:ext cx="139223" cy="68320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13" name="Straight Connector 412">
              <a:extLst>
                <a:ext uri="{FF2B5EF4-FFF2-40B4-BE49-F238E27FC236}">
                  <a16:creationId xmlns:a16="http://schemas.microsoft.com/office/drawing/2014/main" id="{A7CEB35C-10BE-DA46-926C-3B05801C0412}"/>
                </a:ext>
              </a:extLst>
            </p:cNvPr>
            <p:cNvCxnSpPr>
              <a:cxnSpLocks/>
            </p:cNvCxnSpPr>
            <p:nvPr/>
          </p:nvCxnSpPr>
          <p:spPr>
            <a:xfrm>
              <a:off x="7903307" y="2283787"/>
              <a:ext cx="0" cy="3275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4" name="Straight Connector 413">
              <a:extLst>
                <a:ext uri="{FF2B5EF4-FFF2-40B4-BE49-F238E27FC236}">
                  <a16:creationId xmlns:a16="http://schemas.microsoft.com/office/drawing/2014/main" id="{F4DAF4B0-18B1-2942-8B99-1B546E79740C}"/>
                </a:ext>
              </a:extLst>
            </p:cNvPr>
            <p:cNvCxnSpPr>
              <a:cxnSpLocks/>
            </p:cNvCxnSpPr>
            <p:nvPr/>
          </p:nvCxnSpPr>
          <p:spPr>
            <a:xfrm>
              <a:off x="10228865" y="2283787"/>
              <a:ext cx="0" cy="2491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16" name="Oval 415">
              <a:extLst>
                <a:ext uri="{FF2B5EF4-FFF2-40B4-BE49-F238E27FC236}">
                  <a16:creationId xmlns:a16="http://schemas.microsoft.com/office/drawing/2014/main" id="{4893EA30-30B0-5C4F-85D6-E05F8DDB0537}"/>
                </a:ext>
              </a:extLst>
            </p:cNvPr>
            <p:cNvSpPr/>
            <p:nvPr/>
          </p:nvSpPr>
          <p:spPr>
            <a:xfrm>
              <a:off x="11212123" y="2247616"/>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9" name="Straight Arrow Connector 418">
              <a:extLst>
                <a:ext uri="{FF2B5EF4-FFF2-40B4-BE49-F238E27FC236}">
                  <a16:creationId xmlns:a16="http://schemas.microsoft.com/office/drawing/2014/main" id="{4CACECC3-F16B-6545-AF9B-58E6C0F7914C}"/>
                </a:ext>
              </a:extLst>
            </p:cNvPr>
            <p:cNvCxnSpPr>
              <a:cxnSpLocks/>
            </p:cNvCxnSpPr>
            <p:nvPr/>
          </p:nvCxnSpPr>
          <p:spPr>
            <a:xfrm flipH="1">
              <a:off x="7993130" y="2879969"/>
              <a:ext cx="367172" cy="1"/>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0" name="Straight Connector 419">
              <a:extLst>
                <a:ext uri="{FF2B5EF4-FFF2-40B4-BE49-F238E27FC236}">
                  <a16:creationId xmlns:a16="http://schemas.microsoft.com/office/drawing/2014/main" id="{458D38A4-245C-1E41-85A6-4EF8DC1E6A3D}"/>
                </a:ext>
              </a:extLst>
            </p:cNvPr>
            <p:cNvCxnSpPr>
              <a:cxnSpLocks/>
            </p:cNvCxnSpPr>
            <p:nvPr/>
          </p:nvCxnSpPr>
          <p:spPr>
            <a:xfrm flipH="1">
              <a:off x="7743142" y="4826140"/>
              <a:ext cx="2506023" cy="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2" name="TextBox 421">
              <a:extLst>
                <a:ext uri="{FF2B5EF4-FFF2-40B4-BE49-F238E27FC236}">
                  <a16:creationId xmlns:a16="http://schemas.microsoft.com/office/drawing/2014/main" id="{94AE689D-242B-7B4C-B048-F9F458B98B45}"/>
                </a:ext>
              </a:extLst>
            </p:cNvPr>
            <p:cNvSpPr txBox="1"/>
            <p:nvPr/>
          </p:nvSpPr>
          <p:spPr>
            <a:xfrm>
              <a:off x="10955979" y="1942789"/>
              <a:ext cx="595821"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RIT 1</a:t>
              </a:r>
              <a:endParaRPr lang="en-US" sz="1600" baseline="-25000" dirty="0">
                <a:solidFill>
                  <a:srgbClr val="000000"/>
                </a:solidFill>
                <a:latin typeface="Calibri"/>
                <a:ea typeface="Calibri"/>
                <a:cs typeface="Calibri"/>
                <a:sym typeface="Calibri"/>
              </a:endParaRPr>
            </a:p>
          </p:txBody>
        </p:sp>
        <p:sp>
          <p:nvSpPr>
            <p:cNvPr id="423" name="TextBox 422">
              <a:extLst>
                <a:ext uri="{FF2B5EF4-FFF2-40B4-BE49-F238E27FC236}">
                  <a16:creationId xmlns:a16="http://schemas.microsoft.com/office/drawing/2014/main" id="{3C5C286D-C6EB-7E4C-B310-E6AB83EBA0FF}"/>
                </a:ext>
              </a:extLst>
            </p:cNvPr>
            <p:cNvSpPr txBox="1"/>
            <p:nvPr/>
          </p:nvSpPr>
          <p:spPr>
            <a:xfrm>
              <a:off x="10541304" y="2574098"/>
              <a:ext cx="619088"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a:t>
              </a:r>
              <a:r>
                <a:rPr lang="en-US" sz="1600" baseline="-25000" dirty="0">
                  <a:solidFill>
                    <a:srgbClr val="000000"/>
                  </a:solidFill>
                </a:rPr>
                <a:t>15</a:t>
              </a:r>
              <a:endParaRPr lang="en-US" sz="1400" baseline="-25000" dirty="0">
                <a:solidFill>
                  <a:srgbClr val="000000"/>
                </a:solidFill>
              </a:endParaRPr>
            </a:p>
            <a:p>
              <a:pPr defTabSz="457200" latinLnBrk="1" hangingPunct="0"/>
              <a:r>
                <a:rPr lang="en-US" sz="1400" dirty="0">
                  <a:solidFill>
                    <a:srgbClr val="000000"/>
                  </a:solidFill>
                </a:rPr>
                <a:t>510</a:t>
              </a:r>
            </a:p>
          </p:txBody>
        </p:sp>
        <p:cxnSp>
          <p:nvCxnSpPr>
            <p:cNvPr id="424" name="Straight Connector 423">
              <a:extLst>
                <a:ext uri="{FF2B5EF4-FFF2-40B4-BE49-F238E27FC236}">
                  <a16:creationId xmlns:a16="http://schemas.microsoft.com/office/drawing/2014/main" id="{1F11026D-5370-E34D-8077-323A4D4FF800}"/>
                </a:ext>
              </a:extLst>
            </p:cNvPr>
            <p:cNvCxnSpPr>
              <a:cxnSpLocks/>
            </p:cNvCxnSpPr>
            <p:nvPr/>
          </p:nvCxnSpPr>
          <p:spPr>
            <a:xfrm flipH="1">
              <a:off x="10258661" y="4360898"/>
              <a:ext cx="2700" cy="47160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5" name="Straight Connector 424">
              <a:extLst>
                <a:ext uri="{FF2B5EF4-FFF2-40B4-BE49-F238E27FC236}">
                  <a16:creationId xmlns:a16="http://schemas.microsoft.com/office/drawing/2014/main" id="{AAA868A2-C982-4A44-B7A4-E079CD04FBDB}"/>
                </a:ext>
              </a:extLst>
            </p:cNvPr>
            <p:cNvCxnSpPr>
              <a:cxnSpLocks/>
            </p:cNvCxnSpPr>
            <p:nvPr/>
          </p:nvCxnSpPr>
          <p:spPr>
            <a:xfrm>
              <a:off x="9888539" y="436089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26" name="Oval 425">
              <a:extLst>
                <a:ext uri="{FF2B5EF4-FFF2-40B4-BE49-F238E27FC236}">
                  <a16:creationId xmlns:a16="http://schemas.microsoft.com/office/drawing/2014/main" id="{49A899EF-9A7F-CA42-9BE0-9921A2A773F9}"/>
                </a:ext>
              </a:extLst>
            </p:cNvPr>
            <p:cNvSpPr/>
            <p:nvPr/>
          </p:nvSpPr>
          <p:spPr>
            <a:xfrm>
              <a:off x="7699751" y="4783073"/>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Straight Connector 426">
              <a:extLst>
                <a:ext uri="{FF2B5EF4-FFF2-40B4-BE49-F238E27FC236}">
                  <a16:creationId xmlns:a16="http://schemas.microsoft.com/office/drawing/2014/main" id="{99F5A4FE-B4F6-4642-95EB-8BAD799B253E}"/>
                </a:ext>
              </a:extLst>
            </p:cNvPr>
            <p:cNvCxnSpPr>
              <a:cxnSpLocks/>
            </p:cNvCxnSpPr>
            <p:nvPr/>
          </p:nvCxnSpPr>
          <p:spPr>
            <a:xfrm>
              <a:off x="8176716" y="3841192"/>
              <a:ext cx="0" cy="127149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8" name="Straight Connector 427">
              <a:extLst>
                <a:ext uri="{FF2B5EF4-FFF2-40B4-BE49-F238E27FC236}">
                  <a16:creationId xmlns:a16="http://schemas.microsoft.com/office/drawing/2014/main" id="{FC14A3A4-67EA-1F4B-9958-5CB3F9A3A2D6}"/>
                </a:ext>
              </a:extLst>
            </p:cNvPr>
            <p:cNvCxnSpPr>
              <a:cxnSpLocks/>
            </p:cNvCxnSpPr>
            <p:nvPr/>
          </p:nvCxnSpPr>
          <p:spPr>
            <a:xfrm flipH="1">
              <a:off x="8176716" y="5109451"/>
              <a:ext cx="2368734" cy="1118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0" name="Oval 429">
              <a:extLst>
                <a:ext uri="{FF2B5EF4-FFF2-40B4-BE49-F238E27FC236}">
                  <a16:creationId xmlns:a16="http://schemas.microsoft.com/office/drawing/2014/main" id="{633D5B41-DBE4-9544-B76F-B113ED70A2A1}"/>
                </a:ext>
              </a:extLst>
            </p:cNvPr>
            <p:cNvSpPr/>
            <p:nvPr/>
          </p:nvSpPr>
          <p:spPr>
            <a:xfrm>
              <a:off x="10685203" y="5208355"/>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1" name="Straight Connector 430">
              <a:extLst>
                <a:ext uri="{FF2B5EF4-FFF2-40B4-BE49-F238E27FC236}">
                  <a16:creationId xmlns:a16="http://schemas.microsoft.com/office/drawing/2014/main" id="{30DD43E3-11AB-7B4F-ACC1-91E907D609C5}"/>
                </a:ext>
              </a:extLst>
            </p:cNvPr>
            <p:cNvCxnSpPr>
              <a:cxnSpLocks/>
            </p:cNvCxnSpPr>
            <p:nvPr/>
          </p:nvCxnSpPr>
          <p:spPr>
            <a:xfrm>
              <a:off x="10749322" y="5249348"/>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32" name="TextBox 431">
              <a:extLst>
                <a:ext uri="{FF2B5EF4-FFF2-40B4-BE49-F238E27FC236}">
                  <a16:creationId xmlns:a16="http://schemas.microsoft.com/office/drawing/2014/main" id="{CA52D263-E56D-C94B-80C2-A33269E5568D}"/>
                </a:ext>
              </a:extLst>
            </p:cNvPr>
            <p:cNvSpPr txBox="1"/>
            <p:nvPr/>
          </p:nvSpPr>
          <p:spPr>
            <a:xfrm flipH="1">
              <a:off x="10910311" y="5381402"/>
              <a:ext cx="535419"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 </a:t>
              </a:r>
              <a:endParaRPr lang="en-US" sz="1600" baseline="-25000" dirty="0">
                <a:solidFill>
                  <a:srgbClr val="000000"/>
                </a:solidFill>
                <a:latin typeface="Calibri"/>
                <a:ea typeface="Calibri"/>
                <a:cs typeface="Calibri"/>
                <a:sym typeface="Calibri"/>
              </a:endParaRPr>
            </a:p>
          </p:txBody>
        </p:sp>
        <p:sp>
          <p:nvSpPr>
            <p:cNvPr id="433" name="TextBox 432">
              <a:extLst>
                <a:ext uri="{FF2B5EF4-FFF2-40B4-BE49-F238E27FC236}">
                  <a16:creationId xmlns:a16="http://schemas.microsoft.com/office/drawing/2014/main" id="{9B839580-E18B-2548-91C3-FADBEFD14E1C}"/>
                </a:ext>
              </a:extLst>
            </p:cNvPr>
            <p:cNvSpPr txBox="1"/>
            <p:nvPr/>
          </p:nvSpPr>
          <p:spPr>
            <a:xfrm flipH="1">
              <a:off x="10615627" y="4610782"/>
              <a:ext cx="554563" cy="303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off</a:t>
              </a:r>
            </a:p>
          </p:txBody>
        </p:sp>
        <p:sp>
          <p:nvSpPr>
            <p:cNvPr id="434" name="TextBox 433">
              <a:extLst>
                <a:ext uri="{FF2B5EF4-FFF2-40B4-BE49-F238E27FC236}">
                  <a16:creationId xmlns:a16="http://schemas.microsoft.com/office/drawing/2014/main" id="{6C7726AF-4A53-104B-A32E-BE960F687BE1}"/>
                </a:ext>
              </a:extLst>
            </p:cNvPr>
            <p:cNvSpPr txBox="1"/>
            <p:nvPr/>
          </p:nvSpPr>
          <p:spPr>
            <a:xfrm flipH="1">
              <a:off x="10545450" y="5300858"/>
              <a:ext cx="3471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on</a:t>
              </a:r>
            </a:p>
          </p:txBody>
        </p:sp>
        <p:sp>
          <p:nvSpPr>
            <p:cNvPr id="435" name="Oval 434">
              <a:extLst>
                <a:ext uri="{FF2B5EF4-FFF2-40B4-BE49-F238E27FC236}">
                  <a16:creationId xmlns:a16="http://schemas.microsoft.com/office/drawing/2014/main" id="{BEBAC770-EE2B-504E-A5C0-BEB6F673EDD9}"/>
                </a:ext>
              </a:extLst>
            </p:cNvPr>
            <p:cNvSpPr/>
            <p:nvPr/>
          </p:nvSpPr>
          <p:spPr>
            <a:xfrm>
              <a:off x="11096399" y="5211530"/>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id="{AD3DEAF6-8769-7745-92B3-24DBBE031257}"/>
                </a:ext>
              </a:extLst>
            </p:cNvPr>
            <p:cNvCxnSpPr>
              <a:cxnSpLocks/>
            </p:cNvCxnSpPr>
            <p:nvPr/>
          </p:nvCxnSpPr>
          <p:spPr>
            <a:xfrm>
              <a:off x="9880825" y="3550511"/>
              <a:ext cx="37012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7" name="Straight Connector 436">
              <a:extLst>
                <a:ext uri="{FF2B5EF4-FFF2-40B4-BE49-F238E27FC236}">
                  <a16:creationId xmlns:a16="http://schemas.microsoft.com/office/drawing/2014/main" id="{A8F179F9-327E-DA41-8ED4-E714E14200D5}"/>
                </a:ext>
              </a:extLst>
            </p:cNvPr>
            <p:cNvCxnSpPr>
              <a:cxnSpLocks/>
            </p:cNvCxnSpPr>
            <p:nvPr/>
          </p:nvCxnSpPr>
          <p:spPr>
            <a:xfrm>
              <a:off x="9879044" y="3914715"/>
              <a:ext cx="5284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8" name="Straight Connector 437">
              <a:extLst>
                <a:ext uri="{FF2B5EF4-FFF2-40B4-BE49-F238E27FC236}">
                  <a16:creationId xmlns:a16="http://schemas.microsoft.com/office/drawing/2014/main" id="{7BD3BE1A-3303-244F-984D-96DD0A9E39AE}"/>
                </a:ext>
              </a:extLst>
            </p:cNvPr>
            <p:cNvCxnSpPr>
              <a:cxnSpLocks/>
            </p:cNvCxnSpPr>
            <p:nvPr/>
          </p:nvCxnSpPr>
          <p:spPr>
            <a:xfrm>
              <a:off x="10226209" y="3100181"/>
              <a:ext cx="0" cy="45033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1" name="Straight Connector 440">
              <a:extLst>
                <a:ext uri="{FF2B5EF4-FFF2-40B4-BE49-F238E27FC236}">
                  <a16:creationId xmlns:a16="http://schemas.microsoft.com/office/drawing/2014/main" id="{6E8844C2-440F-4141-8467-9F7ABB6DCB8A}"/>
                </a:ext>
              </a:extLst>
            </p:cNvPr>
            <p:cNvCxnSpPr>
              <a:cxnSpLocks/>
            </p:cNvCxnSpPr>
            <p:nvPr/>
          </p:nvCxnSpPr>
          <p:spPr>
            <a:xfrm flipH="1">
              <a:off x="10407528" y="3906960"/>
              <a:ext cx="3555" cy="12024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3" name="Oval 442">
              <a:extLst>
                <a:ext uri="{FF2B5EF4-FFF2-40B4-BE49-F238E27FC236}">
                  <a16:creationId xmlns:a16="http://schemas.microsoft.com/office/drawing/2014/main" id="{48B9F979-AC17-EE42-888E-6FEC3A4C35F7}"/>
                </a:ext>
              </a:extLst>
            </p:cNvPr>
            <p:cNvSpPr/>
            <p:nvPr/>
          </p:nvSpPr>
          <p:spPr>
            <a:xfrm>
              <a:off x="10361601" y="5079098"/>
              <a:ext cx="83534" cy="819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TextBox 443">
              <a:extLst>
                <a:ext uri="{FF2B5EF4-FFF2-40B4-BE49-F238E27FC236}">
                  <a16:creationId xmlns:a16="http://schemas.microsoft.com/office/drawing/2014/main" id="{78915F5B-2836-B241-849A-A5CCA6AEEEE4}"/>
                </a:ext>
              </a:extLst>
            </p:cNvPr>
            <p:cNvSpPr txBox="1"/>
            <p:nvPr/>
          </p:nvSpPr>
          <p:spPr>
            <a:xfrm>
              <a:off x="7549553" y="5028187"/>
              <a:ext cx="978864" cy="524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p>
            <a:p>
              <a:pPr defTabSz="457200" latinLnBrk="1" hangingPunct="0"/>
              <a:r>
                <a:rPr lang="en-US" sz="1600" dirty="0">
                  <a:solidFill>
                    <a:srgbClr val="000000"/>
                  </a:solidFill>
                  <a:latin typeface="Calibri"/>
                  <a:ea typeface="Calibri"/>
                  <a:cs typeface="Calibri"/>
                  <a:sym typeface="Calibri"/>
                </a:rPr>
                <a:t>From VFO</a:t>
              </a:r>
            </a:p>
          </p:txBody>
        </p:sp>
      </p:grpSp>
    </p:spTree>
    <p:extLst>
      <p:ext uri="{BB962C8B-B14F-4D97-AF65-F5344CB8AC3E}">
        <p14:creationId xmlns:p14="http://schemas.microsoft.com/office/powerpoint/2010/main" val="1401905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319687" y="206424"/>
            <a:ext cx="920576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26: Norcal VFO</a:t>
            </a:r>
            <a:endParaRPr sz="4400" dirty="0">
              <a:latin typeface="+mj-lt"/>
            </a:endParaRPr>
          </a:p>
        </p:txBody>
      </p:sp>
      <p:sp>
        <p:nvSpPr>
          <p:cNvPr id="236" name="TextBox 235">
            <a:extLst>
              <a:ext uri="{FF2B5EF4-FFF2-40B4-BE49-F238E27FC236}">
                <a16:creationId xmlns:a16="http://schemas.microsoft.com/office/drawing/2014/main" id="{E21C9D7A-38BB-1E4B-8DBB-2E899B52B966}"/>
              </a:ext>
            </a:extLst>
          </p:cNvPr>
          <p:cNvSpPr txBox="1"/>
          <p:nvPr/>
        </p:nvSpPr>
        <p:spPr>
          <a:xfrm>
            <a:off x="288995" y="1420879"/>
            <a:ext cx="5731215" cy="50763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285750" indent="-285750" defTabSz="457200" hangingPunct="0">
              <a:buFont typeface="Arial" panose="020B0604020202020204" pitchFamily="34" charset="0"/>
              <a:buChar char="•"/>
            </a:pPr>
            <a:r>
              <a:rPr lang="en-US" sz="2000" dirty="0">
                <a:solidFill>
                  <a:srgbClr val="000000"/>
                </a:solidFill>
              </a:rPr>
              <a:t>Check MVAM108 capacitor when R</a:t>
            </a:r>
            <a:r>
              <a:rPr lang="en-US" sz="2000" baseline="-25000" dirty="0">
                <a:solidFill>
                  <a:srgbClr val="000000"/>
                </a:solidFill>
              </a:rPr>
              <a:t>17</a:t>
            </a:r>
            <a:r>
              <a:rPr lang="en-US" sz="2000" dirty="0">
                <a:solidFill>
                  <a:srgbClr val="000000"/>
                </a:solidFill>
              </a:rPr>
              <a:t> is high and low</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Start resistor </a:t>
            </a:r>
            <a:r>
              <a:rPr lang="en-US" sz="2000" dirty="0">
                <a:solidFill>
                  <a:srgbClr val="000000"/>
                </a:solidFill>
              </a:rPr>
              <a:t>(R</a:t>
            </a:r>
            <a:r>
              <a:rPr lang="en-US" sz="2000" baseline="-25000" dirty="0">
                <a:solidFill>
                  <a:srgbClr val="000000"/>
                </a:solidFill>
              </a:rPr>
              <a:t>21</a:t>
            </a:r>
            <a:r>
              <a:rPr lang="en-US" sz="2000" dirty="0">
                <a:solidFill>
                  <a:srgbClr val="000000"/>
                </a:solidFill>
              </a:rPr>
              <a:t>) pulls gate to ground at start</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When gain limiting diode (D</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conducts, it pulls gate negative</a:t>
            </a:r>
          </a:p>
          <a:p>
            <a:pPr marL="285750" indent="-285750" defTabSz="457200" hangingPunct="0">
              <a:buFont typeface="Arial" panose="020B0604020202020204" pitchFamily="34" charset="0"/>
              <a:buChar char="•"/>
            </a:pPr>
            <a:r>
              <a:rPr lang="en-US" sz="2000" dirty="0">
                <a:solidFill>
                  <a:srgbClr val="000000"/>
                </a:solidFill>
                <a:latin typeface="Calibri"/>
                <a:ea typeface="Calibri"/>
                <a:cs typeface="Calibri"/>
                <a:sym typeface="Calibri"/>
              </a:rPr>
              <a:t>Oscillator keeps growing as long as g</a:t>
            </a:r>
            <a:r>
              <a:rPr lang="en-US" sz="2000" baseline="-25000" dirty="0">
                <a:solidFill>
                  <a:srgbClr val="000000"/>
                </a:solidFill>
                <a:latin typeface="Calibri"/>
                <a:ea typeface="Calibri"/>
                <a:cs typeface="Calibri"/>
                <a:sym typeface="Calibri"/>
              </a:rPr>
              <a:t>m</a:t>
            </a:r>
            <a:r>
              <a:rPr lang="en-US" sz="2000" dirty="0">
                <a:solidFill>
                  <a:srgbClr val="000000"/>
                </a:solidFill>
                <a:latin typeface="Calibri"/>
                <a:ea typeface="Calibri"/>
                <a:cs typeface="Calibri"/>
                <a:sym typeface="Calibri"/>
              </a:rPr>
              <a:t>&gt;1/R</a:t>
            </a:r>
          </a:p>
          <a:p>
            <a:pPr defTabSz="457200" hangingPunct="0"/>
            <a:endParaRPr lang="en-US" sz="2000" dirty="0">
              <a:solidFill>
                <a:srgbClr val="000000"/>
              </a:solidFill>
              <a:latin typeface="Calibri"/>
              <a:ea typeface="Calibri"/>
              <a:cs typeface="Calibri"/>
              <a:sym typeface="Calibri"/>
            </a:endParaRP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p-p voltage, V.  What should you expect?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Measure DC voltage across wiper in R</a:t>
            </a:r>
            <a:r>
              <a:rPr lang="en-US" sz="2000" baseline="-25000" dirty="0">
                <a:solidFill>
                  <a:srgbClr val="000000"/>
                </a:solidFill>
                <a:latin typeface="Calibri"/>
                <a:ea typeface="Calibri"/>
                <a:cs typeface="Calibri"/>
                <a:sym typeface="Calibri"/>
              </a:rPr>
              <a:t>17</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expected V for large signal oscillation</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does the frequency change as R</a:t>
            </a:r>
            <a:r>
              <a:rPr lang="en-US" sz="2000" baseline="-25000" dirty="0">
                <a:solidFill>
                  <a:srgbClr val="000000"/>
                </a:solidFill>
                <a:latin typeface="Calibri"/>
                <a:ea typeface="Calibri"/>
                <a:cs typeface="Calibri"/>
                <a:sym typeface="Calibri"/>
              </a:rPr>
              <a:t>17</a:t>
            </a:r>
            <a:r>
              <a:rPr lang="en-US" sz="2000" dirty="0">
                <a:solidFill>
                  <a:srgbClr val="000000"/>
                </a:solidFill>
                <a:latin typeface="Calibri"/>
                <a:ea typeface="Calibri"/>
                <a:cs typeface="Calibri"/>
                <a:sym typeface="Calibri"/>
              </a:rPr>
              <a:t> changes?</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Calculate the oscillation frequency and the loss ratio |V/V</a:t>
            </a:r>
            <a:r>
              <a:rPr lang="en-US" sz="2000" baseline="-25000" dirty="0">
                <a:solidFill>
                  <a:srgbClr val="000000"/>
                </a:solidFill>
                <a:latin typeface="Calibri"/>
                <a:ea typeface="Calibri"/>
                <a:cs typeface="Calibri"/>
                <a:sym typeface="Calibri"/>
              </a:rPr>
              <a:t>I</a:t>
            </a:r>
            <a:r>
              <a:rPr lang="en-US" sz="2000" dirty="0">
                <a:solidFill>
                  <a:srgbClr val="000000"/>
                </a:solidFill>
                <a:latin typeface="Calibri"/>
                <a:ea typeface="Calibri"/>
                <a:cs typeface="Calibri"/>
                <a:sym typeface="Calibri"/>
              </a:rPr>
              <a:t>|</a:t>
            </a:r>
          </a:p>
          <a:p>
            <a:pPr marL="342900" indent="-342900" defTabSz="457200" hangingPunct="0">
              <a:buFont typeface="+mj-lt"/>
              <a:buAutoNum type="arabicPeriod"/>
            </a:pPr>
            <a:r>
              <a:rPr lang="en-US" sz="2000" dirty="0">
                <a:solidFill>
                  <a:srgbClr val="000000"/>
                </a:solidFill>
                <a:latin typeface="Calibri"/>
                <a:ea typeface="Calibri"/>
                <a:cs typeface="Calibri"/>
                <a:sym typeface="Calibri"/>
              </a:rPr>
              <a:t>How would this change if you took when L</a:t>
            </a:r>
            <a:r>
              <a:rPr lang="en-US" sz="2000" baseline="-25000" dirty="0">
                <a:solidFill>
                  <a:srgbClr val="000000"/>
                </a:solidFill>
                <a:latin typeface="Calibri"/>
                <a:ea typeface="Calibri"/>
                <a:cs typeface="Calibri"/>
                <a:sym typeface="Calibri"/>
              </a:rPr>
              <a:t>9</a:t>
            </a:r>
            <a:r>
              <a:rPr lang="en-US" sz="2000" dirty="0">
                <a:solidFill>
                  <a:srgbClr val="000000"/>
                </a:solidFill>
                <a:latin typeface="Calibri"/>
                <a:ea typeface="Calibri"/>
                <a:cs typeface="Calibri"/>
                <a:sym typeface="Calibri"/>
              </a:rPr>
              <a:t> is turned off?</a:t>
            </a:r>
          </a:p>
        </p:txBody>
      </p:sp>
      <p:sp>
        <p:nvSpPr>
          <p:cNvPr id="237" name="Slide Number Placeholder 236">
            <a:extLst>
              <a:ext uri="{FF2B5EF4-FFF2-40B4-BE49-F238E27FC236}">
                <a16:creationId xmlns:a16="http://schemas.microsoft.com/office/drawing/2014/main" id="{91C6B9B9-8352-304D-96CE-E121A66F6211}"/>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88</a:t>
            </a:fld>
            <a:endParaRPr lang="en-US" dirty="0">
              <a:solidFill>
                <a:schemeClr val="tx1"/>
              </a:solidFill>
            </a:endParaRPr>
          </a:p>
        </p:txBody>
      </p:sp>
      <p:grpSp>
        <p:nvGrpSpPr>
          <p:cNvPr id="3" name="Group 2">
            <a:extLst>
              <a:ext uri="{FF2B5EF4-FFF2-40B4-BE49-F238E27FC236}">
                <a16:creationId xmlns:a16="http://schemas.microsoft.com/office/drawing/2014/main" id="{8F270E27-7936-004B-ADE8-31F750D88470}"/>
              </a:ext>
            </a:extLst>
          </p:cNvPr>
          <p:cNvGrpSpPr/>
          <p:nvPr/>
        </p:nvGrpSpPr>
        <p:grpSpPr>
          <a:xfrm>
            <a:off x="6020211" y="1312880"/>
            <a:ext cx="6171788" cy="4557984"/>
            <a:chOff x="6020211" y="1312880"/>
            <a:chExt cx="6171788" cy="4557984"/>
          </a:xfrm>
        </p:grpSpPr>
        <p:sp>
          <p:nvSpPr>
            <p:cNvPr id="231" name="TextBox 230">
              <a:extLst>
                <a:ext uri="{FF2B5EF4-FFF2-40B4-BE49-F238E27FC236}">
                  <a16:creationId xmlns:a16="http://schemas.microsoft.com/office/drawing/2014/main" id="{72F8F1D9-1BC7-A845-B43E-43DDCF291EFB}"/>
                </a:ext>
              </a:extLst>
            </p:cNvPr>
            <p:cNvSpPr txBox="1"/>
            <p:nvPr/>
          </p:nvSpPr>
          <p:spPr>
            <a:xfrm flipH="1">
              <a:off x="11100834" y="3726660"/>
              <a:ext cx="829389"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TX VFO</a:t>
              </a:r>
              <a:endParaRPr lang="en-US" sz="1600" baseline="-25000" dirty="0">
                <a:solidFill>
                  <a:srgbClr val="000000"/>
                </a:solidFill>
                <a:latin typeface="Calibri"/>
                <a:ea typeface="Calibri"/>
                <a:cs typeface="Calibri"/>
                <a:sym typeface="Calibri"/>
              </a:endParaRPr>
            </a:p>
          </p:txBody>
        </p:sp>
        <p:sp>
          <p:nvSpPr>
            <p:cNvPr id="232" name="TextBox 231">
              <a:extLst>
                <a:ext uri="{FF2B5EF4-FFF2-40B4-BE49-F238E27FC236}">
                  <a16:creationId xmlns:a16="http://schemas.microsoft.com/office/drawing/2014/main" id="{18BFCE5B-182E-B040-9144-367DA2022C6E}"/>
                </a:ext>
              </a:extLst>
            </p:cNvPr>
            <p:cNvSpPr txBox="1"/>
            <p:nvPr/>
          </p:nvSpPr>
          <p:spPr>
            <a:xfrm flipH="1">
              <a:off x="11156351" y="4913282"/>
              <a:ext cx="1035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RX VFO</a:t>
              </a:r>
              <a:endParaRPr lang="en-US" sz="1600" baseline="-25000" dirty="0">
                <a:solidFill>
                  <a:srgbClr val="000000"/>
                </a:solidFill>
                <a:latin typeface="Calibri"/>
                <a:ea typeface="Calibri"/>
                <a:cs typeface="Calibri"/>
                <a:sym typeface="Calibri"/>
              </a:endParaRPr>
            </a:p>
          </p:txBody>
        </p:sp>
        <p:grpSp>
          <p:nvGrpSpPr>
            <p:cNvPr id="5" name="Group 210">
              <a:extLst>
                <a:ext uri="{FF2B5EF4-FFF2-40B4-BE49-F238E27FC236}">
                  <a16:creationId xmlns:a16="http://schemas.microsoft.com/office/drawing/2014/main" id="{128154D7-6C86-2D45-89C8-1A277E5B21C3}"/>
                </a:ext>
              </a:extLst>
            </p:cNvPr>
            <p:cNvGrpSpPr>
              <a:grpSpLocks/>
            </p:cNvGrpSpPr>
            <p:nvPr/>
          </p:nvGrpSpPr>
          <p:grpSpPr bwMode="auto">
            <a:xfrm>
              <a:off x="10801526" y="4797820"/>
              <a:ext cx="265612" cy="757422"/>
              <a:chOff x="3216" y="1728"/>
              <a:chExt cx="192" cy="480"/>
            </a:xfrm>
          </p:grpSpPr>
          <p:sp>
            <p:nvSpPr>
              <p:cNvPr id="6" name="Line 8">
                <a:extLst>
                  <a:ext uri="{FF2B5EF4-FFF2-40B4-BE49-F238E27FC236}">
                    <a16:creationId xmlns:a16="http://schemas.microsoft.com/office/drawing/2014/main" id="{A6BD4023-15F8-F345-9810-1E075E91BC8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
                <a:extLst>
                  <a:ext uri="{FF2B5EF4-FFF2-40B4-BE49-F238E27FC236}">
                    <a16:creationId xmlns:a16="http://schemas.microsoft.com/office/drawing/2014/main" id="{759D0460-48D4-5746-AEC3-576F4C496E2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0">
                <a:extLst>
                  <a:ext uri="{FF2B5EF4-FFF2-40B4-BE49-F238E27FC236}">
                    <a16:creationId xmlns:a16="http://schemas.microsoft.com/office/drawing/2014/main" id="{0072D95E-93AA-694A-B1B7-1E1BEF89F9E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3756BA40-3772-5441-A5D3-BFB56EBFEB5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12">
              <a:extLst>
                <a:ext uri="{FF2B5EF4-FFF2-40B4-BE49-F238E27FC236}">
                  <a16:creationId xmlns:a16="http://schemas.microsoft.com/office/drawing/2014/main" id="{D7B764FE-9263-0641-B9C7-F5F7E1AFCAE8}"/>
                </a:ext>
              </a:extLst>
            </p:cNvPr>
            <p:cNvSpPr>
              <a:spLocks noChangeAspect="1"/>
            </p:cNvSpPr>
            <p:nvPr/>
          </p:nvSpPr>
          <p:spPr bwMode="auto">
            <a:xfrm rot="5400000">
              <a:off x="10526575" y="380926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 name="Group 209">
              <a:extLst>
                <a:ext uri="{FF2B5EF4-FFF2-40B4-BE49-F238E27FC236}">
                  <a16:creationId xmlns:a16="http://schemas.microsoft.com/office/drawing/2014/main" id="{4F6BC405-63AB-F441-8D28-2EB24E353923}"/>
                </a:ext>
              </a:extLst>
            </p:cNvPr>
            <p:cNvGrpSpPr>
              <a:grpSpLocks/>
            </p:cNvGrpSpPr>
            <p:nvPr/>
          </p:nvGrpSpPr>
          <p:grpSpPr bwMode="auto">
            <a:xfrm>
              <a:off x="8160412" y="3434210"/>
              <a:ext cx="132806" cy="757422"/>
              <a:chOff x="3935" y="1728"/>
              <a:chExt cx="96" cy="480"/>
            </a:xfrm>
          </p:grpSpPr>
          <p:sp>
            <p:nvSpPr>
              <p:cNvPr id="13" name="Arc 59">
                <a:extLst>
                  <a:ext uri="{FF2B5EF4-FFF2-40B4-BE49-F238E27FC236}">
                    <a16:creationId xmlns:a16="http://schemas.microsoft.com/office/drawing/2014/main" id="{B28B4A95-C8BC-D046-9ECF-D818CC26069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Arc 60">
                <a:extLst>
                  <a:ext uri="{FF2B5EF4-FFF2-40B4-BE49-F238E27FC236}">
                    <a16:creationId xmlns:a16="http://schemas.microsoft.com/office/drawing/2014/main" id="{EFB150E9-032D-C542-BD39-9686AE985AC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Arc 61">
                <a:extLst>
                  <a:ext uri="{FF2B5EF4-FFF2-40B4-BE49-F238E27FC236}">
                    <a16:creationId xmlns:a16="http://schemas.microsoft.com/office/drawing/2014/main" id="{B1215E45-03D8-D84F-B9C0-1A1EE1F7ECB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Arc 62">
                <a:extLst>
                  <a:ext uri="{FF2B5EF4-FFF2-40B4-BE49-F238E27FC236}">
                    <a16:creationId xmlns:a16="http://schemas.microsoft.com/office/drawing/2014/main" id="{68D11C4E-2600-2240-93E9-F882ED8F7C48}"/>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63">
                <a:extLst>
                  <a:ext uri="{FF2B5EF4-FFF2-40B4-BE49-F238E27FC236}">
                    <a16:creationId xmlns:a16="http://schemas.microsoft.com/office/drawing/2014/main" id="{059A3E1F-B157-0541-9EC6-06AB5CA827B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64">
                <a:extLst>
                  <a:ext uri="{FF2B5EF4-FFF2-40B4-BE49-F238E27FC236}">
                    <a16:creationId xmlns:a16="http://schemas.microsoft.com/office/drawing/2014/main" id="{1FF0041C-D7CF-EA40-8E2E-5C7D3FBF7B1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Arc 65">
                <a:extLst>
                  <a:ext uri="{FF2B5EF4-FFF2-40B4-BE49-F238E27FC236}">
                    <a16:creationId xmlns:a16="http://schemas.microsoft.com/office/drawing/2014/main" id="{513924FE-A214-9E4D-B4D1-D5597B831C02}"/>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Arc 66">
                <a:extLst>
                  <a:ext uri="{FF2B5EF4-FFF2-40B4-BE49-F238E27FC236}">
                    <a16:creationId xmlns:a16="http://schemas.microsoft.com/office/drawing/2014/main" id="{334A9F95-A63E-CB43-B632-8A0AC71C753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Arc 67">
                <a:extLst>
                  <a:ext uri="{FF2B5EF4-FFF2-40B4-BE49-F238E27FC236}">
                    <a16:creationId xmlns:a16="http://schemas.microsoft.com/office/drawing/2014/main" id="{42CB7203-F8A8-3345-AC65-0255E1593360}"/>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Arc 68">
                <a:extLst>
                  <a:ext uri="{FF2B5EF4-FFF2-40B4-BE49-F238E27FC236}">
                    <a16:creationId xmlns:a16="http://schemas.microsoft.com/office/drawing/2014/main" id="{64DBFED4-1309-2141-BDA7-DB09B6768D35}"/>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Arc 69">
                <a:extLst>
                  <a:ext uri="{FF2B5EF4-FFF2-40B4-BE49-F238E27FC236}">
                    <a16:creationId xmlns:a16="http://schemas.microsoft.com/office/drawing/2014/main" id="{433CA8B6-8953-4943-A77E-680B25B2026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Arc 70">
                <a:extLst>
                  <a:ext uri="{FF2B5EF4-FFF2-40B4-BE49-F238E27FC236}">
                    <a16:creationId xmlns:a16="http://schemas.microsoft.com/office/drawing/2014/main" id="{684B5C91-CAF1-1147-90FB-5FE69C0F062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Arc 71">
                <a:extLst>
                  <a:ext uri="{FF2B5EF4-FFF2-40B4-BE49-F238E27FC236}">
                    <a16:creationId xmlns:a16="http://schemas.microsoft.com/office/drawing/2014/main" id="{88098D07-44D8-C64D-AC0A-654D175A5F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26" name="Group 222">
              <a:extLst>
                <a:ext uri="{FF2B5EF4-FFF2-40B4-BE49-F238E27FC236}">
                  <a16:creationId xmlns:a16="http://schemas.microsoft.com/office/drawing/2014/main" id="{68E19FC9-CBAD-904F-89D4-CE17D93D4877}"/>
                </a:ext>
              </a:extLst>
            </p:cNvPr>
            <p:cNvGrpSpPr>
              <a:grpSpLocks/>
            </p:cNvGrpSpPr>
            <p:nvPr/>
          </p:nvGrpSpPr>
          <p:grpSpPr bwMode="auto">
            <a:xfrm>
              <a:off x="7731634" y="4078010"/>
              <a:ext cx="265612" cy="378711"/>
              <a:chOff x="4272" y="3072"/>
              <a:chExt cx="192" cy="240"/>
            </a:xfrm>
          </p:grpSpPr>
          <p:sp>
            <p:nvSpPr>
              <p:cNvPr id="27" name="Line 99">
                <a:extLst>
                  <a:ext uri="{FF2B5EF4-FFF2-40B4-BE49-F238E27FC236}">
                    <a16:creationId xmlns:a16="http://schemas.microsoft.com/office/drawing/2014/main" id="{BD6E23E9-A724-F947-96D8-86FB700C6B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0">
                <a:extLst>
                  <a:ext uri="{FF2B5EF4-FFF2-40B4-BE49-F238E27FC236}">
                    <a16:creationId xmlns:a16="http://schemas.microsoft.com/office/drawing/2014/main" id="{3153D217-2FCA-8A41-82BA-51007D8DE5C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1">
                <a:extLst>
                  <a:ext uri="{FF2B5EF4-FFF2-40B4-BE49-F238E27FC236}">
                    <a16:creationId xmlns:a16="http://schemas.microsoft.com/office/drawing/2014/main" id="{90AE16A0-2643-F64F-8A66-04A28E65669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2">
                <a:extLst>
                  <a:ext uri="{FF2B5EF4-FFF2-40B4-BE49-F238E27FC236}">
                    <a16:creationId xmlns:a16="http://schemas.microsoft.com/office/drawing/2014/main" id="{2A315D63-E289-E843-9D9A-3C6E6CBE48A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3">
                <a:extLst>
                  <a:ext uri="{FF2B5EF4-FFF2-40B4-BE49-F238E27FC236}">
                    <a16:creationId xmlns:a16="http://schemas.microsoft.com/office/drawing/2014/main" id="{E92A169D-1646-874F-B704-11794C017E9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4">
                <a:extLst>
                  <a:ext uri="{FF2B5EF4-FFF2-40B4-BE49-F238E27FC236}">
                    <a16:creationId xmlns:a16="http://schemas.microsoft.com/office/drawing/2014/main" id="{5A716EAB-2488-1F44-A9C7-0F7E8D2563A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 name="Group 218">
              <a:extLst>
                <a:ext uri="{FF2B5EF4-FFF2-40B4-BE49-F238E27FC236}">
                  <a16:creationId xmlns:a16="http://schemas.microsoft.com/office/drawing/2014/main" id="{E41115E2-7CDD-664E-A134-4BF06474E493}"/>
                </a:ext>
              </a:extLst>
            </p:cNvPr>
            <p:cNvGrpSpPr>
              <a:grpSpLocks/>
            </p:cNvGrpSpPr>
            <p:nvPr/>
          </p:nvGrpSpPr>
          <p:grpSpPr bwMode="auto">
            <a:xfrm rot="10800000">
              <a:off x="8577037" y="3429474"/>
              <a:ext cx="132806" cy="757422"/>
              <a:chOff x="5280" y="1200"/>
              <a:chExt cx="96" cy="480"/>
            </a:xfrm>
          </p:grpSpPr>
          <p:sp>
            <p:nvSpPr>
              <p:cNvPr id="34" name="Line 106">
                <a:extLst>
                  <a:ext uri="{FF2B5EF4-FFF2-40B4-BE49-F238E27FC236}">
                    <a16:creationId xmlns:a16="http://schemas.microsoft.com/office/drawing/2014/main" id="{EC54130E-72C7-0047-A331-CB5B2A7C8EB8}"/>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D92585B0-0C53-2547-8DF2-E1F0FBF838D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D9A94C2A-7E81-D940-B13C-F9B02E0E216C}"/>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B0997A9A-03F5-FC4C-A1A7-7130A506FC46}"/>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8" name="Group 37">
              <a:extLst>
                <a:ext uri="{FF2B5EF4-FFF2-40B4-BE49-F238E27FC236}">
                  <a16:creationId xmlns:a16="http://schemas.microsoft.com/office/drawing/2014/main" id="{5DAE614C-79A9-9747-AF58-FF6A36CA3A73}"/>
                </a:ext>
              </a:extLst>
            </p:cNvPr>
            <p:cNvGrpSpPr/>
            <p:nvPr/>
          </p:nvGrpSpPr>
          <p:grpSpPr>
            <a:xfrm>
              <a:off x="9581209" y="3187750"/>
              <a:ext cx="694012" cy="516228"/>
              <a:chOff x="2940494" y="1205493"/>
              <a:chExt cx="796405" cy="519348"/>
            </a:xfrm>
          </p:grpSpPr>
          <p:sp>
            <p:nvSpPr>
              <p:cNvPr id="39" name="Oval 38">
                <a:extLst>
                  <a:ext uri="{FF2B5EF4-FFF2-40B4-BE49-F238E27FC236}">
                    <a16:creationId xmlns:a16="http://schemas.microsoft.com/office/drawing/2014/main" id="{9ACCFB5D-B9F6-A047-BFD7-B686F3D7B664}"/>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BE23F0E1-286C-1040-B349-933ACEAD3D5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8E4008B9-76B7-1C4A-835E-D8B133E243D3}"/>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41B1E07B-6F05-594F-9A1C-AB59E978A76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606972D-12E0-1E4B-96C1-82FC4EB477B6}"/>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5850A4D9-B93A-6444-B9C1-87489C9591C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cxnSp>
          <p:nvCxnSpPr>
            <p:cNvPr id="45" name="Straight Connector 44">
              <a:extLst>
                <a:ext uri="{FF2B5EF4-FFF2-40B4-BE49-F238E27FC236}">
                  <a16:creationId xmlns:a16="http://schemas.microsoft.com/office/drawing/2014/main" id="{1677BDEE-11A7-F441-AD82-7802F6B7561B}"/>
                </a:ext>
              </a:extLst>
            </p:cNvPr>
            <p:cNvCxnSpPr>
              <a:cxnSpLocks/>
            </p:cNvCxnSpPr>
            <p:nvPr/>
          </p:nvCxnSpPr>
          <p:spPr>
            <a:xfrm flipV="1">
              <a:off x="6602980" y="1915749"/>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EA14E3EC-5C4F-2C42-9894-E81A423D6F0C}"/>
                </a:ext>
              </a:extLst>
            </p:cNvPr>
            <p:cNvSpPr/>
            <p:nvPr/>
          </p:nvSpPr>
          <p:spPr>
            <a:xfrm>
              <a:off x="10234887" y="410523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12">
              <a:extLst>
                <a:ext uri="{FF2B5EF4-FFF2-40B4-BE49-F238E27FC236}">
                  <a16:creationId xmlns:a16="http://schemas.microsoft.com/office/drawing/2014/main" id="{0AE6ED71-AFA6-BA41-84CD-62FDE22F3DED}"/>
                </a:ext>
              </a:extLst>
            </p:cNvPr>
            <p:cNvSpPr>
              <a:spLocks noChangeAspect="1"/>
            </p:cNvSpPr>
            <p:nvPr/>
          </p:nvSpPr>
          <p:spPr bwMode="auto">
            <a:xfrm rot="5400000">
              <a:off x="6850246"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Freeform 12">
              <a:extLst>
                <a:ext uri="{FF2B5EF4-FFF2-40B4-BE49-F238E27FC236}">
                  <a16:creationId xmlns:a16="http://schemas.microsoft.com/office/drawing/2014/main" id="{45DF344C-09CC-8249-B770-ED0AE2AB7FA4}"/>
                </a:ext>
              </a:extLst>
            </p:cNvPr>
            <p:cNvSpPr>
              <a:spLocks noChangeAspect="1"/>
            </p:cNvSpPr>
            <p:nvPr/>
          </p:nvSpPr>
          <p:spPr bwMode="auto">
            <a:xfrm rot="5400000">
              <a:off x="8127020" y="1594303"/>
              <a:ext cx="151484" cy="66403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 name="Freeform 12">
              <a:extLst>
                <a:ext uri="{FF2B5EF4-FFF2-40B4-BE49-F238E27FC236}">
                  <a16:creationId xmlns:a16="http://schemas.microsoft.com/office/drawing/2014/main" id="{266552E1-FEAE-414B-B8F3-ED6BE6C110E7}"/>
                </a:ext>
              </a:extLst>
            </p:cNvPr>
            <p:cNvSpPr>
              <a:spLocks noChangeAspect="1"/>
            </p:cNvSpPr>
            <p:nvPr/>
          </p:nvSpPr>
          <p:spPr bwMode="auto">
            <a:xfrm>
              <a:off x="6531551" y="2664827"/>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8" name="Straight Connector 57">
              <a:extLst>
                <a:ext uri="{FF2B5EF4-FFF2-40B4-BE49-F238E27FC236}">
                  <a16:creationId xmlns:a16="http://schemas.microsoft.com/office/drawing/2014/main" id="{D030BB2E-503B-CF4C-AB3D-9C8ADE661DA4}"/>
                </a:ext>
              </a:extLst>
            </p:cNvPr>
            <p:cNvCxnSpPr>
              <a:cxnSpLocks/>
            </p:cNvCxnSpPr>
            <p:nvPr/>
          </p:nvCxnSpPr>
          <p:spPr>
            <a:xfrm flipV="1">
              <a:off x="7345492" y="1923276"/>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ED32EA18-2FAD-6B4C-A03F-668E1EC395B4}"/>
                </a:ext>
              </a:extLst>
            </p:cNvPr>
            <p:cNvCxnSpPr>
              <a:cxnSpLocks/>
            </p:cNvCxnSpPr>
            <p:nvPr/>
          </p:nvCxnSpPr>
          <p:spPr>
            <a:xfrm flipH="1">
              <a:off x="7231815" y="1926318"/>
              <a:ext cx="67438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4CABB292-3E9E-D347-83A8-5680793149E4}"/>
                </a:ext>
              </a:extLst>
            </p:cNvPr>
            <p:cNvCxnSpPr>
              <a:cxnSpLocks/>
            </p:cNvCxnSpPr>
            <p:nvPr/>
          </p:nvCxnSpPr>
          <p:spPr>
            <a:xfrm flipV="1">
              <a:off x="6906319" y="1982775"/>
              <a:ext cx="0" cy="468913"/>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5" name="Freeform 12">
              <a:extLst>
                <a:ext uri="{FF2B5EF4-FFF2-40B4-BE49-F238E27FC236}">
                  <a16:creationId xmlns:a16="http://schemas.microsoft.com/office/drawing/2014/main" id="{C10DDD10-A5DA-6845-A1E7-664042AD9925}"/>
                </a:ext>
              </a:extLst>
            </p:cNvPr>
            <p:cNvSpPr>
              <a:spLocks noChangeAspect="1"/>
            </p:cNvSpPr>
            <p:nvPr/>
          </p:nvSpPr>
          <p:spPr bwMode="auto">
            <a:xfrm>
              <a:off x="7275881" y="2636643"/>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6" name="Straight Connector 65">
              <a:extLst>
                <a:ext uri="{FF2B5EF4-FFF2-40B4-BE49-F238E27FC236}">
                  <a16:creationId xmlns:a16="http://schemas.microsoft.com/office/drawing/2014/main" id="{A84C894D-2099-B042-AEF4-B54FC90CDE26}"/>
                </a:ext>
              </a:extLst>
            </p:cNvPr>
            <p:cNvCxnSpPr>
              <a:cxnSpLocks/>
            </p:cNvCxnSpPr>
            <p:nvPr/>
          </p:nvCxnSpPr>
          <p:spPr>
            <a:xfrm flipH="1">
              <a:off x="8492724" y="1926318"/>
              <a:ext cx="302797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6A3A08D-2A21-F746-83C6-E0E0CDCD7FD4}"/>
                </a:ext>
              </a:extLst>
            </p:cNvPr>
            <p:cNvCxnSpPr>
              <a:cxnSpLocks/>
            </p:cNvCxnSpPr>
            <p:nvPr/>
          </p:nvCxnSpPr>
          <p:spPr>
            <a:xfrm flipH="1">
              <a:off x="6908920" y="2451687"/>
              <a:ext cx="43336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B4942054-E956-B245-A7D3-D67782822D39}"/>
                </a:ext>
              </a:extLst>
            </p:cNvPr>
            <p:cNvGrpSpPr/>
            <p:nvPr/>
          </p:nvGrpSpPr>
          <p:grpSpPr>
            <a:xfrm>
              <a:off x="7275882" y="3971819"/>
              <a:ext cx="135751" cy="757422"/>
              <a:chOff x="6778426" y="218920"/>
              <a:chExt cx="155779" cy="762000"/>
            </a:xfrm>
          </p:grpSpPr>
          <p:grpSp>
            <p:nvGrpSpPr>
              <p:cNvPr id="70" name="Group 218">
                <a:extLst>
                  <a:ext uri="{FF2B5EF4-FFF2-40B4-BE49-F238E27FC236}">
                    <a16:creationId xmlns:a16="http://schemas.microsoft.com/office/drawing/2014/main" id="{ED116E9A-DABC-564C-9A44-61EC4CB0C81A}"/>
                  </a:ext>
                </a:extLst>
              </p:cNvPr>
              <p:cNvGrpSpPr>
                <a:grpSpLocks/>
              </p:cNvGrpSpPr>
              <p:nvPr/>
            </p:nvGrpSpPr>
            <p:grpSpPr bwMode="auto">
              <a:xfrm>
                <a:off x="6778426" y="218920"/>
                <a:ext cx="152400" cy="762000"/>
                <a:chOff x="5280" y="1200"/>
                <a:chExt cx="96" cy="480"/>
              </a:xfrm>
            </p:grpSpPr>
            <p:sp>
              <p:nvSpPr>
                <p:cNvPr id="72" name="Line 106">
                  <a:extLst>
                    <a:ext uri="{FF2B5EF4-FFF2-40B4-BE49-F238E27FC236}">
                      <a16:creationId xmlns:a16="http://schemas.microsoft.com/office/drawing/2014/main" id="{1F8FD5C8-FF0B-AE40-828A-94C0E6FC941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7">
                  <a:extLst>
                    <a:ext uri="{FF2B5EF4-FFF2-40B4-BE49-F238E27FC236}">
                      <a16:creationId xmlns:a16="http://schemas.microsoft.com/office/drawing/2014/main" id="{A8A631B5-AF35-4D47-A336-261A3BE93292}"/>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108">
                  <a:extLst>
                    <a:ext uri="{FF2B5EF4-FFF2-40B4-BE49-F238E27FC236}">
                      <a16:creationId xmlns:a16="http://schemas.microsoft.com/office/drawing/2014/main" id="{E220249D-A314-384F-9556-236AB20E2AC8}"/>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75" name="Line 109">
                  <a:extLst>
                    <a:ext uri="{FF2B5EF4-FFF2-40B4-BE49-F238E27FC236}">
                      <a16:creationId xmlns:a16="http://schemas.microsoft.com/office/drawing/2014/main" id="{C69A280C-E189-794B-8716-8CB10C245CC7}"/>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1" name="Line 107">
                <a:extLst>
                  <a:ext uri="{FF2B5EF4-FFF2-40B4-BE49-F238E27FC236}">
                    <a16:creationId xmlns:a16="http://schemas.microsoft.com/office/drawing/2014/main" id="{8689B90E-C469-F845-8C72-D3EDE325068B}"/>
                  </a:ext>
                </a:extLst>
              </p:cNvPr>
              <p:cNvSpPr>
                <a:spLocks noChangeAspect="1" noChangeShapeType="1"/>
              </p:cNvSpPr>
              <p:nvPr/>
            </p:nvSpPr>
            <p:spPr bwMode="auto">
              <a:xfrm>
                <a:off x="6781805" y="47291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77" name="Straight Connector 76">
              <a:extLst>
                <a:ext uri="{FF2B5EF4-FFF2-40B4-BE49-F238E27FC236}">
                  <a16:creationId xmlns:a16="http://schemas.microsoft.com/office/drawing/2014/main" id="{75E4B707-068C-224D-A42C-AE135F994632}"/>
                </a:ext>
              </a:extLst>
            </p:cNvPr>
            <p:cNvCxnSpPr>
              <a:cxnSpLocks/>
            </p:cNvCxnSpPr>
            <p:nvPr/>
          </p:nvCxnSpPr>
          <p:spPr>
            <a:xfrm flipV="1">
              <a:off x="7342284" y="3346964"/>
              <a:ext cx="0" cy="75827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8" name="Group 222">
              <a:extLst>
                <a:ext uri="{FF2B5EF4-FFF2-40B4-BE49-F238E27FC236}">
                  <a16:creationId xmlns:a16="http://schemas.microsoft.com/office/drawing/2014/main" id="{64DC7E7C-CBED-E84B-90B9-8A68AC0D49ED}"/>
                </a:ext>
              </a:extLst>
            </p:cNvPr>
            <p:cNvGrpSpPr>
              <a:grpSpLocks/>
            </p:cNvGrpSpPr>
            <p:nvPr/>
          </p:nvGrpSpPr>
          <p:grpSpPr bwMode="auto">
            <a:xfrm>
              <a:off x="7209478" y="4662035"/>
              <a:ext cx="265612" cy="378711"/>
              <a:chOff x="4272" y="3072"/>
              <a:chExt cx="192" cy="240"/>
            </a:xfrm>
          </p:grpSpPr>
          <p:sp>
            <p:nvSpPr>
              <p:cNvPr id="79" name="Line 99">
                <a:extLst>
                  <a:ext uri="{FF2B5EF4-FFF2-40B4-BE49-F238E27FC236}">
                    <a16:creationId xmlns:a16="http://schemas.microsoft.com/office/drawing/2014/main" id="{8D8F5EAC-62EB-3942-B3F3-0DB8A68F2AC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0">
                <a:extLst>
                  <a:ext uri="{FF2B5EF4-FFF2-40B4-BE49-F238E27FC236}">
                    <a16:creationId xmlns:a16="http://schemas.microsoft.com/office/drawing/2014/main" id="{EF08BCC6-0CD5-7642-BEA2-FF713A9790FD}"/>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1">
                <a:extLst>
                  <a:ext uri="{FF2B5EF4-FFF2-40B4-BE49-F238E27FC236}">
                    <a16:creationId xmlns:a16="http://schemas.microsoft.com/office/drawing/2014/main" id="{575DBC6B-CC46-AD42-B1DE-0B8134497C0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2">
                <a:extLst>
                  <a:ext uri="{FF2B5EF4-FFF2-40B4-BE49-F238E27FC236}">
                    <a16:creationId xmlns:a16="http://schemas.microsoft.com/office/drawing/2014/main" id="{AB71832A-DC0E-B44E-A3F8-EDD8D5EE35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3">
                <a:extLst>
                  <a:ext uri="{FF2B5EF4-FFF2-40B4-BE49-F238E27FC236}">
                    <a16:creationId xmlns:a16="http://schemas.microsoft.com/office/drawing/2014/main" id="{59575F79-6914-AF4D-B719-5305EA7DE0C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104">
                <a:extLst>
                  <a:ext uri="{FF2B5EF4-FFF2-40B4-BE49-F238E27FC236}">
                    <a16:creationId xmlns:a16="http://schemas.microsoft.com/office/drawing/2014/main" id="{F5CD2C0C-9D4B-3749-BED8-2E7F77870D0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5" name="Group 210">
              <a:extLst>
                <a:ext uri="{FF2B5EF4-FFF2-40B4-BE49-F238E27FC236}">
                  <a16:creationId xmlns:a16="http://schemas.microsoft.com/office/drawing/2014/main" id="{60AFC1A9-A806-2A4A-9E00-9A2FEB9C8081}"/>
                </a:ext>
              </a:extLst>
            </p:cNvPr>
            <p:cNvGrpSpPr>
              <a:grpSpLocks/>
            </p:cNvGrpSpPr>
            <p:nvPr/>
          </p:nvGrpSpPr>
          <p:grpSpPr bwMode="auto">
            <a:xfrm rot="5400000">
              <a:off x="7510182" y="3110019"/>
              <a:ext cx="302969" cy="664030"/>
              <a:chOff x="3216" y="1728"/>
              <a:chExt cx="192" cy="480"/>
            </a:xfrm>
          </p:grpSpPr>
          <p:sp>
            <p:nvSpPr>
              <p:cNvPr id="86" name="Line 8">
                <a:extLst>
                  <a:ext uri="{FF2B5EF4-FFF2-40B4-BE49-F238E27FC236}">
                    <a16:creationId xmlns:a16="http://schemas.microsoft.com/office/drawing/2014/main" id="{6FDB115D-8100-5D42-96AC-C2A07BEEFE84}"/>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
                <a:extLst>
                  <a:ext uri="{FF2B5EF4-FFF2-40B4-BE49-F238E27FC236}">
                    <a16:creationId xmlns:a16="http://schemas.microsoft.com/office/drawing/2014/main" id="{006E2347-21A5-FC48-855A-BF5F28E24B9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10">
                <a:extLst>
                  <a:ext uri="{FF2B5EF4-FFF2-40B4-BE49-F238E27FC236}">
                    <a16:creationId xmlns:a16="http://schemas.microsoft.com/office/drawing/2014/main" id="{1DBF21BD-79A6-1F4F-917B-F9E97DB572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11">
                <a:extLst>
                  <a:ext uri="{FF2B5EF4-FFF2-40B4-BE49-F238E27FC236}">
                    <a16:creationId xmlns:a16="http://schemas.microsoft.com/office/drawing/2014/main" id="{31229F07-6EE9-5148-A4F5-93AEDBADF31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679332DB-A94A-EB44-98A5-84588CAE7B16}"/>
                </a:ext>
              </a:extLst>
            </p:cNvPr>
            <p:cNvCxnSpPr>
              <a:cxnSpLocks/>
            </p:cNvCxnSpPr>
            <p:nvPr/>
          </p:nvCxnSpPr>
          <p:spPr>
            <a:xfrm flipH="1">
              <a:off x="7770763" y="3439386"/>
              <a:ext cx="44583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5" name="Group 210">
              <a:extLst>
                <a:ext uri="{FF2B5EF4-FFF2-40B4-BE49-F238E27FC236}">
                  <a16:creationId xmlns:a16="http://schemas.microsoft.com/office/drawing/2014/main" id="{0D93D110-02FC-8A43-ABE4-45818E58B3DB}"/>
                </a:ext>
              </a:extLst>
            </p:cNvPr>
            <p:cNvGrpSpPr>
              <a:grpSpLocks/>
            </p:cNvGrpSpPr>
            <p:nvPr/>
          </p:nvGrpSpPr>
          <p:grpSpPr bwMode="auto">
            <a:xfrm rot="5400000">
              <a:off x="8235985" y="3103436"/>
              <a:ext cx="302969" cy="664030"/>
              <a:chOff x="3216" y="1728"/>
              <a:chExt cx="192" cy="480"/>
            </a:xfrm>
          </p:grpSpPr>
          <p:sp>
            <p:nvSpPr>
              <p:cNvPr id="96" name="Line 8">
                <a:extLst>
                  <a:ext uri="{FF2B5EF4-FFF2-40B4-BE49-F238E27FC236}">
                    <a16:creationId xmlns:a16="http://schemas.microsoft.com/office/drawing/2014/main" id="{EAA2CC83-0A98-2640-AF16-CAC8955F6F3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
                <a:extLst>
                  <a:ext uri="{FF2B5EF4-FFF2-40B4-BE49-F238E27FC236}">
                    <a16:creationId xmlns:a16="http://schemas.microsoft.com/office/drawing/2014/main" id="{F2661AB9-D542-0449-82D4-62690386307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a:extLst>
                  <a:ext uri="{FF2B5EF4-FFF2-40B4-BE49-F238E27FC236}">
                    <a16:creationId xmlns:a16="http://schemas.microsoft.com/office/drawing/2014/main" id="{7F40B9B8-0C09-D745-80B8-FAC553800E3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11">
                <a:extLst>
                  <a:ext uri="{FF2B5EF4-FFF2-40B4-BE49-F238E27FC236}">
                    <a16:creationId xmlns:a16="http://schemas.microsoft.com/office/drawing/2014/main" id="{8B8370D0-339F-664B-B4B8-0D26F7F495F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 name="Group 210">
              <a:extLst>
                <a:ext uri="{FF2B5EF4-FFF2-40B4-BE49-F238E27FC236}">
                  <a16:creationId xmlns:a16="http://schemas.microsoft.com/office/drawing/2014/main" id="{4468F499-CC2B-F64A-BE8E-ECE65F2E6315}"/>
                </a:ext>
              </a:extLst>
            </p:cNvPr>
            <p:cNvGrpSpPr>
              <a:grpSpLocks/>
            </p:cNvGrpSpPr>
            <p:nvPr/>
          </p:nvGrpSpPr>
          <p:grpSpPr bwMode="auto">
            <a:xfrm>
              <a:off x="7730945" y="3427170"/>
              <a:ext cx="265612" cy="757422"/>
              <a:chOff x="3216" y="1728"/>
              <a:chExt cx="192" cy="480"/>
            </a:xfrm>
          </p:grpSpPr>
          <p:sp>
            <p:nvSpPr>
              <p:cNvPr id="101" name="Line 8">
                <a:extLst>
                  <a:ext uri="{FF2B5EF4-FFF2-40B4-BE49-F238E27FC236}">
                    <a16:creationId xmlns:a16="http://schemas.microsoft.com/office/drawing/2014/main" id="{BCE9DCE3-A229-A945-BEF5-08BD19ED7E7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9">
                <a:extLst>
                  <a:ext uri="{FF2B5EF4-FFF2-40B4-BE49-F238E27FC236}">
                    <a16:creationId xmlns:a16="http://schemas.microsoft.com/office/drawing/2014/main" id="{998AC806-1DDF-AE49-ABF3-583125DF1C0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
                <a:extLst>
                  <a:ext uri="{FF2B5EF4-FFF2-40B4-BE49-F238E27FC236}">
                    <a16:creationId xmlns:a16="http://schemas.microsoft.com/office/drawing/2014/main" id="{4384C9B4-50B7-444F-8F09-352AFF50A739}"/>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1">
                <a:extLst>
                  <a:ext uri="{FF2B5EF4-FFF2-40B4-BE49-F238E27FC236}">
                    <a16:creationId xmlns:a16="http://schemas.microsoft.com/office/drawing/2014/main" id="{E2FCD483-7A0E-B24B-B7A1-C6835FFE736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5" name="Group 222">
              <a:extLst>
                <a:ext uri="{FF2B5EF4-FFF2-40B4-BE49-F238E27FC236}">
                  <a16:creationId xmlns:a16="http://schemas.microsoft.com/office/drawing/2014/main" id="{143B33A7-28C3-874F-B0D2-A2E4EF5C8ECA}"/>
                </a:ext>
              </a:extLst>
            </p:cNvPr>
            <p:cNvGrpSpPr>
              <a:grpSpLocks/>
            </p:cNvGrpSpPr>
            <p:nvPr/>
          </p:nvGrpSpPr>
          <p:grpSpPr bwMode="auto">
            <a:xfrm>
              <a:off x="10805264" y="5492153"/>
              <a:ext cx="265612" cy="378711"/>
              <a:chOff x="4272" y="3072"/>
              <a:chExt cx="192" cy="240"/>
            </a:xfrm>
          </p:grpSpPr>
          <p:sp>
            <p:nvSpPr>
              <p:cNvPr id="106" name="Line 99">
                <a:extLst>
                  <a:ext uri="{FF2B5EF4-FFF2-40B4-BE49-F238E27FC236}">
                    <a16:creationId xmlns:a16="http://schemas.microsoft.com/office/drawing/2014/main" id="{0C1A5174-3EDB-9248-8827-595E83BE056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0">
                <a:extLst>
                  <a:ext uri="{FF2B5EF4-FFF2-40B4-BE49-F238E27FC236}">
                    <a16:creationId xmlns:a16="http://schemas.microsoft.com/office/drawing/2014/main" id="{927A4380-9353-2148-BB31-E0583DF320E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1">
                <a:extLst>
                  <a:ext uri="{FF2B5EF4-FFF2-40B4-BE49-F238E27FC236}">
                    <a16:creationId xmlns:a16="http://schemas.microsoft.com/office/drawing/2014/main" id="{EB1B4B27-9360-6A4C-A98C-247FEC60DC7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2">
                <a:extLst>
                  <a:ext uri="{FF2B5EF4-FFF2-40B4-BE49-F238E27FC236}">
                    <a16:creationId xmlns:a16="http://schemas.microsoft.com/office/drawing/2014/main" id="{B2165896-3553-9A4E-B22F-E70684C456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3">
                <a:extLst>
                  <a:ext uri="{FF2B5EF4-FFF2-40B4-BE49-F238E27FC236}">
                    <a16:creationId xmlns:a16="http://schemas.microsoft.com/office/drawing/2014/main" id="{13D0B824-E946-3A45-9421-8AE129B7C5B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04">
                <a:extLst>
                  <a:ext uri="{FF2B5EF4-FFF2-40B4-BE49-F238E27FC236}">
                    <a16:creationId xmlns:a16="http://schemas.microsoft.com/office/drawing/2014/main" id="{493D1C14-53A5-BD44-807D-11242A89FAF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 name="Group 222">
              <a:extLst>
                <a:ext uri="{FF2B5EF4-FFF2-40B4-BE49-F238E27FC236}">
                  <a16:creationId xmlns:a16="http://schemas.microsoft.com/office/drawing/2014/main" id="{F3A51B2E-6C07-2948-ABDD-47897B08D074}"/>
                </a:ext>
              </a:extLst>
            </p:cNvPr>
            <p:cNvGrpSpPr>
              <a:grpSpLocks/>
            </p:cNvGrpSpPr>
            <p:nvPr/>
          </p:nvGrpSpPr>
          <p:grpSpPr bwMode="auto">
            <a:xfrm>
              <a:off x="8096925" y="4155886"/>
              <a:ext cx="265612" cy="378711"/>
              <a:chOff x="4272" y="3072"/>
              <a:chExt cx="192" cy="240"/>
            </a:xfrm>
          </p:grpSpPr>
          <p:sp>
            <p:nvSpPr>
              <p:cNvPr id="113" name="Line 99">
                <a:extLst>
                  <a:ext uri="{FF2B5EF4-FFF2-40B4-BE49-F238E27FC236}">
                    <a16:creationId xmlns:a16="http://schemas.microsoft.com/office/drawing/2014/main" id="{0A94ADF2-1037-C84D-9B11-305A3827FCF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0">
                <a:extLst>
                  <a:ext uri="{FF2B5EF4-FFF2-40B4-BE49-F238E27FC236}">
                    <a16:creationId xmlns:a16="http://schemas.microsoft.com/office/drawing/2014/main" id="{58A51D2C-8147-7D44-BCE5-7DC11A7E0BF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1">
                <a:extLst>
                  <a:ext uri="{FF2B5EF4-FFF2-40B4-BE49-F238E27FC236}">
                    <a16:creationId xmlns:a16="http://schemas.microsoft.com/office/drawing/2014/main" id="{C70FA822-7BDA-D04C-B13A-784BEF4954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2">
                <a:extLst>
                  <a:ext uri="{FF2B5EF4-FFF2-40B4-BE49-F238E27FC236}">
                    <a16:creationId xmlns:a16="http://schemas.microsoft.com/office/drawing/2014/main" id="{5954D18E-9CE3-CC4D-90C5-F84D242E3AF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03">
                <a:extLst>
                  <a:ext uri="{FF2B5EF4-FFF2-40B4-BE49-F238E27FC236}">
                    <a16:creationId xmlns:a16="http://schemas.microsoft.com/office/drawing/2014/main" id="{37CFEB88-F565-9F40-AB3F-1F1969EDDB00}"/>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04">
                <a:extLst>
                  <a:ext uri="{FF2B5EF4-FFF2-40B4-BE49-F238E27FC236}">
                    <a16:creationId xmlns:a16="http://schemas.microsoft.com/office/drawing/2014/main" id="{9D27B603-74BD-3D46-9F5B-26EA5C8859B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9" name="Straight Arrow Connector 118">
              <a:extLst>
                <a:ext uri="{FF2B5EF4-FFF2-40B4-BE49-F238E27FC236}">
                  <a16:creationId xmlns:a16="http://schemas.microsoft.com/office/drawing/2014/main" id="{ADFD8674-F89F-E343-B5A7-92E6DE0800C8}"/>
                </a:ext>
              </a:extLst>
            </p:cNvPr>
            <p:cNvCxnSpPr>
              <a:cxnSpLocks/>
            </p:cNvCxnSpPr>
            <p:nvPr/>
          </p:nvCxnSpPr>
          <p:spPr>
            <a:xfrm flipV="1">
              <a:off x="7730945" y="3623566"/>
              <a:ext cx="233100" cy="36542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1" name="Group 222">
              <a:extLst>
                <a:ext uri="{FF2B5EF4-FFF2-40B4-BE49-F238E27FC236}">
                  <a16:creationId xmlns:a16="http://schemas.microsoft.com/office/drawing/2014/main" id="{08766B6A-8310-794B-9116-2CF04AC2E6EF}"/>
                </a:ext>
              </a:extLst>
            </p:cNvPr>
            <p:cNvGrpSpPr>
              <a:grpSpLocks/>
            </p:cNvGrpSpPr>
            <p:nvPr/>
          </p:nvGrpSpPr>
          <p:grpSpPr bwMode="auto">
            <a:xfrm>
              <a:off x="8508145" y="4112735"/>
              <a:ext cx="265612" cy="378711"/>
              <a:chOff x="4272" y="3072"/>
              <a:chExt cx="192" cy="240"/>
            </a:xfrm>
          </p:grpSpPr>
          <p:sp>
            <p:nvSpPr>
              <p:cNvPr id="122" name="Line 99">
                <a:extLst>
                  <a:ext uri="{FF2B5EF4-FFF2-40B4-BE49-F238E27FC236}">
                    <a16:creationId xmlns:a16="http://schemas.microsoft.com/office/drawing/2014/main" id="{511325F4-8F5D-FA4A-9BA7-02E138EB5CD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0">
                <a:extLst>
                  <a:ext uri="{FF2B5EF4-FFF2-40B4-BE49-F238E27FC236}">
                    <a16:creationId xmlns:a16="http://schemas.microsoft.com/office/drawing/2014/main" id="{BA39AA4A-7A4C-254C-B970-7A9940A3CCA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1">
                <a:extLst>
                  <a:ext uri="{FF2B5EF4-FFF2-40B4-BE49-F238E27FC236}">
                    <a16:creationId xmlns:a16="http://schemas.microsoft.com/office/drawing/2014/main" id="{AF8304F5-E05A-6B47-9881-7275FE6D7D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2">
                <a:extLst>
                  <a:ext uri="{FF2B5EF4-FFF2-40B4-BE49-F238E27FC236}">
                    <a16:creationId xmlns:a16="http://schemas.microsoft.com/office/drawing/2014/main" id="{555C9DEE-C5C0-BC4E-82D6-B29809A78E5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3">
                <a:extLst>
                  <a:ext uri="{FF2B5EF4-FFF2-40B4-BE49-F238E27FC236}">
                    <a16:creationId xmlns:a16="http://schemas.microsoft.com/office/drawing/2014/main" id="{3F679223-2A5E-F74F-8A6F-B65F6407F67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4">
                <a:extLst>
                  <a:ext uri="{FF2B5EF4-FFF2-40B4-BE49-F238E27FC236}">
                    <a16:creationId xmlns:a16="http://schemas.microsoft.com/office/drawing/2014/main" id="{E4571825-F99C-B54C-8559-43117CAED6B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8" name="Straight Connector 127">
              <a:extLst>
                <a:ext uri="{FF2B5EF4-FFF2-40B4-BE49-F238E27FC236}">
                  <a16:creationId xmlns:a16="http://schemas.microsoft.com/office/drawing/2014/main" id="{6778584F-1F07-E24C-911A-C742C73FA326}"/>
                </a:ext>
              </a:extLst>
            </p:cNvPr>
            <p:cNvCxnSpPr>
              <a:cxnSpLocks/>
            </p:cNvCxnSpPr>
            <p:nvPr/>
          </p:nvCxnSpPr>
          <p:spPr>
            <a:xfrm flipH="1">
              <a:off x="8647151" y="3442917"/>
              <a:ext cx="95620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Freeform 12">
              <a:extLst>
                <a:ext uri="{FF2B5EF4-FFF2-40B4-BE49-F238E27FC236}">
                  <a16:creationId xmlns:a16="http://schemas.microsoft.com/office/drawing/2014/main" id="{78DFA7B2-4895-9040-832D-202A629BFDA9}"/>
                </a:ext>
              </a:extLst>
            </p:cNvPr>
            <p:cNvSpPr>
              <a:spLocks noChangeAspect="1"/>
            </p:cNvSpPr>
            <p:nvPr/>
          </p:nvSpPr>
          <p:spPr bwMode="auto">
            <a:xfrm>
              <a:off x="8941647" y="3427170"/>
              <a:ext cx="132806" cy="757422"/>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1" name="Group 222">
              <a:extLst>
                <a:ext uri="{FF2B5EF4-FFF2-40B4-BE49-F238E27FC236}">
                  <a16:creationId xmlns:a16="http://schemas.microsoft.com/office/drawing/2014/main" id="{76331626-D80F-3841-8F41-EC8F8494E254}"/>
                </a:ext>
              </a:extLst>
            </p:cNvPr>
            <p:cNvGrpSpPr>
              <a:grpSpLocks/>
            </p:cNvGrpSpPr>
            <p:nvPr/>
          </p:nvGrpSpPr>
          <p:grpSpPr bwMode="auto">
            <a:xfrm>
              <a:off x="8873361" y="4034607"/>
              <a:ext cx="265612" cy="378711"/>
              <a:chOff x="4272" y="3072"/>
              <a:chExt cx="192" cy="240"/>
            </a:xfrm>
          </p:grpSpPr>
          <p:sp>
            <p:nvSpPr>
              <p:cNvPr id="132" name="Line 99">
                <a:extLst>
                  <a:ext uri="{FF2B5EF4-FFF2-40B4-BE49-F238E27FC236}">
                    <a16:creationId xmlns:a16="http://schemas.microsoft.com/office/drawing/2014/main" id="{006838D6-5F9F-8449-B071-08041ED91F3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0">
                <a:extLst>
                  <a:ext uri="{FF2B5EF4-FFF2-40B4-BE49-F238E27FC236}">
                    <a16:creationId xmlns:a16="http://schemas.microsoft.com/office/drawing/2014/main" id="{5638171A-E887-0B4B-A766-B81CF760A28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01">
                <a:extLst>
                  <a:ext uri="{FF2B5EF4-FFF2-40B4-BE49-F238E27FC236}">
                    <a16:creationId xmlns:a16="http://schemas.microsoft.com/office/drawing/2014/main" id="{E0849EF6-C365-5947-A017-BCAF14C46A5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2">
                <a:extLst>
                  <a:ext uri="{FF2B5EF4-FFF2-40B4-BE49-F238E27FC236}">
                    <a16:creationId xmlns:a16="http://schemas.microsoft.com/office/drawing/2014/main" id="{E914F719-C60A-854E-AD92-056C5A36249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03">
                <a:extLst>
                  <a:ext uri="{FF2B5EF4-FFF2-40B4-BE49-F238E27FC236}">
                    <a16:creationId xmlns:a16="http://schemas.microsoft.com/office/drawing/2014/main" id="{02E4A553-886B-C342-8FFE-802F98DCBD2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04">
                <a:extLst>
                  <a:ext uri="{FF2B5EF4-FFF2-40B4-BE49-F238E27FC236}">
                    <a16:creationId xmlns:a16="http://schemas.microsoft.com/office/drawing/2014/main" id="{19C6BDCA-2D80-A048-86BF-D1BA08A299A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8" name="Group 210">
              <a:extLst>
                <a:ext uri="{FF2B5EF4-FFF2-40B4-BE49-F238E27FC236}">
                  <a16:creationId xmlns:a16="http://schemas.microsoft.com/office/drawing/2014/main" id="{A28AE11A-F810-7D4F-BDCD-167F0540053D}"/>
                </a:ext>
              </a:extLst>
            </p:cNvPr>
            <p:cNvGrpSpPr>
              <a:grpSpLocks/>
            </p:cNvGrpSpPr>
            <p:nvPr/>
          </p:nvGrpSpPr>
          <p:grpSpPr bwMode="auto">
            <a:xfrm>
              <a:off x="9326051" y="3427170"/>
              <a:ext cx="265612" cy="757422"/>
              <a:chOff x="3216" y="1728"/>
              <a:chExt cx="192" cy="480"/>
            </a:xfrm>
          </p:grpSpPr>
          <p:sp>
            <p:nvSpPr>
              <p:cNvPr id="139" name="Line 8">
                <a:extLst>
                  <a:ext uri="{FF2B5EF4-FFF2-40B4-BE49-F238E27FC236}">
                    <a16:creationId xmlns:a16="http://schemas.microsoft.com/office/drawing/2014/main" id="{285704BD-1712-D749-9F82-56708672953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
                <a:extLst>
                  <a:ext uri="{FF2B5EF4-FFF2-40B4-BE49-F238E27FC236}">
                    <a16:creationId xmlns:a16="http://schemas.microsoft.com/office/drawing/2014/main" id="{48F9846D-F8B5-0B4D-BCA7-BDD412CCE2B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10">
                <a:extLst>
                  <a:ext uri="{FF2B5EF4-FFF2-40B4-BE49-F238E27FC236}">
                    <a16:creationId xmlns:a16="http://schemas.microsoft.com/office/drawing/2014/main" id="{1620ECA1-3E76-CB43-96DC-734F00C7F67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11">
                <a:extLst>
                  <a:ext uri="{FF2B5EF4-FFF2-40B4-BE49-F238E27FC236}">
                    <a16:creationId xmlns:a16="http://schemas.microsoft.com/office/drawing/2014/main" id="{B588F5FD-2EAB-5340-929E-D6F40E3216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3" name="Group 210">
              <a:extLst>
                <a:ext uri="{FF2B5EF4-FFF2-40B4-BE49-F238E27FC236}">
                  <a16:creationId xmlns:a16="http://schemas.microsoft.com/office/drawing/2014/main" id="{C4103EF7-BC27-1745-B867-AC77A5A9AEF5}"/>
                </a:ext>
              </a:extLst>
            </p:cNvPr>
            <p:cNvGrpSpPr>
              <a:grpSpLocks/>
            </p:cNvGrpSpPr>
            <p:nvPr/>
          </p:nvGrpSpPr>
          <p:grpSpPr bwMode="auto">
            <a:xfrm>
              <a:off x="9325395" y="4155886"/>
              <a:ext cx="265612" cy="757422"/>
              <a:chOff x="3216" y="1728"/>
              <a:chExt cx="192" cy="480"/>
            </a:xfrm>
          </p:grpSpPr>
          <p:sp>
            <p:nvSpPr>
              <p:cNvPr id="144" name="Line 8">
                <a:extLst>
                  <a:ext uri="{FF2B5EF4-FFF2-40B4-BE49-F238E27FC236}">
                    <a16:creationId xmlns:a16="http://schemas.microsoft.com/office/drawing/2014/main" id="{623276AE-7C8C-3C44-8F98-7FB9D85426D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
                <a:extLst>
                  <a:ext uri="{FF2B5EF4-FFF2-40B4-BE49-F238E27FC236}">
                    <a16:creationId xmlns:a16="http://schemas.microsoft.com/office/drawing/2014/main" id="{A98987B7-2F3E-154C-8C4C-63E4C21E6A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10">
                <a:extLst>
                  <a:ext uri="{FF2B5EF4-FFF2-40B4-BE49-F238E27FC236}">
                    <a16:creationId xmlns:a16="http://schemas.microsoft.com/office/drawing/2014/main" id="{63B45286-6BB8-0D4F-8601-14BD8E98419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11">
                <a:extLst>
                  <a:ext uri="{FF2B5EF4-FFF2-40B4-BE49-F238E27FC236}">
                    <a16:creationId xmlns:a16="http://schemas.microsoft.com/office/drawing/2014/main" id="{94791F19-7C0F-0346-AB75-96AE482CF24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8" name="Group 222">
              <a:extLst>
                <a:ext uri="{FF2B5EF4-FFF2-40B4-BE49-F238E27FC236}">
                  <a16:creationId xmlns:a16="http://schemas.microsoft.com/office/drawing/2014/main" id="{D1223DD4-F74B-9742-87D0-3CDA6F2A3FEE}"/>
                </a:ext>
              </a:extLst>
            </p:cNvPr>
            <p:cNvGrpSpPr>
              <a:grpSpLocks/>
            </p:cNvGrpSpPr>
            <p:nvPr/>
          </p:nvGrpSpPr>
          <p:grpSpPr bwMode="auto">
            <a:xfrm>
              <a:off x="9325395" y="4831916"/>
              <a:ext cx="265612" cy="378711"/>
              <a:chOff x="4272" y="3072"/>
              <a:chExt cx="192" cy="240"/>
            </a:xfrm>
          </p:grpSpPr>
          <p:sp>
            <p:nvSpPr>
              <p:cNvPr id="149" name="Line 99">
                <a:extLst>
                  <a:ext uri="{FF2B5EF4-FFF2-40B4-BE49-F238E27FC236}">
                    <a16:creationId xmlns:a16="http://schemas.microsoft.com/office/drawing/2014/main" id="{002EE140-C246-764D-AEB5-5EB4691A00F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100">
                <a:extLst>
                  <a:ext uri="{FF2B5EF4-FFF2-40B4-BE49-F238E27FC236}">
                    <a16:creationId xmlns:a16="http://schemas.microsoft.com/office/drawing/2014/main" id="{0590E150-5F44-7344-807B-2E166ABFCA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101">
                <a:extLst>
                  <a:ext uri="{FF2B5EF4-FFF2-40B4-BE49-F238E27FC236}">
                    <a16:creationId xmlns:a16="http://schemas.microsoft.com/office/drawing/2014/main" id="{8CEF2CBB-C92E-1D45-8C77-810EECB81D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102">
                <a:extLst>
                  <a:ext uri="{FF2B5EF4-FFF2-40B4-BE49-F238E27FC236}">
                    <a16:creationId xmlns:a16="http://schemas.microsoft.com/office/drawing/2014/main" id="{24162040-2445-C040-A8CD-0BDD8CC9194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103">
                <a:extLst>
                  <a:ext uri="{FF2B5EF4-FFF2-40B4-BE49-F238E27FC236}">
                    <a16:creationId xmlns:a16="http://schemas.microsoft.com/office/drawing/2014/main" id="{63237A7A-40FB-DC45-8324-7728454700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104">
                <a:extLst>
                  <a:ext uri="{FF2B5EF4-FFF2-40B4-BE49-F238E27FC236}">
                    <a16:creationId xmlns:a16="http://schemas.microsoft.com/office/drawing/2014/main" id="{BBACDEDA-27D0-EE43-B9DE-A3F51CB97D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55" name="Straight Connector 154">
              <a:extLst>
                <a:ext uri="{FF2B5EF4-FFF2-40B4-BE49-F238E27FC236}">
                  <a16:creationId xmlns:a16="http://schemas.microsoft.com/office/drawing/2014/main" id="{D042D0B1-D274-CB47-AC19-63E496F48A3E}"/>
                </a:ext>
              </a:extLst>
            </p:cNvPr>
            <p:cNvCxnSpPr>
              <a:cxnSpLocks/>
            </p:cNvCxnSpPr>
            <p:nvPr/>
          </p:nvCxnSpPr>
          <p:spPr>
            <a:xfrm flipV="1">
              <a:off x="10270302" y="3571608"/>
              <a:ext cx="0" cy="96765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57" name="Group 209">
              <a:extLst>
                <a:ext uri="{FF2B5EF4-FFF2-40B4-BE49-F238E27FC236}">
                  <a16:creationId xmlns:a16="http://schemas.microsoft.com/office/drawing/2014/main" id="{D3DE7240-8408-B348-81E5-65342B3373F9}"/>
                </a:ext>
              </a:extLst>
            </p:cNvPr>
            <p:cNvGrpSpPr>
              <a:grpSpLocks/>
            </p:cNvGrpSpPr>
            <p:nvPr/>
          </p:nvGrpSpPr>
          <p:grpSpPr bwMode="auto">
            <a:xfrm>
              <a:off x="10201920" y="4462899"/>
              <a:ext cx="132806" cy="757422"/>
              <a:chOff x="3935" y="1728"/>
              <a:chExt cx="96" cy="480"/>
            </a:xfrm>
          </p:grpSpPr>
          <p:sp>
            <p:nvSpPr>
              <p:cNvPr id="158" name="Arc 59">
                <a:extLst>
                  <a:ext uri="{FF2B5EF4-FFF2-40B4-BE49-F238E27FC236}">
                    <a16:creationId xmlns:a16="http://schemas.microsoft.com/office/drawing/2014/main" id="{DCBE8042-04DB-7641-B729-34201531FAC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60">
                <a:extLst>
                  <a:ext uri="{FF2B5EF4-FFF2-40B4-BE49-F238E27FC236}">
                    <a16:creationId xmlns:a16="http://schemas.microsoft.com/office/drawing/2014/main" id="{C141A839-5914-4D47-A58B-0F5654A3E1E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61">
                <a:extLst>
                  <a:ext uri="{FF2B5EF4-FFF2-40B4-BE49-F238E27FC236}">
                    <a16:creationId xmlns:a16="http://schemas.microsoft.com/office/drawing/2014/main" id="{D1B972C1-157C-8948-ADB3-EC0EA91B056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Arc 62">
                <a:extLst>
                  <a:ext uri="{FF2B5EF4-FFF2-40B4-BE49-F238E27FC236}">
                    <a16:creationId xmlns:a16="http://schemas.microsoft.com/office/drawing/2014/main" id="{02A8D0FE-B560-6249-B219-FDEBBF4D5B5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2" name="Line 63">
                <a:extLst>
                  <a:ext uri="{FF2B5EF4-FFF2-40B4-BE49-F238E27FC236}">
                    <a16:creationId xmlns:a16="http://schemas.microsoft.com/office/drawing/2014/main" id="{883632FD-8A6A-614C-980E-B54C534989B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64">
                <a:extLst>
                  <a:ext uri="{FF2B5EF4-FFF2-40B4-BE49-F238E27FC236}">
                    <a16:creationId xmlns:a16="http://schemas.microsoft.com/office/drawing/2014/main" id="{A2B69774-75DB-AC4B-B5F5-FAF0001A63A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Arc 65">
                <a:extLst>
                  <a:ext uri="{FF2B5EF4-FFF2-40B4-BE49-F238E27FC236}">
                    <a16:creationId xmlns:a16="http://schemas.microsoft.com/office/drawing/2014/main" id="{E2540814-DB06-F149-B46C-F542058858E7}"/>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66">
                <a:extLst>
                  <a:ext uri="{FF2B5EF4-FFF2-40B4-BE49-F238E27FC236}">
                    <a16:creationId xmlns:a16="http://schemas.microsoft.com/office/drawing/2014/main" id="{84455B48-EC11-F446-94E5-EB0D86C60A6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67">
                <a:extLst>
                  <a:ext uri="{FF2B5EF4-FFF2-40B4-BE49-F238E27FC236}">
                    <a16:creationId xmlns:a16="http://schemas.microsoft.com/office/drawing/2014/main" id="{FAB0B91C-1C51-CF4E-B602-9B93E6B60A1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68">
                <a:extLst>
                  <a:ext uri="{FF2B5EF4-FFF2-40B4-BE49-F238E27FC236}">
                    <a16:creationId xmlns:a16="http://schemas.microsoft.com/office/drawing/2014/main" id="{53F0644E-71E5-414C-BE2B-3207AC6067D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69">
                <a:extLst>
                  <a:ext uri="{FF2B5EF4-FFF2-40B4-BE49-F238E27FC236}">
                    <a16:creationId xmlns:a16="http://schemas.microsoft.com/office/drawing/2014/main" id="{7F815012-370F-D241-9DD6-D820A96E40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70">
                <a:extLst>
                  <a:ext uri="{FF2B5EF4-FFF2-40B4-BE49-F238E27FC236}">
                    <a16:creationId xmlns:a16="http://schemas.microsoft.com/office/drawing/2014/main" id="{538DEDF6-09C1-C343-B38E-72BF3697B2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1" name="Arc 71">
                <a:extLst>
                  <a:ext uri="{FF2B5EF4-FFF2-40B4-BE49-F238E27FC236}">
                    <a16:creationId xmlns:a16="http://schemas.microsoft.com/office/drawing/2014/main" id="{2B708181-DDC9-E342-B897-2F9EE21D45A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2" name="Group 222">
              <a:extLst>
                <a:ext uri="{FF2B5EF4-FFF2-40B4-BE49-F238E27FC236}">
                  <a16:creationId xmlns:a16="http://schemas.microsoft.com/office/drawing/2014/main" id="{7CF5D621-27BB-B34D-95F6-CA2E04467D90}"/>
                </a:ext>
              </a:extLst>
            </p:cNvPr>
            <p:cNvGrpSpPr>
              <a:grpSpLocks/>
            </p:cNvGrpSpPr>
            <p:nvPr/>
          </p:nvGrpSpPr>
          <p:grpSpPr bwMode="auto">
            <a:xfrm>
              <a:off x="10137496" y="5077129"/>
              <a:ext cx="265612" cy="378711"/>
              <a:chOff x="4272" y="3072"/>
              <a:chExt cx="192" cy="240"/>
            </a:xfrm>
          </p:grpSpPr>
          <p:sp>
            <p:nvSpPr>
              <p:cNvPr id="173" name="Line 99">
                <a:extLst>
                  <a:ext uri="{FF2B5EF4-FFF2-40B4-BE49-F238E27FC236}">
                    <a16:creationId xmlns:a16="http://schemas.microsoft.com/office/drawing/2014/main" id="{C60D917C-D786-A540-BFD4-2A224BB21E8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Line 100">
                <a:extLst>
                  <a:ext uri="{FF2B5EF4-FFF2-40B4-BE49-F238E27FC236}">
                    <a16:creationId xmlns:a16="http://schemas.microsoft.com/office/drawing/2014/main" id="{B7E83E14-3937-004F-9353-5C634C79BAF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5" name="Line 101">
                <a:extLst>
                  <a:ext uri="{FF2B5EF4-FFF2-40B4-BE49-F238E27FC236}">
                    <a16:creationId xmlns:a16="http://schemas.microsoft.com/office/drawing/2014/main" id="{295A6AAD-A26D-C54A-BA5B-C28067FFBA1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102">
                <a:extLst>
                  <a:ext uri="{FF2B5EF4-FFF2-40B4-BE49-F238E27FC236}">
                    <a16:creationId xmlns:a16="http://schemas.microsoft.com/office/drawing/2014/main" id="{9EB79457-A5C2-5541-9EE8-F5A35A3F857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103">
                <a:extLst>
                  <a:ext uri="{FF2B5EF4-FFF2-40B4-BE49-F238E27FC236}">
                    <a16:creationId xmlns:a16="http://schemas.microsoft.com/office/drawing/2014/main" id="{1B635917-C9A3-294D-89C0-0B4424E323F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104">
                <a:extLst>
                  <a:ext uri="{FF2B5EF4-FFF2-40B4-BE49-F238E27FC236}">
                    <a16:creationId xmlns:a16="http://schemas.microsoft.com/office/drawing/2014/main" id="{63556B1F-2CF8-F94A-A1AC-13545BB84D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9" name="Straight Connector 178">
              <a:extLst>
                <a:ext uri="{FF2B5EF4-FFF2-40B4-BE49-F238E27FC236}">
                  <a16:creationId xmlns:a16="http://schemas.microsoft.com/office/drawing/2014/main" id="{9493D34F-53DD-C643-8167-C24A467FE7BA}"/>
                </a:ext>
              </a:extLst>
            </p:cNvPr>
            <p:cNvCxnSpPr>
              <a:cxnSpLocks/>
            </p:cNvCxnSpPr>
            <p:nvPr/>
          </p:nvCxnSpPr>
          <p:spPr>
            <a:xfrm flipV="1">
              <a:off x="10270302" y="1917503"/>
              <a:ext cx="0" cy="136335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80" name="Group 210">
              <a:extLst>
                <a:ext uri="{FF2B5EF4-FFF2-40B4-BE49-F238E27FC236}">
                  <a16:creationId xmlns:a16="http://schemas.microsoft.com/office/drawing/2014/main" id="{D7EA5C95-7A7D-A04D-83ED-12BFE28DC1EC}"/>
                </a:ext>
              </a:extLst>
            </p:cNvPr>
            <p:cNvGrpSpPr>
              <a:grpSpLocks/>
            </p:cNvGrpSpPr>
            <p:nvPr/>
          </p:nvGrpSpPr>
          <p:grpSpPr bwMode="auto">
            <a:xfrm>
              <a:off x="10565399" y="1916598"/>
              <a:ext cx="265612" cy="757422"/>
              <a:chOff x="3216" y="1728"/>
              <a:chExt cx="192" cy="480"/>
            </a:xfrm>
          </p:grpSpPr>
          <p:sp>
            <p:nvSpPr>
              <p:cNvPr id="181" name="Line 8">
                <a:extLst>
                  <a:ext uri="{FF2B5EF4-FFF2-40B4-BE49-F238E27FC236}">
                    <a16:creationId xmlns:a16="http://schemas.microsoft.com/office/drawing/2014/main" id="{25E1A5A1-25C1-CC41-976D-B9941C879A6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9">
                <a:extLst>
                  <a:ext uri="{FF2B5EF4-FFF2-40B4-BE49-F238E27FC236}">
                    <a16:creationId xmlns:a16="http://schemas.microsoft.com/office/drawing/2014/main" id="{93C06952-BD4D-284E-AEE0-E049E1D5269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0">
                <a:extLst>
                  <a:ext uri="{FF2B5EF4-FFF2-40B4-BE49-F238E27FC236}">
                    <a16:creationId xmlns:a16="http://schemas.microsoft.com/office/drawing/2014/main" id="{E7962AC9-2955-8A41-AFD0-191926D8CF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
                <a:extLst>
                  <a:ext uri="{FF2B5EF4-FFF2-40B4-BE49-F238E27FC236}">
                    <a16:creationId xmlns:a16="http://schemas.microsoft.com/office/drawing/2014/main" id="{37BA1019-C167-614C-880D-737FA9133E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85" name="Straight Connector 184">
              <a:extLst>
                <a:ext uri="{FF2B5EF4-FFF2-40B4-BE49-F238E27FC236}">
                  <a16:creationId xmlns:a16="http://schemas.microsoft.com/office/drawing/2014/main" id="{2AC98F62-543E-4847-8BEE-365A1D307C98}"/>
                </a:ext>
              </a:extLst>
            </p:cNvPr>
            <p:cNvCxnSpPr>
              <a:cxnSpLocks/>
            </p:cNvCxnSpPr>
            <p:nvPr/>
          </p:nvCxnSpPr>
          <p:spPr>
            <a:xfrm flipH="1">
              <a:off x="9448227" y="4144682"/>
              <a:ext cx="87652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7" name="Oval 186">
              <a:extLst>
                <a:ext uri="{FF2B5EF4-FFF2-40B4-BE49-F238E27FC236}">
                  <a16:creationId xmlns:a16="http://schemas.microsoft.com/office/drawing/2014/main" id="{5AB00690-4C62-2244-B72F-A47B99CFDB95}"/>
                </a:ext>
              </a:extLst>
            </p:cNvPr>
            <p:cNvSpPr/>
            <p:nvPr/>
          </p:nvSpPr>
          <p:spPr>
            <a:xfrm>
              <a:off x="11395320" y="409513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210">
              <a:extLst>
                <a:ext uri="{FF2B5EF4-FFF2-40B4-BE49-F238E27FC236}">
                  <a16:creationId xmlns:a16="http://schemas.microsoft.com/office/drawing/2014/main" id="{77E73509-BF19-FC4A-B513-8723DA1EEB36}"/>
                </a:ext>
              </a:extLst>
            </p:cNvPr>
            <p:cNvGrpSpPr>
              <a:grpSpLocks/>
            </p:cNvGrpSpPr>
            <p:nvPr/>
          </p:nvGrpSpPr>
          <p:grpSpPr bwMode="auto">
            <a:xfrm>
              <a:off x="10801526" y="4132666"/>
              <a:ext cx="265612" cy="757422"/>
              <a:chOff x="3216" y="1728"/>
              <a:chExt cx="192" cy="480"/>
            </a:xfrm>
          </p:grpSpPr>
          <p:sp>
            <p:nvSpPr>
              <p:cNvPr id="189" name="Line 8">
                <a:extLst>
                  <a:ext uri="{FF2B5EF4-FFF2-40B4-BE49-F238E27FC236}">
                    <a16:creationId xmlns:a16="http://schemas.microsoft.com/office/drawing/2014/main" id="{9BA4DEC8-4AE8-FC48-B373-390FEE89CA2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
                <a:extLst>
                  <a:ext uri="{FF2B5EF4-FFF2-40B4-BE49-F238E27FC236}">
                    <a16:creationId xmlns:a16="http://schemas.microsoft.com/office/drawing/2014/main" id="{55110C0B-6618-D149-90D4-F45E5AFDB21E}"/>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0">
                <a:extLst>
                  <a:ext uri="{FF2B5EF4-FFF2-40B4-BE49-F238E27FC236}">
                    <a16:creationId xmlns:a16="http://schemas.microsoft.com/office/drawing/2014/main" id="{1872C24A-5275-D945-84CB-455BD5960C6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
                <a:extLst>
                  <a:ext uri="{FF2B5EF4-FFF2-40B4-BE49-F238E27FC236}">
                    <a16:creationId xmlns:a16="http://schemas.microsoft.com/office/drawing/2014/main" id="{0951AB33-CE53-CB46-B3D8-05FDCB16946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3" name="Group 222">
              <a:extLst>
                <a:ext uri="{FF2B5EF4-FFF2-40B4-BE49-F238E27FC236}">
                  <a16:creationId xmlns:a16="http://schemas.microsoft.com/office/drawing/2014/main" id="{C934632A-FD0B-0A42-A68C-CCD1AB555F3F}"/>
                </a:ext>
              </a:extLst>
            </p:cNvPr>
            <p:cNvGrpSpPr>
              <a:grpSpLocks/>
            </p:cNvGrpSpPr>
            <p:nvPr/>
          </p:nvGrpSpPr>
          <p:grpSpPr bwMode="auto">
            <a:xfrm>
              <a:off x="10566902" y="2559608"/>
              <a:ext cx="265612" cy="378711"/>
              <a:chOff x="4272" y="3072"/>
              <a:chExt cx="192" cy="240"/>
            </a:xfrm>
          </p:grpSpPr>
          <p:sp>
            <p:nvSpPr>
              <p:cNvPr id="194" name="Line 99">
                <a:extLst>
                  <a:ext uri="{FF2B5EF4-FFF2-40B4-BE49-F238E27FC236}">
                    <a16:creationId xmlns:a16="http://schemas.microsoft.com/office/drawing/2014/main" id="{787D2C0B-7099-1C4C-9D96-73E0201ED64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00">
                <a:extLst>
                  <a:ext uri="{FF2B5EF4-FFF2-40B4-BE49-F238E27FC236}">
                    <a16:creationId xmlns:a16="http://schemas.microsoft.com/office/drawing/2014/main" id="{FA4251EE-B4BE-2A42-A332-9210C752FE5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01">
                <a:extLst>
                  <a:ext uri="{FF2B5EF4-FFF2-40B4-BE49-F238E27FC236}">
                    <a16:creationId xmlns:a16="http://schemas.microsoft.com/office/drawing/2014/main" id="{18184CD9-6D71-FB43-AE30-2DBCBC05D45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02">
                <a:extLst>
                  <a:ext uri="{FF2B5EF4-FFF2-40B4-BE49-F238E27FC236}">
                    <a16:creationId xmlns:a16="http://schemas.microsoft.com/office/drawing/2014/main" id="{196EB5E9-11D8-B74A-BB05-7607337225F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03">
                <a:extLst>
                  <a:ext uri="{FF2B5EF4-FFF2-40B4-BE49-F238E27FC236}">
                    <a16:creationId xmlns:a16="http://schemas.microsoft.com/office/drawing/2014/main" id="{F9787082-4262-F74C-B3C2-1EFCD428E8C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Line 104">
                <a:extLst>
                  <a:ext uri="{FF2B5EF4-FFF2-40B4-BE49-F238E27FC236}">
                    <a16:creationId xmlns:a16="http://schemas.microsoft.com/office/drawing/2014/main" id="{BDD6CED6-B74B-A144-8EF4-5EC40DC1B3D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0" name="Straight Connector 199">
              <a:extLst>
                <a:ext uri="{FF2B5EF4-FFF2-40B4-BE49-F238E27FC236}">
                  <a16:creationId xmlns:a16="http://schemas.microsoft.com/office/drawing/2014/main" id="{299849BD-D2F3-FB4E-AF00-34472D91E615}"/>
                </a:ext>
              </a:extLst>
            </p:cNvPr>
            <p:cNvCxnSpPr>
              <a:cxnSpLocks/>
            </p:cNvCxnSpPr>
            <p:nvPr/>
          </p:nvCxnSpPr>
          <p:spPr>
            <a:xfrm flipH="1">
              <a:off x="10934332" y="4142765"/>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2A5E98AD-015C-BF40-AB84-F39256966A3B}"/>
                </a:ext>
              </a:extLst>
            </p:cNvPr>
            <p:cNvCxnSpPr>
              <a:cxnSpLocks/>
            </p:cNvCxnSpPr>
            <p:nvPr/>
          </p:nvCxnSpPr>
          <p:spPr>
            <a:xfrm flipH="1">
              <a:off x="10934332" y="4837410"/>
              <a:ext cx="47810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3" name="Oval 202">
              <a:extLst>
                <a:ext uri="{FF2B5EF4-FFF2-40B4-BE49-F238E27FC236}">
                  <a16:creationId xmlns:a16="http://schemas.microsoft.com/office/drawing/2014/main" id="{3A72132E-BEE0-9441-B3F3-72EC6D61E553}"/>
                </a:ext>
              </a:extLst>
            </p:cNvPr>
            <p:cNvSpPr/>
            <p:nvPr/>
          </p:nvSpPr>
          <p:spPr>
            <a:xfrm>
              <a:off x="11492556" y="1879491"/>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704AD1-35DA-084F-AAD2-364458840D9F}"/>
                </a:ext>
              </a:extLst>
            </p:cNvPr>
            <p:cNvSpPr/>
            <p:nvPr/>
          </p:nvSpPr>
          <p:spPr>
            <a:xfrm>
              <a:off x="11350896" y="479809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7EE6177A-EC86-FA43-A572-35E64B66535B}"/>
                </a:ext>
              </a:extLst>
            </p:cNvPr>
            <p:cNvSpPr txBox="1"/>
            <p:nvPr/>
          </p:nvSpPr>
          <p:spPr>
            <a:xfrm flipH="1">
              <a:off x="7558472" y="2797371"/>
              <a:ext cx="52285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49</a:t>
              </a:r>
            </a:p>
            <a:p>
              <a:pPr defTabSz="457200" latinLnBrk="1" hangingPunct="0"/>
              <a:r>
                <a:rPr lang="en-US" sz="1400" dirty="0">
                  <a:solidFill>
                    <a:srgbClr val="000000"/>
                  </a:solidFill>
                  <a:latin typeface="Calibri"/>
                  <a:ea typeface="Calibri"/>
                  <a:cs typeface="Calibri"/>
                  <a:sym typeface="Calibri"/>
                </a:rPr>
                <a:t>47pF</a:t>
              </a:r>
              <a:endParaRPr lang="en-US" sz="1600" dirty="0">
                <a:solidFill>
                  <a:srgbClr val="000000"/>
                </a:solidFill>
                <a:latin typeface="Calibri"/>
                <a:ea typeface="Calibri"/>
                <a:cs typeface="Calibri"/>
                <a:sym typeface="Calibri"/>
              </a:endParaRPr>
            </a:p>
          </p:txBody>
        </p:sp>
        <p:sp>
          <p:nvSpPr>
            <p:cNvPr id="207" name="TextBox 206">
              <a:extLst>
                <a:ext uri="{FF2B5EF4-FFF2-40B4-BE49-F238E27FC236}">
                  <a16:creationId xmlns:a16="http://schemas.microsoft.com/office/drawing/2014/main" id="{2D9586AE-A958-1140-BB9D-EEA4F21A685D}"/>
                </a:ext>
              </a:extLst>
            </p:cNvPr>
            <p:cNvSpPr txBox="1"/>
            <p:nvPr/>
          </p:nvSpPr>
          <p:spPr>
            <a:xfrm flipH="1">
              <a:off x="6752538" y="1363375"/>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17</a:t>
              </a:r>
            </a:p>
            <a:p>
              <a:pPr defTabSz="457200" latinLnBrk="1" hangingPunct="0"/>
              <a:r>
                <a:rPr lang="en-US" sz="1400" dirty="0">
                  <a:solidFill>
                    <a:srgbClr val="000000"/>
                  </a:solidFill>
                  <a:latin typeface="Calibri"/>
                  <a:ea typeface="Calibri"/>
                  <a:cs typeface="Calibri"/>
                  <a:sym typeface="Calibri"/>
                </a:rPr>
                <a:t>10K</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4D07913-3395-124F-A770-60F23B0B4D6A}"/>
                    </a:ext>
                  </a:extLst>
                </p:cNvPr>
                <p:cNvSpPr txBox="1"/>
                <p:nvPr/>
              </p:nvSpPr>
              <p:spPr>
                <a:xfrm flipH="1">
                  <a:off x="6020211" y="2867098"/>
                  <a:ext cx="568356"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15</a:t>
                  </a:r>
                </a:p>
                <a:p>
                  <a:pPr defTabSz="457200" latinLnBrk="1" hangingPunct="0"/>
                  <a:r>
                    <a:rPr lang="en-US" sz="1400" dirty="0">
                      <a:solidFill>
                        <a:srgbClr val="000000"/>
                      </a:solidFill>
                      <a:latin typeface="Calibri"/>
                      <a:ea typeface="Calibri"/>
                      <a:cs typeface="Calibri"/>
                      <a:sym typeface="Calibri"/>
                    </a:rPr>
                    <a:t>510</a:t>
                  </a:r>
                  <a14:m>
                    <m:oMath xmlns:m="http://schemas.openxmlformats.org/officeDocument/2006/math">
                      <m:r>
                        <m:rPr>
                          <m:sty m:val="p"/>
                        </m:rPr>
                        <a:rPr lang="el-GR" sz="1400" i="1">
                          <a:solidFill>
                            <a:srgbClr val="000000"/>
                          </a:solidFill>
                          <a:latin typeface="Cambria Math" panose="02040503050406030204" pitchFamily="18" charset="0"/>
                          <a:ea typeface="Cambria Math" panose="02040503050406030204" pitchFamily="18" charset="0"/>
                          <a:sym typeface="Calibri"/>
                        </a:rPr>
                        <m:t>Ω</m:t>
                      </m:r>
                    </m:oMath>
                  </a14:m>
                  <a:endParaRPr lang="en-US" sz="1400" dirty="0">
                    <a:solidFill>
                      <a:srgbClr val="000000"/>
                    </a:solidFill>
                    <a:latin typeface="Calibri"/>
                    <a:ea typeface="Calibri"/>
                    <a:cs typeface="Calibri"/>
                    <a:sym typeface="Calibri"/>
                  </a:endParaRPr>
                </a:p>
              </p:txBody>
            </p:sp>
          </mc:Choice>
          <mc:Fallback xmlns="">
            <p:sp>
              <p:nvSpPr>
                <p:cNvPr id="208" name="TextBox 207">
                  <a:extLst>
                    <a:ext uri="{FF2B5EF4-FFF2-40B4-BE49-F238E27FC236}">
                      <a16:creationId xmlns:a16="http://schemas.microsoft.com/office/drawing/2014/main" id="{F4D07913-3395-124F-A770-60F23B0B4D6A}"/>
                    </a:ext>
                  </a:extLst>
                </p:cNvPr>
                <p:cNvSpPr txBox="1">
                  <a:spLocks noRot="1" noChangeAspect="1" noMove="1" noResize="1" noEditPoints="1" noAdjustHandles="1" noChangeArrowheads="1" noChangeShapeType="1" noTextEdit="1"/>
                </p:cNvSpPr>
                <p:nvPr/>
              </p:nvSpPr>
              <p:spPr>
                <a:xfrm flipH="1">
                  <a:off x="6020211" y="2867098"/>
                  <a:ext cx="568356" cy="520074"/>
                </a:xfrm>
                <a:prstGeom prst="rect">
                  <a:avLst/>
                </a:prstGeom>
                <a:blipFill>
                  <a:blip r:embed="rId3"/>
                  <a:stretch>
                    <a:fillRect l="-13333" t="-2381" b="-14286"/>
                  </a:stretch>
                </a:blipFill>
                <a:ln w="12700" cap="flat">
                  <a:noFill/>
                  <a:miter lim="400000"/>
                </a:ln>
                <a:effectLst/>
              </p:spPr>
              <p:txBody>
                <a:bodyPr/>
                <a:lstStyle/>
                <a:p>
                  <a:r>
                    <a:rPr lang="en-US">
                      <a:noFill/>
                    </a:rPr>
                    <a:t> </a:t>
                  </a:r>
                </a:p>
              </p:txBody>
            </p:sp>
          </mc:Fallback>
        </mc:AlternateContent>
        <p:sp>
          <p:nvSpPr>
            <p:cNvPr id="209" name="TextBox 208">
              <a:extLst>
                <a:ext uri="{FF2B5EF4-FFF2-40B4-BE49-F238E27FC236}">
                  <a16:creationId xmlns:a16="http://schemas.microsoft.com/office/drawing/2014/main" id="{3B70B2EF-899F-8D46-82E8-CB14BA24E1C4}"/>
                </a:ext>
              </a:extLst>
            </p:cNvPr>
            <p:cNvSpPr txBox="1"/>
            <p:nvPr/>
          </p:nvSpPr>
          <p:spPr>
            <a:xfrm flipH="1">
              <a:off x="6942995" y="2774290"/>
              <a:ext cx="46773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19</a:t>
              </a:r>
            </a:p>
            <a:p>
              <a:pPr defTabSz="457200" latinLnBrk="1" hangingPunct="0"/>
              <a:r>
                <a:rPr lang="en-US" sz="1400" dirty="0">
                  <a:solidFill>
                    <a:srgbClr val="000000"/>
                  </a:solidFill>
                  <a:latin typeface="Calibri"/>
                  <a:ea typeface="Calibri"/>
                  <a:cs typeface="Calibri"/>
                  <a:sym typeface="Calibri"/>
                </a:rPr>
                <a:t>47K</a:t>
              </a:r>
            </a:p>
          </p:txBody>
        </p:sp>
        <p:sp>
          <p:nvSpPr>
            <p:cNvPr id="210" name="TextBox 209">
              <a:extLst>
                <a:ext uri="{FF2B5EF4-FFF2-40B4-BE49-F238E27FC236}">
                  <a16:creationId xmlns:a16="http://schemas.microsoft.com/office/drawing/2014/main" id="{F24683A5-FC52-324A-8E0F-01B2F7E17469}"/>
                </a:ext>
              </a:extLst>
            </p:cNvPr>
            <p:cNvSpPr txBox="1"/>
            <p:nvPr/>
          </p:nvSpPr>
          <p:spPr>
            <a:xfrm flipH="1">
              <a:off x="8009768" y="1312880"/>
              <a:ext cx="457819"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20</a:t>
              </a:r>
            </a:p>
            <a:p>
              <a:pPr defTabSz="457200" latinLnBrk="1" hangingPunct="0"/>
              <a:r>
                <a:rPr lang="en-US" sz="1400" dirty="0">
                  <a:solidFill>
                    <a:srgbClr val="000000"/>
                  </a:solidFill>
                  <a:latin typeface="Calibri"/>
                  <a:ea typeface="Calibri"/>
                  <a:cs typeface="Calibri"/>
                  <a:sym typeface="Calibri"/>
                </a:rPr>
                <a:t>4.7K</a:t>
              </a:r>
            </a:p>
          </p:txBody>
        </p:sp>
        <p:sp>
          <p:nvSpPr>
            <p:cNvPr id="211" name="TextBox 210">
              <a:extLst>
                <a:ext uri="{FF2B5EF4-FFF2-40B4-BE49-F238E27FC236}">
                  <a16:creationId xmlns:a16="http://schemas.microsoft.com/office/drawing/2014/main" id="{FB5C35BB-6A9A-BB40-BC15-0FE70DDF2BB1}"/>
                </a:ext>
              </a:extLst>
            </p:cNvPr>
            <p:cNvSpPr txBox="1"/>
            <p:nvPr/>
          </p:nvSpPr>
          <p:spPr>
            <a:xfrm flipH="1">
              <a:off x="10933834" y="2104247"/>
              <a:ext cx="54116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54</a:t>
              </a:r>
            </a:p>
            <a:p>
              <a:pPr defTabSz="457200" latinLnBrk="1" hangingPunct="0"/>
              <a:r>
                <a:rPr lang="en-US" sz="1400" dirty="0">
                  <a:solidFill>
                    <a:srgbClr val="000000"/>
                  </a:solidFill>
                  <a:latin typeface="Calibri"/>
                  <a:ea typeface="Calibri"/>
                  <a:cs typeface="Calibri"/>
                  <a:sym typeface="Calibri"/>
                </a:rPr>
                <a:t>47nF</a:t>
              </a:r>
            </a:p>
          </p:txBody>
        </p:sp>
        <p:sp>
          <p:nvSpPr>
            <p:cNvPr id="212" name="TextBox 211">
              <a:extLst>
                <a:ext uri="{FF2B5EF4-FFF2-40B4-BE49-F238E27FC236}">
                  <a16:creationId xmlns:a16="http://schemas.microsoft.com/office/drawing/2014/main" id="{B59C6DBB-A433-6C46-B099-A128D7985D70}"/>
                </a:ext>
              </a:extLst>
            </p:cNvPr>
            <p:cNvSpPr txBox="1"/>
            <p:nvPr/>
          </p:nvSpPr>
          <p:spPr>
            <a:xfrm flipH="1">
              <a:off x="11119920" y="4253715"/>
              <a:ext cx="75706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7, </a:t>
              </a:r>
              <a:r>
                <a:rPr lang="en-US" sz="1400" dirty="0">
                  <a:solidFill>
                    <a:srgbClr val="000000"/>
                  </a:solidFill>
                  <a:latin typeface="Calibri"/>
                  <a:ea typeface="Calibri"/>
                  <a:cs typeface="Calibri"/>
                  <a:sym typeface="Calibri"/>
                </a:rPr>
                <a:t>10nF</a:t>
              </a:r>
            </a:p>
          </p:txBody>
        </p:sp>
        <p:sp>
          <p:nvSpPr>
            <p:cNvPr id="213" name="TextBox 212">
              <a:extLst>
                <a:ext uri="{FF2B5EF4-FFF2-40B4-BE49-F238E27FC236}">
                  <a16:creationId xmlns:a16="http://schemas.microsoft.com/office/drawing/2014/main" id="{9C11C29C-7C89-5B4F-81FF-845B78F9E645}"/>
                </a:ext>
              </a:extLst>
            </p:cNvPr>
            <p:cNvSpPr txBox="1"/>
            <p:nvPr/>
          </p:nvSpPr>
          <p:spPr>
            <a:xfrm flipH="1">
              <a:off x="11119920" y="5200136"/>
              <a:ext cx="91643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32, </a:t>
              </a:r>
              <a:r>
                <a:rPr lang="en-US" sz="1400" dirty="0">
                  <a:solidFill>
                    <a:srgbClr val="000000"/>
                  </a:solidFill>
                  <a:latin typeface="Calibri"/>
                  <a:ea typeface="Calibri"/>
                  <a:cs typeface="Calibri"/>
                  <a:sym typeface="Calibri"/>
                </a:rPr>
                <a:t>150 pF</a:t>
              </a:r>
            </a:p>
          </p:txBody>
        </p:sp>
        <p:sp>
          <p:nvSpPr>
            <p:cNvPr id="214" name="TextBox 213">
              <a:extLst>
                <a:ext uri="{FF2B5EF4-FFF2-40B4-BE49-F238E27FC236}">
                  <a16:creationId xmlns:a16="http://schemas.microsoft.com/office/drawing/2014/main" id="{723F2435-A6A5-D34E-BB40-E7949EFC5183}"/>
                </a:ext>
              </a:extLst>
            </p:cNvPr>
            <p:cNvSpPr txBox="1"/>
            <p:nvPr/>
          </p:nvSpPr>
          <p:spPr>
            <a:xfrm flipH="1">
              <a:off x="10383075" y="4665176"/>
              <a:ext cx="47810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RFC</a:t>
              </a:r>
            </a:p>
            <a:p>
              <a:pPr defTabSz="457200" latinLnBrk="1" hangingPunct="0"/>
              <a:r>
                <a:rPr lang="en-US" sz="1400" dirty="0">
                  <a:solidFill>
                    <a:srgbClr val="000000"/>
                  </a:solidFill>
                  <a:latin typeface="Calibri"/>
                  <a:ea typeface="Calibri"/>
                  <a:cs typeface="Calibri"/>
                  <a:sym typeface="Calibri"/>
                </a:rPr>
                <a:t>1mH</a:t>
              </a:r>
              <a:endParaRPr lang="en-US" sz="1600" dirty="0">
                <a:solidFill>
                  <a:srgbClr val="000000"/>
                </a:solidFill>
                <a:latin typeface="Calibri"/>
                <a:ea typeface="Calibri"/>
                <a:cs typeface="Calibri"/>
                <a:sym typeface="Calibri"/>
              </a:endParaRPr>
            </a:p>
          </p:txBody>
        </p:sp>
        <p:sp>
          <p:nvSpPr>
            <p:cNvPr id="215" name="TextBox 214">
              <a:extLst>
                <a:ext uri="{FF2B5EF4-FFF2-40B4-BE49-F238E27FC236}">
                  <a16:creationId xmlns:a16="http://schemas.microsoft.com/office/drawing/2014/main" id="{2F33F62C-F037-974C-894B-9FB516C4EC54}"/>
                </a:ext>
              </a:extLst>
            </p:cNvPr>
            <p:cNvSpPr txBox="1"/>
            <p:nvPr/>
          </p:nvSpPr>
          <p:spPr>
            <a:xfrm flipH="1">
              <a:off x="10432622" y="3620507"/>
              <a:ext cx="448278"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23</a:t>
              </a:r>
            </a:p>
            <a:p>
              <a:pPr defTabSz="457200" latinLnBrk="1" hangingPunct="0"/>
              <a:r>
                <a:rPr lang="en-US" sz="1400" dirty="0">
                  <a:solidFill>
                    <a:srgbClr val="000000"/>
                  </a:solidFill>
                  <a:latin typeface="Calibri"/>
                  <a:ea typeface="Calibri"/>
                  <a:cs typeface="Calibri"/>
                  <a:sym typeface="Calibri"/>
                </a:rPr>
                <a:t>1.8K</a:t>
              </a:r>
              <a:endParaRPr lang="en-US" sz="1600" dirty="0">
                <a:solidFill>
                  <a:srgbClr val="000000"/>
                </a:solidFill>
                <a:latin typeface="Calibri"/>
                <a:ea typeface="Calibri"/>
                <a:cs typeface="Calibri"/>
                <a:sym typeface="Calibri"/>
              </a:endParaRPr>
            </a:p>
          </p:txBody>
        </p:sp>
        <p:sp>
          <p:nvSpPr>
            <p:cNvPr id="216" name="TextBox 215">
              <a:extLst>
                <a:ext uri="{FF2B5EF4-FFF2-40B4-BE49-F238E27FC236}">
                  <a16:creationId xmlns:a16="http://schemas.microsoft.com/office/drawing/2014/main" id="{350D9934-8CCA-7D44-A117-A3C3DC1DB6A6}"/>
                </a:ext>
              </a:extLst>
            </p:cNvPr>
            <p:cNvSpPr txBox="1"/>
            <p:nvPr/>
          </p:nvSpPr>
          <p:spPr>
            <a:xfrm flipH="1">
              <a:off x="9589838" y="3658151"/>
              <a:ext cx="749048" cy="7648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52</a:t>
              </a:r>
            </a:p>
            <a:p>
              <a:pPr algn="l" rtl="0" latinLnBrk="1" hangingPunct="0"/>
              <a:r>
                <a:rPr lang="en-US" sz="1400" dirty="0">
                  <a:solidFill>
                    <a:srgbClr val="000000"/>
                  </a:solidFill>
                </a:rPr>
                <a:t>1200pF</a:t>
              </a:r>
            </a:p>
            <a:p>
              <a:pPr defTabSz="457200" latinLnBrk="1" hangingPunct="0"/>
              <a:endParaRPr lang="en-US" sz="1600" dirty="0">
                <a:solidFill>
                  <a:srgbClr val="000000"/>
                </a:solidFill>
                <a:latin typeface="Calibri"/>
                <a:ea typeface="Calibri"/>
                <a:cs typeface="Calibri"/>
                <a:sym typeface="Calibri"/>
              </a:endParaRPr>
            </a:p>
          </p:txBody>
        </p:sp>
        <p:sp>
          <p:nvSpPr>
            <p:cNvPr id="217" name="TextBox 216">
              <a:extLst>
                <a:ext uri="{FF2B5EF4-FFF2-40B4-BE49-F238E27FC236}">
                  <a16:creationId xmlns:a16="http://schemas.microsoft.com/office/drawing/2014/main" id="{67199246-6860-EA46-80D1-AE4B7489434E}"/>
                </a:ext>
              </a:extLst>
            </p:cNvPr>
            <p:cNvSpPr txBox="1"/>
            <p:nvPr/>
          </p:nvSpPr>
          <p:spPr>
            <a:xfrm flipH="1">
              <a:off x="9488178" y="4521283"/>
              <a:ext cx="776462"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53</a:t>
              </a:r>
            </a:p>
            <a:p>
              <a:pPr algn="l" rtl="0" latinLnBrk="1" hangingPunct="0"/>
              <a:r>
                <a:rPr lang="en-US" sz="1400" dirty="0">
                  <a:solidFill>
                    <a:srgbClr val="000000"/>
                  </a:solidFill>
                </a:rPr>
                <a:t>1200pF</a:t>
              </a:r>
              <a:endParaRPr lang="en-US" sz="1600" dirty="0">
                <a:solidFill>
                  <a:srgbClr val="000000"/>
                </a:solidFill>
              </a:endParaRPr>
            </a:p>
          </p:txBody>
        </p:sp>
        <p:sp>
          <p:nvSpPr>
            <p:cNvPr id="219" name="Oval 218">
              <a:extLst>
                <a:ext uri="{FF2B5EF4-FFF2-40B4-BE49-F238E27FC236}">
                  <a16:creationId xmlns:a16="http://schemas.microsoft.com/office/drawing/2014/main" id="{93AC97A6-1EA2-9744-8D6D-E49567966DFF}"/>
                </a:ext>
              </a:extLst>
            </p:cNvPr>
            <p:cNvSpPr/>
            <p:nvPr/>
          </p:nvSpPr>
          <p:spPr>
            <a:xfrm>
              <a:off x="7305650" y="3393940"/>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03FA183-4049-5C4E-91AA-322BE5E21453}"/>
                </a:ext>
              </a:extLst>
            </p:cNvPr>
            <p:cNvSpPr/>
            <p:nvPr/>
          </p:nvSpPr>
          <p:spPr>
            <a:xfrm>
              <a:off x="9408314" y="4098834"/>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853B6C5-BDB7-B24A-BB26-B6809ED39877}"/>
                </a:ext>
              </a:extLst>
            </p:cNvPr>
            <p:cNvSpPr/>
            <p:nvPr/>
          </p:nvSpPr>
          <p:spPr>
            <a:xfrm>
              <a:off x="7300090" y="1880397"/>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09796183-088F-284D-BD17-75A928E724DB}"/>
                </a:ext>
              </a:extLst>
            </p:cNvPr>
            <p:cNvSpPr txBox="1"/>
            <p:nvPr/>
          </p:nvSpPr>
          <p:spPr>
            <a:xfrm flipH="1">
              <a:off x="6180310" y="4040558"/>
              <a:ext cx="111554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8 </a:t>
              </a:r>
              <a:r>
                <a:rPr lang="en-US" sz="1400" dirty="0">
                  <a:solidFill>
                    <a:srgbClr val="000000"/>
                  </a:solidFill>
                  <a:latin typeface="Calibri"/>
                  <a:ea typeface="Calibri"/>
                  <a:cs typeface="Calibri"/>
                  <a:sym typeface="Calibri"/>
                </a:rPr>
                <a:t>MVAM108</a:t>
              </a:r>
            </a:p>
          </p:txBody>
        </p:sp>
        <p:sp>
          <p:nvSpPr>
            <p:cNvPr id="224" name="TextBox 223">
              <a:extLst>
                <a:ext uri="{FF2B5EF4-FFF2-40B4-BE49-F238E27FC236}">
                  <a16:creationId xmlns:a16="http://schemas.microsoft.com/office/drawing/2014/main" id="{05794FAE-AD3B-A74F-9F98-29D48C746461}"/>
                </a:ext>
              </a:extLst>
            </p:cNvPr>
            <p:cNvSpPr txBox="1"/>
            <p:nvPr/>
          </p:nvSpPr>
          <p:spPr>
            <a:xfrm flipH="1">
              <a:off x="8237543" y="2755317"/>
              <a:ext cx="664023"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51</a:t>
              </a:r>
            </a:p>
            <a:p>
              <a:pPr defTabSz="457200" latinLnBrk="1" hangingPunct="0"/>
              <a:r>
                <a:rPr lang="en-US" sz="1400" dirty="0">
                  <a:solidFill>
                    <a:srgbClr val="000000"/>
                  </a:solidFill>
                  <a:latin typeface="Calibri"/>
                  <a:ea typeface="Calibri"/>
                  <a:cs typeface="Calibri"/>
                  <a:sym typeface="Calibri"/>
                </a:rPr>
                <a:t>390pF</a:t>
              </a:r>
            </a:p>
          </p:txBody>
        </p:sp>
        <p:sp>
          <p:nvSpPr>
            <p:cNvPr id="225" name="TextBox 224">
              <a:extLst>
                <a:ext uri="{FF2B5EF4-FFF2-40B4-BE49-F238E27FC236}">
                  <a16:creationId xmlns:a16="http://schemas.microsoft.com/office/drawing/2014/main" id="{0DFA632C-591D-D142-B14D-EADA4CADF41C}"/>
                </a:ext>
              </a:extLst>
            </p:cNvPr>
            <p:cNvSpPr txBox="1"/>
            <p:nvPr/>
          </p:nvSpPr>
          <p:spPr>
            <a:xfrm flipH="1">
              <a:off x="9055100" y="3797579"/>
              <a:ext cx="456405"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21</a:t>
              </a:r>
            </a:p>
            <a:p>
              <a:pPr defTabSz="457200" latinLnBrk="1" hangingPunct="0"/>
              <a:r>
                <a:rPr lang="en-US" sz="1400" dirty="0">
                  <a:solidFill>
                    <a:srgbClr val="000000"/>
                  </a:solidFill>
                  <a:latin typeface="Calibri"/>
                  <a:ea typeface="Calibri"/>
                  <a:cs typeface="Calibri"/>
                  <a:sym typeface="Calibri"/>
                </a:rPr>
                <a:t>47K</a:t>
              </a:r>
              <a:endParaRPr lang="en-US" sz="1600" dirty="0">
                <a:solidFill>
                  <a:srgbClr val="000000"/>
                </a:solidFill>
                <a:latin typeface="Calibri"/>
                <a:ea typeface="Calibri"/>
                <a:cs typeface="Calibri"/>
                <a:sym typeface="Calibri"/>
              </a:endParaRPr>
            </a:p>
          </p:txBody>
        </p:sp>
        <p:sp>
          <p:nvSpPr>
            <p:cNvPr id="226" name="TextBox 225">
              <a:extLst>
                <a:ext uri="{FF2B5EF4-FFF2-40B4-BE49-F238E27FC236}">
                  <a16:creationId xmlns:a16="http://schemas.microsoft.com/office/drawing/2014/main" id="{AB7C121B-5D3C-A24E-8802-12A00ECA8441}"/>
                </a:ext>
              </a:extLst>
            </p:cNvPr>
            <p:cNvSpPr txBox="1"/>
            <p:nvPr/>
          </p:nvSpPr>
          <p:spPr>
            <a:xfrm flipH="1">
              <a:off x="8668994" y="3806076"/>
              <a:ext cx="307561"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sp>
          <p:nvSpPr>
            <p:cNvPr id="227" name="TextBox 226">
              <a:extLst>
                <a:ext uri="{FF2B5EF4-FFF2-40B4-BE49-F238E27FC236}">
                  <a16:creationId xmlns:a16="http://schemas.microsoft.com/office/drawing/2014/main" id="{3D8E5082-8EF7-5647-93AA-767F9387C6A5}"/>
                </a:ext>
              </a:extLst>
            </p:cNvPr>
            <p:cNvSpPr txBox="1"/>
            <p:nvPr/>
          </p:nvSpPr>
          <p:spPr>
            <a:xfrm flipH="1">
              <a:off x="8276374" y="3961993"/>
              <a:ext cx="367845" cy="305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L</a:t>
              </a:r>
              <a:r>
                <a:rPr lang="en-US" sz="1400" baseline="-25000" dirty="0">
                  <a:solidFill>
                    <a:srgbClr val="000000"/>
                  </a:solidFill>
                </a:rPr>
                <a:t>9</a:t>
              </a:r>
              <a:endParaRPr lang="en-US" sz="1600" baseline="-25000" dirty="0">
                <a:solidFill>
                  <a:srgbClr val="000000"/>
                </a:solidFill>
                <a:latin typeface="Calibri"/>
                <a:ea typeface="Calibri"/>
                <a:cs typeface="Calibri"/>
                <a:sym typeface="Calibri"/>
              </a:endParaRPr>
            </a:p>
          </p:txBody>
        </p:sp>
        <p:sp>
          <p:nvSpPr>
            <p:cNvPr id="228" name="TextBox 227">
              <a:extLst>
                <a:ext uri="{FF2B5EF4-FFF2-40B4-BE49-F238E27FC236}">
                  <a16:creationId xmlns:a16="http://schemas.microsoft.com/office/drawing/2014/main" id="{FE6D5EFD-289F-A045-9CF2-266AB336A440}"/>
                </a:ext>
              </a:extLst>
            </p:cNvPr>
            <p:cNvSpPr txBox="1"/>
            <p:nvPr/>
          </p:nvSpPr>
          <p:spPr>
            <a:xfrm flipH="1">
              <a:off x="7443509" y="3718608"/>
              <a:ext cx="448544" cy="52007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50</a:t>
              </a:r>
            </a:p>
            <a:p>
              <a:pPr defTabSz="457200" latinLnBrk="1" hangingPunct="0"/>
              <a:r>
                <a:rPr lang="en-US" sz="1400" dirty="0">
                  <a:solidFill>
                    <a:srgbClr val="000000"/>
                  </a:solidFill>
                  <a:latin typeface="Calibri"/>
                  <a:ea typeface="Calibri"/>
                  <a:cs typeface="Calibri"/>
                  <a:sym typeface="Calibri"/>
                </a:rPr>
                <a:t>25pF</a:t>
              </a:r>
            </a:p>
          </p:txBody>
        </p:sp>
        <p:sp>
          <p:nvSpPr>
            <p:cNvPr id="229" name="TextBox 228">
              <a:extLst>
                <a:ext uri="{FF2B5EF4-FFF2-40B4-BE49-F238E27FC236}">
                  <a16:creationId xmlns:a16="http://schemas.microsoft.com/office/drawing/2014/main" id="{9DEA9497-142C-1A46-B25B-C96B9B28B8A2}"/>
                </a:ext>
              </a:extLst>
            </p:cNvPr>
            <p:cNvSpPr txBox="1"/>
            <p:nvPr/>
          </p:nvSpPr>
          <p:spPr>
            <a:xfrm flipH="1">
              <a:off x="9546024" y="2722356"/>
              <a:ext cx="695257"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J309</a:t>
              </a:r>
              <a:endParaRPr lang="en-US" sz="1600" baseline="-25000" dirty="0">
                <a:solidFill>
                  <a:srgbClr val="000000"/>
                </a:solidFill>
                <a:latin typeface="Calibri"/>
                <a:ea typeface="Calibri"/>
                <a:cs typeface="Calibri"/>
                <a:sym typeface="Calibri"/>
              </a:endParaRPr>
            </a:p>
          </p:txBody>
        </p:sp>
        <p:sp>
          <p:nvSpPr>
            <p:cNvPr id="230" name="TextBox 229">
              <a:extLst>
                <a:ext uri="{FF2B5EF4-FFF2-40B4-BE49-F238E27FC236}">
                  <a16:creationId xmlns:a16="http://schemas.microsoft.com/office/drawing/2014/main" id="{954BA157-5DCA-3C47-A222-10992643FE2A}"/>
                </a:ext>
              </a:extLst>
            </p:cNvPr>
            <p:cNvSpPr txBox="1"/>
            <p:nvPr/>
          </p:nvSpPr>
          <p:spPr>
            <a:xfrm flipH="1">
              <a:off x="11156351" y="1447543"/>
              <a:ext cx="473648" cy="3365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sp>
          <p:nvSpPr>
            <p:cNvPr id="234" name="Oval 233">
              <a:extLst>
                <a:ext uri="{FF2B5EF4-FFF2-40B4-BE49-F238E27FC236}">
                  <a16:creationId xmlns:a16="http://schemas.microsoft.com/office/drawing/2014/main" id="{EA9AA8C6-4271-504B-B4AC-4EA51088BBAF}"/>
                </a:ext>
              </a:extLst>
            </p:cNvPr>
            <p:cNvSpPr/>
            <p:nvPr/>
          </p:nvSpPr>
          <p:spPr>
            <a:xfrm>
              <a:off x="7300090" y="240328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16EC76-466F-4140-89F6-A94DABF9DB57}"/>
                </a:ext>
              </a:extLst>
            </p:cNvPr>
            <p:cNvSpPr/>
            <p:nvPr/>
          </p:nvSpPr>
          <p:spPr>
            <a:xfrm>
              <a:off x="6551834" y="340008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1DA54A6C-9DDD-6847-8A89-8888EB5817EF}"/>
                </a:ext>
              </a:extLst>
            </p:cNvPr>
            <p:cNvCxnSpPr>
              <a:cxnSpLocks/>
            </p:cNvCxnSpPr>
            <p:nvPr/>
          </p:nvCxnSpPr>
          <p:spPr>
            <a:xfrm flipH="1">
              <a:off x="6234990" y="1926162"/>
              <a:ext cx="37305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5" name="Oval 234">
              <a:extLst>
                <a:ext uri="{FF2B5EF4-FFF2-40B4-BE49-F238E27FC236}">
                  <a16:creationId xmlns:a16="http://schemas.microsoft.com/office/drawing/2014/main" id="{4851C4DC-7D96-834E-8A75-2168378CDB39}"/>
                </a:ext>
              </a:extLst>
            </p:cNvPr>
            <p:cNvSpPr/>
            <p:nvPr/>
          </p:nvSpPr>
          <p:spPr>
            <a:xfrm>
              <a:off x="6208889" y="1881408"/>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C84ACA23-D2F1-104B-A8AE-EC7C8B7FEBAA}"/>
                </a:ext>
              </a:extLst>
            </p:cNvPr>
            <p:cNvSpPr txBox="1"/>
            <p:nvPr/>
          </p:nvSpPr>
          <p:spPr>
            <a:xfrm>
              <a:off x="6146880" y="3557840"/>
              <a:ext cx="8979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Ground</a:t>
              </a:r>
              <a:endParaRPr lang="en-US" sz="1600" baseline="-25000" dirty="0">
                <a:solidFill>
                  <a:srgbClr val="000000"/>
                </a:solidFill>
                <a:latin typeface="Calibri"/>
                <a:ea typeface="Calibri"/>
                <a:cs typeface="Calibri"/>
                <a:sym typeface="Calibri"/>
              </a:endParaRPr>
            </a:p>
          </p:txBody>
        </p:sp>
        <p:sp>
          <p:nvSpPr>
            <p:cNvPr id="239" name="Oval 238">
              <a:extLst>
                <a:ext uri="{FF2B5EF4-FFF2-40B4-BE49-F238E27FC236}">
                  <a16:creationId xmlns:a16="http://schemas.microsoft.com/office/drawing/2014/main" id="{F4687967-4F12-6544-9FA5-7592AFAED000}"/>
                </a:ext>
              </a:extLst>
            </p:cNvPr>
            <p:cNvSpPr/>
            <p:nvPr/>
          </p:nvSpPr>
          <p:spPr>
            <a:xfrm>
              <a:off x="10898070" y="4098655"/>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BCB6409-A67D-8147-B904-9E7CA6A8A081}"/>
                </a:ext>
              </a:extLst>
            </p:cNvPr>
            <p:cNvSpPr/>
            <p:nvPr/>
          </p:nvSpPr>
          <p:spPr>
            <a:xfrm>
              <a:off x="10891889" y="4789146"/>
              <a:ext cx="79684" cy="908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5622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VFO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312868" y="1377882"/>
                <a:ext cx="8840596" cy="51932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latin typeface="Calibri"/>
                    <a:ea typeface="Cambria Math" panose="02040503050406030204" pitchFamily="18" charset="0"/>
                    <a:sym typeface="Calibri"/>
                  </a:rPr>
                  <a:t>The figure on the right is an equivalent circuit for the oscillator for the purpose of calculating resonant frequency.  The varactor,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oMath>
                </a14:m>
                <a:r>
                  <a:rPr lang="en-US" sz="2000" dirty="0">
                    <a:solidFill>
                      <a:srgbClr val="000000"/>
                    </a:solidFill>
                    <a:latin typeface="Calibri"/>
                    <a:ea typeface="Cambria Math" panose="02040503050406030204" pitchFamily="18" charset="0"/>
                    <a:sym typeface="Calibri"/>
                  </a:rPr>
                  <a:t> varies from 30 to 600 pF depending on the voltage.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b="0" i="1" smtClean="0">
                        <a:solidFill>
                          <a:srgbClr val="000000"/>
                        </a:solidFill>
                        <a:latin typeface="Cambria Math" panose="02040503050406030204" pitchFamily="18" charset="0"/>
                        <a:ea typeface="Cambria Math" panose="02040503050406030204" pitchFamily="18" charset="0"/>
                        <a:sym typeface="Calibri"/>
                      </a:rPr>
                      <m:t>=47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latin typeface="Calibri"/>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r>
                      <a:rPr lang="en-US" sz="2000" i="1">
                        <a:solidFill>
                          <a:srgbClr val="000000"/>
                        </a:solidFill>
                        <a:latin typeface="Cambria Math" panose="02040503050406030204" pitchFamily="18" charset="0"/>
                        <a:ea typeface="Cambria Math" panose="02040503050406030204" pitchFamily="18" charset="0"/>
                        <a:sym typeface="Calibri"/>
                      </a:rPr>
                      <m:t>=7</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390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1200</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𝐿</m:t>
                        </m:r>
                      </m:e>
                      <m:sub>
                        <m:r>
                          <a:rPr lang="en-US" sz="2000" b="0" i="1" smtClean="0">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19.2</m:t>
                    </m:r>
                    <m:r>
                      <a:rPr lang="en-US" sz="2000" i="1" smtClean="0">
                        <a:solidFill>
                          <a:srgbClr val="000000"/>
                        </a:solidFill>
                        <a:latin typeface="Cambria Math" panose="02040503050406030204" pitchFamily="18" charset="0"/>
                        <a:ea typeface="Cambria Math" panose="02040503050406030204" pitchFamily="18" charset="0"/>
                        <a:sym typeface="Calibri"/>
                      </a:rPr>
                      <m:t>𝜇</m:t>
                    </m:r>
                    <m:r>
                      <a:rPr lang="en-US" sz="2000" b="0" i="1" smtClean="0">
                        <a:solidFill>
                          <a:srgbClr val="000000"/>
                        </a:solidFill>
                        <a:latin typeface="Cambria Math" panose="02040503050406030204" pitchFamily="18" charset="0"/>
                        <a:ea typeface="Cambria Math" panose="02040503050406030204" pitchFamily="18" charset="0"/>
                        <a:sym typeface="Calibri"/>
                      </a:rPr>
                      <m:t>𝐻</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equivalent capacitance for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4</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5</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6</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𝑅</m:t>
                        </m:r>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𝑒𝑞</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=236</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=187</m:t>
                    </m:r>
                    <m:r>
                      <a:rPr lang="en-US" sz="2000" b="0" i="1" smtClean="0">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46.2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and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𝑜𝑠𝑐</m:t>
                        </m:r>
                      </m:sub>
                    </m:sSub>
                    <m:r>
                      <a:rPr lang="en-US" sz="2000" b="0" i="0" smtClean="0">
                        <a:solidFill>
                          <a:srgbClr val="000000"/>
                        </a:solidFill>
                        <a:latin typeface="Cambria Math" panose="02040503050406030204" pitchFamily="18" charset="0"/>
                        <a:ea typeface="Cambria Math" panose="02040503050406030204" pitchFamily="18" charset="0"/>
                        <a:sym typeface="Calibri"/>
                      </a:rPr>
                      <m:t>=282</m:t>
                    </m:r>
                    <m:r>
                      <m:rPr>
                        <m:sty m:val="p"/>
                      </m:rPr>
                      <a:rPr lang="en-US" sz="2000" b="0" i="0" smtClean="0">
                        <a:solidFill>
                          <a:srgbClr val="000000"/>
                        </a:solidFill>
                        <a:latin typeface="Cambria Math" panose="02040503050406030204" pitchFamily="18" charset="0"/>
                        <a:ea typeface="Cambria Math" panose="02040503050406030204" pitchFamily="18" charset="0"/>
                        <a:sym typeface="Calibri"/>
                      </a:rPr>
                      <m:t>pF</m:t>
                    </m:r>
                  </m:oMath>
                </a14:m>
                <a:r>
                  <a:rPr lang="en-US" sz="2000" dirty="0">
                    <a:solidFill>
                      <a:srgbClr val="000000"/>
                    </a:solidFill>
                    <a:ea typeface="Cambria Math" panose="02040503050406030204" pitchFamily="18" charset="0"/>
                    <a:sym typeface="Calibri"/>
                  </a:rPr>
                  <a:t>.  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2.16</m:t>
                    </m:r>
                    <m:r>
                      <a:rPr lang="en-US" sz="2000" b="0" i="1" smtClean="0">
                        <a:solidFill>
                          <a:srgbClr val="000000"/>
                        </a:solidFill>
                        <a:latin typeface="Cambria Math" panose="02040503050406030204" pitchFamily="18" charset="0"/>
                        <a:ea typeface="Cambria Math" panose="02040503050406030204" pitchFamily="18" charset="0"/>
                        <a:sym typeface="Calibri"/>
                      </a:rPr>
                      <m:t>𝑀𝐻𝑧</m:t>
                    </m:r>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When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54</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dirty="0">
                    <a:solidFill>
                      <a:srgbClr val="000000"/>
                    </a:solidFill>
                    <a:ea typeface="Cambria Math" panose="02040503050406030204" pitchFamily="18" charset="0"/>
                    <a:sym typeface="Calibri"/>
                  </a:rPr>
                  <a:t>, the equivalent capacitance for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1</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2</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3</m:t>
                        </m:r>
                      </m:sub>
                    </m:sSub>
                  </m:oMath>
                </a14:m>
                <a:r>
                  <a:rPr lang="en-US" sz="2000" dirty="0">
                    <a:solidFill>
                      <a:srgbClr val="000000"/>
                    </a:solidFill>
                    <a:ea typeface="Cambria Math" panose="02040503050406030204" pitchFamily="18" charset="0"/>
                    <a:sym typeface="Calibri"/>
                  </a:rPr>
                  <a:t>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𝐿</m:t>
                        </m:r>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a:solidFill>
                              <a:srgbClr val="000000"/>
                            </a:solidFill>
                            <a:latin typeface="Cambria Math" panose="02040503050406030204" pitchFamily="18" charset="0"/>
                            <a:ea typeface="Cambria Math" panose="02040503050406030204" pitchFamily="18" charset="0"/>
                            <a:sym typeface="Calibri"/>
                          </a:rPr>
                          <m:t>𝑒𝑞</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32</m:t>
                    </m:r>
                    <m:r>
                      <a:rPr lang="en-US" sz="2000" i="1">
                        <a:solidFill>
                          <a:srgbClr val="000000"/>
                        </a:solidFill>
                        <a:latin typeface="Cambria Math" panose="02040503050406030204" pitchFamily="18" charset="0"/>
                        <a:ea typeface="Cambria Math" panose="02040503050406030204" pitchFamily="18" charset="0"/>
                        <a:sym typeface="Calibri"/>
                      </a:rPr>
                      <m:t>𝑝𝐹</m:t>
                    </m:r>
                  </m:oMath>
                </a14:m>
                <a:r>
                  <a:rPr lang="en-US" sz="2000" i="1" dirty="0">
                    <a:solidFill>
                      <a:srgbClr val="000000"/>
                    </a:solidFill>
                    <a:latin typeface="Cambria Math" panose="02040503050406030204" pitchFamily="18" charset="0"/>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i="1" smtClean="0">
                        <a:solidFill>
                          <a:srgbClr val="000000"/>
                        </a:solidFill>
                        <a:latin typeface="Cambria Math" panose="02040503050406030204" pitchFamily="18" charset="0"/>
                        <a:ea typeface="Cambria Math" panose="02040503050406030204" pitchFamily="18" charset="0"/>
                        <a:sym typeface="Calibri"/>
                      </a:rPr>
                      <m:t>2</m:t>
                    </m:r>
                    <m:r>
                      <a:rPr lang="en-US" sz="2000" b="0" i="1" smtClean="0">
                        <a:solidFill>
                          <a:srgbClr val="000000"/>
                        </a:solidFill>
                        <a:latin typeface="Cambria Math" panose="02040503050406030204" pitchFamily="18" charset="0"/>
                        <a:ea typeface="Cambria Math" panose="02040503050406030204" pitchFamily="18" charset="0"/>
                        <a:sym typeface="Calibri"/>
                      </a:rPr>
                      <m:t>68</m:t>
                    </m:r>
                    <m:r>
                      <a:rPr lang="en-US" sz="2000" i="1">
                        <a:solidFill>
                          <a:srgbClr val="000000"/>
                        </a:solidFill>
                        <a:latin typeface="Cambria Math" panose="02040503050406030204" pitchFamily="18" charset="0"/>
                        <a:ea typeface="Cambria Math" panose="02040503050406030204" pitchFamily="18" charset="0"/>
                        <a:sym typeface="Calibri"/>
                      </a:rPr>
                      <m:t>𝑝𝐹</m:t>
                    </m:r>
                    <m:r>
                      <a:rPr lang="en-US" sz="2000" i="1">
                        <a:solidFill>
                          <a:srgbClr val="000000"/>
                        </a:solidFill>
                        <a:latin typeface="Cambria Math" panose="02040503050406030204" pitchFamily="18" charset="0"/>
                        <a:ea typeface="Cambria Math" panose="02040503050406030204" pitchFamily="18" charset="0"/>
                        <a:sym typeface="Calibri"/>
                      </a:rPr>
                      <m:t> </m:t>
                    </m:r>
                  </m:oMath>
                </a14:m>
                <a:r>
                  <a:rPr lang="en-US" sz="2000" dirty="0">
                    <a:solidFill>
                      <a:srgbClr val="000000"/>
                    </a:solidFill>
                    <a:ea typeface="Cambria Math" panose="02040503050406030204" pitchFamily="18" charset="0"/>
                    <a:sym typeface="Calibri"/>
                  </a:rPr>
                  <a:t>At the resonant frequency,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𝜔</m:t>
                        </m:r>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𝜔</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𝜔</m:t>
                        </m:r>
                      </m:e>
                      <m:sup>
                        <m:r>
                          <a:rPr lang="en-US" sz="2000" i="1">
                            <a:solidFill>
                              <a:srgbClr val="000000"/>
                            </a:solidFill>
                            <a:latin typeface="Cambria Math" panose="02040503050406030204" pitchFamily="18" charset="0"/>
                            <a:ea typeface="Cambria Math" panose="02040503050406030204" pitchFamily="18" charset="0"/>
                            <a:sym typeface="Calibri"/>
                          </a:rPr>
                          <m:t>2</m:t>
                        </m:r>
                      </m:sup>
                    </m:sSup>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𝐿</m:t>
                            </m:r>
                          </m:e>
                          <m:sub>
                            <m:r>
                              <a:rPr lang="en-US" sz="2000" i="1">
                                <a:solidFill>
                                  <a:srgbClr val="000000"/>
                                </a:solidFill>
                                <a:latin typeface="Cambria Math" panose="02040503050406030204" pitchFamily="18" charset="0"/>
                                <a:ea typeface="Cambria Math" panose="02040503050406030204" pitchFamily="18" charset="0"/>
                                <a:sym typeface="Calibri"/>
                              </a:rPr>
                              <m:t>9</m:t>
                            </m:r>
                          </m:sub>
                        </m:sSub>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𝐶</m:t>
                            </m:r>
                          </m:e>
                          <m:sub>
                            <m:r>
                              <a:rPr lang="en-US" sz="2000" i="1">
                                <a:solidFill>
                                  <a:srgbClr val="000000"/>
                                </a:solidFill>
                                <a:latin typeface="Cambria Math" panose="02040503050406030204" pitchFamily="18" charset="0"/>
                                <a:ea typeface="Cambria Math" panose="02040503050406030204" pitchFamily="18" charset="0"/>
                                <a:sym typeface="Calibri"/>
                              </a:rPr>
                              <m:t>𝑜𝑠𝑐</m:t>
                            </m:r>
                          </m:sub>
                        </m:sSub>
                      </m:den>
                    </m:f>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𝑓</m:t>
                        </m:r>
                      </m:e>
                      <m:sub>
                        <m:r>
                          <a:rPr lang="en-US" sz="2000" i="1">
                            <a:solidFill>
                              <a:srgbClr val="000000"/>
                            </a:solidFill>
                            <a:latin typeface="Cambria Math" panose="02040503050406030204" pitchFamily="18" charset="0"/>
                            <a:ea typeface="Cambria Math" panose="02040503050406030204" pitchFamily="18" charset="0"/>
                            <a:sym typeface="Calibri"/>
                          </a:rPr>
                          <m:t>𝑟</m:t>
                        </m:r>
                      </m:sub>
                    </m:sSub>
                    <m:r>
                      <a:rPr lang="en-US" sz="2000" i="1">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2.22</m:t>
                    </m:r>
                    <m:r>
                      <a:rPr lang="en-US" sz="2000" i="1">
                        <a:solidFill>
                          <a:srgbClr val="000000"/>
                        </a:solidFill>
                        <a:latin typeface="Cambria Math" panose="02040503050406030204" pitchFamily="18" charset="0"/>
                        <a:ea typeface="Cambria Math" panose="02040503050406030204" pitchFamily="18" charset="0"/>
                        <a:sym typeface="Calibri"/>
                      </a:rPr>
                      <m:t>𝑀𝐻𝑧</m:t>
                    </m:r>
                  </m:oMath>
                </a14:m>
                <a:r>
                  <a:rPr lang="en-US" sz="2000" dirty="0">
                    <a:solidFill>
                      <a:srgbClr val="000000"/>
                    </a:solidFill>
                    <a:ea typeface="Cambria Math" panose="02040503050406030204" pitchFamily="18" charset="0"/>
                    <a:sym typeface="Calibri"/>
                  </a:rPr>
                  <a:t>.</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These values are what we want for the tunable VFO.</a:t>
                </a:r>
              </a:p>
              <a:p>
                <a:pPr marL="342900" indent="-342900" defTabSz="457200" latinLnBrk="1" hangingPunct="0">
                  <a:buFont typeface="Arial" panose="020B0604020202020204" pitchFamily="34" charset="0"/>
                  <a:buChar char="•"/>
                </a:pPr>
                <a:endParaRPr lang="en-US" sz="2000" dirty="0">
                  <a:solidFill>
                    <a:srgbClr val="000000"/>
                  </a:solidFill>
                  <a:ea typeface="Cambria Math" panose="02040503050406030204" pitchFamily="18" charset="0"/>
                  <a:sym typeface="Calibri"/>
                </a:endParaRPr>
              </a:p>
              <a:p>
                <a:pPr defTabSz="457200" latinLnBrk="1" hangingPunct="0"/>
                <a:endParaRPr lang="en-US" sz="2000" dirty="0">
                  <a:solidFill>
                    <a:srgbClr val="000000"/>
                  </a:solidFill>
                  <a:latin typeface="Calibri"/>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312868" y="1377882"/>
                <a:ext cx="8840596" cy="5193222"/>
              </a:xfrm>
              <a:prstGeom prst="rect">
                <a:avLst/>
              </a:prstGeom>
              <a:blipFill>
                <a:blip r:embed="rId3"/>
                <a:stretch>
                  <a:fillRect l="-1148" t="-488" r="-1435"/>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89</a:t>
            </a:fld>
            <a:endParaRPr lang="en-US" dirty="0">
              <a:solidFill>
                <a:schemeClr val="tx1"/>
              </a:solidFill>
            </a:endParaRPr>
          </a:p>
        </p:txBody>
      </p:sp>
      <p:grpSp>
        <p:nvGrpSpPr>
          <p:cNvPr id="2" name="Group 1">
            <a:extLst>
              <a:ext uri="{FF2B5EF4-FFF2-40B4-BE49-F238E27FC236}">
                <a16:creationId xmlns:a16="http://schemas.microsoft.com/office/drawing/2014/main" id="{1A6955CA-8098-A24F-BC64-384E31CAB7CA}"/>
              </a:ext>
            </a:extLst>
          </p:cNvPr>
          <p:cNvGrpSpPr/>
          <p:nvPr/>
        </p:nvGrpSpPr>
        <p:grpSpPr>
          <a:xfrm>
            <a:off x="8847897" y="3095784"/>
            <a:ext cx="3084742" cy="1813358"/>
            <a:chOff x="8728707" y="2888956"/>
            <a:chExt cx="3084742" cy="1813358"/>
          </a:xfrm>
        </p:grpSpPr>
        <p:sp>
          <p:nvSpPr>
            <p:cNvPr id="6" name="Oval 5">
              <a:extLst>
                <a:ext uri="{FF2B5EF4-FFF2-40B4-BE49-F238E27FC236}">
                  <a16:creationId xmlns:a16="http://schemas.microsoft.com/office/drawing/2014/main" id="{DEED19CF-B6A0-5248-A445-87FB39E6FC5C}"/>
                </a:ext>
              </a:extLst>
            </p:cNvPr>
            <p:cNvSpPr/>
            <p:nvPr/>
          </p:nvSpPr>
          <p:spPr>
            <a:xfrm>
              <a:off x="11645930" y="3993496"/>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4591DA4-A062-C54C-9EBA-625008BE8684}"/>
                </a:ext>
              </a:extLst>
            </p:cNvPr>
            <p:cNvCxnSpPr>
              <a:cxnSpLocks/>
            </p:cNvCxnSpPr>
            <p:nvPr/>
          </p:nvCxnSpPr>
          <p:spPr>
            <a:xfrm>
              <a:off x="9487268" y="3379279"/>
              <a:ext cx="1867587" cy="1051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80C62B78-5DEC-0F41-9E3B-4F9C0CA8B4C2}"/>
                </a:ext>
              </a:extLst>
            </p:cNvPr>
            <p:cNvSpPr txBox="1"/>
            <p:nvPr/>
          </p:nvSpPr>
          <p:spPr>
            <a:xfrm>
              <a:off x="10804341" y="3672797"/>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L</a:t>
              </a:r>
              <a:r>
                <a:rPr lang="en-US" sz="1600" baseline="-25000" dirty="0">
                  <a:solidFill>
                    <a:srgbClr val="000000"/>
                  </a:solidFill>
                </a:rPr>
                <a:t>9</a:t>
              </a:r>
              <a:endParaRPr lang="en-US" sz="1400" baseline="-25000" dirty="0">
                <a:solidFill>
                  <a:srgbClr val="000000"/>
                </a:solidFill>
                <a:latin typeface="Calibri"/>
                <a:ea typeface="Calibri"/>
                <a:cs typeface="Calibri"/>
                <a:sym typeface="Calibri"/>
              </a:endParaRPr>
            </a:p>
          </p:txBody>
        </p:sp>
        <p:grpSp>
          <p:nvGrpSpPr>
            <p:cNvPr id="9" name="Group 210">
              <a:extLst>
                <a:ext uri="{FF2B5EF4-FFF2-40B4-BE49-F238E27FC236}">
                  <a16:creationId xmlns:a16="http://schemas.microsoft.com/office/drawing/2014/main" id="{559EBC5A-F5B2-174F-862D-27BA964A09F8}"/>
                </a:ext>
              </a:extLst>
            </p:cNvPr>
            <p:cNvGrpSpPr>
              <a:grpSpLocks/>
            </p:cNvGrpSpPr>
            <p:nvPr/>
          </p:nvGrpSpPr>
          <p:grpSpPr bwMode="auto">
            <a:xfrm>
              <a:off x="11569757" y="3524803"/>
              <a:ext cx="243692" cy="662879"/>
              <a:chOff x="3216" y="1728"/>
              <a:chExt cx="192" cy="480"/>
            </a:xfrm>
          </p:grpSpPr>
          <p:sp>
            <p:nvSpPr>
              <p:cNvPr id="10" name="Line 8">
                <a:extLst>
                  <a:ext uri="{FF2B5EF4-FFF2-40B4-BE49-F238E27FC236}">
                    <a16:creationId xmlns:a16="http://schemas.microsoft.com/office/drawing/2014/main" id="{CE112F5B-A746-9142-AAB4-F6E473E794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9">
                <a:extLst>
                  <a:ext uri="{FF2B5EF4-FFF2-40B4-BE49-F238E27FC236}">
                    <a16:creationId xmlns:a16="http://schemas.microsoft.com/office/drawing/2014/main" id="{AEFB1625-3E07-3D45-98A1-ADA47766F5A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a16="http://schemas.microsoft.com/office/drawing/2014/main" id="{0D048CE2-E166-6D4C-839D-E197791D06F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a16="http://schemas.microsoft.com/office/drawing/2014/main" id="{8FD94DEB-38AE-2D47-8FDB-40052E7FC8B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210">
              <a:extLst>
                <a:ext uri="{FF2B5EF4-FFF2-40B4-BE49-F238E27FC236}">
                  <a16:creationId xmlns:a16="http://schemas.microsoft.com/office/drawing/2014/main" id="{EE252F65-0E9A-C947-B3D7-3155D89AF3AF}"/>
                </a:ext>
              </a:extLst>
            </p:cNvPr>
            <p:cNvGrpSpPr>
              <a:grpSpLocks/>
            </p:cNvGrpSpPr>
            <p:nvPr/>
          </p:nvGrpSpPr>
          <p:grpSpPr bwMode="auto">
            <a:xfrm>
              <a:off x="11559081" y="3904720"/>
              <a:ext cx="243692" cy="662879"/>
              <a:chOff x="3216" y="1728"/>
              <a:chExt cx="192" cy="480"/>
            </a:xfrm>
          </p:grpSpPr>
          <p:sp>
            <p:nvSpPr>
              <p:cNvPr id="16" name="Line 8">
                <a:extLst>
                  <a:ext uri="{FF2B5EF4-FFF2-40B4-BE49-F238E27FC236}">
                    <a16:creationId xmlns:a16="http://schemas.microsoft.com/office/drawing/2014/main" id="{C4AF3C79-FE03-3644-BA3B-CD12CAE6D3B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9">
                <a:extLst>
                  <a:ext uri="{FF2B5EF4-FFF2-40B4-BE49-F238E27FC236}">
                    <a16:creationId xmlns:a16="http://schemas.microsoft.com/office/drawing/2014/main" id="{F82D4EC4-3E9D-EB40-89DE-80BC6E6D9A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0">
                <a:extLst>
                  <a:ext uri="{FF2B5EF4-FFF2-40B4-BE49-F238E27FC236}">
                    <a16:creationId xmlns:a16="http://schemas.microsoft.com/office/drawing/2014/main" id="{622CAA3F-17C5-2A48-BC7D-06D3E15B472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1">
                <a:extLst>
                  <a:ext uri="{FF2B5EF4-FFF2-40B4-BE49-F238E27FC236}">
                    <a16:creationId xmlns:a16="http://schemas.microsoft.com/office/drawing/2014/main" id="{B4853A75-08DF-904D-9FD0-D3B50B15107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35DC6B2C-3D42-6D4E-AA9E-58F6508971C2}"/>
                </a:ext>
              </a:extLst>
            </p:cNvPr>
            <p:cNvCxnSpPr>
              <a:cxnSpLocks/>
            </p:cNvCxnSpPr>
            <p:nvPr/>
          </p:nvCxnSpPr>
          <p:spPr>
            <a:xfrm>
              <a:off x="11694800" y="3387070"/>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2941F426-0CBC-1148-850D-656808181A2D}"/>
                </a:ext>
              </a:extLst>
            </p:cNvPr>
            <p:cNvSpPr txBox="1"/>
            <p:nvPr/>
          </p:nvSpPr>
          <p:spPr>
            <a:xfrm>
              <a:off x="11290195" y="3657964"/>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5</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22" name="Straight Connector 21">
              <a:extLst>
                <a:ext uri="{FF2B5EF4-FFF2-40B4-BE49-F238E27FC236}">
                  <a16:creationId xmlns:a16="http://schemas.microsoft.com/office/drawing/2014/main" id="{0909F807-168B-B84C-8C9C-3755B865A80A}"/>
                </a:ext>
              </a:extLst>
            </p:cNvPr>
            <p:cNvCxnSpPr>
              <a:cxnSpLocks/>
            </p:cNvCxnSpPr>
            <p:nvPr/>
          </p:nvCxnSpPr>
          <p:spPr>
            <a:xfrm>
              <a:off x="9127578" y="4651230"/>
              <a:ext cx="2597117" cy="164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Oval 22">
              <a:extLst>
                <a:ext uri="{FF2B5EF4-FFF2-40B4-BE49-F238E27FC236}">
                  <a16:creationId xmlns:a16="http://schemas.microsoft.com/office/drawing/2014/main" id="{9FFD02A0-002E-804B-A833-BB8F6A477393}"/>
                </a:ext>
              </a:extLst>
            </p:cNvPr>
            <p:cNvSpPr/>
            <p:nvPr/>
          </p:nvSpPr>
          <p:spPr>
            <a:xfrm>
              <a:off x="11660396" y="33541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1BF029-6A5D-ED4B-9A16-0882354E4EC3}"/>
                </a:ext>
              </a:extLst>
            </p:cNvPr>
            <p:cNvSpPr txBox="1"/>
            <p:nvPr/>
          </p:nvSpPr>
          <p:spPr>
            <a:xfrm>
              <a:off x="8728707" y="3565504"/>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600" baseline="-25000" dirty="0">
                <a:solidFill>
                  <a:srgbClr val="000000"/>
                </a:solidFill>
                <a:latin typeface="Calibri"/>
                <a:ea typeface="Calibri"/>
                <a:cs typeface="Calibri"/>
                <a:sym typeface="Calibri"/>
              </a:endParaRPr>
            </a:p>
          </p:txBody>
        </p:sp>
        <p:cxnSp>
          <p:nvCxnSpPr>
            <p:cNvPr id="30" name="Straight Connector 29">
              <a:extLst>
                <a:ext uri="{FF2B5EF4-FFF2-40B4-BE49-F238E27FC236}">
                  <a16:creationId xmlns:a16="http://schemas.microsoft.com/office/drawing/2014/main" id="{81B32852-4A1B-8648-8794-B7EB0EE05897}"/>
                </a:ext>
              </a:extLst>
            </p:cNvPr>
            <p:cNvCxnSpPr>
              <a:cxnSpLocks/>
              <a:stCxn id="56" idx="1"/>
            </p:cNvCxnSpPr>
            <p:nvPr/>
          </p:nvCxnSpPr>
          <p:spPr>
            <a:xfrm>
              <a:off x="10189079" y="4055797"/>
              <a:ext cx="0" cy="58307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01DE5C2-C84E-DE47-B325-7AA19693997E}"/>
                </a:ext>
              </a:extLst>
            </p:cNvPr>
            <p:cNvCxnSpPr>
              <a:cxnSpLocks/>
            </p:cNvCxnSpPr>
            <p:nvPr/>
          </p:nvCxnSpPr>
          <p:spPr>
            <a:xfrm>
              <a:off x="11686328" y="4428816"/>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09">
              <a:extLst>
                <a:ext uri="{FF2B5EF4-FFF2-40B4-BE49-F238E27FC236}">
                  <a16:creationId xmlns:a16="http://schemas.microsoft.com/office/drawing/2014/main" id="{A31FFE65-DB95-1446-9FAD-B8535765CF73}"/>
                </a:ext>
              </a:extLst>
            </p:cNvPr>
            <p:cNvGrpSpPr>
              <a:grpSpLocks/>
            </p:cNvGrpSpPr>
            <p:nvPr/>
          </p:nvGrpSpPr>
          <p:grpSpPr bwMode="auto">
            <a:xfrm>
              <a:off x="10510506" y="3376943"/>
              <a:ext cx="184684" cy="629109"/>
              <a:chOff x="3935" y="1728"/>
              <a:chExt cx="96" cy="480"/>
            </a:xfrm>
          </p:grpSpPr>
          <p:sp>
            <p:nvSpPr>
              <p:cNvPr id="39" name="Arc 59">
                <a:extLst>
                  <a:ext uri="{FF2B5EF4-FFF2-40B4-BE49-F238E27FC236}">
                    <a16:creationId xmlns:a16="http://schemas.microsoft.com/office/drawing/2014/main" id="{3B52432B-DA09-F24E-85C7-ED09D1E3D9C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Arc 60">
                <a:extLst>
                  <a:ext uri="{FF2B5EF4-FFF2-40B4-BE49-F238E27FC236}">
                    <a16:creationId xmlns:a16="http://schemas.microsoft.com/office/drawing/2014/main" id="{55A8DE87-94EC-F944-A0E3-225840887E0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Arc 61">
                <a:extLst>
                  <a:ext uri="{FF2B5EF4-FFF2-40B4-BE49-F238E27FC236}">
                    <a16:creationId xmlns:a16="http://schemas.microsoft.com/office/drawing/2014/main" id="{19F59AE2-1867-6048-BB9E-23E257CF658A}"/>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 name="Arc 62">
                <a:extLst>
                  <a:ext uri="{FF2B5EF4-FFF2-40B4-BE49-F238E27FC236}">
                    <a16:creationId xmlns:a16="http://schemas.microsoft.com/office/drawing/2014/main" id="{9B9BA96B-EE61-CF42-917B-634A59449E33}"/>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Line 63">
                <a:extLst>
                  <a:ext uri="{FF2B5EF4-FFF2-40B4-BE49-F238E27FC236}">
                    <a16:creationId xmlns:a16="http://schemas.microsoft.com/office/drawing/2014/main" id="{0679531B-C76B-A742-A3BA-E26D02C1B8B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64">
                <a:extLst>
                  <a:ext uri="{FF2B5EF4-FFF2-40B4-BE49-F238E27FC236}">
                    <a16:creationId xmlns:a16="http://schemas.microsoft.com/office/drawing/2014/main" id="{F7354D70-4875-3D42-A531-70F998AA873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Arc 65">
                <a:extLst>
                  <a:ext uri="{FF2B5EF4-FFF2-40B4-BE49-F238E27FC236}">
                    <a16:creationId xmlns:a16="http://schemas.microsoft.com/office/drawing/2014/main" id="{C2C87E69-BDE9-1640-A74C-A3D224640B4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6" name="Arc 66">
                <a:extLst>
                  <a:ext uri="{FF2B5EF4-FFF2-40B4-BE49-F238E27FC236}">
                    <a16:creationId xmlns:a16="http://schemas.microsoft.com/office/drawing/2014/main" id="{26EECB42-6D33-EC46-BE77-7966F2B76EF2}"/>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Arc 67">
                <a:extLst>
                  <a:ext uri="{FF2B5EF4-FFF2-40B4-BE49-F238E27FC236}">
                    <a16:creationId xmlns:a16="http://schemas.microsoft.com/office/drawing/2014/main" id="{C289BFE6-2DA0-D94F-859B-473CF874374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Arc 68">
                <a:extLst>
                  <a:ext uri="{FF2B5EF4-FFF2-40B4-BE49-F238E27FC236}">
                    <a16:creationId xmlns:a16="http://schemas.microsoft.com/office/drawing/2014/main" id="{2663D6EC-AF44-5E4A-88FA-52DD03976AA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Arc 69">
                <a:extLst>
                  <a:ext uri="{FF2B5EF4-FFF2-40B4-BE49-F238E27FC236}">
                    <a16:creationId xmlns:a16="http://schemas.microsoft.com/office/drawing/2014/main" id="{05B4D3CD-84A7-C14D-B657-42C2C1E8917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 name="Arc 70">
                <a:extLst>
                  <a:ext uri="{FF2B5EF4-FFF2-40B4-BE49-F238E27FC236}">
                    <a16:creationId xmlns:a16="http://schemas.microsoft.com/office/drawing/2014/main" id="{C51BCFDB-B939-8A41-9C24-7E6C6733AFF9}"/>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71">
                <a:extLst>
                  <a:ext uri="{FF2B5EF4-FFF2-40B4-BE49-F238E27FC236}">
                    <a16:creationId xmlns:a16="http://schemas.microsoft.com/office/drawing/2014/main" id="{422A87BA-8D53-5646-8043-5C2AAA775E11}"/>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53" name="Straight Connector 52">
              <a:extLst>
                <a:ext uri="{FF2B5EF4-FFF2-40B4-BE49-F238E27FC236}">
                  <a16:creationId xmlns:a16="http://schemas.microsoft.com/office/drawing/2014/main" id="{F12B2484-0857-6F47-8A76-34ECFF48B8E4}"/>
                </a:ext>
              </a:extLst>
            </p:cNvPr>
            <p:cNvCxnSpPr>
              <a:cxnSpLocks/>
            </p:cNvCxnSpPr>
            <p:nvPr/>
          </p:nvCxnSpPr>
          <p:spPr>
            <a:xfrm>
              <a:off x="10600877" y="3951005"/>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4" name="Group 210">
              <a:extLst>
                <a:ext uri="{FF2B5EF4-FFF2-40B4-BE49-F238E27FC236}">
                  <a16:creationId xmlns:a16="http://schemas.microsoft.com/office/drawing/2014/main" id="{CEB3046F-E333-4240-80A4-88E562684EA2}"/>
                </a:ext>
              </a:extLst>
            </p:cNvPr>
            <p:cNvGrpSpPr>
              <a:grpSpLocks/>
            </p:cNvGrpSpPr>
            <p:nvPr/>
          </p:nvGrpSpPr>
          <p:grpSpPr bwMode="auto">
            <a:xfrm>
              <a:off x="10067232" y="3392918"/>
              <a:ext cx="243692" cy="662879"/>
              <a:chOff x="3216" y="1728"/>
              <a:chExt cx="192" cy="480"/>
            </a:xfrm>
          </p:grpSpPr>
          <p:sp>
            <p:nvSpPr>
              <p:cNvPr id="55" name="Line 8">
                <a:extLst>
                  <a:ext uri="{FF2B5EF4-FFF2-40B4-BE49-F238E27FC236}">
                    <a16:creationId xmlns:a16="http://schemas.microsoft.com/office/drawing/2014/main" id="{81CF598F-5E94-094B-90F3-4A7970CC91B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
                <a:extLst>
                  <a:ext uri="{FF2B5EF4-FFF2-40B4-BE49-F238E27FC236}">
                    <a16:creationId xmlns:a16="http://schemas.microsoft.com/office/drawing/2014/main" id="{AFE1E0BF-541D-C84A-B803-D7A26FC334F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
                <a:extLst>
                  <a:ext uri="{FF2B5EF4-FFF2-40B4-BE49-F238E27FC236}">
                    <a16:creationId xmlns:a16="http://schemas.microsoft.com/office/drawing/2014/main" id="{E5FB5C54-52A3-0F48-A249-3FE5D943B72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11">
                <a:extLst>
                  <a:ext uri="{FF2B5EF4-FFF2-40B4-BE49-F238E27FC236}">
                    <a16:creationId xmlns:a16="http://schemas.microsoft.com/office/drawing/2014/main" id="{CE001E8A-3AC8-4141-B61B-19C005783B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9" name="Group 210">
              <a:extLst>
                <a:ext uri="{FF2B5EF4-FFF2-40B4-BE49-F238E27FC236}">
                  <a16:creationId xmlns:a16="http://schemas.microsoft.com/office/drawing/2014/main" id="{E59842F7-B515-EC48-9B88-ED92BF989AAD}"/>
                </a:ext>
              </a:extLst>
            </p:cNvPr>
            <p:cNvGrpSpPr>
              <a:grpSpLocks/>
            </p:cNvGrpSpPr>
            <p:nvPr/>
          </p:nvGrpSpPr>
          <p:grpSpPr bwMode="auto">
            <a:xfrm rot="5400000">
              <a:off x="11276663" y="3058349"/>
              <a:ext cx="243692" cy="662879"/>
              <a:chOff x="3216" y="1728"/>
              <a:chExt cx="192" cy="480"/>
            </a:xfrm>
          </p:grpSpPr>
          <p:sp>
            <p:nvSpPr>
              <p:cNvPr id="60" name="Line 8">
                <a:extLst>
                  <a:ext uri="{FF2B5EF4-FFF2-40B4-BE49-F238E27FC236}">
                    <a16:creationId xmlns:a16="http://schemas.microsoft.com/office/drawing/2014/main" id="{38C2750E-A8B4-004C-B0CA-220D21D7C85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
                <a:extLst>
                  <a:ext uri="{FF2B5EF4-FFF2-40B4-BE49-F238E27FC236}">
                    <a16:creationId xmlns:a16="http://schemas.microsoft.com/office/drawing/2014/main" id="{D00ABA50-FF6B-DF49-BFCA-0FB8BD1CCD3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0">
                <a:extLst>
                  <a:ext uri="{FF2B5EF4-FFF2-40B4-BE49-F238E27FC236}">
                    <a16:creationId xmlns:a16="http://schemas.microsoft.com/office/drawing/2014/main" id="{77389BE7-9A83-F14D-B7A0-614C6D73925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1">
                <a:extLst>
                  <a:ext uri="{FF2B5EF4-FFF2-40B4-BE49-F238E27FC236}">
                    <a16:creationId xmlns:a16="http://schemas.microsoft.com/office/drawing/2014/main" id="{B9CEFF65-F565-BE41-94FA-C9E8E991718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5" name="Group 210">
              <a:extLst>
                <a:ext uri="{FF2B5EF4-FFF2-40B4-BE49-F238E27FC236}">
                  <a16:creationId xmlns:a16="http://schemas.microsoft.com/office/drawing/2014/main" id="{E7B38FA8-5B3E-AF42-874A-7782C3135EE1}"/>
                </a:ext>
              </a:extLst>
            </p:cNvPr>
            <p:cNvGrpSpPr>
              <a:grpSpLocks/>
            </p:cNvGrpSpPr>
            <p:nvPr/>
          </p:nvGrpSpPr>
          <p:grpSpPr bwMode="auto">
            <a:xfrm rot="5400000">
              <a:off x="9328409" y="3050109"/>
              <a:ext cx="243692" cy="662879"/>
              <a:chOff x="3216" y="1728"/>
              <a:chExt cx="192" cy="480"/>
            </a:xfrm>
          </p:grpSpPr>
          <p:sp>
            <p:nvSpPr>
              <p:cNvPr id="66" name="Line 8">
                <a:extLst>
                  <a:ext uri="{FF2B5EF4-FFF2-40B4-BE49-F238E27FC236}">
                    <a16:creationId xmlns:a16="http://schemas.microsoft.com/office/drawing/2014/main" id="{1EDCA9AB-502B-E549-A728-53DC1C80B7B9}"/>
                  </a:ext>
                </a:extLst>
              </p:cNvPr>
              <p:cNvSpPr>
                <a:spLocks noChangeAspect="1" noChangeShapeType="1"/>
              </p:cNvSpPr>
              <p:nvPr/>
            </p:nvSpPr>
            <p:spPr bwMode="auto">
              <a:xfrm>
                <a:off x="3312" y="1728"/>
                <a:ext cx="0"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
                <a:extLst>
                  <a:ext uri="{FF2B5EF4-FFF2-40B4-BE49-F238E27FC236}">
                    <a16:creationId xmlns:a16="http://schemas.microsoft.com/office/drawing/2014/main" id="{2D3EB7A3-56E7-5D4D-B1BE-7867ABD05669}"/>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
                <a:extLst>
                  <a:ext uri="{FF2B5EF4-FFF2-40B4-BE49-F238E27FC236}">
                    <a16:creationId xmlns:a16="http://schemas.microsoft.com/office/drawing/2014/main" id="{1C3BC082-5F87-674A-92F7-D5CFC8066D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1">
                <a:extLst>
                  <a:ext uri="{FF2B5EF4-FFF2-40B4-BE49-F238E27FC236}">
                    <a16:creationId xmlns:a16="http://schemas.microsoft.com/office/drawing/2014/main" id="{6ED96BDD-CB84-8C48-8756-12FB92FC326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 name="TextBox 69">
              <a:extLst>
                <a:ext uri="{FF2B5EF4-FFF2-40B4-BE49-F238E27FC236}">
                  <a16:creationId xmlns:a16="http://schemas.microsoft.com/office/drawing/2014/main" id="{12908000-3C01-C54C-BFCA-F80747F8B03A}"/>
                </a:ext>
              </a:extLst>
            </p:cNvPr>
            <p:cNvSpPr txBox="1"/>
            <p:nvPr/>
          </p:nvSpPr>
          <p:spPr>
            <a:xfrm>
              <a:off x="11244310" y="28953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4</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1" name="TextBox 70">
              <a:extLst>
                <a:ext uri="{FF2B5EF4-FFF2-40B4-BE49-F238E27FC236}">
                  <a16:creationId xmlns:a16="http://schemas.microsoft.com/office/drawing/2014/main" id="{1006117F-77DB-584C-84BB-2E15D467BDAD}"/>
                </a:ext>
              </a:extLst>
            </p:cNvPr>
            <p:cNvSpPr txBox="1"/>
            <p:nvPr/>
          </p:nvSpPr>
          <p:spPr>
            <a:xfrm>
              <a:off x="9344097" y="2888956"/>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C943BEB-0C81-6548-ADEE-A3B7A44D4D41}"/>
                </a:ext>
              </a:extLst>
            </p:cNvPr>
            <p:cNvGrpSpPr/>
            <p:nvPr/>
          </p:nvGrpSpPr>
          <p:grpSpPr>
            <a:xfrm>
              <a:off x="9048394" y="3373886"/>
              <a:ext cx="156516" cy="836142"/>
              <a:chOff x="8751830" y="3373886"/>
              <a:chExt cx="156516" cy="836142"/>
            </a:xfrm>
          </p:grpSpPr>
          <p:sp>
            <p:nvSpPr>
              <p:cNvPr id="34" name="Line 106">
                <a:extLst>
                  <a:ext uri="{FF2B5EF4-FFF2-40B4-BE49-F238E27FC236}">
                    <a16:creationId xmlns:a16="http://schemas.microsoft.com/office/drawing/2014/main" id="{FFF60852-75BF-E840-A266-1458F5D0C328}"/>
                  </a:ext>
                </a:extLst>
              </p:cNvPr>
              <p:cNvSpPr>
                <a:spLocks noChangeAspect="1" noChangeShapeType="1"/>
              </p:cNvSpPr>
              <p:nvPr/>
            </p:nvSpPr>
            <p:spPr bwMode="auto">
              <a:xfrm>
                <a:off x="8828030" y="3373886"/>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7">
                <a:extLst>
                  <a:ext uri="{FF2B5EF4-FFF2-40B4-BE49-F238E27FC236}">
                    <a16:creationId xmlns:a16="http://schemas.microsoft.com/office/drawing/2014/main" id="{2F80E9F8-842B-6D4D-85EC-503F1C23BDA9}"/>
                  </a:ext>
                </a:extLst>
              </p:cNvPr>
              <p:cNvSpPr>
                <a:spLocks noChangeAspect="1" noChangeShapeType="1"/>
              </p:cNvSpPr>
              <p:nvPr/>
            </p:nvSpPr>
            <p:spPr bwMode="auto">
              <a:xfrm>
                <a:off x="8751830" y="375282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108">
                <a:extLst>
                  <a:ext uri="{FF2B5EF4-FFF2-40B4-BE49-F238E27FC236}">
                    <a16:creationId xmlns:a16="http://schemas.microsoft.com/office/drawing/2014/main" id="{2EAD8FF2-5175-7E40-AA7B-709BB2289F64}"/>
                  </a:ext>
                </a:extLst>
              </p:cNvPr>
              <p:cNvSpPr>
                <a:spLocks noChangeAspect="1"/>
              </p:cNvSpPr>
              <p:nvPr/>
            </p:nvSpPr>
            <p:spPr bwMode="auto">
              <a:xfrm>
                <a:off x="8751830" y="3752828"/>
                <a:ext cx="152400" cy="152400"/>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37" name="Line 109">
                <a:extLst>
                  <a:ext uri="{FF2B5EF4-FFF2-40B4-BE49-F238E27FC236}">
                    <a16:creationId xmlns:a16="http://schemas.microsoft.com/office/drawing/2014/main" id="{41333D03-9E22-634F-8911-A9F28AECA638}"/>
                  </a:ext>
                </a:extLst>
              </p:cNvPr>
              <p:cNvSpPr>
                <a:spLocks noChangeAspect="1" noChangeShapeType="1"/>
              </p:cNvSpPr>
              <p:nvPr/>
            </p:nvSpPr>
            <p:spPr bwMode="auto">
              <a:xfrm>
                <a:off x="8828030" y="3905228"/>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7">
                <a:extLst>
                  <a:ext uri="{FF2B5EF4-FFF2-40B4-BE49-F238E27FC236}">
                    <a16:creationId xmlns:a16="http://schemas.microsoft.com/office/drawing/2014/main" id="{B7DF64B0-389A-764E-B812-95D88375A33B}"/>
                  </a:ext>
                </a:extLst>
              </p:cNvPr>
              <p:cNvSpPr>
                <a:spLocks noChangeAspect="1" noChangeShapeType="1"/>
              </p:cNvSpPr>
              <p:nvPr/>
            </p:nvSpPr>
            <p:spPr bwMode="auto">
              <a:xfrm>
                <a:off x="8755946" y="3670448"/>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3" name="TextBox 72">
              <a:extLst>
                <a:ext uri="{FF2B5EF4-FFF2-40B4-BE49-F238E27FC236}">
                  <a16:creationId xmlns:a16="http://schemas.microsoft.com/office/drawing/2014/main" id="{B6FD54CA-F1FD-4647-9789-7093AD712D7A}"/>
                </a:ext>
              </a:extLst>
            </p:cNvPr>
            <p:cNvSpPr txBox="1"/>
            <p:nvPr/>
          </p:nvSpPr>
          <p:spPr>
            <a:xfrm>
              <a:off x="9827908" y="3554278"/>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74" name="TextBox 73">
              <a:extLst>
                <a:ext uri="{FF2B5EF4-FFF2-40B4-BE49-F238E27FC236}">
                  <a16:creationId xmlns:a16="http://schemas.microsoft.com/office/drawing/2014/main" id="{6304E1D5-41AF-A04F-BDE6-32EC94A414ED}"/>
                </a:ext>
              </a:extLst>
            </p:cNvPr>
            <p:cNvSpPr txBox="1"/>
            <p:nvPr/>
          </p:nvSpPr>
          <p:spPr>
            <a:xfrm>
              <a:off x="11252109" y="4055281"/>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6</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cxnSp>
          <p:nvCxnSpPr>
            <p:cNvPr id="75" name="Straight Connector 74">
              <a:extLst>
                <a:ext uri="{FF2B5EF4-FFF2-40B4-BE49-F238E27FC236}">
                  <a16:creationId xmlns:a16="http://schemas.microsoft.com/office/drawing/2014/main" id="{79D6D0FE-9E2F-964D-95BB-CBB9EF08E9BE}"/>
                </a:ext>
              </a:extLst>
            </p:cNvPr>
            <p:cNvCxnSpPr>
              <a:cxnSpLocks/>
            </p:cNvCxnSpPr>
            <p:nvPr/>
          </p:nvCxnSpPr>
          <p:spPr>
            <a:xfrm>
              <a:off x="9128708" y="4182024"/>
              <a:ext cx="0" cy="45720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7CEADE9C-1AB7-3143-BA5E-2645AF465E1A}"/>
                </a:ext>
              </a:extLst>
            </p:cNvPr>
            <p:cNvSpPr/>
            <p:nvPr/>
          </p:nvSpPr>
          <p:spPr>
            <a:xfrm>
              <a:off x="11639798" y="461865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60AF16E-795D-844E-959A-159B34A4EB5A}"/>
                </a:ext>
              </a:extLst>
            </p:cNvPr>
            <p:cNvSpPr/>
            <p:nvPr/>
          </p:nvSpPr>
          <p:spPr>
            <a:xfrm>
              <a:off x="10564761" y="334589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AAB89E-86BA-274D-943F-3786DF4A2B05}"/>
                </a:ext>
              </a:extLst>
            </p:cNvPr>
            <p:cNvSpPr/>
            <p:nvPr/>
          </p:nvSpPr>
          <p:spPr>
            <a:xfrm>
              <a:off x="10148748" y="333765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68795B2-1B1A-054B-AF6B-67577F106419}"/>
                </a:ext>
              </a:extLst>
            </p:cNvPr>
            <p:cNvSpPr/>
            <p:nvPr/>
          </p:nvSpPr>
          <p:spPr>
            <a:xfrm>
              <a:off x="10556520" y="4622768"/>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5493D8D-694E-8741-81A0-52517FFFE060}"/>
                </a:ext>
              </a:extLst>
            </p:cNvPr>
            <p:cNvSpPr/>
            <p:nvPr/>
          </p:nvSpPr>
          <p:spPr>
            <a:xfrm>
              <a:off x="10151017" y="4614527"/>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7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FC3D-00D0-104C-A4A4-198CBD86B74B}"/>
              </a:ext>
            </a:extLst>
          </p:cNvPr>
          <p:cNvSpPr>
            <a:spLocks noGrp="1"/>
          </p:cNvSpPr>
          <p:nvPr>
            <p:ph type="title"/>
          </p:nvPr>
        </p:nvSpPr>
        <p:spPr>
          <a:xfrm>
            <a:off x="719447" y="136525"/>
            <a:ext cx="10515600" cy="869909"/>
          </a:xfrm>
        </p:spPr>
        <p:txBody>
          <a:bodyPr/>
          <a:lstStyle/>
          <a:p>
            <a:pPr algn="ctr"/>
            <a:r>
              <a:rPr lang="en-US" dirty="0"/>
              <a:t>Phasors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CD2D8-4F2D-FC44-B0CE-A312E10A4599}"/>
                  </a:ext>
                </a:extLst>
              </p:cNvPr>
              <p:cNvSpPr>
                <a:spLocks noGrp="1"/>
              </p:cNvSpPr>
              <p:nvPr>
                <p:ph idx="1"/>
              </p:nvPr>
            </p:nvSpPr>
            <p:spPr>
              <a:xfrm>
                <a:off x="838199" y="1510107"/>
                <a:ext cx="10396847" cy="4951064"/>
              </a:xfrm>
            </p:spPr>
            <p:txBody>
              <a:bodyPr>
                <a:normAutofit/>
              </a:bodyPr>
              <a:lstStyle/>
              <a:p>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𝐿</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14:m>
                  <m:oMath xmlns:m="http://schemas.openxmlformats.org/officeDocument/2006/math">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𝐶</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oMath>
                </a14:m>
                <a:endParaRPr lang="en-US" sz="2000" b="0" dirty="0"/>
              </a:p>
              <a:p>
                <a:pPr>
                  <a:spcBef>
                    <a:spcPts val="400"/>
                  </a:spcBef>
                </a:pPr>
                <a:r>
                  <a:rPr lang="en-US" sz="2000" dirty="0"/>
                  <a:t>Suppose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𝐴𝑐𝑜𝑠</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b="0" i="1" smtClean="0">
                        <a:latin typeface="Cambria Math" panose="02040503050406030204" pitchFamily="18" charset="0"/>
                      </a:rPr>
                      <m:t>𝐵</m:t>
                    </m:r>
                    <m:r>
                      <a:rPr lang="en-US" sz="2000" i="1">
                        <a:latin typeface="Cambria Math" panose="02040503050406030204" pitchFamily="18" charset="0"/>
                      </a:rPr>
                      <m:t>𝑐𝑜𝑠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a14:m>
                <a:r>
                  <a:rPr lang="en-US" sz="2000" dirty="0"/>
                  <a:t> .  If </a:t>
                </a:r>
                <a14:m>
                  <m:oMath xmlns:m="http://schemas.openxmlformats.org/officeDocument/2006/math">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&gt;</m:t>
                    </m:r>
                    <m:r>
                      <a:rPr lang="en-US" sz="2000" b="0" i="1" smtClean="0">
                        <a:latin typeface="Cambria Math" panose="02040503050406030204" pitchFamily="18" charset="0"/>
                        <a:ea typeface="Cambria Math" panose="02040503050406030204" pitchFamily="18" charset="0"/>
                      </a:rPr>
                      <m:t>𝜃</m:t>
                    </m:r>
                  </m:oMath>
                </a14:m>
                <a:r>
                  <a:rPr lang="en-US" sz="2000" dirty="0"/>
                  <a:t>, we say the current leads the voltage.</a:t>
                </a:r>
              </a:p>
              <a:p>
                <a:pPr>
                  <a:spcBef>
                    <a:spcPts val="400"/>
                  </a:spcBef>
                </a:pP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𝐴𝑒</m:t>
                        </m:r>
                      </m:e>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rPr>
                      <m:t>)</m:t>
                    </m:r>
                  </m:oMath>
                </a14:m>
                <a:endParaRPr lang="en-US" sz="2000" dirty="0"/>
              </a:p>
              <a:p>
                <a:pPr>
                  <a:spcBef>
                    <a:spcPts val="400"/>
                  </a:spcBef>
                </a:pPr>
                <a:r>
                  <a:rPr lang="en-US" sz="2000" dirty="0"/>
                  <a:t>Now define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𝐴</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𝜃</m:t>
                        </m:r>
                      </m:sup>
                    </m:sSup>
                  </m:oMath>
                </a14:m>
                <a:r>
                  <a:rPr lang="en-US" sz="2000" dirty="0"/>
                  <a:t> and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r>
                      <a:rPr lang="en-US" sz="2000" i="1">
                        <a:latin typeface="Cambria Math" panose="02040503050406030204" pitchFamily="18" charset="0"/>
                      </a:rPr>
                      <m:t>=</m:t>
                    </m:r>
                    <m:r>
                      <a:rPr lang="en-US" sz="2000" b="0" i="1" smtClean="0">
                        <a:latin typeface="Cambria Math" panose="02040503050406030204" pitchFamily="18" charset="0"/>
                      </a:rPr>
                      <m:t>𝐵</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smtClean="0">
                            <a:latin typeface="Cambria Math" panose="02040503050406030204" pitchFamily="18" charset="0"/>
                            <a:ea typeface="Cambria Math" panose="02040503050406030204" pitchFamily="18" charset="0"/>
                          </a:rPr>
                          <m:t>𝜙</m:t>
                        </m:r>
                      </m:sup>
                    </m:sSup>
                  </m:oMath>
                </a14:m>
                <a:r>
                  <a:rPr lang="en-US" sz="2000" dirty="0"/>
                  <a:t>, so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𝑉</m:t>
                        </m:r>
                      </m:e>
                    </m:d>
                    <m:r>
                      <a:rPr lang="en-US" sz="2000" b="0" i="1" smtClean="0">
                        <a:latin typeface="Cambria Math" panose="02040503050406030204" pitchFamily="18" charset="0"/>
                      </a:rPr>
                      <m:t>=</m:t>
                    </m:r>
                    <m:r>
                      <a:rPr lang="en-US" sz="2000" b="0" i="1" smtClean="0">
                        <a:latin typeface="Cambria Math" panose="02040503050406030204" pitchFamily="18" charset="0"/>
                      </a:rPr>
                      <m:t>𝐴</m:t>
                    </m:r>
                  </m:oMath>
                </a14:m>
                <a:r>
                  <a:rPr lang="en-US" sz="2000" dirty="0"/>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e>
                    </m:d>
                    <m:r>
                      <a:rPr lang="en-US" sz="2000" b="0" i="1" smtClean="0">
                        <a:latin typeface="Cambria Math" panose="02040503050406030204" pitchFamily="18" charset="0"/>
                      </a:rPr>
                      <m:t>=</m:t>
                    </m:r>
                    <m:r>
                      <a:rPr lang="en-US" sz="2000" b="0" i="1" smtClean="0">
                        <a:latin typeface="Cambria Math" panose="02040503050406030204" pitchFamily="18" charset="0"/>
                      </a:rPr>
                      <m:t>𝐵</m:t>
                    </m:r>
                  </m:oMath>
                </a14:m>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t>, and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𝜙</m:t>
                    </m:r>
                  </m:oMath>
                </a14:m>
                <a:r>
                  <a:rPr lang="en-US" sz="2000" dirty="0"/>
                  <a: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𝑉</m:t>
                        </m:r>
                      </m:e>
                    </m:acc>
                  </m:oMath>
                </a14:m>
                <a:r>
                  <a:rPr lang="en-US" sz="2000" dirty="0"/>
                  <a:t> and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𝐼</m:t>
                        </m:r>
                      </m:e>
                    </m:acc>
                  </m:oMath>
                </a14:m>
                <a:r>
                  <a:rPr lang="en-US" sz="2000" dirty="0"/>
                  <a:t> are called phasors and do not include time.  Note that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𝑅𝑒</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𝑉</m:t>
                        </m:r>
                      </m:e>
                    </m:acc>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sup>
                    </m:sSup>
                    <m:r>
                      <a:rPr lang="en-US" sz="2000" b="0" i="1" smtClean="0">
                        <a:latin typeface="Cambria Math" panose="02040503050406030204" pitchFamily="18" charset="0"/>
                      </a:rPr>
                      <m:t>)</m:t>
                    </m:r>
                  </m:oMath>
                </a14:m>
                <a:r>
                  <a:rPr lang="en-US" sz="2000" dirty="0"/>
                  <a:t> and </a:t>
                </a:r>
                <a14:m>
                  <m:oMath xmlns:m="http://schemas.openxmlformats.org/officeDocument/2006/math">
                    <m:r>
                      <m:rPr>
                        <m:sty m:val="p"/>
                      </m:rPr>
                      <a:rPr lang="en-US" sz="2000" b="0" i="0" smtClean="0">
                        <a:latin typeface="Cambria Math" panose="02040503050406030204" pitchFamily="18" charset="0"/>
                      </a:rPr>
                      <m:t>I</m:t>
                    </m:r>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a:latin typeface="Cambria Math" panose="02040503050406030204" pitchFamily="18" charset="0"/>
                      </a:rPr>
                      <m:t>=</m:t>
                    </m:r>
                    <m:r>
                      <a:rPr lang="en-US" sz="2000" i="1">
                        <a:latin typeface="Cambria Math" panose="02040503050406030204" pitchFamily="18" charset="0"/>
                      </a:rPr>
                      <m:t>𝑅𝑒</m:t>
                    </m:r>
                    <m:d>
                      <m:dPr>
                        <m:ctrlPr>
                          <a:rPr lang="en-US" sz="2000" i="1">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𝐼</m:t>
                            </m:r>
                          </m:e>
                        </m:acc>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𝑡</m:t>
                            </m:r>
                          </m:sup>
                        </m:sSup>
                      </m:e>
                    </m:d>
                  </m:oMath>
                </a14:m>
                <a:r>
                  <a:rPr lang="en-US" sz="2000" dirty="0"/>
                  <a:t>.</a:t>
                </a:r>
              </a:p>
              <a:p>
                <a:pPr>
                  <a:spcBef>
                    <a:spcPts val="400"/>
                  </a:spcBef>
                </a:pPr>
                <a:r>
                  <a:rPr lang="en-US" sz="2000" dirty="0"/>
                  <a:t>Note that </a:t>
                </a:r>
                <a14:m>
                  <m:oMath xmlns:m="http://schemas.openxmlformats.org/officeDocument/2006/math">
                    <m:r>
                      <a:rPr lang="en-US" sz="2000" i="1">
                        <a:latin typeface="Cambria Math" panose="02040503050406030204" pitchFamily="18" charset="0"/>
                      </a:rPr>
                      <m:t>𝐼</m:t>
                    </m:r>
                    <m:r>
                      <a:rPr lang="en-US" sz="2000" i="1">
                        <a:latin typeface="Cambria Math" panose="02040503050406030204" pitchFamily="18" charset="0"/>
                      </a:rPr>
                      <m:t>=</m:t>
                    </m:r>
                    <m:r>
                      <a:rPr lang="en-US" sz="2000" i="1">
                        <a:latin typeface="Cambria Math" panose="02040503050406030204" pitchFamily="18" charset="0"/>
                      </a:rPr>
                      <m:t>𝐶𝑉𝑗</m:t>
                    </m:r>
                    <m:r>
                      <a:rPr lang="en-US" sz="2000" i="1">
                        <a:latin typeface="Cambria Math" panose="02040503050406030204" pitchFamily="18" charset="0"/>
                        <a:ea typeface="Cambria Math" panose="02040503050406030204" pitchFamily="18" charset="0"/>
                      </a:rPr>
                      <m:t>𝜔</m:t>
                    </m:r>
                  </m:oMath>
                </a14:m>
                <a:r>
                  <a:rPr lang="en-US" sz="2000" dirty="0"/>
                  <a:t>, for a capacitor and </a:t>
                </a:r>
                <a14:m>
                  <m:oMath xmlns:m="http://schemas.openxmlformats.org/officeDocument/2006/math">
                    <m:r>
                      <a:rPr lang="en-US" sz="2000" i="1">
                        <a:latin typeface="Cambria Math" panose="02040503050406030204" pitchFamily="18" charset="0"/>
                      </a:rPr>
                      <m:t>𝑉</m:t>
                    </m:r>
                    <m:r>
                      <a:rPr lang="en-US" sz="2000" i="1">
                        <a:latin typeface="Cambria Math" panose="02040503050406030204" pitchFamily="18" charset="0"/>
                      </a:rPr>
                      <m:t>=</m:t>
                    </m:r>
                    <m:r>
                      <a:rPr lang="en-US" sz="2000" i="1">
                        <a:latin typeface="Cambria Math" panose="02040503050406030204" pitchFamily="18" charset="0"/>
                      </a:rPr>
                      <m:t>𝐿𝐼𝑗</m:t>
                    </m:r>
                    <m:r>
                      <a:rPr lang="en-US" sz="2000" i="1">
                        <a:latin typeface="Cambria Math" panose="02040503050406030204" pitchFamily="18" charset="0"/>
                        <a:ea typeface="Cambria Math" panose="02040503050406030204" pitchFamily="18" charset="0"/>
                      </a:rPr>
                      <m:t>𝜔</m:t>
                    </m:r>
                  </m:oMath>
                </a14:m>
                <a:r>
                  <a:rPr lang="en-US" sz="2000" dirty="0"/>
                  <a:t>, for an inductor</a:t>
                </a:r>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r>
                      <a:rPr lang="en-US" sz="2000" i="1">
                        <a:latin typeface="Cambria Math" panose="02040503050406030204" pitchFamily="18" charset="0"/>
                      </a:rPr>
                      <m:t>=</m:t>
                    </m:r>
                    <m:r>
                      <a:rPr lang="en-US" sz="2000" i="1">
                        <a:latin typeface="Cambria Math" panose="02040503050406030204" pitchFamily="18" charset="0"/>
                      </a:rPr>
                      <m:t>𝑍</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oMath>
                </a14:m>
                <a:r>
                  <a:rPr lang="en-US" sz="2000" dirty="0"/>
                  <a:t>,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𝑗𝑋</m:t>
                    </m:r>
                  </m:oMath>
                </a14:m>
                <a:endParaRPr lang="en-US" sz="2000" dirty="0"/>
              </a:p>
              <a:p>
                <a:pPr>
                  <a:spcBef>
                    <a:spcPts val="400"/>
                  </a:spcBef>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r>
                      <a:rPr lang="en-US" sz="2000" i="1">
                        <a:latin typeface="Cambria Math" panose="02040503050406030204" pitchFamily="18" charset="0"/>
                      </a:rPr>
                      <m:t>=</m:t>
                    </m:r>
                    <m:r>
                      <a:rPr lang="en-US" sz="2000" i="1">
                        <a:latin typeface="Cambria Math" panose="02040503050406030204" pitchFamily="18" charset="0"/>
                      </a:rPr>
                      <m:t>𝑌</m:t>
                    </m:r>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oMath>
                </a14:m>
                <a:r>
                  <a:rPr lang="en-US" sz="2000" dirty="0"/>
                  <a:t>,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𝑗𝐵</m:t>
                    </m:r>
                  </m:oMath>
                </a14:m>
                <a:endParaRPr lang="en-US" sz="2000" dirty="0"/>
              </a:p>
            </p:txBody>
          </p:sp>
        </mc:Choice>
        <mc:Fallback xmlns="">
          <p:sp>
            <p:nvSpPr>
              <p:cNvPr id="3" name="Content Placeholder 2">
                <a:extLst>
                  <a:ext uri="{FF2B5EF4-FFF2-40B4-BE49-F238E27FC236}">
                    <a16:creationId xmlns:a16="http://schemas.microsoft.com/office/drawing/2014/main" id="{D5ACD2D8-4F2D-FC44-B0CE-A312E10A4599}"/>
                  </a:ext>
                </a:extLst>
              </p:cNvPr>
              <p:cNvSpPr>
                <a:spLocks noGrp="1" noRot="1" noChangeAspect="1" noMove="1" noResize="1" noEditPoints="1" noAdjustHandles="1" noChangeArrowheads="1" noChangeShapeType="1" noTextEdit="1"/>
              </p:cNvSpPr>
              <p:nvPr>
                <p:ph idx="1"/>
              </p:nvPr>
            </p:nvSpPr>
            <p:spPr>
              <a:xfrm>
                <a:off x="838199" y="1510107"/>
                <a:ext cx="10396847" cy="4951064"/>
              </a:xfrm>
              <a:blipFill>
                <a:blip r:embed="rId2"/>
                <a:stretch>
                  <a:fillRect l="-488" t="-1282" r="-85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77CF02C-B742-014E-9DD4-DFDDFC2C7D83}"/>
              </a:ext>
            </a:extLst>
          </p:cNvPr>
          <p:cNvSpPr>
            <a:spLocks noGrp="1"/>
          </p:cNvSpPr>
          <p:nvPr>
            <p:ph type="sldNum" sz="quarter" idx="12"/>
          </p:nvPr>
        </p:nvSpPr>
        <p:spPr/>
        <p:txBody>
          <a:bodyPr/>
          <a:lstStyle/>
          <a:p>
            <a:fld id="{6B76BA51-8322-1A4D-B259-B74706370693}" type="slidenum">
              <a:rPr lang="en-US" smtClean="0"/>
              <a:t>9</a:t>
            </a:fld>
            <a:endParaRPr lang="en-US"/>
          </a:p>
        </p:txBody>
      </p:sp>
    </p:spTree>
    <p:extLst>
      <p:ext uri="{BB962C8B-B14F-4D97-AF65-F5344CB8AC3E}">
        <p14:creationId xmlns:p14="http://schemas.microsoft.com/office/powerpoint/2010/main" val="3127557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 in Norcal 40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EE796B-9DCB-DE41-AEA4-31CBF97794EF}"/>
                  </a:ext>
                </a:extLst>
              </p:cNvPr>
              <p:cNvSpPr txBox="1"/>
              <p:nvPr/>
            </p:nvSpPr>
            <p:spPr>
              <a:xfrm>
                <a:off x="775800" y="1662827"/>
                <a:ext cx="7421680" cy="46550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The gain here is limited by the diode.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1</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𝐶</m:t>
                        </m:r>
                      </m:e>
                      <m:sub>
                        <m:r>
                          <a:rPr lang="en-US" sz="2000" b="0" i="1" smtClean="0">
                            <a:solidFill>
                              <a:srgbClr val="000000"/>
                            </a:solidFill>
                            <a:latin typeface="Cambria Math" panose="02040503050406030204" pitchFamily="18" charset="0"/>
                            <a:ea typeface="Cambria Math" panose="02040503050406030204" pitchFamily="18" charset="0"/>
                            <a:sym typeface="Calibri"/>
                          </a:rPr>
                          <m:t>2</m:t>
                        </m:r>
                      </m:sub>
                    </m:sSub>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=2</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𝑠</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𝑓</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r>
                      <a:rPr lang="en-US" sz="2000" b="0" i="1" smtClean="0">
                        <a:solidFill>
                          <a:srgbClr val="000000"/>
                        </a:solidFill>
                        <a:latin typeface="Cambria Math" panose="02040503050406030204" pitchFamily="18" charset="0"/>
                        <a:ea typeface="Cambria Math" panose="02040503050406030204" pitchFamily="18" charset="0"/>
                        <a:sym typeface="Calibri"/>
                      </a:rPr>
                      <m:t>𝑉</m:t>
                    </m:r>
                  </m:oMath>
                </a14:m>
                <a:r>
                  <a:rPr lang="en-US" sz="2000" dirty="0">
                    <a:solidFill>
                      <a:srgbClr val="000000"/>
                    </a:solidFill>
                    <a:ea typeface="Cambria Math" panose="02040503050406030204" pitchFamily="18" charset="0"/>
                    <a:sym typeface="Calibri"/>
                  </a:rPr>
                  <a:t>,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𝑓</m:t>
                        </m:r>
                      </m:sub>
                    </m:sSub>
                  </m:oMath>
                </a14:m>
                <a:r>
                  <a:rPr lang="en-US" sz="2000" dirty="0">
                    <a:solidFill>
                      <a:srgbClr val="000000"/>
                    </a:solidFill>
                    <a:ea typeface="Cambria Math" panose="02040503050406030204" pitchFamily="18" charset="0"/>
                    <a:sym typeface="Calibri"/>
                  </a:rPr>
                  <a:t> is the forward voltage of the diode.</a:t>
                </a: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𝑉</m:t>
                        </m:r>
                      </m:num>
                      <m:den>
                        <m:r>
                          <a:rPr lang="en-US" sz="2000" b="0" i="1" smtClean="0">
                            <a:solidFill>
                              <a:srgbClr val="000000"/>
                            </a:solidFill>
                            <a:latin typeface="Cambria Math" panose="02040503050406030204" pitchFamily="18" charset="0"/>
                            <a:ea typeface="Cambria Math" panose="02040503050406030204" pitchFamily="18" charset="0"/>
                            <a:sym typeface="Calibri"/>
                          </a:rPr>
                          <m:t>2</m:t>
                        </m:r>
                      </m:den>
                    </m:f>
                  </m:oMath>
                </a14:m>
                <a:r>
                  <a:rPr lang="en-US" sz="2000" dirty="0">
                    <a:solidFill>
                      <a:srgbClr val="000000"/>
                    </a:solidFill>
                    <a:ea typeface="Cambria Math" panose="02040503050406030204" pitchFamily="18" charset="0"/>
                    <a:sym typeface="Calibri"/>
                  </a:rPr>
                  <a:t>, or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𝑉</m:t>
                        </m:r>
                      </m:e>
                      <m:sub>
                        <m:r>
                          <a:rPr lang="en-US" sz="2000" i="1">
                            <a:solidFill>
                              <a:srgbClr val="000000"/>
                            </a:solidFill>
                            <a:latin typeface="Cambria Math" panose="02040503050406030204" pitchFamily="18" charset="0"/>
                            <a:ea typeface="Cambria Math" panose="02040503050406030204" pitchFamily="18" charset="0"/>
                            <a:sym typeface="Calibri"/>
                          </a:rPr>
                          <m:t>𝑔</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𝑉</m:t>
                        </m:r>
                      </m:num>
                      <m:den>
                        <m:r>
                          <a:rPr lang="en-US" sz="2000" i="1">
                            <a:solidFill>
                              <a:srgbClr val="000000"/>
                            </a:solidFill>
                            <a:latin typeface="Cambria Math" panose="02040503050406030204" pitchFamily="18" charset="0"/>
                            <a:ea typeface="Cambria Math" panose="02040503050406030204" pitchFamily="18" charset="0"/>
                            <a:sym typeface="Calibri"/>
                          </a:rPr>
                          <m:t>2</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𝐼</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r>
                          <a:rPr lang="en-US" sz="2000" b="0" i="1" smtClean="0">
                            <a:solidFill>
                              <a:srgbClr val="000000"/>
                            </a:solidFill>
                            <a:latin typeface="Cambria Math" panose="02040503050406030204" pitchFamily="18" charset="0"/>
                            <a:ea typeface="Cambria Math" panose="02040503050406030204" pitchFamily="18" charset="0"/>
                            <a:sym typeface="Calibri"/>
                          </a:rPr>
                          <m:t>1</m:t>
                        </m:r>
                      </m:num>
                      <m:den>
                        <m:r>
                          <a:rPr lang="en-US" sz="2000" b="0" i="1" smtClean="0">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𝑑𝑠𝑠</m:t>
                        </m:r>
                      </m:sub>
                    </m:sSub>
                    <m:sSup>
                      <m:sSup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pPr>
                      <m:e>
                        <m:r>
                          <a:rPr lang="en-US" sz="2000" i="1">
                            <a:solidFill>
                              <a:srgbClr val="000000"/>
                            </a:solidFill>
                            <a:latin typeface="Cambria Math" panose="02040503050406030204" pitchFamily="18" charset="0"/>
                            <a:ea typeface="Cambria Math" panose="02040503050406030204" pitchFamily="18" charset="0"/>
                            <a:sym typeface="Calibri"/>
                          </a:rPr>
                          <m:t>(1−</m:t>
                        </m:r>
                        <m:f>
                          <m:fPr>
                            <m:ctrlPr>
                              <a:rPr lang="en-US" sz="200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𝑔𝑠</m:t>
                                </m:r>
                              </m:sub>
                            </m:sSub>
                          </m:num>
                          <m:den>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𝑉</m:t>
                                </m:r>
                              </m:e>
                              <m:sub>
                                <m:r>
                                  <a:rPr lang="en-US" sz="2000" b="0" i="1" smtClean="0">
                                    <a:solidFill>
                                      <a:srgbClr val="000000"/>
                                    </a:solidFill>
                                    <a:latin typeface="Cambria Math" panose="02040503050406030204" pitchFamily="18" charset="0"/>
                                    <a:ea typeface="Cambria Math" panose="02040503050406030204" pitchFamily="18" charset="0"/>
                                    <a:sym typeface="Calibri"/>
                                  </a:rPr>
                                  <m:t>𝑐</m:t>
                                </m:r>
                              </m:sub>
                            </m:sSub>
                          </m:den>
                        </m:f>
                        <m:r>
                          <a:rPr lang="en-US" sz="2000" b="0" i="1" smtClean="0">
                            <a:solidFill>
                              <a:srgbClr val="000000"/>
                            </a:solidFill>
                            <a:latin typeface="Cambria Math" panose="02040503050406030204" pitchFamily="18" charset="0"/>
                            <a:ea typeface="Cambria Math" panose="02040503050406030204" pitchFamily="18" charset="0"/>
                            <a:sym typeface="Calibri"/>
                          </a:rPr>
                          <m:t>)</m:t>
                        </m:r>
                      </m:e>
                      <m:sup>
                        <m:r>
                          <a:rPr lang="en-US" sz="2000" b="0" i="1" smtClean="0">
                            <a:solidFill>
                              <a:srgbClr val="000000"/>
                            </a:solidFill>
                            <a:latin typeface="Cambria Math" panose="02040503050406030204" pitchFamily="18" charset="0"/>
                            <a:ea typeface="Cambria Math" panose="02040503050406030204" pitchFamily="18" charset="0"/>
                            <a:sym typeface="Calibri"/>
                          </a:rPr>
                          <m:t>2</m:t>
                        </m:r>
                      </m:sup>
                    </m:sSup>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𝑜</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4</m:t>
                        </m:r>
                      </m:den>
                    </m:f>
                  </m:oMath>
                </a14:m>
                <a:r>
                  <a:rPr lang="en-US" sz="2000" dirty="0">
                    <a:solidFill>
                      <a:srgbClr val="000000"/>
                    </a:solidFill>
                    <a:ea typeface="Cambria Math" panose="02040503050406030204" pitchFamily="18" charset="0"/>
                    <a:sym typeface="Calibri"/>
                  </a:rPr>
                  <a:t>, </a:t>
                </a:r>
                <a14:m>
                  <m:oMath xmlns:m="http://schemas.openxmlformats.org/officeDocument/2006/math">
                    <m:r>
                      <a:rPr lang="en-US" sz="2000" b="0" i="1" smtClean="0">
                        <a:solidFill>
                          <a:srgbClr val="000000"/>
                        </a:solidFill>
                        <a:latin typeface="Cambria Math" panose="02040503050406030204" pitchFamily="18" charset="0"/>
                        <a:ea typeface="Cambria Math" panose="02040503050406030204" pitchFamily="18" charset="0"/>
                        <a:sym typeface="Calibri"/>
                      </a:rPr>
                      <m:t>𝐼</m:t>
                    </m:r>
                    <m:r>
                      <a:rPr lang="en-US" sz="2000" b="0" i="1" smtClean="0">
                        <a:solidFill>
                          <a:srgbClr val="000000"/>
                        </a:solidFill>
                        <a:latin typeface="Cambria Math" panose="02040503050406030204" pitchFamily="18" charset="0"/>
                        <a:ea typeface="Cambria Math" panose="02040503050406030204" pitchFamily="18" charset="0"/>
                        <a:sym typeface="Calibri"/>
                      </a:rPr>
                      <m:t>≈</m:t>
                    </m:r>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14:m>
                  <m:oMath xmlns:m="http://schemas.openxmlformats.org/officeDocument/2006/math">
                    <m:sSub>
                      <m:sSubPr>
                        <m:ctrlPr>
                          <a:rPr lang="en-US" sz="200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𝐺</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r>
                      <a:rPr lang="en-US" sz="2000" b="0" i="1" smtClean="0">
                        <a:solidFill>
                          <a:srgbClr val="000000"/>
                        </a:solidFill>
                        <a:latin typeface="Cambria Math" panose="02040503050406030204" pitchFamily="18" charset="0"/>
                        <a:ea typeface="Cambria Math" panose="02040503050406030204" pitchFamily="18" charset="0"/>
                        <a:sym typeface="Calibri"/>
                      </a:rPr>
                      <m:t>=</m:t>
                    </m:r>
                    <m:f>
                      <m:fPr>
                        <m:ctrlPr>
                          <a:rPr lang="en-US" sz="2000" b="0" i="1" smtClean="0">
                            <a:solidFill>
                              <a:srgbClr val="000000"/>
                            </a:solidFill>
                            <a:latin typeface="Cambria Math" panose="02040503050406030204" pitchFamily="18" charset="0"/>
                            <a:ea typeface="Cambria Math" panose="02040503050406030204" pitchFamily="18" charset="0"/>
                            <a:sym typeface="Calibri"/>
                          </a:rPr>
                        </m:ctrlPr>
                      </m:fPr>
                      <m:num>
                        <m:sSub>
                          <m:sSubPr>
                            <m:ctrlPr>
                              <a:rPr lang="en-US" sz="2000" b="0" i="1" smtClean="0">
                                <a:solidFill>
                                  <a:srgbClr val="000000"/>
                                </a:solidFill>
                                <a:latin typeface="Cambria Math" panose="02040503050406030204" pitchFamily="18" charset="0"/>
                                <a:ea typeface="Cambria Math" panose="02040503050406030204" pitchFamily="18" charset="0"/>
                                <a:sym typeface="Calibri"/>
                              </a:rPr>
                            </m:ctrlPr>
                          </m:sSubPr>
                          <m:e>
                            <m:r>
                              <a:rPr lang="en-US" sz="2000" b="0" i="1" smtClean="0">
                                <a:solidFill>
                                  <a:srgbClr val="000000"/>
                                </a:solidFill>
                                <a:latin typeface="Cambria Math" panose="02040503050406030204" pitchFamily="18" charset="0"/>
                                <a:ea typeface="Cambria Math" panose="02040503050406030204" pitchFamily="18" charset="0"/>
                                <a:sym typeface="Calibri"/>
                              </a:rPr>
                              <m:t>𝐼</m:t>
                            </m:r>
                          </m:e>
                          <m:sub>
                            <m:r>
                              <a:rPr lang="en-US" sz="2000" b="0" i="1" smtClean="0">
                                <a:solidFill>
                                  <a:srgbClr val="000000"/>
                                </a:solidFill>
                                <a:latin typeface="Cambria Math" panose="02040503050406030204" pitchFamily="18" charset="0"/>
                                <a:ea typeface="Cambria Math" panose="02040503050406030204" pitchFamily="18" charset="0"/>
                                <a:sym typeface="Calibri"/>
                              </a:rPr>
                              <m:t>𝑚</m:t>
                            </m:r>
                          </m:sub>
                        </m:sSub>
                      </m:num>
                      <m:den>
                        <m:r>
                          <a:rPr lang="en-US" sz="2000" b="0" i="1" smtClean="0">
                            <a:solidFill>
                              <a:srgbClr val="000000"/>
                            </a:solidFill>
                            <a:latin typeface="Cambria Math" panose="02040503050406030204" pitchFamily="18" charset="0"/>
                            <a:ea typeface="Cambria Math" panose="02040503050406030204" pitchFamily="18" charset="0"/>
                            <a:sym typeface="Calibri"/>
                          </a:rPr>
                          <m:t>𝑉</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r>
                  <a:rPr lang="en-US" sz="2000" dirty="0">
                    <a:solidFill>
                      <a:srgbClr val="000000"/>
                    </a:solidFill>
                    <a:ea typeface="Cambria Math" panose="02040503050406030204" pitchFamily="18" charset="0"/>
                    <a:sym typeface="Calibri"/>
                  </a:rPr>
                  <a:t>Oscillation condition is </a:t>
                </a:r>
                <a14:m>
                  <m:oMath xmlns:m="http://schemas.openxmlformats.org/officeDocument/2006/math">
                    <m:sSub>
                      <m:sSubPr>
                        <m:ctrlPr>
                          <a:rPr lang="en-US" sz="2000" i="1">
                            <a:solidFill>
                              <a:srgbClr val="000000"/>
                            </a:solidFill>
                            <a:latin typeface="Cambria Math" panose="02040503050406030204" pitchFamily="18" charset="0"/>
                            <a:ea typeface="Cambria Math" panose="02040503050406030204" pitchFamily="18" charset="0"/>
                            <a:sym typeface="Calibri"/>
                          </a:rPr>
                        </m:ctrlPr>
                      </m:sSubPr>
                      <m:e>
                        <m:r>
                          <a:rPr lang="en-US" sz="2000" i="1">
                            <a:solidFill>
                              <a:srgbClr val="000000"/>
                            </a:solidFill>
                            <a:latin typeface="Cambria Math" panose="02040503050406030204" pitchFamily="18" charset="0"/>
                            <a:ea typeface="Cambria Math" panose="02040503050406030204" pitchFamily="18" charset="0"/>
                            <a:sym typeface="Calibri"/>
                          </a:rPr>
                          <m:t>𝐺</m:t>
                        </m:r>
                      </m:e>
                      <m:sub>
                        <m:r>
                          <a:rPr lang="en-US" sz="2000" i="1">
                            <a:solidFill>
                              <a:srgbClr val="000000"/>
                            </a:solidFill>
                            <a:latin typeface="Cambria Math" panose="02040503050406030204" pitchFamily="18" charset="0"/>
                            <a:ea typeface="Cambria Math" panose="02040503050406030204" pitchFamily="18" charset="0"/>
                            <a:sym typeface="Calibri"/>
                          </a:rPr>
                          <m:t>𝑚</m:t>
                        </m:r>
                      </m:sub>
                    </m:sSub>
                    <m:r>
                      <a:rPr lang="en-US" sz="2000" i="1">
                        <a:solidFill>
                          <a:srgbClr val="000000"/>
                        </a:solidFill>
                        <a:latin typeface="Cambria Math" panose="02040503050406030204" pitchFamily="18" charset="0"/>
                        <a:ea typeface="Cambria Math" panose="02040503050406030204" pitchFamily="18" charset="0"/>
                        <a:sym typeface="Calibri"/>
                      </a:rPr>
                      <m:t>=</m:t>
                    </m:r>
                    <m:f>
                      <m:fPr>
                        <m:ctrlPr>
                          <a:rPr lang="en-US" sz="2000" i="1">
                            <a:solidFill>
                              <a:srgbClr val="000000"/>
                            </a:solidFill>
                            <a:latin typeface="Cambria Math" panose="02040503050406030204" pitchFamily="18" charset="0"/>
                            <a:ea typeface="Cambria Math" panose="02040503050406030204" pitchFamily="18" charset="0"/>
                            <a:sym typeface="Calibri"/>
                          </a:rPr>
                        </m:ctrlPr>
                      </m:fPr>
                      <m:num>
                        <m:r>
                          <a:rPr lang="en-US" sz="2000" i="1">
                            <a:solidFill>
                              <a:srgbClr val="000000"/>
                            </a:solidFill>
                            <a:latin typeface="Cambria Math" panose="02040503050406030204" pitchFamily="18" charset="0"/>
                            <a:ea typeface="Cambria Math" panose="02040503050406030204" pitchFamily="18" charset="0"/>
                            <a:sym typeface="Calibri"/>
                          </a:rPr>
                          <m:t>1</m:t>
                        </m:r>
                      </m:num>
                      <m:den>
                        <m:r>
                          <a:rPr lang="en-US" sz="2000" i="1">
                            <a:solidFill>
                              <a:srgbClr val="000000"/>
                            </a:solidFill>
                            <a:latin typeface="Cambria Math" panose="02040503050406030204" pitchFamily="18" charset="0"/>
                            <a:ea typeface="Cambria Math" panose="02040503050406030204" pitchFamily="18" charset="0"/>
                            <a:sym typeface="Calibri"/>
                          </a:rPr>
                          <m:t>𝑅</m:t>
                        </m:r>
                      </m:den>
                    </m:f>
                  </m:oMath>
                </a14:m>
                <a:endParaRPr lang="en-US" sz="2000" dirty="0">
                  <a:solidFill>
                    <a:srgbClr val="000000"/>
                  </a:solidFill>
                  <a:ea typeface="Cambria Math" panose="02040503050406030204" pitchFamily="18" charset="0"/>
                  <a:sym typeface="Calibri"/>
                </a:endParaRPr>
              </a:p>
              <a:p>
                <a:pPr marL="342900" indent="-342900" defTabSz="457200" latinLnBrk="1" hangingPunct="0">
                  <a:buFont typeface="Arial" panose="020B0604020202020204" pitchFamily="34" charset="0"/>
                  <a:buChar char="•"/>
                </a:pPr>
                <a:endParaRPr lang="en-US" sz="2000" b="1" dirty="0">
                  <a:solidFill>
                    <a:srgbClr val="000000"/>
                  </a:solidFill>
                  <a:latin typeface="Calibri"/>
                  <a:ea typeface="Cambria Math" panose="02040503050406030204" pitchFamily="18" charset="0"/>
                  <a:sym typeface="Calibri"/>
                </a:endParaRPr>
              </a:p>
            </p:txBody>
          </p:sp>
        </mc:Choice>
        <mc:Fallback xmlns="">
          <p:sp>
            <p:nvSpPr>
              <p:cNvPr id="15" name="TextBox 14">
                <a:extLst>
                  <a:ext uri="{FF2B5EF4-FFF2-40B4-BE49-F238E27FC236}">
                    <a16:creationId xmlns:a16="http://schemas.microsoft.com/office/drawing/2014/main" id="{34EE796B-9DCB-DE41-AEA4-31CBF97794EF}"/>
                  </a:ext>
                </a:extLst>
              </p:cNvPr>
              <p:cNvSpPr txBox="1">
                <a:spLocks noRot="1" noChangeAspect="1" noMove="1" noResize="1" noEditPoints="1" noAdjustHandles="1" noChangeArrowheads="1" noChangeShapeType="1" noTextEdit="1"/>
              </p:cNvSpPr>
              <p:nvPr/>
            </p:nvSpPr>
            <p:spPr>
              <a:xfrm>
                <a:off x="775800" y="1662827"/>
                <a:ext cx="7421680" cy="4655090"/>
              </a:xfrm>
              <a:prstGeom prst="rect">
                <a:avLst/>
              </a:prstGeom>
              <a:blipFill>
                <a:blip r:embed="rId3"/>
                <a:stretch>
                  <a:fillRect l="-1195" t="-817"/>
                </a:stretch>
              </a:blipFill>
              <a:ln w="12700" cap="flat">
                <a:noFill/>
                <a:miter lim="400000"/>
              </a:ln>
              <a:effectLst/>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90</a:t>
            </a:fld>
            <a:endParaRPr lang="en-US" dirty="0">
              <a:solidFill>
                <a:schemeClr val="tx1"/>
              </a:solidFill>
            </a:endParaRPr>
          </a:p>
        </p:txBody>
      </p:sp>
      <p:grpSp>
        <p:nvGrpSpPr>
          <p:cNvPr id="121" name="Group 120">
            <a:extLst>
              <a:ext uri="{FF2B5EF4-FFF2-40B4-BE49-F238E27FC236}">
                <a16:creationId xmlns:a16="http://schemas.microsoft.com/office/drawing/2014/main" id="{4AF6D6CC-A542-7345-AE32-C28C270F9EF7}"/>
              </a:ext>
            </a:extLst>
          </p:cNvPr>
          <p:cNvGrpSpPr/>
          <p:nvPr/>
        </p:nvGrpSpPr>
        <p:grpSpPr>
          <a:xfrm>
            <a:off x="7999396" y="2036345"/>
            <a:ext cx="3535126" cy="2881880"/>
            <a:chOff x="7829203" y="2638117"/>
            <a:chExt cx="3535126" cy="2881880"/>
          </a:xfrm>
        </p:grpSpPr>
        <p:sp>
          <p:nvSpPr>
            <p:cNvPr id="7" name="TextBox 6">
              <a:extLst>
                <a:ext uri="{FF2B5EF4-FFF2-40B4-BE49-F238E27FC236}">
                  <a16:creationId xmlns:a16="http://schemas.microsoft.com/office/drawing/2014/main" id="{A4C712CA-927F-C440-B0D8-AAE4B4A506CA}"/>
                </a:ext>
              </a:extLst>
            </p:cNvPr>
            <p:cNvSpPr txBox="1"/>
            <p:nvPr/>
          </p:nvSpPr>
          <p:spPr>
            <a:xfrm>
              <a:off x="10811828" y="4264612"/>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s</a:t>
              </a:r>
            </a:p>
          </p:txBody>
        </p:sp>
        <p:grpSp>
          <p:nvGrpSpPr>
            <p:cNvPr id="8" name="Group 222">
              <a:extLst>
                <a:ext uri="{FF2B5EF4-FFF2-40B4-BE49-F238E27FC236}">
                  <a16:creationId xmlns:a16="http://schemas.microsoft.com/office/drawing/2014/main" id="{0F61A9F4-14CC-964A-8EEB-6A7BAFEB3349}"/>
                </a:ext>
              </a:extLst>
            </p:cNvPr>
            <p:cNvGrpSpPr>
              <a:grpSpLocks/>
            </p:cNvGrpSpPr>
            <p:nvPr/>
          </p:nvGrpSpPr>
          <p:grpSpPr bwMode="auto">
            <a:xfrm>
              <a:off x="10670163" y="5188557"/>
              <a:ext cx="243692" cy="331440"/>
              <a:chOff x="4272" y="3072"/>
              <a:chExt cx="192" cy="240"/>
            </a:xfrm>
          </p:grpSpPr>
          <p:sp>
            <p:nvSpPr>
              <p:cNvPr id="65" name="Line 99">
                <a:extLst>
                  <a:ext uri="{FF2B5EF4-FFF2-40B4-BE49-F238E27FC236}">
                    <a16:creationId xmlns:a16="http://schemas.microsoft.com/office/drawing/2014/main" id="{776C565C-7D11-434C-BDAB-B66339AC4A8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00">
                <a:extLst>
                  <a:ext uri="{FF2B5EF4-FFF2-40B4-BE49-F238E27FC236}">
                    <a16:creationId xmlns:a16="http://schemas.microsoft.com/office/drawing/2014/main" id="{9BC2880F-8D15-874A-979B-E444C7B450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01">
                <a:extLst>
                  <a:ext uri="{FF2B5EF4-FFF2-40B4-BE49-F238E27FC236}">
                    <a16:creationId xmlns:a16="http://schemas.microsoft.com/office/drawing/2014/main" id="{7B82FD37-EA38-FD46-A537-CB5034DFD15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02">
                <a:extLst>
                  <a:ext uri="{FF2B5EF4-FFF2-40B4-BE49-F238E27FC236}">
                    <a16:creationId xmlns:a16="http://schemas.microsoft.com/office/drawing/2014/main" id="{5FF74CD4-9AA6-7146-90C1-88433EAAA79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03">
                <a:extLst>
                  <a:ext uri="{FF2B5EF4-FFF2-40B4-BE49-F238E27FC236}">
                    <a16:creationId xmlns:a16="http://schemas.microsoft.com/office/drawing/2014/main" id="{BA2FBB60-0502-4248-BE10-DBB9458C474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4">
                <a:extLst>
                  <a:ext uri="{FF2B5EF4-FFF2-40B4-BE49-F238E27FC236}">
                    <a16:creationId xmlns:a16="http://schemas.microsoft.com/office/drawing/2014/main" id="{F3229467-D37B-7E43-A6E7-FFA252F9F31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 name="Oval 8">
              <a:extLst>
                <a:ext uri="{FF2B5EF4-FFF2-40B4-BE49-F238E27FC236}">
                  <a16:creationId xmlns:a16="http://schemas.microsoft.com/office/drawing/2014/main" id="{48295560-BDF0-4E47-939D-D6FD28C67AB4}"/>
                </a:ext>
              </a:extLst>
            </p:cNvPr>
            <p:cNvSpPr/>
            <p:nvPr/>
          </p:nvSpPr>
          <p:spPr>
            <a:xfrm>
              <a:off x="9683740" y="4568814"/>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D3B8C36-BFDB-D141-8C06-227F269DEB8F}"/>
                </a:ext>
              </a:extLst>
            </p:cNvPr>
            <p:cNvCxnSpPr>
              <a:cxnSpLocks/>
            </p:cNvCxnSpPr>
            <p:nvPr/>
          </p:nvCxnSpPr>
          <p:spPr>
            <a:xfrm>
              <a:off x="8233022" y="3952313"/>
              <a:ext cx="2122894" cy="403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82873D25-6AB1-5745-9EAA-ADF5B2FC1683}"/>
                </a:ext>
              </a:extLst>
            </p:cNvPr>
            <p:cNvSpPr txBox="1"/>
            <p:nvPr/>
          </p:nvSpPr>
          <p:spPr>
            <a:xfrm>
              <a:off x="9311709" y="4248115"/>
              <a:ext cx="404804"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1</a:t>
              </a:r>
              <a:endParaRPr lang="en-US" sz="1400" baseline="-25000" dirty="0">
                <a:solidFill>
                  <a:srgbClr val="000000"/>
                </a:solidFill>
                <a:latin typeface="Calibri"/>
                <a:ea typeface="Calibri"/>
                <a:cs typeface="Calibri"/>
                <a:sym typeface="Calibri"/>
              </a:endParaRPr>
            </a:p>
          </p:txBody>
        </p:sp>
        <p:grpSp>
          <p:nvGrpSpPr>
            <p:cNvPr id="12" name="Group 209">
              <a:extLst>
                <a:ext uri="{FF2B5EF4-FFF2-40B4-BE49-F238E27FC236}">
                  <a16:creationId xmlns:a16="http://schemas.microsoft.com/office/drawing/2014/main" id="{B3090C1D-DB7C-DB49-9671-A40CD83287D2}"/>
                </a:ext>
              </a:extLst>
            </p:cNvPr>
            <p:cNvGrpSpPr>
              <a:grpSpLocks/>
            </p:cNvGrpSpPr>
            <p:nvPr/>
          </p:nvGrpSpPr>
          <p:grpSpPr bwMode="auto">
            <a:xfrm>
              <a:off x="10245316" y="4602338"/>
              <a:ext cx="184684" cy="629109"/>
              <a:chOff x="3935" y="1728"/>
              <a:chExt cx="96" cy="480"/>
            </a:xfrm>
          </p:grpSpPr>
          <p:sp>
            <p:nvSpPr>
              <p:cNvPr id="51" name="Arc 59">
                <a:extLst>
                  <a:ext uri="{FF2B5EF4-FFF2-40B4-BE49-F238E27FC236}">
                    <a16:creationId xmlns:a16="http://schemas.microsoft.com/office/drawing/2014/main" id="{B0C9A675-73EA-2943-A377-CDCB9FCF551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Arc 60">
                <a:extLst>
                  <a:ext uri="{FF2B5EF4-FFF2-40B4-BE49-F238E27FC236}">
                    <a16:creationId xmlns:a16="http://schemas.microsoft.com/office/drawing/2014/main" id="{C8BC64AA-2AC0-6440-AF68-F30D7FB23225}"/>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Arc 61">
                <a:extLst>
                  <a:ext uri="{FF2B5EF4-FFF2-40B4-BE49-F238E27FC236}">
                    <a16:creationId xmlns:a16="http://schemas.microsoft.com/office/drawing/2014/main" id="{FBFA269C-0964-C449-A04B-9D03064B79F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Arc 62">
                <a:extLst>
                  <a:ext uri="{FF2B5EF4-FFF2-40B4-BE49-F238E27FC236}">
                    <a16:creationId xmlns:a16="http://schemas.microsoft.com/office/drawing/2014/main" id="{89191D94-F2CD-4C4C-9EED-322C757687A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Line 63">
                <a:extLst>
                  <a:ext uri="{FF2B5EF4-FFF2-40B4-BE49-F238E27FC236}">
                    <a16:creationId xmlns:a16="http://schemas.microsoft.com/office/drawing/2014/main" id="{31000F68-F67D-BF4D-95E6-EFD9B0A14E4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4">
                <a:extLst>
                  <a:ext uri="{FF2B5EF4-FFF2-40B4-BE49-F238E27FC236}">
                    <a16:creationId xmlns:a16="http://schemas.microsoft.com/office/drawing/2014/main" id="{92B9C50C-2B85-334E-8423-04266D6C86F7}"/>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Arc 65">
                <a:extLst>
                  <a:ext uri="{FF2B5EF4-FFF2-40B4-BE49-F238E27FC236}">
                    <a16:creationId xmlns:a16="http://schemas.microsoft.com/office/drawing/2014/main" id="{89132D17-9D4E-8C46-8DF3-38BD7AF42FC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Arc 66">
                <a:extLst>
                  <a:ext uri="{FF2B5EF4-FFF2-40B4-BE49-F238E27FC236}">
                    <a16:creationId xmlns:a16="http://schemas.microsoft.com/office/drawing/2014/main" id="{4CD9B003-50B4-8747-B23B-E75603EEE8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Arc 67">
                <a:extLst>
                  <a:ext uri="{FF2B5EF4-FFF2-40B4-BE49-F238E27FC236}">
                    <a16:creationId xmlns:a16="http://schemas.microsoft.com/office/drawing/2014/main" id="{0C0F618B-F5BB-8740-B084-032D2A112F1D}"/>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 name="Arc 68">
                <a:extLst>
                  <a:ext uri="{FF2B5EF4-FFF2-40B4-BE49-F238E27FC236}">
                    <a16:creationId xmlns:a16="http://schemas.microsoft.com/office/drawing/2014/main" id="{7EFC246A-7890-D349-8302-99E396BDA2B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Arc 69">
                <a:extLst>
                  <a:ext uri="{FF2B5EF4-FFF2-40B4-BE49-F238E27FC236}">
                    <a16:creationId xmlns:a16="http://schemas.microsoft.com/office/drawing/2014/main" id="{8D1B6397-4C67-C04C-952F-7A4E0AEBAD90}"/>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Arc 70">
                <a:extLst>
                  <a:ext uri="{FF2B5EF4-FFF2-40B4-BE49-F238E27FC236}">
                    <a16:creationId xmlns:a16="http://schemas.microsoft.com/office/drawing/2014/main" id="{3CBED106-805E-6F4A-B4B5-F54704F7A5B2}"/>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 name="Arc 71">
                <a:extLst>
                  <a:ext uri="{FF2B5EF4-FFF2-40B4-BE49-F238E27FC236}">
                    <a16:creationId xmlns:a16="http://schemas.microsoft.com/office/drawing/2014/main" id="{74E18992-C1ED-A84E-9F54-D6F4B0CB31E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3" name="Freeform 12">
              <a:extLst>
                <a:ext uri="{FF2B5EF4-FFF2-40B4-BE49-F238E27FC236}">
                  <a16:creationId xmlns:a16="http://schemas.microsoft.com/office/drawing/2014/main" id="{0D1B43D0-D1D8-5A4F-9106-084CD221D398}"/>
                </a:ext>
              </a:extLst>
            </p:cNvPr>
            <p:cNvSpPr>
              <a:spLocks noChangeAspect="1"/>
            </p:cNvSpPr>
            <p:nvPr/>
          </p:nvSpPr>
          <p:spPr bwMode="auto">
            <a:xfrm>
              <a:off x="10735287" y="4602338"/>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4" name="Group 210">
              <a:extLst>
                <a:ext uri="{FF2B5EF4-FFF2-40B4-BE49-F238E27FC236}">
                  <a16:creationId xmlns:a16="http://schemas.microsoft.com/office/drawing/2014/main" id="{ADC366F5-FD3D-4E40-9F7F-96903892A66F}"/>
                </a:ext>
              </a:extLst>
            </p:cNvPr>
            <p:cNvGrpSpPr>
              <a:grpSpLocks/>
            </p:cNvGrpSpPr>
            <p:nvPr/>
          </p:nvGrpSpPr>
          <p:grpSpPr bwMode="auto">
            <a:xfrm>
              <a:off x="9607567" y="4100121"/>
              <a:ext cx="243692" cy="662879"/>
              <a:chOff x="3216" y="1728"/>
              <a:chExt cx="192" cy="480"/>
            </a:xfrm>
          </p:grpSpPr>
          <p:sp>
            <p:nvSpPr>
              <p:cNvPr id="46" name="Line 8">
                <a:extLst>
                  <a:ext uri="{FF2B5EF4-FFF2-40B4-BE49-F238E27FC236}">
                    <a16:creationId xmlns:a16="http://schemas.microsoft.com/office/drawing/2014/main" id="{324CBC81-8EC7-8444-86C1-E9291C301EC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
                <a:extLst>
                  <a:ext uri="{FF2B5EF4-FFF2-40B4-BE49-F238E27FC236}">
                    <a16:creationId xmlns:a16="http://schemas.microsoft.com/office/drawing/2014/main" id="{56B05D31-9D0C-1042-9360-E4957228DA8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
                <a:extLst>
                  <a:ext uri="{FF2B5EF4-FFF2-40B4-BE49-F238E27FC236}">
                    <a16:creationId xmlns:a16="http://schemas.microsoft.com/office/drawing/2014/main" id="{71652F1A-CE0C-E94E-8F64-6173C8950C9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1">
                <a:extLst>
                  <a:ext uri="{FF2B5EF4-FFF2-40B4-BE49-F238E27FC236}">
                    <a16:creationId xmlns:a16="http://schemas.microsoft.com/office/drawing/2014/main" id="{46FEC791-C87B-4F47-8AA6-D99A45261B9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210">
              <a:extLst>
                <a:ext uri="{FF2B5EF4-FFF2-40B4-BE49-F238E27FC236}">
                  <a16:creationId xmlns:a16="http://schemas.microsoft.com/office/drawing/2014/main" id="{6C96007D-AE13-3B4B-AE59-EFFB96D1E1E4}"/>
                </a:ext>
              </a:extLst>
            </p:cNvPr>
            <p:cNvGrpSpPr>
              <a:grpSpLocks/>
            </p:cNvGrpSpPr>
            <p:nvPr/>
          </p:nvGrpSpPr>
          <p:grpSpPr bwMode="auto">
            <a:xfrm>
              <a:off x="9596891" y="4480038"/>
              <a:ext cx="243692" cy="662879"/>
              <a:chOff x="3216" y="1728"/>
              <a:chExt cx="192" cy="480"/>
            </a:xfrm>
          </p:grpSpPr>
          <p:sp>
            <p:nvSpPr>
              <p:cNvPr id="42" name="Line 8">
                <a:extLst>
                  <a:ext uri="{FF2B5EF4-FFF2-40B4-BE49-F238E27FC236}">
                    <a16:creationId xmlns:a16="http://schemas.microsoft.com/office/drawing/2014/main" id="{CBC564BA-567E-5F4D-915A-BA6F0558508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
                <a:extLst>
                  <a:ext uri="{FF2B5EF4-FFF2-40B4-BE49-F238E27FC236}">
                    <a16:creationId xmlns:a16="http://schemas.microsoft.com/office/drawing/2014/main" id="{C5C145D0-4BFD-7240-946E-B3EF8982129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
                <a:extLst>
                  <a:ext uri="{FF2B5EF4-FFF2-40B4-BE49-F238E27FC236}">
                    <a16:creationId xmlns:a16="http://schemas.microsoft.com/office/drawing/2014/main" id="{FBBF8D56-7F57-D54E-9DEB-61C97BF70BD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1">
                <a:extLst>
                  <a:ext uri="{FF2B5EF4-FFF2-40B4-BE49-F238E27FC236}">
                    <a16:creationId xmlns:a16="http://schemas.microsoft.com/office/drawing/2014/main" id="{AAD073A9-195C-A746-86F4-960178DCE7F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7" name="Straight Connector 16">
              <a:extLst>
                <a:ext uri="{FF2B5EF4-FFF2-40B4-BE49-F238E27FC236}">
                  <a16:creationId xmlns:a16="http://schemas.microsoft.com/office/drawing/2014/main" id="{1CE98F00-3EC4-774A-8EAF-375BEE1FB43A}"/>
                </a:ext>
              </a:extLst>
            </p:cNvPr>
            <p:cNvCxnSpPr>
              <a:cxnSpLocks/>
            </p:cNvCxnSpPr>
            <p:nvPr/>
          </p:nvCxnSpPr>
          <p:spPr>
            <a:xfrm>
              <a:off x="10808891" y="3022992"/>
              <a:ext cx="0" cy="79545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8" name="Oval 17">
              <a:extLst>
                <a:ext uri="{FF2B5EF4-FFF2-40B4-BE49-F238E27FC236}">
                  <a16:creationId xmlns:a16="http://schemas.microsoft.com/office/drawing/2014/main" id="{840E7EDB-55AF-6B44-A2F9-BFDD056018F2}"/>
                </a:ext>
              </a:extLst>
            </p:cNvPr>
            <p:cNvSpPr/>
            <p:nvPr/>
          </p:nvSpPr>
          <p:spPr>
            <a:xfrm>
              <a:off x="10773633" y="3009822"/>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66870F-3F68-014D-89A2-B57A57703DE8}"/>
                </a:ext>
              </a:extLst>
            </p:cNvPr>
            <p:cNvCxnSpPr>
              <a:cxnSpLocks/>
            </p:cNvCxnSpPr>
            <p:nvPr/>
          </p:nvCxnSpPr>
          <p:spPr>
            <a:xfrm>
              <a:off x="9732610" y="3962388"/>
              <a:ext cx="0" cy="42198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12AE4F2-EDB7-3140-B258-93AF4F02380C}"/>
                </a:ext>
              </a:extLst>
            </p:cNvPr>
            <p:cNvCxnSpPr>
              <a:cxnSpLocks/>
            </p:cNvCxnSpPr>
            <p:nvPr/>
          </p:nvCxnSpPr>
          <p:spPr>
            <a:xfrm>
              <a:off x="9735839" y="4603320"/>
              <a:ext cx="1071478"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5BEC367-8788-BC40-8D55-0F6C03342219}"/>
                </a:ext>
              </a:extLst>
            </p:cNvPr>
            <p:cNvSpPr txBox="1"/>
            <p:nvPr/>
          </p:nvSpPr>
          <p:spPr>
            <a:xfrm>
              <a:off x="9298718" y="4677405"/>
              <a:ext cx="29574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2</a:t>
              </a:r>
              <a:r>
                <a:rPr lang="en-US" sz="1400" dirty="0">
                  <a:solidFill>
                    <a:srgbClr val="000000"/>
                  </a:solidFill>
                </a:rPr>
                <a:t> </a:t>
              </a:r>
              <a:endParaRPr lang="en-US" sz="1400" dirty="0">
                <a:solidFill>
                  <a:srgbClr val="000000"/>
                </a:solidFill>
                <a:latin typeface="Calibri"/>
                <a:ea typeface="Calibri"/>
                <a:cs typeface="Calibri"/>
                <a:sym typeface="Calibri"/>
              </a:endParaRPr>
            </a:p>
          </p:txBody>
        </p:sp>
        <p:sp>
          <p:nvSpPr>
            <p:cNvPr id="22" name="TextBox 21">
              <a:extLst>
                <a:ext uri="{FF2B5EF4-FFF2-40B4-BE49-F238E27FC236}">
                  <a16:creationId xmlns:a16="http://schemas.microsoft.com/office/drawing/2014/main" id="{455AACDB-3426-EE41-ACCD-2F9393AC18B1}"/>
                </a:ext>
              </a:extLst>
            </p:cNvPr>
            <p:cNvSpPr txBox="1"/>
            <p:nvPr/>
          </p:nvSpPr>
          <p:spPr>
            <a:xfrm>
              <a:off x="9844847" y="4888784"/>
              <a:ext cx="46075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RFC</a:t>
              </a:r>
              <a:endParaRPr lang="en-US" sz="1400" dirty="0">
                <a:solidFill>
                  <a:srgbClr val="000000"/>
                </a:solidFill>
                <a:latin typeface="Calibri"/>
                <a:ea typeface="Calibri"/>
                <a:cs typeface="Calibri"/>
                <a:sym typeface="Calibri"/>
              </a:endParaRPr>
            </a:p>
          </p:txBody>
        </p:sp>
        <p:cxnSp>
          <p:nvCxnSpPr>
            <p:cNvPr id="23" name="Straight Connector 22">
              <a:extLst>
                <a:ext uri="{FF2B5EF4-FFF2-40B4-BE49-F238E27FC236}">
                  <a16:creationId xmlns:a16="http://schemas.microsoft.com/office/drawing/2014/main" id="{21BCBD4C-4EBB-6B4E-843D-C176A5CD6284}"/>
                </a:ext>
              </a:extLst>
            </p:cNvPr>
            <p:cNvCxnSpPr>
              <a:cxnSpLocks/>
            </p:cNvCxnSpPr>
            <p:nvPr/>
          </p:nvCxnSpPr>
          <p:spPr>
            <a:xfrm>
              <a:off x="8252788" y="5233655"/>
              <a:ext cx="256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993EE13D-AA9B-BE4F-A658-EA9D125F08DA}"/>
                </a:ext>
              </a:extLst>
            </p:cNvPr>
            <p:cNvSpPr/>
            <p:nvPr/>
          </p:nvSpPr>
          <p:spPr>
            <a:xfrm>
              <a:off x="9685849" y="3917101"/>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59F74BF-8138-1841-AB86-5AD72F3062B1}"/>
                </a:ext>
              </a:extLst>
            </p:cNvPr>
            <p:cNvGrpSpPr/>
            <p:nvPr/>
          </p:nvGrpSpPr>
          <p:grpSpPr>
            <a:xfrm>
              <a:off x="10175090" y="3730960"/>
              <a:ext cx="636738" cy="451791"/>
              <a:chOff x="2940494" y="1205493"/>
              <a:chExt cx="796405" cy="519348"/>
            </a:xfrm>
          </p:grpSpPr>
          <p:sp>
            <p:nvSpPr>
              <p:cNvPr id="36" name="Oval 35">
                <a:extLst>
                  <a:ext uri="{FF2B5EF4-FFF2-40B4-BE49-F238E27FC236}">
                    <a16:creationId xmlns:a16="http://schemas.microsoft.com/office/drawing/2014/main" id="{8225431C-47C7-E044-AA6C-A20E0BFF33BC}"/>
                  </a:ext>
                </a:extLst>
              </p:cNvPr>
              <p:cNvSpPr/>
              <p:nvPr/>
            </p:nvSpPr>
            <p:spPr>
              <a:xfrm>
                <a:off x="3104707"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37" name="Straight Connector 36">
                <a:extLst>
                  <a:ext uri="{FF2B5EF4-FFF2-40B4-BE49-F238E27FC236}">
                    <a16:creationId xmlns:a16="http://schemas.microsoft.com/office/drawing/2014/main" id="{6EDE6D6B-F6CC-D14D-AB5B-07ED93386993}"/>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26779D5-7A88-BD48-929A-25E28560F74F}"/>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C2161591-4047-254B-AC92-26E79A2B6FF2}"/>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5AA200C2-EE93-0D4F-8870-3943BE954CB4}"/>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ADD2652-131C-6943-B56A-C1E2CB94E098}"/>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26" name="Group 210">
              <a:extLst>
                <a:ext uri="{FF2B5EF4-FFF2-40B4-BE49-F238E27FC236}">
                  <a16:creationId xmlns:a16="http://schemas.microsoft.com/office/drawing/2014/main" id="{EC39E36F-520D-8E48-AE56-C184B6AAC3C7}"/>
                </a:ext>
              </a:extLst>
            </p:cNvPr>
            <p:cNvGrpSpPr>
              <a:grpSpLocks/>
            </p:cNvGrpSpPr>
            <p:nvPr/>
          </p:nvGrpSpPr>
          <p:grpSpPr bwMode="auto">
            <a:xfrm>
              <a:off x="8129109" y="4581760"/>
              <a:ext cx="243692" cy="662879"/>
              <a:chOff x="3216" y="1728"/>
              <a:chExt cx="192" cy="480"/>
            </a:xfrm>
          </p:grpSpPr>
          <p:sp>
            <p:nvSpPr>
              <p:cNvPr id="32" name="Line 8">
                <a:extLst>
                  <a:ext uri="{FF2B5EF4-FFF2-40B4-BE49-F238E27FC236}">
                    <a16:creationId xmlns:a16="http://schemas.microsoft.com/office/drawing/2014/main" id="{7912A985-EB55-DD4C-B7D3-AC230A9D1DD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
                <a:extLst>
                  <a:ext uri="{FF2B5EF4-FFF2-40B4-BE49-F238E27FC236}">
                    <a16:creationId xmlns:a16="http://schemas.microsoft.com/office/drawing/2014/main" id="{461C829C-074F-0C44-8B2F-5B40DFD623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
                <a:extLst>
                  <a:ext uri="{FF2B5EF4-FFF2-40B4-BE49-F238E27FC236}">
                    <a16:creationId xmlns:a16="http://schemas.microsoft.com/office/drawing/2014/main" id="{D68BA51B-689A-D24A-897F-D758A7A1473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1">
                <a:extLst>
                  <a:ext uri="{FF2B5EF4-FFF2-40B4-BE49-F238E27FC236}">
                    <a16:creationId xmlns:a16="http://schemas.microsoft.com/office/drawing/2014/main" id="{00DCE1FE-6E48-E248-AF83-620D4C1B6C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TextBox 26">
              <a:extLst>
                <a:ext uri="{FF2B5EF4-FFF2-40B4-BE49-F238E27FC236}">
                  <a16:creationId xmlns:a16="http://schemas.microsoft.com/office/drawing/2014/main" id="{3A2E2F01-5185-2B48-BB23-924C138D67E5}"/>
                </a:ext>
              </a:extLst>
            </p:cNvPr>
            <p:cNvSpPr txBox="1"/>
            <p:nvPr/>
          </p:nvSpPr>
          <p:spPr>
            <a:xfrm>
              <a:off x="7829203" y="4746306"/>
              <a:ext cx="34759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C</a:t>
              </a:r>
              <a:r>
                <a:rPr lang="en-US" sz="1600" baseline="-25000" dirty="0">
                  <a:solidFill>
                    <a:srgbClr val="000000"/>
                  </a:solidFill>
                </a:rPr>
                <a:t>3</a:t>
              </a:r>
              <a:endParaRPr lang="en-US" sz="1600" baseline="-25000" dirty="0">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F9B5792D-5201-1D4E-953D-1E82871234CA}"/>
                </a:ext>
              </a:extLst>
            </p:cNvPr>
            <p:cNvCxnSpPr>
              <a:cxnSpLocks/>
            </p:cNvCxnSpPr>
            <p:nvPr/>
          </p:nvCxnSpPr>
          <p:spPr>
            <a:xfrm>
              <a:off x="8708096" y="4697671"/>
              <a:ext cx="0" cy="528877"/>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9" name="Oval 28">
              <a:extLst>
                <a:ext uri="{FF2B5EF4-FFF2-40B4-BE49-F238E27FC236}">
                  <a16:creationId xmlns:a16="http://schemas.microsoft.com/office/drawing/2014/main" id="{8F121D98-FCBF-2146-9120-62E1D535B478}"/>
                </a:ext>
              </a:extLst>
            </p:cNvPr>
            <p:cNvSpPr/>
            <p:nvPr/>
          </p:nvSpPr>
          <p:spPr>
            <a:xfrm>
              <a:off x="10760439" y="4564440"/>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F233CA-EBEA-094D-8321-CD8EE31DF5A7}"/>
                </a:ext>
              </a:extLst>
            </p:cNvPr>
            <p:cNvSpPr txBox="1"/>
            <p:nvPr/>
          </p:nvSpPr>
          <p:spPr>
            <a:xfrm>
              <a:off x="10938979" y="4787568"/>
              <a:ext cx="1619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dirty="0">
                  <a:solidFill>
                    <a:srgbClr val="000000"/>
                  </a:solidFill>
                </a:rPr>
                <a:t>R</a:t>
              </a:r>
              <a:endParaRPr lang="en-US" baseline="-25000" dirty="0">
                <a:solidFill>
                  <a:srgbClr val="000000"/>
                </a:solidFill>
                <a:latin typeface="Calibri"/>
                <a:ea typeface="Calibri"/>
                <a:cs typeface="Calibri"/>
                <a:sym typeface="Calibri"/>
              </a:endParaRPr>
            </a:p>
          </p:txBody>
        </p:sp>
        <p:sp>
          <p:nvSpPr>
            <p:cNvPr id="31" name="Oval 30">
              <a:extLst>
                <a:ext uri="{FF2B5EF4-FFF2-40B4-BE49-F238E27FC236}">
                  <a16:creationId xmlns:a16="http://schemas.microsoft.com/office/drawing/2014/main" id="{63C785B4-FC46-9F46-ABF5-7C72F4113AD8}"/>
                </a:ext>
              </a:extLst>
            </p:cNvPr>
            <p:cNvSpPr/>
            <p:nvPr/>
          </p:nvSpPr>
          <p:spPr>
            <a:xfrm>
              <a:off x="8208714" y="4581659"/>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D500959-D93C-C040-B8AC-DD2DF276987F}"/>
                </a:ext>
              </a:extLst>
            </p:cNvPr>
            <p:cNvSpPr txBox="1"/>
            <p:nvPr/>
          </p:nvSpPr>
          <p:spPr>
            <a:xfrm>
              <a:off x="10577063" y="2638117"/>
              <a:ext cx="55250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err="1">
                  <a:solidFill>
                    <a:srgbClr val="000000"/>
                  </a:solidFill>
                  <a:latin typeface="Calibri"/>
                  <a:ea typeface="Calibri"/>
                  <a:cs typeface="Calibri"/>
                  <a:sym typeface="Calibri"/>
                </a:rPr>
                <a:t>V</a:t>
              </a:r>
              <a:r>
                <a:rPr lang="en-US" sz="1600" baseline="-25000" dirty="0" err="1">
                  <a:solidFill>
                    <a:srgbClr val="000000"/>
                  </a:solidFill>
                  <a:latin typeface="Calibri"/>
                  <a:ea typeface="Calibri"/>
                  <a:cs typeface="Calibri"/>
                  <a:sym typeface="Calibri"/>
                </a:rPr>
                <a:t>dd</a:t>
              </a:r>
              <a:endParaRPr lang="en-US" sz="1600" baseline="-25000" dirty="0">
                <a:solidFill>
                  <a:srgbClr val="000000"/>
                </a:solidFill>
                <a:latin typeface="Calibri"/>
                <a:ea typeface="Calibri"/>
                <a:cs typeface="Calibri"/>
                <a:sym typeface="Calibri"/>
              </a:endParaRPr>
            </a:p>
          </p:txBody>
        </p:sp>
        <p:sp>
          <p:nvSpPr>
            <p:cNvPr id="72" name="Oval 71">
              <a:extLst>
                <a:ext uri="{FF2B5EF4-FFF2-40B4-BE49-F238E27FC236}">
                  <a16:creationId xmlns:a16="http://schemas.microsoft.com/office/drawing/2014/main" id="{B51EAE24-C2C4-9F4D-90FF-42F356566EEA}"/>
                </a:ext>
              </a:extLst>
            </p:cNvPr>
            <p:cNvSpPr/>
            <p:nvPr/>
          </p:nvSpPr>
          <p:spPr>
            <a:xfrm>
              <a:off x="10761695" y="5184803"/>
              <a:ext cx="73108" cy="7954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E2E8E58F-B485-A74B-9ACC-EA12F1DCC112}"/>
                </a:ext>
              </a:extLst>
            </p:cNvPr>
            <p:cNvCxnSpPr>
              <a:cxnSpLocks/>
            </p:cNvCxnSpPr>
            <p:nvPr/>
          </p:nvCxnSpPr>
          <p:spPr>
            <a:xfrm>
              <a:off x="10812610" y="4070908"/>
              <a:ext cx="0" cy="48172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099156DF-9C53-2D46-B039-89FD2E808A34}"/>
                </a:ext>
              </a:extLst>
            </p:cNvPr>
            <p:cNvCxnSpPr>
              <a:cxnSpLocks/>
            </p:cNvCxnSpPr>
            <p:nvPr/>
          </p:nvCxnSpPr>
          <p:spPr>
            <a:xfrm>
              <a:off x="9711781" y="5004134"/>
              <a:ext cx="0" cy="2442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18">
              <a:extLst>
                <a:ext uri="{FF2B5EF4-FFF2-40B4-BE49-F238E27FC236}">
                  <a16:creationId xmlns:a16="http://schemas.microsoft.com/office/drawing/2014/main" id="{E648FF16-5D7D-4A46-A6F5-C11CD8C6C4D9}"/>
                </a:ext>
              </a:extLst>
            </p:cNvPr>
            <p:cNvGrpSpPr>
              <a:grpSpLocks/>
            </p:cNvGrpSpPr>
            <p:nvPr/>
          </p:nvGrpSpPr>
          <p:grpSpPr bwMode="auto">
            <a:xfrm rot="10800000">
              <a:off x="8629958" y="3962386"/>
              <a:ext cx="152400" cy="762000"/>
              <a:chOff x="5280" y="1200"/>
              <a:chExt cx="96" cy="480"/>
            </a:xfrm>
          </p:grpSpPr>
          <p:sp>
            <p:nvSpPr>
              <p:cNvPr id="77" name="Line 106">
                <a:extLst>
                  <a:ext uri="{FF2B5EF4-FFF2-40B4-BE49-F238E27FC236}">
                    <a16:creationId xmlns:a16="http://schemas.microsoft.com/office/drawing/2014/main" id="{6822727C-2D8D-B144-8997-EEF88ECCC0C3}"/>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7">
                <a:extLst>
                  <a:ext uri="{FF2B5EF4-FFF2-40B4-BE49-F238E27FC236}">
                    <a16:creationId xmlns:a16="http://schemas.microsoft.com/office/drawing/2014/main" id="{2FB9220A-3027-6742-B2FA-C4CBBDBAF92B}"/>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108">
                <a:extLst>
                  <a:ext uri="{FF2B5EF4-FFF2-40B4-BE49-F238E27FC236}">
                    <a16:creationId xmlns:a16="http://schemas.microsoft.com/office/drawing/2014/main" id="{CA902C28-399D-6544-8334-337640E18312}"/>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80" name="Line 109">
                <a:extLst>
                  <a:ext uri="{FF2B5EF4-FFF2-40B4-BE49-F238E27FC236}">
                    <a16:creationId xmlns:a16="http://schemas.microsoft.com/office/drawing/2014/main" id="{F60C2A39-47BE-F047-BED1-1B48F510697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8" name="Group 209">
              <a:extLst>
                <a:ext uri="{FF2B5EF4-FFF2-40B4-BE49-F238E27FC236}">
                  <a16:creationId xmlns:a16="http://schemas.microsoft.com/office/drawing/2014/main" id="{84E913EB-40EE-FA47-B037-1E97A872D232}"/>
                </a:ext>
              </a:extLst>
            </p:cNvPr>
            <p:cNvGrpSpPr>
              <a:grpSpLocks/>
            </p:cNvGrpSpPr>
            <p:nvPr/>
          </p:nvGrpSpPr>
          <p:grpSpPr bwMode="auto">
            <a:xfrm>
              <a:off x="8152899" y="3952261"/>
              <a:ext cx="184684" cy="629109"/>
              <a:chOff x="3935" y="1728"/>
              <a:chExt cx="96" cy="480"/>
            </a:xfrm>
          </p:grpSpPr>
          <p:sp>
            <p:nvSpPr>
              <p:cNvPr id="99" name="Arc 59">
                <a:extLst>
                  <a:ext uri="{FF2B5EF4-FFF2-40B4-BE49-F238E27FC236}">
                    <a16:creationId xmlns:a16="http://schemas.microsoft.com/office/drawing/2014/main" id="{CA98D669-CCA8-E64B-BAD8-7AD6A048FCC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0">
                <a:extLst>
                  <a:ext uri="{FF2B5EF4-FFF2-40B4-BE49-F238E27FC236}">
                    <a16:creationId xmlns:a16="http://schemas.microsoft.com/office/drawing/2014/main" id="{519FBCDC-DEA5-C94F-88EB-F0CBB5BDD5BF}"/>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1">
                <a:extLst>
                  <a:ext uri="{FF2B5EF4-FFF2-40B4-BE49-F238E27FC236}">
                    <a16:creationId xmlns:a16="http://schemas.microsoft.com/office/drawing/2014/main" id="{C3F44A18-4353-1044-B88D-07CCF00A031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Arc 62">
                <a:extLst>
                  <a:ext uri="{FF2B5EF4-FFF2-40B4-BE49-F238E27FC236}">
                    <a16:creationId xmlns:a16="http://schemas.microsoft.com/office/drawing/2014/main" id="{B585F4F7-4DF7-0749-A864-20456B9A569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Line 63">
                <a:extLst>
                  <a:ext uri="{FF2B5EF4-FFF2-40B4-BE49-F238E27FC236}">
                    <a16:creationId xmlns:a16="http://schemas.microsoft.com/office/drawing/2014/main" id="{E1831680-54A6-864C-89B4-6B4D81402AAF}"/>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64">
                <a:extLst>
                  <a:ext uri="{FF2B5EF4-FFF2-40B4-BE49-F238E27FC236}">
                    <a16:creationId xmlns:a16="http://schemas.microsoft.com/office/drawing/2014/main" id="{01B498E5-5F06-0F4B-8121-5271A1A2381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Arc 65">
                <a:extLst>
                  <a:ext uri="{FF2B5EF4-FFF2-40B4-BE49-F238E27FC236}">
                    <a16:creationId xmlns:a16="http://schemas.microsoft.com/office/drawing/2014/main" id="{D878C591-431B-C045-919E-2BBD13EBAFA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6">
                <a:extLst>
                  <a:ext uri="{FF2B5EF4-FFF2-40B4-BE49-F238E27FC236}">
                    <a16:creationId xmlns:a16="http://schemas.microsoft.com/office/drawing/2014/main" id="{3ACBECD7-34D8-2847-9EA5-04511E3F269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7">
                <a:extLst>
                  <a:ext uri="{FF2B5EF4-FFF2-40B4-BE49-F238E27FC236}">
                    <a16:creationId xmlns:a16="http://schemas.microsoft.com/office/drawing/2014/main" id="{C941D764-9829-C747-9104-76F05549E50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8">
                <a:extLst>
                  <a:ext uri="{FF2B5EF4-FFF2-40B4-BE49-F238E27FC236}">
                    <a16:creationId xmlns:a16="http://schemas.microsoft.com/office/drawing/2014/main" id="{08E8293D-1918-DE4D-9E4C-84E7BBEDB21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69">
                <a:extLst>
                  <a:ext uri="{FF2B5EF4-FFF2-40B4-BE49-F238E27FC236}">
                    <a16:creationId xmlns:a16="http://schemas.microsoft.com/office/drawing/2014/main" id="{7492CC85-2EC2-2446-8378-4E762514C062}"/>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0">
                <a:extLst>
                  <a:ext uri="{FF2B5EF4-FFF2-40B4-BE49-F238E27FC236}">
                    <a16:creationId xmlns:a16="http://schemas.microsoft.com/office/drawing/2014/main" id="{7A37F755-92C4-A346-AA73-A82D164FBC2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Arc 71">
                <a:extLst>
                  <a:ext uri="{FF2B5EF4-FFF2-40B4-BE49-F238E27FC236}">
                    <a16:creationId xmlns:a16="http://schemas.microsoft.com/office/drawing/2014/main" id="{C950C75E-D04A-E942-B98F-BB127A741347}"/>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14" name="Freeform 113">
              <a:extLst>
                <a:ext uri="{FF2B5EF4-FFF2-40B4-BE49-F238E27FC236}">
                  <a16:creationId xmlns:a16="http://schemas.microsoft.com/office/drawing/2014/main" id="{608EF35C-8377-974D-B865-708B02879076}"/>
                </a:ext>
              </a:extLst>
            </p:cNvPr>
            <p:cNvSpPr>
              <a:spLocks noChangeAspect="1"/>
            </p:cNvSpPr>
            <p:nvPr/>
          </p:nvSpPr>
          <p:spPr bwMode="auto">
            <a:xfrm>
              <a:off x="9046460" y="3950635"/>
              <a:ext cx="121846" cy="662879"/>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8" name="Straight Connector 117">
              <a:extLst>
                <a:ext uri="{FF2B5EF4-FFF2-40B4-BE49-F238E27FC236}">
                  <a16:creationId xmlns:a16="http://schemas.microsoft.com/office/drawing/2014/main" id="{0C82993E-0464-F245-A094-B3CA066BF2CB}"/>
                </a:ext>
              </a:extLst>
            </p:cNvPr>
            <p:cNvCxnSpPr>
              <a:cxnSpLocks/>
            </p:cNvCxnSpPr>
            <p:nvPr/>
          </p:nvCxnSpPr>
          <p:spPr>
            <a:xfrm>
              <a:off x="9108245" y="4526323"/>
              <a:ext cx="0" cy="71669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TextBox 119">
              <a:extLst>
                <a:ext uri="{FF2B5EF4-FFF2-40B4-BE49-F238E27FC236}">
                  <a16:creationId xmlns:a16="http://schemas.microsoft.com/office/drawing/2014/main" id="{E1842A77-0451-BC43-9DF9-3322E0D33ABF}"/>
                </a:ext>
              </a:extLst>
            </p:cNvPr>
            <p:cNvSpPr txBox="1"/>
            <p:nvPr/>
          </p:nvSpPr>
          <p:spPr>
            <a:xfrm>
              <a:off x="9580486" y="3520439"/>
              <a:ext cx="359987"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latin typeface="Calibri"/>
                  <a:ea typeface="Calibri"/>
                  <a:cs typeface="Calibri"/>
                  <a:sym typeface="Calibri"/>
                </a:rPr>
                <a:t>V</a:t>
              </a:r>
              <a:r>
                <a:rPr lang="en-US" sz="1600" baseline="-25000" dirty="0">
                  <a:solidFill>
                    <a:srgbClr val="000000"/>
                  </a:solidFill>
                  <a:latin typeface="Calibri"/>
                  <a:ea typeface="Calibri"/>
                  <a:cs typeface="Calibri"/>
                  <a:sym typeface="Calibri"/>
                </a:rPr>
                <a:t>g</a:t>
              </a:r>
            </a:p>
          </p:txBody>
        </p:sp>
      </p:grpSp>
    </p:spTree>
    <p:extLst>
      <p:ext uri="{BB962C8B-B14F-4D97-AF65-F5344CB8AC3E}">
        <p14:creationId xmlns:p14="http://schemas.microsoft.com/office/powerpoint/2010/main" val="1028858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01882" y="123321"/>
            <a:ext cx="11174680"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27: Gain limiting</a:t>
            </a:r>
            <a:endParaRPr sz="2000" dirty="0">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331F67-F7D0-754C-9B60-59BD56902535}"/>
                  </a:ext>
                </a:extLst>
              </p:cNvPr>
              <p:cNvSpPr txBox="1"/>
              <p:nvPr/>
            </p:nvSpPr>
            <p:spPr>
              <a:xfrm>
                <a:off x="999008" y="1837741"/>
                <a:ext cx="10509820" cy="456267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457200" indent="-457200" hangingPunct="0">
                  <a:buFont typeface="+mj-lt"/>
                  <a:buAutoNum type="arabicPeriod"/>
                </a:pPr>
                <a:r>
                  <a:rPr lang="en-US" sz="2000" dirty="0">
                    <a:solidFill>
                      <a:srgbClr val="000000"/>
                    </a:solidFill>
                    <a:sym typeface="Calibri"/>
                  </a:rPr>
                  <a:t>Measure the voltage, V, on R</a:t>
                </a:r>
                <a:r>
                  <a:rPr lang="en-US" sz="2000" baseline="-25000" dirty="0">
                    <a:solidFill>
                      <a:srgbClr val="000000"/>
                    </a:solidFill>
                    <a:sym typeface="Calibri"/>
                  </a:rPr>
                  <a:t>23</a:t>
                </a:r>
              </a:p>
              <a:p>
                <a:pPr marL="457200" indent="-457200" hangingPunct="0">
                  <a:buFont typeface="+mj-lt"/>
                  <a:buAutoNum type="arabicPeriod"/>
                </a:pPr>
                <a:r>
                  <a:rPr lang="en-US" sz="2000" dirty="0">
                    <a:solidFill>
                      <a:srgbClr val="000000"/>
                    </a:solidFill>
                    <a:sym typeface="Calibri"/>
                  </a:rPr>
                  <a:t>In deriving the oscillation condition, we neglected the inductor resistance and drain source resistance,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0" smtClean="0">
                        <a:solidFill>
                          <a:srgbClr val="000000"/>
                        </a:solidFill>
                        <a:latin typeface="Cambria Math" panose="02040503050406030204" pitchFamily="18" charset="0"/>
                        <a:sym typeface="Calibri"/>
                      </a:rPr>
                      <m:t>.</m:t>
                    </m:r>
                  </m:oMath>
                </a14:m>
                <a:r>
                  <a:rPr lang="en-US" sz="2000" dirty="0">
                    <a:solidFill>
                      <a:srgbClr val="000000"/>
                    </a:solidFill>
                    <a:sym typeface="Calibri"/>
                  </a:rPr>
                  <a:t>  How does this affect the conditions?  L</a:t>
                </a:r>
                <a:r>
                  <a:rPr lang="en-US" sz="2000" baseline="-25000" dirty="0">
                    <a:solidFill>
                      <a:srgbClr val="000000"/>
                    </a:solidFill>
                    <a:sym typeface="Calibri"/>
                  </a:rPr>
                  <a:t>9</a:t>
                </a:r>
                <a:r>
                  <a:rPr lang="en-US" sz="2000" dirty="0">
                    <a:solidFill>
                      <a:srgbClr val="000000"/>
                    </a:solidFill>
                    <a:sym typeface="Calibri"/>
                  </a:rPr>
                  <a:t> has a Q of 250 and </a:t>
                </a:r>
                <a14:m>
                  <m:oMath xmlns:m="http://schemas.openxmlformats.org/officeDocument/2006/math">
                    <m:sSub>
                      <m:sSubPr>
                        <m:ctrlPr>
                          <a:rPr lang="en-US" sz="200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𝑟</m:t>
                        </m:r>
                      </m:e>
                      <m:sub>
                        <m:r>
                          <a:rPr lang="en-US" sz="2000" b="0" i="1" smtClean="0">
                            <a:solidFill>
                              <a:srgbClr val="000000"/>
                            </a:solidFill>
                            <a:latin typeface="Cambria Math" panose="02040503050406030204" pitchFamily="18" charset="0"/>
                            <a:sym typeface="Calibri"/>
                          </a:rPr>
                          <m:t>𝑑</m:t>
                        </m:r>
                      </m:sub>
                    </m:sSub>
                    <m:r>
                      <a:rPr lang="en-US" sz="2000" b="0" i="1" smtClean="0">
                        <a:solidFill>
                          <a:srgbClr val="000000"/>
                        </a:solidFill>
                        <a:latin typeface="Cambria Math" panose="02040503050406030204" pitchFamily="18" charset="0"/>
                        <a:sym typeface="Calibri"/>
                      </a:rPr>
                      <m:t>=5</m:t>
                    </m:r>
                    <m:r>
                      <a:rPr lang="en-US" sz="2000" b="0" i="1" smtClean="0">
                        <a:solidFill>
                          <a:srgbClr val="000000"/>
                        </a:solidFill>
                        <a:latin typeface="Cambria Math" panose="02040503050406030204" pitchFamily="18" charset="0"/>
                        <a:sym typeface="Calibri"/>
                      </a:rPr>
                      <m:t>𝑘</m:t>
                    </m:r>
                    <m:r>
                      <m:rPr>
                        <m:sty m:val="p"/>
                      </m:rPr>
                      <a:rPr lang="el-GR" sz="2000" b="0" i="1" smtClean="0">
                        <a:solidFill>
                          <a:srgbClr val="000000"/>
                        </a:solidFill>
                        <a:latin typeface="Cambria Math" panose="02040503050406030204" pitchFamily="18" charset="0"/>
                        <a:ea typeface="Cambria Math" panose="02040503050406030204" pitchFamily="18" charset="0"/>
                        <a:sym typeface="Calibri"/>
                      </a:rPr>
                      <m:t>Ω</m:t>
                    </m:r>
                  </m:oMath>
                </a14:m>
                <a:r>
                  <a:rPr lang="en-US" sz="2000" dirty="0">
                    <a:solidFill>
                      <a:srgbClr val="000000"/>
                    </a:solidFill>
                    <a:sym typeface="Calibri"/>
                  </a:rPr>
                  <a:t>, now what is the predicted V?</a:t>
                </a:r>
              </a:p>
              <a:p>
                <a:pPr marL="457200" indent="-457200" hangingPunct="0">
                  <a:buFont typeface="+mj-lt"/>
                  <a:buAutoNum type="arabicPeriod"/>
                </a:pPr>
                <a:r>
                  <a:rPr lang="en-US" sz="2000" dirty="0">
                    <a:solidFill>
                      <a:srgbClr val="000000"/>
                    </a:solidFill>
                    <a:sym typeface="Calibri"/>
                  </a:rPr>
                  <a:t>Calculate the loss ratio </a:t>
                </a:r>
                <a14:m>
                  <m:oMath xmlns:m="http://schemas.openxmlformats.org/officeDocument/2006/math">
                    <m:r>
                      <a:rPr lang="en-US" sz="2000" b="0" i="1" smtClean="0">
                        <a:solidFill>
                          <a:srgbClr val="000000"/>
                        </a:solidFill>
                        <a:latin typeface="Cambria Math" panose="02040503050406030204" pitchFamily="18" charset="0"/>
                        <a:sym typeface="Calibri"/>
                      </a:rPr>
                      <m:t>|</m:t>
                    </m:r>
                    <m:f>
                      <m:fPr>
                        <m:ctrlPr>
                          <a:rPr lang="en-US" sz="2000" b="0" i="1" smtClean="0">
                            <a:solidFill>
                              <a:srgbClr val="000000"/>
                            </a:solidFill>
                            <a:latin typeface="Cambria Math" panose="02040503050406030204" pitchFamily="18" charset="0"/>
                            <a:sym typeface="Calibri"/>
                          </a:rPr>
                        </m:ctrlPr>
                      </m:fPr>
                      <m:num>
                        <m:r>
                          <a:rPr lang="en-US" sz="2000" b="0" i="1" smtClean="0">
                            <a:solidFill>
                              <a:srgbClr val="000000"/>
                            </a:solidFill>
                            <a:latin typeface="Cambria Math" panose="02040503050406030204" pitchFamily="18" charset="0"/>
                            <a:sym typeface="Calibri"/>
                          </a:rPr>
                          <m:t>𝑉</m:t>
                        </m:r>
                      </m:num>
                      <m:den>
                        <m:sSub>
                          <m:sSubPr>
                            <m:ctrlPr>
                              <a:rPr lang="en-US" sz="2000" b="0" i="1" smtClean="0">
                                <a:solidFill>
                                  <a:srgbClr val="000000"/>
                                </a:solidFill>
                                <a:latin typeface="Cambria Math" panose="02040503050406030204" pitchFamily="18" charset="0"/>
                                <a:sym typeface="Calibri"/>
                              </a:rPr>
                            </m:ctrlPr>
                          </m:sSubPr>
                          <m:e>
                            <m:r>
                              <a:rPr lang="en-US" sz="2000" b="0" i="1" smtClean="0">
                                <a:solidFill>
                                  <a:srgbClr val="000000"/>
                                </a:solidFill>
                                <a:latin typeface="Cambria Math" panose="02040503050406030204" pitchFamily="18" charset="0"/>
                                <a:sym typeface="Calibri"/>
                              </a:rPr>
                              <m:t>𝑉</m:t>
                            </m:r>
                          </m:e>
                          <m:sub>
                            <m:r>
                              <a:rPr lang="en-US" sz="2000" b="0" i="1" smtClean="0">
                                <a:solidFill>
                                  <a:srgbClr val="000000"/>
                                </a:solidFill>
                                <a:latin typeface="Cambria Math" panose="02040503050406030204" pitchFamily="18" charset="0"/>
                                <a:sym typeface="Calibri"/>
                              </a:rPr>
                              <m:t>𝑖</m:t>
                            </m:r>
                          </m:sub>
                        </m:sSub>
                      </m:den>
                    </m:f>
                    <m:r>
                      <a:rPr lang="en-US" sz="2000" b="0" i="1" smtClean="0">
                        <a:solidFill>
                          <a:srgbClr val="000000"/>
                        </a:solidFill>
                        <a:latin typeface="Cambria Math" panose="02040503050406030204" pitchFamily="18" charset="0"/>
                        <a:sym typeface="Calibri"/>
                      </a:rPr>
                      <m:t>|</m:t>
                    </m:r>
                  </m:oMath>
                </a14:m>
                <a:r>
                  <a:rPr lang="en-US" sz="2000" dirty="0">
                    <a:solidFill>
                      <a:srgbClr val="000000"/>
                    </a:solidFill>
                    <a:sym typeface="Calibri"/>
                  </a:rPr>
                  <a:t>.</a:t>
                </a:r>
              </a:p>
              <a:p>
                <a:pPr marL="457200" indent="-457200" hangingPunct="0">
                  <a:buFont typeface="+mj-lt"/>
                  <a:buAutoNum type="arabicPeriod"/>
                </a:pPr>
                <a:r>
                  <a:rPr lang="en-US" sz="2000" dirty="0">
                    <a:solidFill>
                      <a:srgbClr val="000000"/>
                    </a:solidFill>
                    <a:sym typeface="Calibri"/>
                  </a:rPr>
                  <a:t>Measure the temperature dependence of the VFO.</a:t>
                </a:r>
              </a:p>
              <a:p>
                <a:pPr marL="457200" indent="-457200" hangingPunct="0">
                  <a:buFont typeface="+mj-lt"/>
                  <a:buAutoNum type="arabicPeriod"/>
                </a:pPr>
                <a:r>
                  <a:rPr lang="en-US" sz="2000" dirty="0">
                    <a:solidFill>
                      <a:srgbClr val="000000"/>
                    </a:solidFill>
                    <a:sym typeface="Calibri"/>
                  </a:rPr>
                  <a:t>How much does the temperature have to change to cause a 100Hz shift?</a:t>
                </a:r>
              </a:p>
              <a:p>
                <a:pPr marL="457200" indent="-457200" hangingPunct="0">
                  <a:buFont typeface="+mj-lt"/>
                  <a:buAutoNum type="arabicPeriod"/>
                </a:pPr>
                <a:r>
                  <a:rPr lang="en-US" sz="2000" dirty="0">
                    <a:solidFill>
                      <a:srgbClr val="000000"/>
                    </a:solidFill>
                    <a:sym typeface="Calibri"/>
                  </a:rPr>
                  <a:t>What is the oscillation change if we remove one turn of the inductor?</a:t>
                </a:r>
              </a:p>
              <a:p>
                <a:pPr marL="457200" indent="-457200" hangingPunct="0">
                  <a:buFont typeface="+mj-lt"/>
                  <a:buAutoNum type="arabicPeriod"/>
                </a:pPr>
                <a:r>
                  <a:rPr lang="en-US" sz="2000" dirty="0">
                    <a:solidFill>
                      <a:srgbClr val="000000"/>
                    </a:solidFill>
                    <a:sym typeface="Calibri"/>
                  </a:rPr>
                  <a:t>What is the RIT tuning range?</a:t>
                </a:r>
              </a:p>
              <a:p>
                <a:pPr hangingPunct="0"/>
                <a:endParaRPr lang="en-US" sz="2000" dirty="0">
                  <a:solidFill>
                    <a:srgbClr val="000000"/>
                  </a:solidFill>
                  <a:sym typeface="Calibri"/>
                </a:endParaRPr>
              </a:p>
            </p:txBody>
          </p:sp>
        </mc:Choice>
        <mc:Fallback xmlns="">
          <p:sp>
            <p:nvSpPr>
              <p:cNvPr id="10" name="TextBox 9">
                <a:extLst>
                  <a:ext uri="{FF2B5EF4-FFF2-40B4-BE49-F238E27FC236}">
                    <a16:creationId xmlns:a16="http://schemas.microsoft.com/office/drawing/2014/main" id="{51331F67-F7D0-754C-9B60-59BD56902535}"/>
                  </a:ext>
                </a:extLst>
              </p:cNvPr>
              <p:cNvSpPr txBox="1">
                <a:spLocks noRot="1" noChangeAspect="1" noMove="1" noResize="1" noEditPoints="1" noAdjustHandles="1" noChangeArrowheads="1" noChangeShapeType="1" noTextEdit="1"/>
              </p:cNvSpPr>
              <p:nvPr/>
            </p:nvSpPr>
            <p:spPr>
              <a:xfrm>
                <a:off x="999008" y="1837741"/>
                <a:ext cx="10509820" cy="4562672"/>
              </a:xfrm>
              <a:prstGeom prst="rect">
                <a:avLst/>
              </a:prstGeom>
              <a:blipFill>
                <a:blip r:embed="rId3"/>
                <a:stretch>
                  <a:fillRect l="-965" t="-554" r="-121"/>
                </a:stretch>
              </a:blipFill>
              <a:ln w="12700" cap="flat">
                <a:noFill/>
                <a:miter lim="400000"/>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E9BD940-D742-3E42-AEA4-F8F78162A39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91</a:t>
            </a:fld>
            <a:endParaRPr lang="en-US" dirty="0">
              <a:solidFill>
                <a:schemeClr val="tx1"/>
              </a:solidFill>
            </a:endParaRPr>
          </a:p>
        </p:txBody>
      </p:sp>
    </p:spTree>
    <p:extLst>
      <p:ext uri="{BB962C8B-B14F-4D97-AF65-F5344CB8AC3E}">
        <p14:creationId xmlns:p14="http://schemas.microsoft.com/office/powerpoint/2010/main" val="416808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62" name="TextBox 61">
            <a:extLst>
              <a:ext uri="{FF2B5EF4-FFF2-40B4-BE49-F238E27FC236}">
                <a16:creationId xmlns:a16="http://schemas.microsoft.com/office/drawing/2014/main" id="{3873609E-5820-9C44-AC6E-8C3AAC0AA9CB}"/>
              </a:ext>
            </a:extLst>
          </p:cNvPr>
          <p:cNvSpPr txBox="1"/>
          <p:nvPr/>
        </p:nvSpPr>
        <p:spPr>
          <a:xfrm>
            <a:off x="185530" y="155731"/>
            <a:ext cx="11529391" cy="769441"/>
          </a:xfrm>
          <a:prstGeom prst="rect">
            <a:avLst/>
          </a:prstGeom>
          <a:noFill/>
        </p:spPr>
        <p:txBody>
          <a:bodyPr wrap="square" rtlCol="0">
            <a:spAutoFit/>
          </a:bodyPr>
          <a:lstStyle/>
          <a:p>
            <a:pPr algn="ctr"/>
            <a:r>
              <a:rPr lang="en-US" sz="4400" dirty="0">
                <a:latin typeface="+mj-lt"/>
              </a:rPr>
              <a:t>Gain limiting</a:t>
            </a:r>
          </a:p>
        </p:txBody>
      </p:sp>
      <p:sp>
        <p:nvSpPr>
          <p:cNvPr id="15" name="TextBox 14">
            <a:extLst>
              <a:ext uri="{FF2B5EF4-FFF2-40B4-BE49-F238E27FC236}">
                <a16:creationId xmlns:a16="http://schemas.microsoft.com/office/drawing/2014/main" id="{34EE796B-9DCB-DE41-AEA4-31CBF97794EF}"/>
              </a:ext>
            </a:extLst>
          </p:cNvPr>
          <p:cNvSpPr txBox="1"/>
          <p:nvPr/>
        </p:nvSpPr>
        <p:spPr>
          <a:xfrm>
            <a:off x="472108" y="1413172"/>
            <a:ext cx="11529391" cy="49911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457200" indent="-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p:sp>
        <p:nvSpPr>
          <p:cNvPr id="3" name="Slide Number Placeholder 2">
            <a:extLst>
              <a:ext uri="{FF2B5EF4-FFF2-40B4-BE49-F238E27FC236}">
                <a16:creationId xmlns:a16="http://schemas.microsoft.com/office/drawing/2014/main" id="{6826992A-7B64-6440-A560-83BE3668A105}"/>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92</a:t>
            </a:fld>
            <a:endParaRPr lang="en-US" dirty="0">
              <a:solidFill>
                <a:schemeClr val="tx1"/>
              </a:solidFill>
            </a:endParaRPr>
          </a:p>
        </p:txBody>
      </p:sp>
    </p:spTree>
    <p:extLst>
      <p:ext uri="{BB962C8B-B14F-4D97-AF65-F5344CB8AC3E}">
        <p14:creationId xmlns:p14="http://schemas.microsoft.com/office/powerpoint/2010/main" val="130421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90024" y="124904"/>
            <a:ext cx="11566535" cy="698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28: Norcal RF Mixer</a:t>
            </a:r>
            <a:endParaRPr sz="4400" dirty="0">
              <a:latin typeface="+mj-lt"/>
            </a:endParaRPr>
          </a:p>
        </p:txBody>
      </p:sp>
      <p:sp>
        <p:nvSpPr>
          <p:cNvPr id="2" name="Slide Number Placeholder 1">
            <a:extLst>
              <a:ext uri="{FF2B5EF4-FFF2-40B4-BE49-F238E27FC236}">
                <a16:creationId xmlns:a16="http://schemas.microsoft.com/office/drawing/2014/main" id="{D93B5754-E239-444A-B194-E8872C7E327D}"/>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93</a:t>
            </a:fld>
            <a:endParaRPr lang="en-US" dirty="0">
              <a:solidFill>
                <a:schemeClr val="tx1"/>
              </a:solidFill>
            </a:endParaRPr>
          </a:p>
        </p:txBody>
      </p:sp>
      <mc:AlternateContent xmlns:mc="http://schemas.openxmlformats.org/markup-compatibility/2006">
        <mc:Choice xmlns:a14="http://schemas.microsoft.com/office/drawing/2010/main" Requires="a14">
          <p:sp>
            <p:nvSpPr>
              <p:cNvPr id="206" name="TextBox 205">
                <a:extLst>
                  <a:ext uri="{FF2B5EF4-FFF2-40B4-BE49-F238E27FC236}">
                    <a16:creationId xmlns:a16="http://schemas.microsoft.com/office/drawing/2014/main" id="{9C13EE98-760E-F848-A155-FC317117E574}"/>
                  </a:ext>
                </a:extLst>
              </p:cNvPr>
              <p:cNvSpPr txBox="1"/>
              <p:nvPr/>
            </p:nvSpPr>
            <p:spPr>
              <a:xfrm>
                <a:off x="310355" y="2012357"/>
                <a:ext cx="6127674" cy="36267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Measure conversion gain of the Mixer.</a:t>
                </a:r>
              </a:p>
              <a:p>
                <a:pPr marL="342900" indent="-342900" defTabSz="457200" hangingPunct="0">
                  <a:buFont typeface="+mj-lt"/>
                  <a:buAutoNum type="arabicPeriod"/>
                </a:pPr>
                <a:r>
                  <a:rPr lang="en-US" sz="2000" dirty="0">
                    <a:solidFill>
                      <a:srgbClr val="000000"/>
                    </a:solidFill>
                  </a:rPr>
                  <a:t>How much attenuation is provided by pot?</a:t>
                </a:r>
              </a:p>
              <a:p>
                <a:pPr marL="342900" indent="-342900" defTabSz="457200" hangingPunct="0">
                  <a:buFont typeface="+mj-lt"/>
                  <a:buAutoNum type="arabicPeriod"/>
                </a:pPr>
                <a:r>
                  <a:rPr lang="en-US" sz="2000" dirty="0">
                    <a:solidFill>
                      <a:srgbClr val="000000"/>
                    </a:solidFill>
                  </a:rPr>
                  <a:t>By how many dB is the image response suppressed.  Look at the spur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𝑓</m:t>
                        </m:r>
                      </m:e>
                      <m:sub>
                        <m:r>
                          <a:rPr lang="en-US" sz="200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5</m:t>
                        </m:r>
                      </m:sub>
                    </m:sSub>
                  </m:oMath>
                </a14:m>
                <a:endParaRPr lang="en-US" sz="2000" dirty="0">
                  <a:solidFill>
                    <a:srgbClr val="000000"/>
                  </a:solidFill>
                </a:endParaRP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p:sp>
            <p:nvSpPr>
              <p:cNvPr id="206" name="TextBox 205">
                <a:extLst>
                  <a:ext uri="{FF2B5EF4-FFF2-40B4-BE49-F238E27FC236}">
                    <a16:creationId xmlns:a16="http://schemas.microsoft.com/office/drawing/2014/main" id="{9C13EE98-760E-F848-A155-FC317117E574}"/>
                  </a:ext>
                </a:extLst>
              </p:cNvPr>
              <p:cNvSpPr txBox="1">
                <a:spLocks noRot="1" noChangeAspect="1" noMove="1" noResize="1" noEditPoints="1" noAdjustHandles="1" noChangeArrowheads="1" noChangeShapeType="1" noTextEdit="1"/>
              </p:cNvSpPr>
              <p:nvPr/>
            </p:nvSpPr>
            <p:spPr>
              <a:xfrm>
                <a:off x="310355" y="2012357"/>
                <a:ext cx="6127674" cy="3626719"/>
              </a:xfrm>
              <a:prstGeom prst="rect">
                <a:avLst/>
              </a:prstGeom>
              <a:blipFill>
                <a:blip r:embed="rId3"/>
                <a:stretch>
                  <a:fillRect l="-1863" t="-697"/>
                </a:stretch>
              </a:blipFill>
              <a:ln w="12700" cap="flat">
                <a:noFill/>
                <a:miter lim="400000"/>
              </a:ln>
              <a:effec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C3EF73D4-70A8-6449-BF87-7576996A0E13}"/>
              </a:ext>
            </a:extLst>
          </p:cNvPr>
          <p:cNvGrpSpPr/>
          <p:nvPr/>
        </p:nvGrpSpPr>
        <p:grpSpPr>
          <a:xfrm>
            <a:off x="6979114" y="1379457"/>
            <a:ext cx="4753748" cy="4303568"/>
            <a:chOff x="6665611" y="1604498"/>
            <a:chExt cx="4753748" cy="4303568"/>
          </a:xfrm>
        </p:grpSpPr>
        <p:sp>
          <p:nvSpPr>
            <p:cNvPr id="16" name="Shape 51">
              <a:extLst>
                <a:ext uri="{FF2B5EF4-FFF2-40B4-BE49-F238E27FC236}">
                  <a16:creationId xmlns:a16="http://schemas.microsoft.com/office/drawing/2014/main" id="{10404F25-08D0-244C-97AB-7AE443B32835}"/>
                </a:ext>
              </a:extLst>
            </p:cNvPr>
            <p:cNvSpPr/>
            <p:nvPr/>
          </p:nvSpPr>
          <p:spPr>
            <a:xfrm>
              <a:off x="9368555" y="2129676"/>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74213E29-CB6A-EB48-AF5E-AC3DCC9AF564}"/>
                </a:ext>
              </a:extLst>
            </p:cNvPr>
            <p:cNvSpPr/>
            <p:nvPr/>
          </p:nvSpPr>
          <p:spPr>
            <a:xfrm>
              <a:off x="9076371" y="2384814"/>
              <a:ext cx="1127382" cy="1616607"/>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94CE5C09-A8FA-9C45-8275-8BECFCE55455}"/>
                </a:ext>
              </a:extLst>
            </p:cNvPr>
            <p:cNvSpPr txBox="1"/>
            <p:nvPr/>
          </p:nvSpPr>
          <p:spPr>
            <a:xfrm>
              <a:off x="9151450" y="2378209"/>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F663AF69-8438-7F4C-9FF5-32C9EBF048B4}"/>
                </a:ext>
              </a:extLst>
            </p:cNvPr>
            <p:cNvSpPr txBox="1"/>
            <p:nvPr/>
          </p:nvSpPr>
          <p:spPr>
            <a:xfrm>
              <a:off x="9157879" y="2798846"/>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EAE5E5A0-C118-DC41-977F-45D273A5CDB6}"/>
                </a:ext>
              </a:extLst>
            </p:cNvPr>
            <p:cNvSpPr txBox="1"/>
            <p:nvPr/>
          </p:nvSpPr>
          <p:spPr>
            <a:xfrm>
              <a:off x="9163174" y="3163520"/>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8E4062FF-909A-4545-A807-6CE27D1FD5D9}"/>
                </a:ext>
              </a:extLst>
            </p:cNvPr>
            <p:cNvSpPr txBox="1"/>
            <p:nvPr/>
          </p:nvSpPr>
          <p:spPr>
            <a:xfrm>
              <a:off x="9151450" y="364608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2461FA0E-8BA8-014C-9156-D8F3DA402185}"/>
                </a:ext>
              </a:extLst>
            </p:cNvPr>
            <p:cNvSpPr txBox="1"/>
            <p:nvPr/>
          </p:nvSpPr>
          <p:spPr>
            <a:xfrm>
              <a:off x="9388419" y="236732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5909D45-06F1-9C42-9EF6-EE2D3F986DD2}"/>
                </a:ext>
              </a:extLst>
            </p:cNvPr>
            <p:cNvSpPr txBox="1"/>
            <p:nvPr/>
          </p:nvSpPr>
          <p:spPr>
            <a:xfrm>
              <a:off x="9378372" y="275530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4E404E2-54CE-294B-AD94-1C7DC36AD753}"/>
                </a:ext>
              </a:extLst>
            </p:cNvPr>
            <p:cNvSpPr txBox="1"/>
            <p:nvPr/>
          </p:nvSpPr>
          <p:spPr>
            <a:xfrm>
              <a:off x="9400144" y="3011121"/>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D0586E45-6886-7D4D-B072-76F08FE73FAB}"/>
                </a:ext>
              </a:extLst>
            </p:cNvPr>
            <p:cNvSpPr txBox="1"/>
            <p:nvPr/>
          </p:nvSpPr>
          <p:spPr>
            <a:xfrm>
              <a:off x="9388418" y="36678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34" name="Group 210">
              <a:extLst>
                <a:ext uri="{FF2B5EF4-FFF2-40B4-BE49-F238E27FC236}">
                  <a16:creationId xmlns:a16="http://schemas.microsoft.com/office/drawing/2014/main" id="{94653238-1601-1644-9F7F-75014A756602}"/>
                </a:ext>
              </a:extLst>
            </p:cNvPr>
            <p:cNvGrpSpPr>
              <a:grpSpLocks/>
            </p:cNvGrpSpPr>
            <p:nvPr/>
          </p:nvGrpSpPr>
          <p:grpSpPr bwMode="auto">
            <a:xfrm>
              <a:off x="11114169" y="2521210"/>
              <a:ext cx="304800" cy="762000"/>
              <a:chOff x="3216" y="1728"/>
              <a:chExt cx="192" cy="480"/>
            </a:xfrm>
          </p:grpSpPr>
          <p:sp>
            <p:nvSpPr>
              <p:cNvPr id="35" name="Line 8">
                <a:extLst>
                  <a:ext uri="{FF2B5EF4-FFF2-40B4-BE49-F238E27FC236}">
                    <a16:creationId xmlns:a16="http://schemas.microsoft.com/office/drawing/2014/main" id="{7BBA4001-C0B1-E644-94EE-1EA13ED3690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837E9D2C-6756-914C-AF48-4F3339A39C2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1291DA1E-65EA-6846-BA4B-32E9E0598DD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79AF9ACB-3B13-FD48-AEC7-37093C74F6F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50E9681B-C6BF-9E41-9677-C8BCA0347039}"/>
                </a:ext>
              </a:extLst>
            </p:cNvPr>
            <p:cNvSpPr txBox="1"/>
            <p:nvPr/>
          </p:nvSpPr>
          <p:spPr>
            <a:xfrm>
              <a:off x="10627379" y="2487903"/>
              <a:ext cx="52724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47nF</a:t>
              </a:r>
            </a:p>
          </p:txBody>
        </p:sp>
        <p:cxnSp>
          <p:nvCxnSpPr>
            <p:cNvPr id="40" name="Straight Connector 39">
              <a:extLst>
                <a:ext uri="{FF2B5EF4-FFF2-40B4-BE49-F238E27FC236}">
                  <a16:creationId xmlns:a16="http://schemas.microsoft.com/office/drawing/2014/main" id="{AF10EDD0-837C-F14F-9E2D-C842C6805C1C}"/>
                </a:ext>
              </a:extLst>
            </p:cNvPr>
            <p:cNvCxnSpPr>
              <a:cxnSpLocks/>
            </p:cNvCxnSpPr>
            <p:nvPr/>
          </p:nvCxnSpPr>
          <p:spPr>
            <a:xfrm flipV="1">
              <a:off x="8128734" y="2942708"/>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09EAB83B-D994-FD41-97E3-A62013F9AD07}"/>
                </a:ext>
              </a:extLst>
            </p:cNvPr>
            <p:cNvGrpSpPr>
              <a:grpSpLocks/>
            </p:cNvGrpSpPr>
            <p:nvPr/>
          </p:nvGrpSpPr>
          <p:grpSpPr bwMode="auto">
            <a:xfrm>
              <a:off x="7977384" y="3650674"/>
              <a:ext cx="304800" cy="381000"/>
              <a:chOff x="4272" y="3072"/>
              <a:chExt cx="192" cy="240"/>
            </a:xfrm>
          </p:grpSpPr>
          <p:sp>
            <p:nvSpPr>
              <p:cNvPr id="42" name="Line 99">
                <a:extLst>
                  <a:ext uri="{FF2B5EF4-FFF2-40B4-BE49-F238E27FC236}">
                    <a16:creationId xmlns:a16="http://schemas.microsoft.com/office/drawing/2014/main" id="{D0B9A531-B384-5A48-A4FC-B5826EBE0E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101A232E-28E3-C64A-AA21-B231406FBEE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7DCA7BED-2292-CF48-BBB3-42E2452E93A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450098DA-2096-4E49-9741-E864F52A451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B1CB41B9-3760-7D46-B72B-B398FE46A41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42E6A89-C992-954D-B59C-7964B912A1E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C746E7FD-A7F5-6646-B69A-3CC565D62B18}"/>
                </a:ext>
              </a:extLst>
            </p:cNvPr>
            <p:cNvCxnSpPr>
              <a:cxnSpLocks/>
            </p:cNvCxnSpPr>
            <p:nvPr/>
          </p:nvCxnSpPr>
          <p:spPr>
            <a:xfrm>
              <a:off x="8667044" y="32885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569398C5-EE2F-354D-BE78-C4C108405D88}"/>
                </a:ext>
              </a:extLst>
            </p:cNvPr>
            <p:cNvGrpSpPr>
              <a:grpSpLocks/>
            </p:cNvGrpSpPr>
            <p:nvPr/>
          </p:nvGrpSpPr>
          <p:grpSpPr bwMode="auto">
            <a:xfrm>
              <a:off x="8521477" y="3282186"/>
              <a:ext cx="304800" cy="381000"/>
              <a:chOff x="4272" y="3072"/>
              <a:chExt cx="192" cy="240"/>
            </a:xfrm>
          </p:grpSpPr>
          <p:sp>
            <p:nvSpPr>
              <p:cNvPr id="51" name="Line 99">
                <a:extLst>
                  <a:ext uri="{FF2B5EF4-FFF2-40B4-BE49-F238E27FC236}">
                    <a16:creationId xmlns:a16="http://schemas.microsoft.com/office/drawing/2014/main" id="{5D4BEEDB-F902-974A-83F3-E72CB5A9FCB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DFA7C889-F46F-8F44-9584-91DFA2589B9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6FF10113-1BB6-8A47-ACE6-B1D31EFA3C0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73467D0-C29A-6443-BA0D-C230A98B01B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566EE66E-21EB-F54D-9D85-F40DC47A4429}"/>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B9EFCB72-0296-7A48-AF23-9E1D092B8E4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411D93E5-76E2-424D-A02E-E618E9F4209C}"/>
                </a:ext>
              </a:extLst>
            </p:cNvPr>
            <p:cNvGrpSpPr>
              <a:grpSpLocks/>
            </p:cNvGrpSpPr>
            <p:nvPr/>
          </p:nvGrpSpPr>
          <p:grpSpPr bwMode="auto">
            <a:xfrm rot="5400000">
              <a:off x="8526826" y="2129002"/>
              <a:ext cx="304800" cy="762000"/>
              <a:chOff x="3216" y="1728"/>
              <a:chExt cx="192" cy="480"/>
            </a:xfrm>
          </p:grpSpPr>
          <p:sp>
            <p:nvSpPr>
              <p:cNvPr id="63" name="Line 8">
                <a:extLst>
                  <a:ext uri="{FF2B5EF4-FFF2-40B4-BE49-F238E27FC236}">
                    <a16:creationId xmlns:a16="http://schemas.microsoft.com/office/drawing/2014/main" id="{B491B67B-D6F6-AA45-9FA4-7AFA114DC9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9F6C9EAB-73B9-EE49-81D6-50ED2211BE2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1E7923AF-03AF-4A4A-B870-A0753581C9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7EECF5FB-C86B-EB46-9EFE-54F84C81457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AB2A51FE-3F8A-C74A-AA44-986BA4B147DF}"/>
                </a:ext>
              </a:extLst>
            </p:cNvPr>
            <p:cNvCxnSpPr>
              <a:cxnSpLocks/>
            </p:cNvCxnSpPr>
            <p:nvPr/>
          </p:nvCxnSpPr>
          <p:spPr>
            <a:xfrm>
              <a:off x="10178892" y="2536928"/>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C4C6429-6869-8C43-9885-CF7112009A34}"/>
                </a:ext>
              </a:extLst>
            </p:cNvPr>
            <p:cNvCxnSpPr>
              <a:cxnSpLocks/>
            </p:cNvCxnSpPr>
            <p:nvPr/>
          </p:nvCxnSpPr>
          <p:spPr>
            <a:xfrm>
              <a:off x="10570032" y="1998263"/>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5836EC7F-7A55-B046-900A-377206F24A43}"/>
                </a:ext>
              </a:extLst>
            </p:cNvPr>
            <p:cNvSpPr/>
            <p:nvPr/>
          </p:nvSpPr>
          <p:spPr>
            <a:xfrm>
              <a:off x="10519255" y="1963858"/>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7761AAC-A4BD-E54C-B498-41DCF656C615}"/>
                </a:ext>
              </a:extLst>
            </p:cNvPr>
            <p:cNvSpPr txBox="1"/>
            <p:nvPr/>
          </p:nvSpPr>
          <p:spPr>
            <a:xfrm flipH="1">
              <a:off x="10401568" y="1604498"/>
              <a:ext cx="44060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5F5F9BF8-92EF-754C-A5D1-02A874F74454}"/>
                </a:ext>
              </a:extLst>
            </p:cNvPr>
            <p:cNvCxnSpPr>
              <a:cxnSpLocks/>
            </p:cNvCxnSpPr>
            <p:nvPr/>
          </p:nvCxnSpPr>
          <p:spPr>
            <a:xfrm>
              <a:off x="8667044" y="383411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6E267675-3B5F-A640-9AA6-E167D7CB9E67}"/>
                </a:ext>
              </a:extLst>
            </p:cNvPr>
            <p:cNvCxnSpPr>
              <a:cxnSpLocks/>
            </p:cNvCxnSpPr>
            <p:nvPr/>
          </p:nvCxnSpPr>
          <p:spPr>
            <a:xfrm>
              <a:off x="10178894" y="3818488"/>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C7AE3407-5CD2-CA44-97EA-EFF1A7DF1A43}"/>
                </a:ext>
              </a:extLst>
            </p:cNvPr>
            <p:cNvGrpSpPr>
              <a:grpSpLocks/>
            </p:cNvGrpSpPr>
            <p:nvPr/>
          </p:nvGrpSpPr>
          <p:grpSpPr bwMode="auto">
            <a:xfrm>
              <a:off x="9775503" y="5400102"/>
              <a:ext cx="304800" cy="381000"/>
              <a:chOff x="4272" y="3072"/>
              <a:chExt cx="192" cy="240"/>
            </a:xfrm>
          </p:grpSpPr>
          <p:sp>
            <p:nvSpPr>
              <p:cNvPr id="77" name="Line 99">
                <a:extLst>
                  <a:ext uri="{FF2B5EF4-FFF2-40B4-BE49-F238E27FC236}">
                    <a16:creationId xmlns:a16="http://schemas.microsoft.com/office/drawing/2014/main" id="{A98CC43F-57BA-084A-B947-CDD6FA5EB77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B2F2EEBB-789E-7845-822F-A22E733CCE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C2F80B27-F285-6B44-87D3-02A10592072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56950EC8-EF03-9944-95E6-9B03D370FD8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AAC412EF-DDD9-3041-84B7-B5A907076FF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7645AAE9-7567-4D42-9031-AD2A4A37C98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E97EA0A3-E3E6-1344-9BC3-A4F13B778895}"/>
                </a:ext>
              </a:extLst>
            </p:cNvPr>
            <p:cNvCxnSpPr>
              <a:cxnSpLocks/>
            </p:cNvCxnSpPr>
            <p:nvPr/>
          </p:nvCxnSpPr>
          <p:spPr>
            <a:xfrm>
              <a:off x="9183463" y="511351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AED0BA5D-7028-E245-99E8-6E9AACEB3C4A}"/>
                </a:ext>
              </a:extLst>
            </p:cNvPr>
            <p:cNvCxnSpPr>
              <a:cxnSpLocks/>
            </p:cNvCxnSpPr>
            <p:nvPr/>
          </p:nvCxnSpPr>
          <p:spPr>
            <a:xfrm>
              <a:off x="10573390" y="3814637"/>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E063953C-F289-2D44-9DF5-3D19D591DFB9}"/>
                </a:ext>
              </a:extLst>
            </p:cNvPr>
            <p:cNvSpPr/>
            <p:nvPr/>
          </p:nvSpPr>
          <p:spPr>
            <a:xfrm>
              <a:off x="9138187" y="54500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1F94DEA-D7B9-394A-A593-0CAF272A8DA0}"/>
                </a:ext>
              </a:extLst>
            </p:cNvPr>
            <p:cNvSpPr txBox="1"/>
            <p:nvPr/>
          </p:nvSpPr>
          <p:spPr>
            <a:xfrm>
              <a:off x="8236111" y="3004469"/>
              <a:ext cx="53779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a:t>
              </a:r>
            </a:p>
            <a:p>
              <a:pPr defTabSz="457200" latinLnBrk="1" hangingPunct="0"/>
              <a:r>
                <a:rPr lang="en-US" sz="1400" dirty="0">
                  <a:solidFill>
                    <a:srgbClr val="000000"/>
                  </a:solidFill>
                </a:rPr>
                <a:t>10nF</a:t>
              </a:r>
            </a:p>
          </p:txBody>
        </p:sp>
        <p:sp>
          <p:nvSpPr>
            <p:cNvPr id="90" name="TextBox 89">
              <a:extLst>
                <a:ext uri="{FF2B5EF4-FFF2-40B4-BE49-F238E27FC236}">
                  <a16:creationId xmlns:a16="http://schemas.microsoft.com/office/drawing/2014/main" id="{C6DF5522-68DA-D74A-B166-899EED00078E}"/>
                </a:ext>
              </a:extLst>
            </p:cNvPr>
            <p:cNvSpPr txBox="1"/>
            <p:nvPr/>
          </p:nvSpPr>
          <p:spPr>
            <a:xfrm>
              <a:off x="8829331" y="560029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Filter</a:t>
              </a:r>
            </a:p>
          </p:txBody>
        </p:sp>
        <p:sp>
          <p:nvSpPr>
            <p:cNvPr id="93" name="Oval 92">
              <a:extLst>
                <a:ext uri="{FF2B5EF4-FFF2-40B4-BE49-F238E27FC236}">
                  <a16:creationId xmlns:a16="http://schemas.microsoft.com/office/drawing/2014/main" id="{68581FD6-0873-7C48-BCD9-888F22FD6F41}"/>
                </a:ext>
              </a:extLst>
            </p:cNvPr>
            <p:cNvSpPr/>
            <p:nvPr/>
          </p:nvSpPr>
          <p:spPr>
            <a:xfrm>
              <a:off x="6665611" y="24458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CECE70D-FA6C-4943-B1F1-8F5C4F82EFE6}"/>
                </a:ext>
              </a:extLst>
            </p:cNvPr>
            <p:cNvSpPr txBox="1"/>
            <p:nvPr/>
          </p:nvSpPr>
          <p:spPr>
            <a:xfrm>
              <a:off x="6683835" y="2720786"/>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2</a:t>
              </a:r>
            </a:p>
          </p:txBody>
        </p:sp>
        <p:cxnSp>
          <p:nvCxnSpPr>
            <p:cNvPr id="96" name="Straight Connector 95">
              <a:extLst>
                <a:ext uri="{FF2B5EF4-FFF2-40B4-BE49-F238E27FC236}">
                  <a16:creationId xmlns:a16="http://schemas.microsoft.com/office/drawing/2014/main" id="{F86E1587-1354-054E-BDF3-3ACD3C72C83F}"/>
                </a:ext>
              </a:extLst>
            </p:cNvPr>
            <p:cNvCxnSpPr>
              <a:cxnSpLocks/>
            </p:cNvCxnSpPr>
            <p:nvPr/>
          </p:nvCxnSpPr>
          <p:spPr>
            <a:xfrm>
              <a:off x="10154253" y="3366172"/>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7CF1F05C-99A3-2E48-A84B-3AD916673B6A}"/>
                </a:ext>
              </a:extLst>
            </p:cNvPr>
            <p:cNvSpPr/>
            <p:nvPr/>
          </p:nvSpPr>
          <p:spPr>
            <a:xfrm>
              <a:off x="10822690" y="331494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8" name="Group 222">
              <a:extLst>
                <a:ext uri="{FF2B5EF4-FFF2-40B4-BE49-F238E27FC236}">
                  <a16:creationId xmlns:a16="http://schemas.microsoft.com/office/drawing/2014/main" id="{CA5B7E5B-F55B-C44C-9AC3-EA6277D4BBC9}"/>
                </a:ext>
              </a:extLst>
            </p:cNvPr>
            <p:cNvGrpSpPr>
              <a:grpSpLocks/>
            </p:cNvGrpSpPr>
            <p:nvPr/>
          </p:nvGrpSpPr>
          <p:grpSpPr bwMode="auto">
            <a:xfrm>
              <a:off x="11114559" y="3096263"/>
              <a:ext cx="304800" cy="381000"/>
              <a:chOff x="4272" y="3072"/>
              <a:chExt cx="192" cy="240"/>
            </a:xfrm>
          </p:grpSpPr>
          <p:sp>
            <p:nvSpPr>
              <p:cNvPr id="119" name="Line 99">
                <a:extLst>
                  <a:ext uri="{FF2B5EF4-FFF2-40B4-BE49-F238E27FC236}">
                    <a16:creationId xmlns:a16="http://schemas.microsoft.com/office/drawing/2014/main" id="{6AB9D36D-664B-CB43-ADD7-549B1198A03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00">
                <a:extLst>
                  <a:ext uri="{FF2B5EF4-FFF2-40B4-BE49-F238E27FC236}">
                    <a16:creationId xmlns:a16="http://schemas.microsoft.com/office/drawing/2014/main" id="{449A9740-F501-7F4D-9345-36D0E23115A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01">
                <a:extLst>
                  <a:ext uri="{FF2B5EF4-FFF2-40B4-BE49-F238E27FC236}">
                    <a16:creationId xmlns:a16="http://schemas.microsoft.com/office/drawing/2014/main" id="{990067CE-711E-8F42-9C7A-177FA5D5E87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02">
                <a:extLst>
                  <a:ext uri="{FF2B5EF4-FFF2-40B4-BE49-F238E27FC236}">
                    <a16:creationId xmlns:a16="http://schemas.microsoft.com/office/drawing/2014/main" id="{7CD591CE-6349-F845-88CD-DD43F3766FBA}"/>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03">
                <a:extLst>
                  <a:ext uri="{FF2B5EF4-FFF2-40B4-BE49-F238E27FC236}">
                    <a16:creationId xmlns:a16="http://schemas.microsoft.com/office/drawing/2014/main" id="{ACAE57EB-DFFA-224F-9A85-D71A0722868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4">
                <a:extLst>
                  <a:ext uri="{FF2B5EF4-FFF2-40B4-BE49-F238E27FC236}">
                    <a16:creationId xmlns:a16="http://schemas.microsoft.com/office/drawing/2014/main" id="{E08F72C8-8335-1444-832B-59280E50BFE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5" name="TextBox 124">
              <a:extLst>
                <a:ext uri="{FF2B5EF4-FFF2-40B4-BE49-F238E27FC236}">
                  <a16:creationId xmlns:a16="http://schemas.microsoft.com/office/drawing/2014/main" id="{9D1895F2-7025-0246-806F-69404CA093AB}"/>
                </a:ext>
              </a:extLst>
            </p:cNvPr>
            <p:cNvSpPr txBox="1"/>
            <p:nvPr/>
          </p:nvSpPr>
          <p:spPr>
            <a:xfrm>
              <a:off x="10369155" y="3021631"/>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RX VFO</a:t>
              </a:r>
            </a:p>
          </p:txBody>
        </p:sp>
        <p:sp>
          <p:nvSpPr>
            <p:cNvPr id="126" name="TextBox 125">
              <a:extLst>
                <a:ext uri="{FF2B5EF4-FFF2-40B4-BE49-F238E27FC236}">
                  <a16:creationId xmlns:a16="http://schemas.microsoft.com/office/drawing/2014/main" id="{759806FC-5E52-E247-8D6E-09392E4ED310}"/>
                </a:ext>
              </a:extLst>
            </p:cNvPr>
            <p:cNvSpPr txBox="1"/>
            <p:nvPr/>
          </p:nvSpPr>
          <p:spPr>
            <a:xfrm>
              <a:off x="8514381" y="1841629"/>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4</a:t>
              </a:r>
            </a:p>
            <a:p>
              <a:pPr defTabSz="457200" latinLnBrk="1" hangingPunct="0"/>
              <a:r>
                <a:rPr lang="en-US" sz="1400" dirty="0">
                  <a:solidFill>
                    <a:srgbClr val="000000"/>
                  </a:solidFill>
                </a:rPr>
                <a:t>5pF</a:t>
              </a:r>
            </a:p>
          </p:txBody>
        </p:sp>
        <p:grpSp>
          <p:nvGrpSpPr>
            <p:cNvPr id="127" name="Group 210">
              <a:extLst>
                <a:ext uri="{FF2B5EF4-FFF2-40B4-BE49-F238E27FC236}">
                  <a16:creationId xmlns:a16="http://schemas.microsoft.com/office/drawing/2014/main" id="{1C4ECEE2-3343-8E4C-B8AB-E4AE3CDBB785}"/>
                </a:ext>
              </a:extLst>
            </p:cNvPr>
            <p:cNvGrpSpPr>
              <a:grpSpLocks/>
            </p:cNvGrpSpPr>
            <p:nvPr/>
          </p:nvGrpSpPr>
          <p:grpSpPr bwMode="auto">
            <a:xfrm>
              <a:off x="7980789" y="2938302"/>
              <a:ext cx="304800" cy="762000"/>
              <a:chOff x="3216" y="1728"/>
              <a:chExt cx="192" cy="480"/>
            </a:xfrm>
          </p:grpSpPr>
          <p:sp>
            <p:nvSpPr>
              <p:cNvPr id="128" name="Line 8">
                <a:extLst>
                  <a:ext uri="{FF2B5EF4-FFF2-40B4-BE49-F238E27FC236}">
                    <a16:creationId xmlns:a16="http://schemas.microsoft.com/office/drawing/2014/main" id="{9917D1BF-860F-C142-926A-CA1648416C0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9">
                <a:extLst>
                  <a:ext uri="{FF2B5EF4-FFF2-40B4-BE49-F238E27FC236}">
                    <a16:creationId xmlns:a16="http://schemas.microsoft.com/office/drawing/2014/main" id="{BD4B4127-62F4-FC4E-B18E-A9F0F53EDD7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0">
                <a:extLst>
                  <a:ext uri="{FF2B5EF4-FFF2-40B4-BE49-F238E27FC236}">
                    <a16:creationId xmlns:a16="http://schemas.microsoft.com/office/drawing/2014/main" id="{9D16C5DF-87D9-4949-B6E5-3CB11323C49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1">
                <a:extLst>
                  <a:ext uri="{FF2B5EF4-FFF2-40B4-BE49-F238E27FC236}">
                    <a16:creationId xmlns:a16="http://schemas.microsoft.com/office/drawing/2014/main" id="{FE971789-952D-AF4E-A198-C599F86041A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2" name="Group 210">
              <a:extLst>
                <a:ext uri="{FF2B5EF4-FFF2-40B4-BE49-F238E27FC236}">
                  <a16:creationId xmlns:a16="http://schemas.microsoft.com/office/drawing/2014/main" id="{D0B5ECA3-EFA3-DD4C-9D80-C4D570ACB3C6}"/>
                </a:ext>
              </a:extLst>
            </p:cNvPr>
            <p:cNvGrpSpPr>
              <a:grpSpLocks/>
            </p:cNvGrpSpPr>
            <p:nvPr/>
          </p:nvGrpSpPr>
          <p:grpSpPr bwMode="auto">
            <a:xfrm rot="5400000">
              <a:off x="9437809" y="3917913"/>
              <a:ext cx="304800" cy="762000"/>
              <a:chOff x="3216" y="1728"/>
              <a:chExt cx="192" cy="480"/>
            </a:xfrm>
          </p:grpSpPr>
          <p:sp>
            <p:nvSpPr>
              <p:cNvPr id="133" name="Line 8">
                <a:extLst>
                  <a:ext uri="{FF2B5EF4-FFF2-40B4-BE49-F238E27FC236}">
                    <a16:creationId xmlns:a16="http://schemas.microsoft.com/office/drawing/2014/main" id="{BA1D802D-4FAA-7441-80DB-4D30529BEB6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9">
                <a:extLst>
                  <a:ext uri="{FF2B5EF4-FFF2-40B4-BE49-F238E27FC236}">
                    <a16:creationId xmlns:a16="http://schemas.microsoft.com/office/drawing/2014/main" id="{9D5DA81F-B7AD-5648-BEBE-0845CE8134A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0">
                <a:extLst>
                  <a:ext uri="{FF2B5EF4-FFF2-40B4-BE49-F238E27FC236}">
                    <a16:creationId xmlns:a16="http://schemas.microsoft.com/office/drawing/2014/main" id="{B827AC3D-1433-DD44-8CF8-903D29A0959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1">
                <a:extLst>
                  <a:ext uri="{FF2B5EF4-FFF2-40B4-BE49-F238E27FC236}">
                    <a16:creationId xmlns:a16="http://schemas.microsoft.com/office/drawing/2014/main" id="{E114B762-5132-574B-87BC-3B6E434DB0E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7" name="Straight Connector 136">
              <a:extLst>
                <a:ext uri="{FF2B5EF4-FFF2-40B4-BE49-F238E27FC236}">
                  <a16:creationId xmlns:a16="http://schemas.microsoft.com/office/drawing/2014/main" id="{FE109BFA-296F-6248-9CE6-07A1C2D51613}"/>
                </a:ext>
              </a:extLst>
            </p:cNvPr>
            <p:cNvCxnSpPr>
              <a:cxnSpLocks/>
            </p:cNvCxnSpPr>
            <p:nvPr/>
          </p:nvCxnSpPr>
          <p:spPr>
            <a:xfrm>
              <a:off x="8673771" y="3819278"/>
              <a:ext cx="3533" cy="100584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6AB1A782-80DA-CB44-A383-15D52C8463F7}"/>
                </a:ext>
              </a:extLst>
            </p:cNvPr>
            <p:cNvCxnSpPr>
              <a:cxnSpLocks/>
            </p:cNvCxnSpPr>
            <p:nvPr/>
          </p:nvCxnSpPr>
          <p:spPr>
            <a:xfrm>
              <a:off x="9769770" y="4303141"/>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0" name="Straight Connector 139">
              <a:extLst>
                <a:ext uri="{FF2B5EF4-FFF2-40B4-BE49-F238E27FC236}">
                  <a16:creationId xmlns:a16="http://schemas.microsoft.com/office/drawing/2014/main" id="{39E761D5-A1DA-9842-80E3-242FC975E237}"/>
                </a:ext>
              </a:extLst>
            </p:cNvPr>
            <p:cNvCxnSpPr>
              <a:cxnSpLocks/>
            </p:cNvCxnSpPr>
            <p:nvPr/>
          </p:nvCxnSpPr>
          <p:spPr>
            <a:xfrm>
              <a:off x="8667043" y="4297285"/>
              <a:ext cx="81276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41" name="Group 140">
              <a:extLst>
                <a:ext uri="{FF2B5EF4-FFF2-40B4-BE49-F238E27FC236}">
                  <a16:creationId xmlns:a16="http://schemas.microsoft.com/office/drawing/2014/main" id="{0CB0240E-3978-8F49-B482-468E08BABB93}"/>
                </a:ext>
              </a:extLst>
            </p:cNvPr>
            <p:cNvGrpSpPr/>
            <p:nvPr/>
          </p:nvGrpSpPr>
          <p:grpSpPr>
            <a:xfrm rot="5400000">
              <a:off x="9344851" y="4588559"/>
              <a:ext cx="427602" cy="762000"/>
              <a:chOff x="2266478" y="2277813"/>
              <a:chExt cx="427602" cy="762000"/>
            </a:xfrm>
          </p:grpSpPr>
          <p:grpSp>
            <p:nvGrpSpPr>
              <p:cNvPr id="142" name="Group 267">
                <a:extLst>
                  <a:ext uri="{FF2B5EF4-FFF2-40B4-BE49-F238E27FC236}">
                    <a16:creationId xmlns:a16="http://schemas.microsoft.com/office/drawing/2014/main" id="{53D5603C-C2A2-D049-B441-2F845CD39727}"/>
                  </a:ext>
                </a:extLst>
              </p:cNvPr>
              <p:cNvGrpSpPr>
                <a:grpSpLocks/>
              </p:cNvGrpSpPr>
              <p:nvPr/>
            </p:nvGrpSpPr>
            <p:grpSpPr bwMode="auto">
              <a:xfrm>
                <a:off x="2266478" y="2277813"/>
                <a:ext cx="152400" cy="762000"/>
                <a:chOff x="3935" y="1728"/>
                <a:chExt cx="96" cy="480"/>
              </a:xfrm>
            </p:grpSpPr>
            <p:sp>
              <p:nvSpPr>
                <p:cNvPr id="157" name="Arc 268">
                  <a:extLst>
                    <a:ext uri="{FF2B5EF4-FFF2-40B4-BE49-F238E27FC236}">
                      <a16:creationId xmlns:a16="http://schemas.microsoft.com/office/drawing/2014/main" id="{93FD39D9-76E5-DD40-A2F9-6697B9D5C9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Arc 269">
                  <a:extLst>
                    <a:ext uri="{FF2B5EF4-FFF2-40B4-BE49-F238E27FC236}">
                      <a16:creationId xmlns:a16="http://schemas.microsoft.com/office/drawing/2014/main" id="{9E229695-0A0B-0044-A726-6B23BA04B98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Arc 270">
                  <a:extLst>
                    <a:ext uri="{FF2B5EF4-FFF2-40B4-BE49-F238E27FC236}">
                      <a16:creationId xmlns:a16="http://schemas.microsoft.com/office/drawing/2014/main" id="{4D5D4697-B627-524D-AB7F-BA53174C0FE4}"/>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 name="Arc 271">
                  <a:extLst>
                    <a:ext uri="{FF2B5EF4-FFF2-40B4-BE49-F238E27FC236}">
                      <a16:creationId xmlns:a16="http://schemas.microsoft.com/office/drawing/2014/main" id="{30CBB780-70BA-B247-A7AC-075B2247BA9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1" name="Line 272">
                  <a:extLst>
                    <a:ext uri="{FF2B5EF4-FFF2-40B4-BE49-F238E27FC236}">
                      <a16:creationId xmlns:a16="http://schemas.microsoft.com/office/drawing/2014/main" id="{749F23D7-8BEE-B64F-B739-5CC7163E6991}"/>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73">
                  <a:extLst>
                    <a:ext uri="{FF2B5EF4-FFF2-40B4-BE49-F238E27FC236}">
                      <a16:creationId xmlns:a16="http://schemas.microsoft.com/office/drawing/2014/main" id="{B45F2DF6-4D48-DE46-B3EE-9BFE02EF8FF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Arc 274">
                  <a:extLst>
                    <a:ext uri="{FF2B5EF4-FFF2-40B4-BE49-F238E27FC236}">
                      <a16:creationId xmlns:a16="http://schemas.microsoft.com/office/drawing/2014/main" id="{A40928DA-3E1C-4D4D-AFE0-48BC243D1DD4}"/>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 name="Arc 275">
                  <a:extLst>
                    <a:ext uri="{FF2B5EF4-FFF2-40B4-BE49-F238E27FC236}">
                      <a16:creationId xmlns:a16="http://schemas.microsoft.com/office/drawing/2014/main" id="{83746F9A-E2A4-A54A-9F0F-9873FECEB17E}"/>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5" name="Arc 276">
                  <a:extLst>
                    <a:ext uri="{FF2B5EF4-FFF2-40B4-BE49-F238E27FC236}">
                      <a16:creationId xmlns:a16="http://schemas.microsoft.com/office/drawing/2014/main" id="{6C672FFD-579E-7C45-9A13-6CA145DF8F4B}"/>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7" name="Arc 277">
                  <a:extLst>
                    <a:ext uri="{FF2B5EF4-FFF2-40B4-BE49-F238E27FC236}">
                      <a16:creationId xmlns:a16="http://schemas.microsoft.com/office/drawing/2014/main" id="{D19128AC-DD8A-A046-BA27-9280439270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Arc 278">
                  <a:extLst>
                    <a:ext uri="{FF2B5EF4-FFF2-40B4-BE49-F238E27FC236}">
                      <a16:creationId xmlns:a16="http://schemas.microsoft.com/office/drawing/2014/main" id="{4FBE7759-6BCE-8346-8BE0-A724128CBCB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Arc 279">
                  <a:extLst>
                    <a:ext uri="{FF2B5EF4-FFF2-40B4-BE49-F238E27FC236}">
                      <a16:creationId xmlns:a16="http://schemas.microsoft.com/office/drawing/2014/main" id="{FF366AD8-55B3-4145-B327-1DBE0BA0203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0" name="Arc 280">
                  <a:extLst>
                    <a:ext uri="{FF2B5EF4-FFF2-40B4-BE49-F238E27FC236}">
                      <a16:creationId xmlns:a16="http://schemas.microsoft.com/office/drawing/2014/main" id="{293051EA-8D3D-A444-9BFD-953353946C0D}"/>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43" name="Group 281">
                <a:extLst>
                  <a:ext uri="{FF2B5EF4-FFF2-40B4-BE49-F238E27FC236}">
                    <a16:creationId xmlns:a16="http://schemas.microsoft.com/office/drawing/2014/main" id="{70E69AF4-330C-CD49-9320-7AA3091E191C}"/>
                  </a:ext>
                </a:extLst>
              </p:cNvPr>
              <p:cNvGrpSpPr>
                <a:grpSpLocks/>
              </p:cNvGrpSpPr>
              <p:nvPr/>
            </p:nvGrpSpPr>
            <p:grpSpPr bwMode="auto">
              <a:xfrm flipH="1">
                <a:off x="2541680" y="2277813"/>
                <a:ext cx="152400" cy="762000"/>
                <a:chOff x="3935" y="1728"/>
                <a:chExt cx="96" cy="480"/>
              </a:xfrm>
            </p:grpSpPr>
            <p:sp>
              <p:nvSpPr>
                <p:cNvPr id="144" name="Arc 282">
                  <a:extLst>
                    <a:ext uri="{FF2B5EF4-FFF2-40B4-BE49-F238E27FC236}">
                      <a16:creationId xmlns:a16="http://schemas.microsoft.com/office/drawing/2014/main" id="{AD4F9AA6-EE54-D94F-BB91-7E8AFB7545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5" name="Arc 283">
                  <a:extLst>
                    <a:ext uri="{FF2B5EF4-FFF2-40B4-BE49-F238E27FC236}">
                      <a16:creationId xmlns:a16="http://schemas.microsoft.com/office/drawing/2014/main" id="{A34EFDF3-FE42-7845-A4CA-5B4D7E4BF95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6" name="Arc 284">
                  <a:extLst>
                    <a:ext uri="{FF2B5EF4-FFF2-40B4-BE49-F238E27FC236}">
                      <a16:creationId xmlns:a16="http://schemas.microsoft.com/office/drawing/2014/main" id="{7E37FD1F-A8DE-6D4C-AB22-970A81B3353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7" name="Arc 285">
                  <a:extLst>
                    <a:ext uri="{FF2B5EF4-FFF2-40B4-BE49-F238E27FC236}">
                      <a16:creationId xmlns:a16="http://schemas.microsoft.com/office/drawing/2014/main" id="{733664F6-0C2A-5246-A44E-915BCD12530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8" name="Line 286">
                  <a:extLst>
                    <a:ext uri="{FF2B5EF4-FFF2-40B4-BE49-F238E27FC236}">
                      <a16:creationId xmlns:a16="http://schemas.microsoft.com/office/drawing/2014/main" id="{5F6346A3-EB90-0C43-9065-DB21E6C0F216}"/>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287">
                  <a:extLst>
                    <a:ext uri="{FF2B5EF4-FFF2-40B4-BE49-F238E27FC236}">
                      <a16:creationId xmlns:a16="http://schemas.microsoft.com/office/drawing/2014/main" id="{98332719-6556-AF4A-BEC7-541870341AF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Arc 288">
                  <a:extLst>
                    <a:ext uri="{FF2B5EF4-FFF2-40B4-BE49-F238E27FC236}">
                      <a16:creationId xmlns:a16="http://schemas.microsoft.com/office/drawing/2014/main" id="{064CDE82-ED21-4E49-AB75-1228F9B11D1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 name="Arc 289">
                  <a:extLst>
                    <a:ext uri="{FF2B5EF4-FFF2-40B4-BE49-F238E27FC236}">
                      <a16:creationId xmlns:a16="http://schemas.microsoft.com/office/drawing/2014/main" id="{2287ED5D-8BE1-5F45-AF3F-EEE5000E1C0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2" name="Arc 290">
                  <a:extLst>
                    <a:ext uri="{FF2B5EF4-FFF2-40B4-BE49-F238E27FC236}">
                      <a16:creationId xmlns:a16="http://schemas.microsoft.com/office/drawing/2014/main" id="{A2F228DB-9C37-854A-A9BB-B6B00B3B43E4}"/>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 name="Arc 291">
                  <a:extLst>
                    <a:ext uri="{FF2B5EF4-FFF2-40B4-BE49-F238E27FC236}">
                      <a16:creationId xmlns:a16="http://schemas.microsoft.com/office/drawing/2014/main" id="{5B158470-9BD0-4141-B15F-55FE8898344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4" name="Arc 292">
                  <a:extLst>
                    <a:ext uri="{FF2B5EF4-FFF2-40B4-BE49-F238E27FC236}">
                      <a16:creationId xmlns:a16="http://schemas.microsoft.com/office/drawing/2014/main" id="{E83CD4D5-745B-F94C-B0D4-86867C136D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5" name="Arc 293">
                  <a:extLst>
                    <a:ext uri="{FF2B5EF4-FFF2-40B4-BE49-F238E27FC236}">
                      <a16:creationId xmlns:a16="http://schemas.microsoft.com/office/drawing/2014/main" id="{D925E084-F20F-7646-94AF-F5937B16622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6" name="Arc 294">
                  <a:extLst>
                    <a:ext uri="{FF2B5EF4-FFF2-40B4-BE49-F238E27FC236}">
                      <a16:creationId xmlns:a16="http://schemas.microsoft.com/office/drawing/2014/main" id="{34F4BB0B-D312-8B42-8387-8AC4EA171A22}"/>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71" name="TextBox 170">
              <a:extLst>
                <a:ext uri="{FF2B5EF4-FFF2-40B4-BE49-F238E27FC236}">
                  <a16:creationId xmlns:a16="http://schemas.microsoft.com/office/drawing/2014/main" id="{FA4C22FF-121F-334D-8EA9-B6CEDCB5293C}"/>
                </a:ext>
              </a:extLst>
            </p:cNvPr>
            <p:cNvSpPr txBox="1"/>
            <p:nvPr/>
          </p:nvSpPr>
          <p:spPr>
            <a:xfrm>
              <a:off x="9699421" y="4251338"/>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6</a:t>
              </a:r>
            </a:p>
            <a:p>
              <a:pPr defTabSz="457200" latinLnBrk="1" hangingPunct="0"/>
              <a:r>
                <a:rPr lang="en-US" sz="1400" dirty="0">
                  <a:solidFill>
                    <a:srgbClr val="000000"/>
                  </a:solidFill>
                </a:rPr>
                <a:t>47pF</a:t>
              </a:r>
            </a:p>
          </p:txBody>
        </p:sp>
        <p:cxnSp>
          <p:nvCxnSpPr>
            <p:cNvPr id="172" name="Straight Connector 171">
              <a:extLst>
                <a:ext uri="{FF2B5EF4-FFF2-40B4-BE49-F238E27FC236}">
                  <a16:creationId xmlns:a16="http://schemas.microsoft.com/office/drawing/2014/main" id="{A1273784-949E-6447-9B5A-BCD79451A8E5}"/>
                </a:ext>
              </a:extLst>
            </p:cNvPr>
            <p:cNvCxnSpPr>
              <a:cxnSpLocks/>
            </p:cNvCxnSpPr>
            <p:nvPr/>
          </p:nvCxnSpPr>
          <p:spPr>
            <a:xfrm>
              <a:off x="8664338" y="4824471"/>
              <a:ext cx="6400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627D5664-719D-E54F-B02F-477563E3558C}"/>
                </a:ext>
              </a:extLst>
            </p:cNvPr>
            <p:cNvCxnSpPr>
              <a:cxnSpLocks/>
            </p:cNvCxnSpPr>
            <p:nvPr/>
          </p:nvCxnSpPr>
          <p:spPr>
            <a:xfrm>
              <a:off x="9888777" y="4830148"/>
              <a:ext cx="69494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74" name="Straight Connector 173">
              <a:extLst>
                <a:ext uri="{FF2B5EF4-FFF2-40B4-BE49-F238E27FC236}">
                  <a16:creationId xmlns:a16="http://schemas.microsoft.com/office/drawing/2014/main" id="{37FF1F01-E7D7-754D-AC5F-472F2EF3D11E}"/>
                </a:ext>
              </a:extLst>
            </p:cNvPr>
            <p:cNvCxnSpPr>
              <a:cxnSpLocks/>
            </p:cNvCxnSpPr>
            <p:nvPr/>
          </p:nvCxnSpPr>
          <p:spPr>
            <a:xfrm>
              <a:off x="9931309" y="5104784"/>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5" name="TextBox 174">
              <a:extLst>
                <a:ext uri="{FF2B5EF4-FFF2-40B4-BE49-F238E27FC236}">
                  <a16:creationId xmlns:a16="http://schemas.microsoft.com/office/drawing/2014/main" id="{8E2E16E4-041A-EE44-B647-7201B68B94A3}"/>
                </a:ext>
              </a:extLst>
            </p:cNvPr>
            <p:cNvSpPr txBox="1"/>
            <p:nvPr/>
          </p:nvSpPr>
          <p:spPr>
            <a:xfrm>
              <a:off x="8778084" y="4909037"/>
              <a:ext cx="677680"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a:t>
              </a:r>
              <a:r>
                <a:rPr lang="en-US" sz="1400" baseline="-25000" dirty="0">
                  <a:solidFill>
                    <a:srgbClr val="000000"/>
                  </a:solidFill>
                </a:rPr>
                <a:t>3</a:t>
              </a:r>
            </a:p>
          </p:txBody>
        </p:sp>
        <p:grpSp>
          <p:nvGrpSpPr>
            <p:cNvPr id="176" name="Group 175">
              <a:extLst>
                <a:ext uri="{FF2B5EF4-FFF2-40B4-BE49-F238E27FC236}">
                  <a16:creationId xmlns:a16="http://schemas.microsoft.com/office/drawing/2014/main" id="{FCEA71BF-8950-C544-A20F-B9D1ED690873}"/>
                </a:ext>
              </a:extLst>
            </p:cNvPr>
            <p:cNvGrpSpPr/>
            <p:nvPr/>
          </p:nvGrpSpPr>
          <p:grpSpPr>
            <a:xfrm>
              <a:off x="7024937" y="2502675"/>
              <a:ext cx="427602" cy="762000"/>
              <a:chOff x="2266478" y="2277813"/>
              <a:chExt cx="427602" cy="762000"/>
            </a:xfrm>
          </p:grpSpPr>
          <p:grpSp>
            <p:nvGrpSpPr>
              <p:cNvPr id="177" name="Group 267">
                <a:extLst>
                  <a:ext uri="{FF2B5EF4-FFF2-40B4-BE49-F238E27FC236}">
                    <a16:creationId xmlns:a16="http://schemas.microsoft.com/office/drawing/2014/main" id="{0D6B0A4B-7D72-CD43-B1A3-473C93BD01C3}"/>
                  </a:ext>
                </a:extLst>
              </p:cNvPr>
              <p:cNvGrpSpPr>
                <a:grpSpLocks/>
              </p:cNvGrpSpPr>
              <p:nvPr/>
            </p:nvGrpSpPr>
            <p:grpSpPr bwMode="auto">
              <a:xfrm>
                <a:off x="2266478" y="2277813"/>
                <a:ext cx="152400" cy="762000"/>
                <a:chOff x="3935" y="1728"/>
                <a:chExt cx="96" cy="480"/>
              </a:xfrm>
            </p:grpSpPr>
            <p:sp>
              <p:nvSpPr>
                <p:cNvPr id="192" name="Arc 268">
                  <a:extLst>
                    <a:ext uri="{FF2B5EF4-FFF2-40B4-BE49-F238E27FC236}">
                      <a16:creationId xmlns:a16="http://schemas.microsoft.com/office/drawing/2014/main" id="{2FB7897E-2DEB-9E42-9EC9-4B977E180FE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3" name="Arc 269">
                  <a:extLst>
                    <a:ext uri="{FF2B5EF4-FFF2-40B4-BE49-F238E27FC236}">
                      <a16:creationId xmlns:a16="http://schemas.microsoft.com/office/drawing/2014/main" id="{8D426B6D-B253-0F4F-91B9-65116430C55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 name="Arc 270">
                  <a:extLst>
                    <a:ext uri="{FF2B5EF4-FFF2-40B4-BE49-F238E27FC236}">
                      <a16:creationId xmlns:a16="http://schemas.microsoft.com/office/drawing/2014/main" id="{D89A462E-0E13-FD4C-9DAC-EE6D7C9EC7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5" name="Arc 271">
                  <a:extLst>
                    <a:ext uri="{FF2B5EF4-FFF2-40B4-BE49-F238E27FC236}">
                      <a16:creationId xmlns:a16="http://schemas.microsoft.com/office/drawing/2014/main" id="{205DFFDB-75D7-E64B-B396-3173404BCBEB}"/>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6" name="Line 272">
                  <a:extLst>
                    <a:ext uri="{FF2B5EF4-FFF2-40B4-BE49-F238E27FC236}">
                      <a16:creationId xmlns:a16="http://schemas.microsoft.com/office/drawing/2014/main" id="{94CF49F1-56B1-4849-A9BD-AC30A8EEB2E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273">
                  <a:extLst>
                    <a:ext uri="{FF2B5EF4-FFF2-40B4-BE49-F238E27FC236}">
                      <a16:creationId xmlns:a16="http://schemas.microsoft.com/office/drawing/2014/main" id="{5B5745C3-DFBB-CB47-9791-6D3029D0B929}"/>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Arc 274">
                  <a:extLst>
                    <a:ext uri="{FF2B5EF4-FFF2-40B4-BE49-F238E27FC236}">
                      <a16:creationId xmlns:a16="http://schemas.microsoft.com/office/drawing/2014/main" id="{9545FC70-6E3C-4648-9132-ACF76C302F9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Arc 275">
                  <a:extLst>
                    <a:ext uri="{FF2B5EF4-FFF2-40B4-BE49-F238E27FC236}">
                      <a16:creationId xmlns:a16="http://schemas.microsoft.com/office/drawing/2014/main" id="{D54E84D6-32E2-3D41-B29F-F5AC71A6E66F}"/>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Arc 276">
                  <a:extLst>
                    <a:ext uri="{FF2B5EF4-FFF2-40B4-BE49-F238E27FC236}">
                      <a16:creationId xmlns:a16="http://schemas.microsoft.com/office/drawing/2014/main" id="{8AAD245A-5938-6D4D-8DA1-A36F02B156E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1" name="Arc 277">
                  <a:extLst>
                    <a:ext uri="{FF2B5EF4-FFF2-40B4-BE49-F238E27FC236}">
                      <a16:creationId xmlns:a16="http://schemas.microsoft.com/office/drawing/2014/main" id="{39FED5B6-B74B-5D43-84AE-8692E471993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2" name="Arc 278">
                  <a:extLst>
                    <a:ext uri="{FF2B5EF4-FFF2-40B4-BE49-F238E27FC236}">
                      <a16:creationId xmlns:a16="http://schemas.microsoft.com/office/drawing/2014/main" id="{4DF92BBC-752F-3C4F-9CB4-7D9ED5CCE2C1}"/>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3" name="Arc 279">
                  <a:extLst>
                    <a:ext uri="{FF2B5EF4-FFF2-40B4-BE49-F238E27FC236}">
                      <a16:creationId xmlns:a16="http://schemas.microsoft.com/office/drawing/2014/main" id="{97CEE565-58DE-4A47-9653-393B51A91703}"/>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 name="Arc 280">
                  <a:extLst>
                    <a:ext uri="{FF2B5EF4-FFF2-40B4-BE49-F238E27FC236}">
                      <a16:creationId xmlns:a16="http://schemas.microsoft.com/office/drawing/2014/main" id="{2F42A2E8-CD27-8F4E-BE68-782595E1538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78" name="Group 281">
                <a:extLst>
                  <a:ext uri="{FF2B5EF4-FFF2-40B4-BE49-F238E27FC236}">
                    <a16:creationId xmlns:a16="http://schemas.microsoft.com/office/drawing/2014/main" id="{36121675-7989-5447-8B3F-342210054803}"/>
                  </a:ext>
                </a:extLst>
              </p:cNvPr>
              <p:cNvGrpSpPr>
                <a:grpSpLocks/>
              </p:cNvGrpSpPr>
              <p:nvPr/>
            </p:nvGrpSpPr>
            <p:grpSpPr bwMode="auto">
              <a:xfrm flipH="1">
                <a:off x="2541680" y="2277813"/>
                <a:ext cx="152400" cy="762000"/>
                <a:chOff x="3935" y="1728"/>
                <a:chExt cx="96" cy="480"/>
              </a:xfrm>
            </p:grpSpPr>
            <p:sp>
              <p:nvSpPr>
                <p:cNvPr id="179" name="Arc 282">
                  <a:extLst>
                    <a:ext uri="{FF2B5EF4-FFF2-40B4-BE49-F238E27FC236}">
                      <a16:creationId xmlns:a16="http://schemas.microsoft.com/office/drawing/2014/main" id="{8CF9D675-A0D7-EF42-9F03-B429B3CFECF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0" name="Arc 283">
                  <a:extLst>
                    <a:ext uri="{FF2B5EF4-FFF2-40B4-BE49-F238E27FC236}">
                      <a16:creationId xmlns:a16="http://schemas.microsoft.com/office/drawing/2014/main" id="{E1D6DC0F-2E69-334A-9ED9-73BEB1252B37}"/>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 name="Arc 284">
                  <a:extLst>
                    <a:ext uri="{FF2B5EF4-FFF2-40B4-BE49-F238E27FC236}">
                      <a16:creationId xmlns:a16="http://schemas.microsoft.com/office/drawing/2014/main" id="{5FFDFBA8-3135-7940-A8F6-551898D7A28E}"/>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2" name="Arc 285">
                  <a:extLst>
                    <a:ext uri="{FF2B5EF4-FFF2-40B4-BE49-F238E27FC236}">
                      <a16:creationId xmlns:a16="http://schemas.microsoft.com/office/drawing/2014/main" id="{B028D365-95D8-594C-B249-29044919F00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3" name="Line 286">
                  <a:extLst>
                    <a:ext uri="{FF2B5EF4-FFF2-40B4-BE49-F238E27FC236}">
                      <a16:creationId xmlns:a16="http://schemas.microsoft.com/office/drawing/2014/main" id="{22194239-894D-E145-B83A-F8854CA7844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287">
                  <a:extLst>
                    <a:ext uri="{FF2B5EF4-FFF2-40B4-BE49-F238E27FC236}">
                      <a16:creationId xmlns:a16="http://schemas.microsoft.com/office/drawing/2014/main" id="{48253FF2-A918-5446-9F73-AB51AC701E9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Arc 288">
                  <a:extLst>
                    <a:ext uri="{FF2B5EF4-FFF2-40B4-BE49-F238E27FC236}">
                      <a16:creationId xmlns:a16="http://schemas.microsoft.com/office/drawing/2014/main" id="{6ABD582A-AF4F-7146-98E8-F6992FA6B6E3}"/>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6" name="Arc 289">
                  <a:extLst>
                    <a:ext uri="{FF2B5EF4-FFF2-40B4-BE49-F238E27FC236}">
                      <a16:creationId xmlns:a16="http://schemas.microsoft.com/office/drawing/2014/main" id="{425C4DA2-403E-BC42-AB29-E8D442C3CB4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7" name="Arc 290">
                  <a:extLst>
                    <a:ext uri="{FF2B5EF4-FFF2-40B4-BE49-F238E27FC236}">
                      <a16:creationId xmlns:a16="http://schemas.microsoft.com/office/drawing/2014/main" id="{DB187AEB-E39B-B740-A567-B36E62EFAC2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8" name="Arc 291">
                  <a:extLst>
                    <a:ext uri="{FF2B5EF4-FFF2-40B4-BE49-F238E27FC236}">
                      <a16:creationId xmlns:a16="http://schemas.microsoft.com/office/drawing/2014/main" id="{61DC3E45-DF10-B844-9394-C1A5265BA43B}"/>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Arc 292">
                  <a:extLst>
                    <a:ext uri="{FF2B5EF4-FFF2-40B4-BE49-F238E27FC236}">
                      <a16:creationId xmlns:a16="http://schemas.microsoft.com/office/drawing/2014/main" id="{6A823B93-8C56-1E45-B8EE-3051F1B1C19A}"/>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Arc 293">
                  <a:extLst>
                    <a:ext uri="{FF2B5EF4-FFF2-40B4-BE49-F238E27FC236}">
                      <a16:creationId xmlns:a16="http://schemas.microsoft.com/office/drawing/2014/main" id="{1B01D93E-65A0-C04F-AC4A-B7593AA722CB}"/>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1" name="Arc 294">
                  <a:extLst>
                    <a:ext uri="{FF2B5EF4-FFF2-40B4-BE49-F238E27FC236}">
                      <a16:creationId xmlns:a16="http://schemas.microsoft.com/office/drawing/2014/main" id="{C46FA52A-534A-EF4C-AB46-B9044F1D31D6}"/>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cxnSp>
          <p:nvCxnSpPr>
            <p:cNvPr id="205" name="Straight Connector 204">
              <a:extLst>
                <a:ext uri="{FF2B5EF4-FFF2-40B4-BE49-F238E27FC236}">
                  <a16:creationId xmlns:a16="http://schemas.microsoft.com/office/drawing/2014/main" id="{0BAC2944-F3DD-C34C-86A5-64AD416BB726}"/>
                </a:ext>
              </a:extLst>
            </p:cNvPr>
            <p:cNvCxnSpPr>
              <a:cxnSpLocks/>
            </p:cNvCxnSpPr>
            <p:nvPr/>
          </p:nvCxnSpPr>
          <p:spPr>
            <a:xfrm>
              <a:off x="7372396" y="2510002"/>
              <a:ext cx="109728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07" name="Group 222">
              <a:extLst>
                <a:ext uri="{FF2B5EF4-FFF2-40B4-BE49-F238E27FC236}">
                  <a16:creationId xmlns:a16="http://schemas.microsoft.com/office/drawing/2014/main" id="{F9C30402-8FAB-7442-855B-ED32B4956E52}"/>
                </a:ext>
              </a:extLst>
            </p:cNvPr>
            <p:cNvGrpSpPr>
              <a:grpSpLocks/>
            </p:cNvGrpSpPr>
            <p:nvPr/>
          </p:nvGrpSpPr>
          <p:grpSpPr bwMode="auto">
            <a:xfrm>
              <a:off x="7225777" y="3207644"/>
              <a:ext cx="304800" cy="381000"/>
              <a:chOff x="4272" y="3072"/>
              <a:chExt cx="192" cy="240"/>
            </a:xfrm>
          </p:grpSpPr>
          <p:sp>
            <p:nvSpPr>
              <p:cNvPr id="208" name="Line 99">
                <a:extLst>
                  <a:ext uri="{FF2B5EF4-FFF2-40B4-BE49-F238E27FC236}">
                    <a16:creationId xmlns:a16="http://schemas.microsoft.com/office/drawing/2014/main" id="{1E100657-193A-8C49-A3CF-CBF53D29F61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00">
                <a:extLst>
                  <a:ext uri="{FF2B5EF4-FFF2-40B4-BE49-F238E27FC236}">
                    <a16:creationId xmlns:a16="http://schemas.microsoft.com/office/drawing/2014/main" id="{38587660-A6FB-9F4C-951A-9577BB1DCC7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01">
                <a:extLst>
                  <a:ext uri="{FF2B5EF4-FFF2-40B4-BE49-F238E27FC236}">
                    <a16:creationId xmlns:a16="http://schemas.microsoft.com/office/drawing/2014/main" id="{23B20B7B-2DF6-8947-A295-E9AB1510192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02">
                <a:extLst>
                  <a:ext uri="{FF2B5EF4-FFF2-40B4-BE49-F238E27FC236}">
                    <a16:creationId xmlns:a16="http://schemas.microsoft.com/office/drawing/2014/main" id="{267488CF-1B8A-6D4C-869B-19B1F4AFA0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03">
                <a:extLst>
                  <a:ext uri="{FF2B5EF4-FFF2-40B4-BE49-F238E27FC236}">
                    <a16:creationId xmlns:a16="http://schemas.microsoft.com/office/drawing/2014/main" id="{9184C10A-EB90-D642-9818-469BA2642AE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04">
                <a:extLst>
                  <a:ext uri="{FF2B5EF4-FFF2-40B4-BE49-F238E27FC236}">
                    <a16:creationId xmlns:a16="http://schemas.microsoft.com/office/drawing/2014/main" id="{EE68A283-0159-3F49-A6F6-94F54987CDF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4" name="Group 222">
              <a:extLst>
                <a:ext uri="{FF2B5EF4-FFF2-40B4-BE49-F238E27FC236}">
                  <a16:creationId xmlns:a16="http://schemas.microsoft.com/office/drawing/2014/main" id="{A552B847-2DB1-484E-9D0F-86D8E44415BB}"/>
                </a:ext>
              </a:extLst>
            </p:cNvPr>
            <p:cNvGrpSpPr>
              <a:grpSpLocks/>
            </p:cNvGrpSpPr>
            <p:nvPr/>
          </p:nvGrpSpPr>
          <p:grpSpPr bwMode="auto">
            <a:xfrm>
              <a:off x="6944162" y="3221819"/>
              <a:ext cx="304800" cy="381000"/>
              <a:chOff x="4272" y="3072"/>
              <a:chExt cx="192" cy="240"/>
            </a:xfrm>
          </p:grpSpPr>
          <p:sp>
            <p:nvSpPr>
              <p:cNvPr id="215" name="Line 99">
                <a:extLst>
                  <a:ext uri="{FF2B5EF4-FFF2-40B4-BE49-F238E27FC236}">
                    <a16:creationId xmlns:a16="http://schemas.microsoft.com/office/drawing/2014/main" id="{FD9A7742-2533-1745-9048-80A33239C21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00">
                <a:extLst>
                  <a:ext uri="{FF2B5EF4-FFF2-40B4-BE49-F238E27FC236}">
                    <a16:creationId xmlns:a16="http://schemas.microsoft.com/office/drawing/2014/main" id="{E3281496-7F0A-BD42-8A30-E6FA22603F4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01">
                <a:extLst>
                  <a:ext uri="{FF2B5EF4-FFF2-40B4-BE49-F238E27FC236}">
                    <a16:creationId xmlns:a16="http://schemas.microsoft.com/office/drawing/2014/main" id="{02A05468-133A-A74E-BBEB-487C53AD973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02">
                <a:extLst>
                  <a:ext uri="{FF2B5EF4-FFF2-40B4-BE49-F238E27FC236}">
                    <a16:creationId xmlns:a16="http://schemas.microsoft.com/office/drawing/2014/main" id="{6B6F43F4-AF7A-7E48-97EB-600BFCF94B6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03">
                <a:extLst>
                  <a:ext uri="{FF2B5EF4-FFF2-40B4-BE49-F238E27FC236}">
                    <a16:creationId xmlns:a16="http://schemas.microsoft.com/office/drawing/2014/main" id="{2AD14D84-939F-C34E-98C7-76751B07AE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04">
                <a:extLst>
                  <a:ext uri="{FF2B5EF4-FFF2-40B4-BE49-F238E27FC236}">
                    <a16:creationId xmlns:a16="http://schemas.microsoft.com/office/drawing/2014/main" id="{07C26C99-2D63-A34E-B04C-F8D131DAB5B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1" name="Straight Connector 220">
              <a:extLst>
                <a:ext uri="{FF2B5EF4-FFF2-40B4-BE49-F238E27FC236}">
                  <a16:creationId xmlns:a16="http://schemas.microsoft.com/office/drawing/2014/main" id="{E1D33EC6-060C-8C43-92CB-CA503CD94A61}"/>
                </a:ext>
              </a:extLst>
            </p:cNvPr>
            <p:cNvCxnSpPr>
              <a:cxnSpLocks/>
            </p:cNvCxnSpPr>
            <p:nvPr/>
          </p:nvCxnSpPr>
          <p:spPr>
            <a:xfrm>
              <a:off x="6703297" y="2489835"/>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22" name="TextBox 221">
              <a:extLst>
                <a:ext uri="{FF2B5EF4-FFF2-40B4-BE49-F238E27FC236}">
                  <a16:creationId xmlns:a16="http://schemas.microsoft.com/office/drawing/2014/main" id="{09E9AFFE-8D1E-7441-8D09-FFC0E8A63A58}"/>
                </a:ext>
              </a:extLst>
            </p:cNvPr>
            <p:cNvSpPr txBox="1"/>
            <p:nvPr/>
          </p:nvSpPr>
          <p:spPr>
            <a:xfrm>
              <a:off x="7059172" y="1910496"/>
              <a:ext cx="790574"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RF</a:t>
              </a:r>
            </a:p>
            <a:p>
              <a:pPr defTabSz="457200" latinLnBrk="1" hangingPunct="0"/>
              <a:r>
                <a:rPr lang="en-US" sz="1400" dirty="0">
                  <a:solidFill>
                    <a:srgbClr val="000000"/>
                  </a:solidFill>
                </a:rPr>
                <a:t>Filter</a:t>
              </a:r>
            </a:p>
          </p:txBody>
        </p:sp>
        <p:grpSp>
          <p:nvGrpSpPr>
            <p:cNvPr id="223" name="Group 210">
              <a:extLst>
                <a:ext uri="{FF2B5EF4-FFF2-40B4-BE49-F238E27FC236}">
                  <a16:creationId xmlns:a16="http://schemas.microsoft.com/office/drawing/2014/main" id="{6EF41D8F-3128-5946-AFD0-0E1CE15BD92A}"/>
                </a:ext>
              </a:extLst>
            </p:cNvPr>
            <p:cNvGrpSpPr>
              <a:grpSpLocks/>
            </p:cNvGrpSpPr>
            <p:nvPr/>
          </p:nvGrpSpPr>
          <p:grpSpPr bwMode="auto">
            <a:xfrm>
              <a:off x="7578360" y="2495414"/>
              <a:ext cx="304800" cy="762000"/>
              <a:chOff x="3216" y="1728"/>
              <a:chExt cx="192" cy="480"/>
            </a:xfrm>
          </p:grpSpPr>
          <p:sp>
            <p:nvSpPr>
              <p:cNvPr id="224" name="Line 8">
                <a:extLst>
                  <a:ext uri="{FF2B5EF4-FFF2-40B4-BE49-F238E27FC236}">
                    <a16:creationId xmlns:a16="http://schemas.microsoft.com/office/drawing/2014/main" id="{779000DA-7960-634B-915B-46FDCC73D56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9">
                <a:extLst>
                  <a:ext uri="{FF2B5EF4-FFF2-40B4-BE49-F238E27FC236}">
                    <a16:creationId xmlns:a16="http://schemas.microsoft.com/office/drawing/2014/main" id="{22B021A3-D0C1-EE44-916A-3CD93B05C06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 name="Line 10">
                <a:extLst>
                  <a:ext uri="{FF2B5EF4-FFF2-40B4-BE49-F238E27FC236}">
                    <a16:creationId xmlns:a16="http://schemas.microsoft.com/office/drawing/2014/main" id="{B20D5312-692E-6346-9519-1E1811E766B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7" name="Line 11">
                <a:extLst>
                  <a:ext uri="{FF2B5EF4-FFF2-40B4-BE49-F238E27FC236}">
                    <a16:creationId xmlns:a16="http://schemas.microsoft.com/office/drawing/2014/main" id="{E526A1A7-D9AB-3E45-AF66-FAB68389B1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 name="Straight Arrow Connector 228">
              <a:extLst>
                <a:ext uri="{FF2B5EF4-FFF2-40B4-BE49-F238E27FC236}">
                  <a16:creationId xmlns:a16="http://schemas.microsoft.com/office/drawing/2014/main" id="{01BD8A90-209E-B945-8AE3-C55AB440E028}"/>
                </a:ext>
              </a:extLst>
            </p:cNvPr>
            <p:cNvCxnSpPr>
              <a:cxnSpLocks/>
            </p:cNvCxnSpPr>
            <p:nvPr/>
          </p:nvCxnSpPr>
          <p:spPr>
            <a:xfrm flipV="1">
              <a:off x="7657694" y="2691951"/>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231" name="Group 222">
              <a:extLst>
                <a:ext uri="{FF2B5EF4-FFF2-40B4-BE49-F238E27FC236}">
                  <a16:creationId xmlns:a16="http://schemas.microsoft.com/office/drawing/2014/main" id="{B11F82C6-E587-FB43-BB23-85783573C2F7}"/>
                </a:ext>
              </a:extLst>
            </p:cNvPr>
            <p:cNvGrpSpPr>
              <a:grpSpLocks/>
            </p:cNvGrpSpPr>
            <p:nvPr/>
          </p:nvGrpSpPr>
          <p:grpSpPr bwMode="auto">
            <a:xfrm>
              <a:off x="7576861" y="3199044"/>
              <a:ext cx="304800" cy="381000"/>
              <a:chOff x="4272" y="3072"/>
              <a:chExt cx="192" cy="240"/>
            </a:xfrm>
          </p:grpSpPr>
          <p:sp>
            <p:nvSpPr>
              <p:cNvPr id="232" name="Line 99">
                <a:extLst>
                  <a:ext uri="{FF2B5EF4-FFF2-40B4-BE49-F238E27FC236}">
                    <a16:creationId xmlns:a16="http://schemas.microsoft.com/office/drawing/2014/main" id="{F09F391B-035C-694A-83D9-8CC7CDD989AF}"/>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00">
                <a:extLst>
                  <a:ext uri="{FF2B5EF4-FFF2-40B4-BE49-F238E27FC236}">
                    <a16:creationId xmlns:a16="http://schemas.microsoft.com/office/drawing/2014/main" id="{0CD04B4C-A201-CA46-8677-DC7E6BD43EC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01">
                <a:extLst>
                  <a:ext uri="{FF2B5EF4-FFF2-40B4-BE49-F238E27FC236}">
                    <a16:creationId xmlns:a16="http://schemas.microsoft.com/office/drawing/2014/main" id="{4759A513-6687-094E-9658-18F6A5FA90B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02">
                <a:extLst>
                  <a:ext uri="{FF2B5EF4-FFF2-40B4-BE49-F238E27FC236}">
                    <a16:creationId xmlns:a16="http://schemas.microsoft.com/office/drawing/2014/main" id="{B015E9B0-E4E9-0447-9C2E-21D988D81CF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03">
                <a:extLst>
                  <a:ext uri="{FF2B5EF4-FFF2-40B4-BE49-F238E27FC236}">
                    <a16:creationId xmlns:a16="http://schemas.microsoft.com/office/drawing/2014/main" id="{66591C83-8670-B74B-8113-F4BCD9D6461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04">
                <a:extLst>
                  <a:ext uri="{FF2B5EF4-FFF2-40B4-BE49-F238E27FC236}">
                    <a16:creationId xmlns:a16="http://schemas.microsoft.com/office/drawing/2014/main" id="{C19113D2-DC2C-074E-AF92-C5BC783A48D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8" name="TextBox 237">
              <a:extLst>
                <a:ext uri="{FF2B5EF4-FFF2-40B4-BE49-F238E27FC236}">
                  <a16:creationId xmlns:a16="http://schemas.microsoft.com/office/drawing/2014/main" id="{5F03BA3D-DD09-BD4C-BE59-E783978FB281}"/>
                </a:ext>
              </a:extLst>
            </p:cNvPr>
            <p:cNvSpPr txBox="1"/>
            <p:nvPr/>
          </p:nvSpPr>
          <p:spPr>
            <a:xfrm>
              <a:off x="7902016" y="246220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a:t>
              </a:r>
            </a:p>
            <a:p>
              <a:pPr defTabSz="457200" latinLnBrk="1" hangingPunct="0"/>
              <a:r>
                <a:rPr lang="en-US" sz="1400" dirty="0">
                  <a:solidFill>
                    <a:srgbClr val="000000"/>
                  </a:solidFill>
                </a:rPr>
                <a:t>50pF</a:t>
              </a:r>
            </a:p>
          </p:txBody>
        </p:sp>
        <p:sp>
          <p:nvSpPr>
            <p:cNvPr id="239" name="TextBox 238">
              <a:extLst>
                <a:ext uri="{FF2B5EF4-FFF2-40B4-BE49-F238E27FC236}">
                  <a16:creationId xmlns:a16="http://schemas.microsoft.com/office/drawing/2014/main" id="{34491D41-7C36-BA4A-A7A2-D13B7CD08106}"/>
                </a:ext>
              </a:extLst>
            </p:cNvPr>
            <p:cNvSpPr txBox="1"/>
            <p:nvPr/>
          </p:nvSpPr>
          <p:spPr>
            <a:xfrm>
              <a:off x="10314878" y="3417295"/>
              <a:ext cx="107351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From VCO</a:t>
              </a:r>
            </a:p>
          </p:txBody>
        </p:sp>
      </p:grpSp>
    </p:spTree>
    <p:extLst>
      <p:ext uri="{BB962C8B-B14F-4D97-AF65-F5344CB8AC3E}">
        <p14:creationId xmlns:p14="http://schemas.microsoft.com/office/powerpoint/2010/main" val="26455000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500858" y="155112"/>
            <a:ext cx="11020301"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29: Norcal Product Detector (1)</a:t>
            </a:r>
            <a:endParaRPr sz="4400" dirty="0">
              <a:latin typeface="+mj-lt"/>
            </a:endParaRPr>
          </a:p>
        </p:txBody>
      </p:sp>
      <p:sp>
        <p:nvSpPr>
          <p:cNvPr id="2" name="Slide Number Placeholder 1">
            <a:extLst>
              <a:ext uri="{FF2B5EF4-FFF2-40B4-BE49-F238E27FC236}">
                <a16:creationId xmlns:a16="http://schemas.microsoft.com/office/drawing/2014/main" id="{BF9948E7-7AC1-9540-AB30-DB1D9F2B1E63}"/>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94</a:t>
            </a:fld>
            <a:endParaRPr lang="en-US" dirty="0">
              <a:solidFill>
                <a:schemeClr val="tx1"/>
              </a:solidFill>
            </a:endParaRPr>
          </a:p>
        </p:txBody>
      </p:sp>
      <p:grpSp>
        <p:nvGrpSpPr>
          <p:cNvPr id="4" name="Group 3">
            <a:extLst>
              <a:ext uri="{FF2B5EF4-FFF2-40B4-BE49-F238E27FC236}">
                <a16:creationId xmlns:a16="http://schemas.microsoft.com/office/drawing/2014/main" id="{5FF17F58-E979-E5E8-A00B-BB32BFC77CA7}"/>
              </a:ext>
            </a:extLst>
          </p:cNvPr>
          <p:cNvGrpSpPr/>
          <p:nvPr/>
        </p:nvGrpSpPr>
        <p:grpSpPr>
          <a:xfrm>
            <a:off x="7204696" y="2700877"/>
            <a:ext cx="4341857" cy="3352687"/>
            <a:chOff x="7613235" y="1947842"/>
            <a:chExt cx="4341857" cy="3352687"/>
          </a:xfrm>
        </p:grpSpPr>
        <p:sp>
          <p:nvSpPr>
            <p:cNvPr id="10" name="TextBox 9">
              <a:extLst>
                <a:ext uri="{FF2B5EF4-FFF2-40B4-BE49-F238E27FC236}">
                  <a16:creationId xmlns:a16="http://schemas.microsoft.com/office/drawing/2014/main" id="{51331F67-F7D0-754C-9B60-59BD56902535}"/>
                </a:ext>
              </a:extLst>
            </p:cNvPr>
            <p:cNvSpPr txBox="1"/>
            <p:nvPr/>
          </p:nvSpPr>
          <p:spPr>
            <a:xfrm>
              <a:off x="7678628" y="4931199"/>
              <a:ext cx="4276464"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defTabSz="457200" latinLnBrk="1" hangingPunct="0">
                <a:buFont typeface="Arial" panose="020B0604020202020204" pitchFamily="34" charset="0"/>
                <a:buChar char="•"/>
              </a:pPr>
              <a:r>
                <a:rPr lang="en-US" dirty="0">
                  <a:solidFill>
                    <a:srgbClr val="000000"/>
                  </a:solidFill>
                  <a:latin typeface="Calibri"/>
                  <a:ea typeface="Calibri"/>
                  <a:cs typeface="Calibri"/>
                  <a:sym typeface="Calibri"/>
                </a:rPr>
                <a:t>620 Hz output through AF1 and AF2</a:t>
              </a:r>
            </a:p>
          </p:txBody>
        </p:sp>
        <p:sp>
          <p:nvSpPr>
            <p:cNvPr id="93" name="TextBox 92">
              <a:extLst>
                <a:ext uri="{FF2B5EF4-FFF2-40B4-BE49-F238E27FC236}">
                  <a16:creationId xmlns:a16="http://schemas.microsoft.com/office/drawing/2014/main" id="{A22CC6A7-4206-4E47-A2C6-247E32615F24}"/>
                </a:ext>
              </a:extLst>
            </p:cNvPr>
            <p:cNvSpPr txBox="1"/>
            <p:nvPr/>
          </p:nvSpPr>
          <p:spPr>
            <a:xfrm>
              <a:off x="9977030" y="4630215"/>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p>
          </p:txBody>
        </p:sp>
        <p:sp>
          <p:nvSpPr>
            <p:cNvPr id="94" name="TextBox 93">
              <a:extLst>
                <a:ext uri="{FF2B5EF4-FFF2-40B4-BE49-F238E27FC236}">
                  <a16:creationId xmlns:a16="http://schemas.microsoft.com/office/drawing/2014/main" id="{1D1D80D0-E4A4-7E4C-9BCA-4CBE9E57C9AA}"/>
                </a:ext>
              </a:extLst>
            </p:cNvPr>
            <p:cNvSpPr txBox="1"/>
            <p:nvPr/>
          </p:nvSpPr>
          <p:spPr>
            <a:xfrm>
              <a:off x="8126598" y="4618783"/>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p>
          </p:txBody>
        </p:sp>
        <p:sp>
          <p:nvSpPr>
            <p:cNvPr id="5" name="Shape 51">
              <a:extLst>
                <a:ext uri="{FF2B5EF4-FFF2-40B4-BE49-F238E27FC236}">
                  <a16:creationId xmlns:a16="http://schemas.microsoft.com/office/drawing/2014/main" id="{56018053-53A8-0D41-A811-CD0DEBB01C55}"/>
                </a:ext>
              </a:extLst>
            </p:cNvPr>
            <p:cNvSpPr/>
            <p:nvPr/>
          </p:nvSpPr>
          <p:spPr>
            <a:xfrm>
              <a:off x="9058821" y="2389892"/>
              <a:ext cx="460062" cy="2154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6" name="Rectangle 5">
              <a:extLst>
                <a:ext uri="{FF2B5EF4-FFF2-40B4-BE49-F238E27FC236}">
                  <a16:creationId xmlns:a16="http://schemas.microsoft.com/office/drawing/2014/main" id="{2FD43D98-420A-6249-9779-6A9DF644C6B3}"/>
                </a:ext>
              </a:extLst>
            </p:cNvPr>
            <p:cNvSpPr/>
            <p:nvPr/>
          </p:nvSpPr>
          <p:spPr>
            <a:xfrm>
              <a:off x="8766636" y="2739308"/>
              <a:ext cx="1106693" cy="1562744"/>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dirty="0">
                <a:solidFill>
                  <a:srgbClr val="000000"/>
                </a:solidFill>
                <a:latin typeface="Calibri"/>
                <a:ea typeface="Calibri"/>
                <a:cs typeface="Calibri"/>
                <a:sym typeface="Calibri"/>
              </a:endParaRPr>
            </a:p>
          </p:txBody>
        </p:sp>
        <p:sp>
          <p:nvSpPr>
            <p:cNvPr id="7" name="TextBox 6">
              <a:extLst>
                <a:ext uri="{FF2B5EF4-FFF2-40B4-BE49-F238E27FC236}">
                  <a16:creationId xmlns:a16="http://schemas.microsoft.com/office/drawing/2014/main" id="{AFFEE935-5624-4D46-96C7-F9072B827991}"/>
                </a:ext>
              </a:extLst>
            </p:cNvPr>
            <p:cNvSpPr txBox="1"/>
            <p:nvPr/>
          </p:nvSpPr>
          <p:spPr>
            <a:xfrm>
              <a:off x="8841716" y="272155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8" name="TextBox 7">
              <a:extLst>
                <a:ext uri="{FF2B5EF4-FFF2-40B4-BE49-F238E27FC236}">
                  <a16:creationId xmlns:a16="http://schemas.microsoft.com/office/drawing/2014/main" id="{7D8BCB6C-E9F8-8F45-8826-A78062A883B3}"/>
                </a:ext>
              </a:extLst>
            </p:cNvPr>
            <p:cNvSpPr txBox="1"/>
            <p:nvPr/>
          </p:nvSpPr>
          <p:spPr>
            <a:xfrm>
              <a:off x="8848145" y="3142190"/>
              <a:ext cx="5716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9" name="TextBox 8">
              <a:extLst>
                <a:ext uri="{FF2B5EF4-FFF2-40B4-BE49-F238E27FC236}">
                  <a16:creationId xmlns:a16="http://schemas.microsoft.com/office/drawing/2014/main" id="{C878D65B-05E6-BD42-9EAE-CF6C2FC257C5}"/>
                </a:ext>
              </a:extLst>
            </p:cNvPr>
            <p:cNvSpPr txBox="1"/>
            <p:nvPr/>
          </p:nvSpPr>
          <p:spPr>
            <a:xfrm>
              <a:off x="8853440" y="3506864"/>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2D0AD650-2D0B-8E4E-9280-2195AAD0B9BF}"/>
                </a:ext>
              </a:extLst>
            </p:cNvPr>
            <p:cNvSpPr txBox="1"/>
            <p:nvPr/>
          </p:nvSpPr>
          <p:spPr>
            <a:xfrm>
              <a:off x="8841716" y="3989425"/>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12" name="TextBox 11">
              <a:extLst>
                <a:ext uri="{FF2B5EF4-FFF2-40B4-BE49-F238E27FC236}">
                  <a16:creationId xmlns:a16="http://schemas.microsoft.com/office/drawing/2014/main" id="{B2745B62-0607-A54A-95BA-3271863C91D7}"/>
                </a:ext>
              </a:extLst>
            </p:cNvPr>
            <p:cNvSpPr txBox="1"/>
            <p:nvPr/>
          </p:nvSpPr>
          <p:spPr>
            <a:xfrm>
              <a:off x="9078685" y="2710668"/>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13" name="TextBox 12">
              <a:extLst>
                <a:ext uri="{FF2B5EF4-FFF2-40B4-BE49-F238E27FC236}">
                  <a16:creationId xmlns:a16="http://schemas.microsoft.com/office/drawing/2014/main" id="{81C8E558-78FD-AC45-BC97-2D612021A774}"/>
                </a:ext>
              </a:extLst>
            </p:cNvPr>
            <p:cNvSpPr txBox="1"/>
            <p:nvPr/>
          </p:nvSpPr>
          <p:spPr>
            <a:xfrm>
              <a:off x="9068638" y="309864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BE08C488-7378-5847-8973-E4773F640365}"/>
                </a:ext>
              </a:extLst>
            </p:cNvPr>
            <p:cNvSpPr txBox="1"/>
            <p:nvPr/>
          </p:nvSpPr>
          <p:spPr>
            <a:xfrm>
              <a:off x="9090410" y="3712683"/>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8CEC46D4-AD9F-D14F-8F6C-A4F79FDA2F14}"/>
                </a:ext>
              </a:extLst>
            </p:cNvPr>
            <p:cNvSpPr txBox="1"/>
            <p:nvPr/>
          </p:nvSpPr>
          <p:spPr>
            <a:xfrm>
              <a:off x="9078684" y="4011197"/>
              <a:ext cx="69166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2" name="Group 342">
              <a:extLst>
                <a:ext uri="{FF2B5EF4-FFF2-40B4-BE49-F238E27FC236}">
                  <a16:creationId xmlns:a16="http://schemas.microsoft.com/office/drawing/2014/main" id="{EC54534E-7164-2448-ACCC-58E8A35D560D}"/>
                </a:ext>
              </a:extLst>
            </p:cNvPr>
            <p:cNvGrpSpPr>
              <a:grpSpLocks/>
            </p:cNvGrpSpPr>
            <p:nvPr/>
          </p:nvGrpSpPr>
          <p:grpSpPr bwMode="auto">
            <a:xfrm rot="5400000">
              <a:off x="10787807" y="3598648"/>
              <a:ext cx="279738" cy="740074"/>
              <a:chOff x="3917" y="605"/>
              <a:chExt cx="349" cy="633"/>
            </a:xfrm>
          </p:grpSpPr>
          <p:grpSp>
            <p:nvGrpSpPr>
              <p:cNvPr id="23" name="Group 221">
                <a:extLst>
                  <a:ext uri="{FF2B5EF4-FFF2-40B4-BE49-F238E27FC236}">
                    <a16:creationId xmlns:a16="http://schemas.microsoft.com/office/drawing/2014/main" id="{6EF535CE-9DE5-0D4F-89D9-FA329DAF32A3}"/>
                  </a:ext>
                </a:extLst>
              </p:cNvPr>
              <p:cNvGrpSpPr>
                <a:grpSpLocks/>
              </p:cNvGrpSpPr>
              <p:nvPr/>
            </p:nvGrpSpPr>
            <p:grpSpPr bwMode="auto">
              <a:xfrm>
                <a:off x="3920" y="605"/>
                <a:ext cx="346" cy="633"/>
                <a:chOff x="2189" y="1066"/>
                <a:chExt cx="346" cy="633"/>
              </a:xfrm>
            </p:grpSpPr>
            <p:sp>
              <p:nvSpPr>
                <p:cNvPr id="25" name="Line 222">
                  <a:extLst>
                    <a:ext uri="{FF2B5EF4-FFF2-40B4-BE49-F238E27FC236}">
                      <a16:creationId xmlns:a16="http://schemas.microsoft.com/office/drawing/2014/main" id="{B3F999F4-4AAF-E346-B8BC-82CA840D04B2}"/>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23">
                  <a:extLst>
                    <a:ext uri="{FF2B5EF4-FFF2-40B4-BE49-F238E27FC236}">
                      <a16:creationId xmlns:a16="http://schemas.microsoft.com/office/drawing/2014/main" id="{C7A8BCE3-66E4-404D-9C56-D90C2D7E9E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24">
                  <a:extLst>
                    <a:ext uri="{FF2B5EF4-FFF2-40B4-BE49-F238E27FC236}">
                      <a16:creationId xmlns:a16="http://schemas.microsoft.com/office/drawing/2014/main" id="{6458C574-CE24-1240-BBBF-68A2CF03C7B0}"/>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5">
                  <a:extLst>
                    <a:ext uri="{FF2B5EF4-FFF2-40B4-BE49-F238E27FC236}">
                      <a16:creationId xmlns:a16="http://schemas.microsoft.com/office/drawing/2014/main" id="{C321E15E-CDC3-5F45-BC84-8C13C5F5AD95}"/>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Rectangle 227">
                  <a:extLst>
                    <a:ext uri="{FF2B5EF4-FFF2-40B4-BE49-F238E27FC236}">
                      <a16:creationId xmlns:a16="http://schemas.microsoft.com/office/drawing/2014/main" id="{352AE2CE-BF4A-F744-91D3-2D37300C1308}"/>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4" name="Freeform 341">
                <a:extLst>
                  <a:ext uri="{FF2B5EF4-FFF2-40B4-BE49-F238E27FC236}">
                    <a16:creationId xmlns:a16="http://schemas.microsoft.com/office/drawing/2014/main" id="{9F68F632-1100-874C-99C3-9508730EF107}"/>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0" name="Group 210">
              <a:extLst>
                <a:ext uri="{FF2B5EF4-FFF2-40B4-BE49-F238E27FC236}">
                  <a16:creationId xmlns:a16="http://schemas.microsoft.com/office/drawing/2014/main" id="{65B1591A-89A3-E640-BAFD-1C3C75E5B704}"/>
                </a:ext>
              </a:extLst>
            </p:cNvPr>
            <p:cNvGrpSpPr>
              <a:grpSpLocks/>
            </p:cNvGrpSpPr>
            <p:nvPr/>
          </p:nvGrpSpPr>
          <p:grpSpPr bwMode="auto">
            <a:xfrm>
              <a:off x="7678041" y="3288956"/>
              <a:ext cx="304800" cy="762000"/>
              <a:chOff x="3216" y="1728"/>
              <a:chExt cx="192" cy="480"/>
            </a:xfrm>
          </p:grpSpPr>
          <p:sp>
            <p:nvSpPr>
              <p:cNvPr id="31" name="Line 8">
                <a:extLst>
                  <a:ext uri="{FF2B5EF4-FFF2-40B4-BE49-F238E27FC236}">
                    <a16:creationId xmlns:a16="http://schemas.microsoft.com/office/drawing/2014/main" id="{AA28F7E4-0EC5-0D43-85E9-BC3975363D47}"/>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
                <a:extLst>
                  <a:ext uri="{FF2B5EF4-FFF2-40B4-BE49-F238E27FC236}">
                    <a16:creationId xmlns:a16="http://schemas.microsoft.com/office/drawing/2014/main" id="{5371E576-D68A-CD44-85EC-8C54215E478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
                <a:extLst>
                  <a:ext uri="{FF2B5EF4-FFF2-40B4-BE49-F238E27FC236}">
                    <a16:creationId xmlns:a16="http://schemas.microsoft.com/office/drawing/2014/main" id="{828EAF54-5FF4-5748-8C87-E8A18718972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1">
                <a:extLst>
                  <a:ext uri="{FF2B5EF4-FFF2-40B4-BE49-F238E27FC236}">
                    <a16:creationId xmlns:a16="http://schemas.microsoft.com/office/drawing/2014/main" id="{8E9C2CD8-0013-0F4D-AB13-1D710BC832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TextBox 34">
              <a:extLst>
                <a:ext uri="{FF2B5EF4-FFF2-40B4-BE49-F238E27FC236}">
                  <a16:creationId xmlns:a16="http://schemas.microsoft.com/office/drawing/2014/main" id="{A8C4750D-F339-8541-8CEE-323133434FE6}"/>
                </a:ext>
              </a:extLst>
            </p:cNvPr>
            <p:cNvSpPr txBox="1"/>
            <p:nvPr/>
          </p:nvSpPr>
          <p:spPr>
            <a:xfrm>
              <a:off x="10782999" y="2529927"/>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18</a:t>
              </a:r>
            </a:p>
            <a:p>
              <a:pPr defTabSz="457200" latinLnBrk="1" hangingPunct="0"/>
              <a:r>
                <a:rPr lang="en-US" sz="1400" dirty="0">
                  <a:solidFill>
                    <a:srgbClr val="000000"/>
                  </a:solidFill>
                </a:rPr>
                <a:t>270 pF</a:t>
              </a:r>
            </a:p>
          </p:txBody>
        </p:sp>
        <p:cxnSp>
          <p:nvCxnSpPr>
            <p:cNvPr id="36" name="Straight Connector 35">
              <a:extLst>
                <a:ext uri="{FF2B5EF4-FFF2-40B4-BE49-F238E27FC236}">
                  <a16:creationId xmlns:a16="http://schemas.microsoft.com/office/drawing/2014/main" id="{0640874A-360A-CD47-BE96-6BABE5CC7601}"/>
                </a:ext>
              </a:extLst>
            </p:cNvPr>
            <p:cNvCxnSpPr>
              <a:cxnSpLocks/>
            </p:cNvCxnSpPr>
            <p:nvPr/>
          </p:nvCxnSpPr>
          <p:spPr>
            <a:xfrm flipV="1">
              <a:off x="7819000" y="3286052"/>
              <a:ext cx="943461" cy="351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38" name="Group 222">
              <a:extLst>
                <a:ext uri="{FF2B5EF4-FFF2-40B4-BE49-F238E27FC236}">
                  <a16:creationId xmlns:a16="http://schemas.microsoft.com/office/drawing/2014/main" id="{21DC862F-8D3E-1045-9C20-AEFEC9286CCE}"/>
                </a:ext>
              </a:extLst>
            </p:cNvPr>
            <p:cNvGrpSpPr>
              <a:grpSpLocks/>
            </p:cNvGrpSpPr>
            <p:nvPr/>
          </p:nvGrpSpPr>
          <p:grpSpPr bwMode="auto">
            <a:xfrm>
              <a:off x="7678041" y="3994018"/>
              <a:ext cx="304800" cy="381000"/>
              <a:chOff x="4272" y="3072"/>
              <a:chExt cx="192" cy="240"/>
            </a:xfrm>
          </p:grpSpPr>
          <p:sp>
            <p:nvSpPr>
              <p:cNvPr id="39" name="Line 99">
                <a:extLst>
                  <a:ext uri="{FF2B5EF4-FFF2-40B4-BE49-F238E27FC236}">
                    <a16:creationId xmlns:a16="http://schemas.microsoft.com/office/drawing/2014/main" id="{064898D2-980C-034A-92D1-94CE650C5A5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0">
                <a:extLst>
                  <a:ext uri="{FF2B5EF4-FFF2-40B4-BE49-F238E27FC236}">
                    <a16:creationId xmlns:a16="http://schemas.microsoft.com/office/drawing/2014/main" id="{A0652FCD-9B56-974F-A97A-D6221DDAC6A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1">
                <a:extLst>
                  <a:ext uri="{FF2B5EF4-FFF2-40B4-BE49-F238E27FC236}">
                    <a16:creationId xmlns:a16="http://schemas.microsoft.com/office/drawing/2014/main" id="{24BE3ADD-062B-C54F-9A71-8EEE2A202A0C}"/>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2">
                <a:extLst>
                  <a:ext uri="{FF2B5EF4-FFF2-40B4-BE49-F238E27FC236}">
                    <a16:creationId xmlns:a16="http://schemas.microsoft.com/office/drawing/2014/main" id="{8E139B5B-E7CF-D34F-9470-FC3C83B0A0B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3">
                <a:extLst>
                  <a:ext uri="{FF2B5EF4-FFF2-40B4-BE49-F238E27FC236}">
                    <a16:creationId xmlns:a16="http://schemas.microsoft.com/office/drawing/2014/main" id="{FE4FC8E8-10A5-3E4D-B94E-7F1EE3A3B67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4">
                <a:extLst>
                  <a:ext uri="{FF2B5EF4-FFF2-40B4-BE49-F238E27FC236}">
                    <a16:creationId xmlns:a16="http://schemas.microsoft.com/office/drawing/2014/main" id="{842BD3EC-1B95-4146-B5BD-7A57E93CE8E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 name="Straight Connector 44">
              <a:extLst>
                <a:ext uri="{FF2B5EF4-FFF2-40B4-BE49-F238E27FC236}">
                  <a16:creationId xmlns:a16="http://schemas.microsoft.com/office/drawing/2014/main" id="{210CA890-E181-6B40-B67F-179E25A6370D}"/>
                </a:ext>
              </a:extLst>
            </p:cNvPr>
            <p:cNvCxnSpPr>
              <a:cxnSpLocks/>
            </p:cNvCxnSpPr>
            <p:nvPr/>
          </p:nvCxnSpPr>
          <p:spPr>
            <a:xfrm>
              <a:off x="8357310" y="36318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8" name="Group 222">
              <a:extLst>
                <a:ext uri="{FF2B5EF4-FFF2-40B4-BE49-F238E27FC236}">
                  <a16:creationId xmlns:a16="http://schemas.microsoft.com/office/drawing/2014/main" id="{B4D80310-2F0C-B347-AF4F-CD98FC156286}"/>
                </a:ext>
              </a:extLst>
            </p:cNvPr>
            <p:cNvGrpSpPr>
              <a:grpSpLocks/>
            </p:cNvGrpSpPr>
            <p:nvPr/>
          </p:nvGrpSpPr>
          <p:grpSpPr bwMode="auto">
            <a:xfrm>
              <a:off x="8211743" y="3625530"/>
              <a:ext cx="304800" cy="381000"/>
              <a:chOff x="4272" y="3072"/>
              <a:chExt cx="192" cy="240"/>
            </a:xfrm>
          </p:grpSpPr>
          <p:sp>
            <p:nvSpPr>
              <p:cNvPr id="49" name="Line 99">
                <a:extLst>
                  <a:ext uri="{FF2B5EF4-FFF2-40B4-BE49-F238E27FC236}">
                    <a16:creationId xmlns:a16="http://schemas.microsoft.com/office/drawing/2014/main" id="{7D27C4E1-5DB0-1847-96E7-B2F908B77A9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0">
                <a:extLst>
                  <a:ext uri="{FF2B5EF4-FFF2-40B4-BE49-F238E27FC236}">
                    <a16:creationId xmlns:a16="http://schemas.microsoft.com/office/drawing/2014/main" id="{A7D22094-3A59-154C-BAA9-31A90A4D0D4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1">
                <a:extLst>
                  <a:ext uri="{FF2B5EF4-FFF2-40B4-BE49-F238E27FC236}">
                    <a16:creationId xmlns:a16="http://schemas.microsoft.com/office/drawing/2014/main" id="{43CE2E4A-76E0-DE48-806F-FE5502AA44A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2">
                <a:extLst>
                  <a:ext uri="{FF2B5EF4-FFF2-40B4-BE49-F238E27FC236}">
                    <a16:creationId xmlns:a16="http://schemas.microsoft.com/office/drawing/2014/main" id="{396B7D5E-2BEC-CC47-80C7-E6F0F7051AD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3">
                <a:extLst>
                  <a:ext uri="{FF2B5EF4-FFF2-40B4-BE49-F238E27FC236}">
                    <a16:creationId xmlns:a16="http://schemas.microsoft.com/office/drawing/2014/main" id="{1342B3A3-A29B-3648-892F-1537AD9ACB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4">
                <a:extLst>
                  <a:ext uri="{FF2B5EF4-FFF2-40B4-BE49-F238E27FC236}">
                    <a16:creationId xmlns:a16="http://schemas.microsoft.com/office/drawing/2014/main" id="{F557A125-72B2-5E45-86C3-9E57D2DECEC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210">
              <a:extLst>
                <a:ext uri="{FF2B5EF4-FFF2-40B4-BE49-F238E27FC236}">
                  <a16:creationId xmlns:a16="http://schemas.microsoft.com/office/drawing/2014/main" id="{162EDA88-A0ED-F94F-B686-78E9A93C04B4}"/>
                </a:ext>
              </a:extLst>
            </p:cNvPr>
            <p:cNvGrpSpPr>
              <a:grpSpLocks/>
            </p:cNvGrpSpPr>
            <p:nvPr/>
          </p:nvGrpSpPr>
          <p:grpSpPr bwMode="auto">
            <a:xfrm>
              <a:off x="10405239" y="3210895"/>
              <a:ext cx="304800" cy="762000"/>
              <a:chOff x="3216" y="1728"/>
              <a:chExt cx="192" cy="480"/>
            </a:xfrm>
          </p:grpSpPr>
          <p:sp>
            <p:nvSpPr>
              <p:cNvPr id="57" name="Line 8">
                <a:extLst>
                  <a:ext uri="{FF2B5EF4-FFF2-40B4-BE49-F238E27FC236}">
                    <a16:creationId xmlns:a16="http://schemas.microsoft.com/office/drawing/2014/main" id="{4568C2EC-DE25-3840-9C94-82C79DBEB31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
                <a:extLst>
                  <a:ext uri="{FF2B5EF4-FFF2-40B4-BE49-F238E27FC236}">
                    <a16:creationId xmlns:a16="http://schemas.microsoft.com/office/drawing/2014/main" id="{3434A5A1-317F-5B4E-8EA3-C7BC589209B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10">
                <a:extLst>
                  <a:ext uri="{FF2B5EF4-FFF2-40B4-BE49-F238E27FC236}">
                    <a16:creationId xmlns:a16="http://schemas.microsoft.com/office/drawing/2014/main" id="{508E33E7-2DFC-434F-AD40-1A40346D7B1E}"/>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1">
                <a:extLst>
                  <a:ext uri="{FF2B5EF4-FFF2-40B4-BE49-F238E27FC236}">
                    <a16:creationId xmlns:a16="http://schemas.microsoft.com/office/drawing/2014/main" id="{B898D4D2-6A66-7F45-9E62-B20538B9A14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 name="Group 210">
              <a:extLst>
                <a:ext uri="{FF2B5EF4-FFF2-40B4-BE49-F238E27FC236}">
                  <a16:creationId xmlns:a16="http://schemas.microsoft.com/office/drawing/2014/main" id="{CD0752AE-3FBE-AE45-BA95-6CB374050D69}"/>
                </a:ext>
              </a:extLst>
            </p:cNvPr>
            <p:cNvGrpSpPr>
              <a:grpSpLocks/>
            </p:cNvGrpSpPr>
            <p:nvPr/>
          </p:nvGrpSpPr>
          <p:grpSpPr bwMode="auto">
            <a:xfrm rot="5400000">
              <a:off x="10775199" y="2833699"/>
              <a:ext cx="304800" cy="762000"/>
              <a:chOff x="3216" y="1728"/>
              <a:chExt cx="192" cy="480"/>
            </a:xfrm>
          </p:grpSpPr>
          <p:sp>
            <p:nvSpPr>
              <p:cNvPr id="62" name="Line 8">
                <a:extLst>
                  <a:ext uri="{FF2B5EF4-FFF2-40B4-BE49-F238E27FC236}">
                    <a16:creationId xmlns:a16="http://schemas.microsoft.com/office/drawing/2014/main" id="{6807E55A-2A31-7D41-8BAD-AF2417E3F8F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9">
                <a:extLst>
                  <a:ext uri="{FF2B5EF4-FFF2-40B4-BE49-F238E27FC236}">
                    <a16:creationId xmlns:a16="http://schemas.microsoft.com/office/drawing/2014/main" id="{616AD6FE-0AAD-D146-BD39-8A63B80E7E3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0">
                <a:extLst>
                  <a:ext uri="{FF2B5EF4-FFF2-40B4-BE49-F238E27FC236}">
                    <a16:creationId xmlns:a16="http://schemas.microsoft.com/office/drawing/2014/main" id="{D06DCD95-EBD9-0348-B73A-7AE630B8E771}"/>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1">
                <a:extLst>
                  <a:ext uri="{FF2B5EF4-FFF2-40B4-BE49-F238E27FC236}">
                    <a16:creationId xmlns:a16="http://schemas.microsoft.com/office/drawing/2014/main" id="{B7E380BB-F6AB-1E42-80A6-186F64D544D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6" name="Straight Connector 65">
              <a:extLst>
                <a:ext uri="{FF2B5EF4-FFF2-40B4-BE49-F238E27FC236}">
                  <a16:creationId xmlns:a16="http://schemas.microsoft.com/office/drawing/2014/main" id="{E07195BB-4B92-EA4F-B751-0911355F7CC6}"/>
                </a:ext>
              </a:extLst>
            </p:cNvPr>
            <p:cNvCxnSpPr>
              <a:cxnSpLocks/>
            </p:cNvCxnSpPr>
            <p:nvPr/>
          </p:nvCxnSpPr>
          <p:spPr>
            <a:xfrm>
              <a:off x="9869160" y="288027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7DF48F10-6AAA-3646-B36A-CBAE0ED8C915}"/>
                </a:ext>
              </a:extLst>
            </p:cNvPr>
            <p:cNvCxnSpPr>
              <a:cxnSpLocks/>
            </p:cNvCxnSpPr>
            <p:nvPr/>
          </p:nvCxnSpPr>
          <p:spPr>
            <a:xfrm>
              <a:off x="10260298" y="2341607"/>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8" name="Oval 67">
              <a:extLst>
                <a:ext uri="{FF2B5EF4-FFF2-40B4-BE49-F238E27FC236}">
                  <a16:creationId xmlns:a16="http://schemas.microsoft.com/office/drawing/2014/main" id="{B9522848-109E-1045-B2DD-1D1A31FAEB1E}"/>
                </a:ext>
              </a:extLst>
            </p:cNvPr>
            <p:cNvSpPr/>
            <p:nvPr/>
          </p:nvSpPr>
          <p:spPr>
            <a:xfrm>
              <a:off x="10211826" y="230720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8B500DAD-9CC8-D944-8321-39F7AD5D63F1}"/>
                </a:ext>
              </a:extLst>
            </p:cNvPr>
            <p:cNvSpPr txBox="1"/>
            <p:nvPr/>
          </p:nvSpPr>
          <p:spPr>
            <a:xfrm flipH="1">
              <a:off x="10091834" y="1947842"/>
              <a:ext cx="46186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0" name="Straight Connector 69">
              <a:extLst>
                <a:ext uri="{FF2B5EF4-FFF2-40B4-BE49-F238E27FC236}">
                  <a16:creationId xmlns:a16="http://schemas.microsoft.com/office/drawing/2014/main" id="{3DECCBE6-E44E-584C-BFF2-3B3A1D0273C0}"/>
                </a:ext>
              </a:extLst>
            </p:cNvPr>
            <p:cNvCxnSpPr>
              <a:cxnSpLocks/>
            </p:cNvCxnSpPr>
            <p:nvPr/>
          </p:nvCxnSpPr>
          <p:spPr>
            <a:xfrm>
              <a:off x="8357310" y="4177456"/>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80E049EA-D327-A249-B755-D349E2DFDD9B}"/>
                </a:ext>
              </a:extLst>
            </p:cNvPr>
            <p:cNvCxnSpPr>
              <a:cxnSpLocks/>
            </p:cNvCxnSpPr>
            <p:nvPr/>
          </p:nvCxnSpPr>
          <p:spPr>
            <a:xfrm>
              <a:off x="9869160" y="4161832"/>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7CFBBED7-77CE-2947-92A4-4A06FF707CDE}"/>
                </a:ext>
              </a:extLst>
            </p:cNvPr>
            <p:cNvCxnSpPr>
              <a:cxnSpLocks/>
            </p:cNvCxnSpPr>
            <p:nvPr/>
          </p:nvCxnSpPr>
          <p:spPr>
            <a:xfrm>
              <a:off x="9849849" y="3220139"/>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DB3654AC-EF68-5742-B93F-74F35B44B6B2}"/>
                </a:ext>
              </a:extLst>
            </p:cNvPr>
            <p:cNvSpPr/>
            <p:nvPr/>
          </p:nvSpPr>
          <p:spPr>
            <a:xfrm>
              <a:off x="10505614" y="3167176"/>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012F69B-33EA-1D42-BBBC-AE32AF8ACB5C}"/>
                </a:ext>
              </a:extLst>
            </p:cNvPr>
            <p:cNvCxnSpPr>
              <a:cxnSpLocks/>
            </p:cNvCxnSpPr>
            <p:nvPr/>
          </p:nvCxnSpPr>
          <p:spPr>
            <a:xfrm>
              <a:off x="11308599" y="3200838"/>
              <a:ext cx="0" cy="116597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7" name="Group 222">
              <a:extLst>
                <a:ext uri="{FF2B5EF4-FFF2-40B4-BE49-F238E27FC236}">
                  <a16:creationId xmlns:a16="http://schemas.microsoft.com/office/drawing/2014/main" id="{DE8601DD-37E2-4044-8604-ADE1B2329D4B}"/>
                </a:ext>
              </a:extLst>
            </p:cNvPr>
            <p:cNvGrpSpPr>
              <a:grpSpLocks/>
            </p:cNvGrpSpPr>
            <p:nvPr/>
          </p:nvGrpSpPr>
          <p:grpSpPr bwMode="auto">
            <a:xfrm>
              <a:off x="11152249" y="4236058"/>
              <a:ext cx="304800" cy="381000"/>
              <a:chOff x="4272" y="3072"/>
              <a:chExt cx="192" cy="240"/>
            </a:xfrm>
          </p:grpSpPr>
          <p:sp>
            <p:nvSpPr>
              <p:cNvPr id="78" name="Line 99">
                <a:extLst>
                  <a:ext uri="{FF2B5EF4-FFF2-40B4-BE49-F238E27FC236}">
                    <a16:creationId xmlns:a16="http://schemas.microsoft.com/office/drawing/2014/main" id="{B62CE209-560F-CF48-AA71-16165E22D85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6E6A4B4F-33A9-4E47-93A4-78F826A5D8CE}"/>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6BCAB3F3-C947-0C41-8E66-ADE6C19A01B1}"/>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7FA5EE99-8A96-1B4D-A9AE-81A47A4A0EB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C83E24A7-FA54-954B-87D7-7755D6D82AC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A8CFBB7-066A-334A-B27C-BD8DE009B80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4" name="Straight Connector 83">
              <a:extLst>
                <a:ext uri="{FF2B5EF4-FFF2-40B4-BE49-F238E27FC236}">
                  <a16:creationId xmlns:a16="http://schemas.microsoft.com/office/drawing/2014/main" id="{59F99A13-39BF-D246-BCEB-3DC232FE2E8A}"/>
                </a:ext>
              </a:extLst>
            </p:cNvPr>
            <p:cNvCxnSpPr>
              <a:cxnSpLocks/>
            </p:cNvCxnSpPr>
            <p:nvPr/>
          </p:nvCxnSpPr>
          <p:spPr>
            <a:xfrm>
              <a:off x="8374282" y="4175061"/>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83DF7DB8-0E1D-7D4D-BE42-21225E51E49A}"/>
                </a:ext>
              </a:extLst>
            </p:cNvPr>
            <p:cNvCxnSpPr>
              <a:cxnSpLocks/>
            </p:cNvCxnSpPr>
            <p:nvPr/>
          </p:nvCxnSpPr>
          <p:spPr>
            <a:xfrm>
              <a:off x="10264771" y="4154197"/>
              <a:ext cx="0" cy="372366"/>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7" name="Oval 86">
              <a:extLst>
                <a:ext uri="{FF2B5EF4-FFF2-40B4-BE49-F238E27FC236}">
                  <a16:creationId xmlns:a16="http://schemas.microsoft.com/office/drawing/2014/main" id="{41A88435-FAD7-9E44-A3A7-8058A046B43B}"/>
                </a:ext>
              </a:extLst>
            </p:cNvPr>
            <p:cNvSpPr/>
            <p:nvPr/>
          </p:nvSpPr>
          <p:spPr>
            <a:xfrm>
              <a:off x="10211698" y="447346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11D2E2D-FD48-9346-A100-CB9ECE14CE64}"/>
                </a:ext>
              </a:extLst>
            </p:cNvPr>
            <p:cNvSpPr/>
            <p:nvPr/>
          </p:nvSpPr>
          <p:spPr>
            <a:xfrm>
              <a:off x="8328965" y="4538775"/>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CD8CA988-2506-4E45-9ED6-92B0D9FFBA9C}"/>
                </a:ext>
              </a:extLst>
            </p:cNvPr>
            <p:cNvSpPr txBox="1"/>
            <p:nvPr/>
          </p:nvSpPr>
          <p:spPr>
            <a:xfrm>
              <a:off x="7930083" y="3292363"/>
              <a:ext cx="329624" cy="4514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15.</a:t>
              </a:r>
            </a:p>
          </p:txBody>
        </p:sp>
        <p:sp>
          <p:nvSpPr>
            <p:cNvPr id="91" name="TextBox 90">
              <a:extLst>
                <a:ext uri="{FF2B5EF4-FFF2-40B4-BE49-F238E27FC236}">
                  <a16:creationId xmlns:a16="http://schemas.microsoft.com/office/drawing/2014/main" id="{812905C4-074D-2748-BD74-94581E75DFCF}"/>
                </a:ext>
              </a:extLst>
            </p:cNvPr>
            <p:cNvSpPr txBox="1"/>
            <p:nvPr/>
          </p:nvSpPr>
          <p:spPr>
            <a:xfrm>
              <a:off x="10031594" y="3430852"/>
              <a:ext cx="677680"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17</a:t>
              </a:r>
            </a:p>
            <a:p>
              <a:pPr defTabSz="457200" latinLnBrk="1" hangingPunct="0"/>
              <a:r>
                <a:rPr lang="en-US" sz="1400" dirty="0">
                  <a:solidFill>
                    <a:srgbClr val="000000"/>
                  </a:solidFill>
                </a:rPr>
                <a:t>50 pF</a:t>
              </a:r>
            </a:p>
          </p:txBody>
        </p:sp>
        <p:sp>
          <p:nvSpPr>
            <p:cNvPr id="92" name="TextBox 91">
              <a:extLst>
                <a:ext uri="{FF2B5EF4-FFF2-40B4-BE49-F238E27FC236}">
                  <a16:creationId xmlns:a16="http://schemas.microsoft.com/office/drawing/2014/main" id="{4991BE1D-7CA7-2B47-B4EC-1C20B5E14E85}"/>
                </a:ext>
              </a:extLst>
            </p:cNvPr>
            <p:cNvSpPr txBox="1"/>
            <p:nvPr/>
          </p:nvSpPr>
          <p:spPr>
            <a:xfrm>
              <a:off x="10505614" y="4130890"/>
              <a:ext cx="79057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cxnSp>
          <p:nvCxnSpPr>
            <p:cNvPr id="95" name="Straight Connector 94">
              <a:extLst>
                <a:ext uri="{FF2B5EF4-FFF2-40B4-BE49-F238E27FC236}">
                  <a16:creationId xmlns:a16="http://schemas.microsoft.com/office/drawing/2014/main" id="{CDBC87F2-2A52-A74E-B9D7-21B3A5C5CA1D}"/>
                </a:ext>
              </a:extLst>
            </p:cNvPr>
            <p:cNvCxnSpPr>
              <a:cxnSpLocks/>
            </p:cNvCxnSpPr>
            <p:nvPr/>
          </p:nvCxnSpPr>
          <p:spPr>
            <a:xfrm>
              <a:off x="8351233" y="2864554"/>
              <a:ext cx="405151"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6" name="Oval 95">
              <a:extLst>
                <a:ext uri="{FF2B5EF4-FFF2-40B4-BE49-F238E27FC236}">
                  <a16:creationId xmlns:a16="http://schemas.microsoft.com/office/drawing/2014/main" id="{1406151E-0F73-7B41-B9AB-EDA5122C1EB4}"/>
                </a:ext>
              </a:extLst>
            </p:cNvPr>
            <p:cNvSpPr/>
            <p:nvPr/>
          </p:nvSpPr>
          <p:spPr>
            <a:xfrm>
              <a:off x="8280370" y="2831870"/>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31C045F5-7AEA-C240-8736-570EF93385C1}"/>
                </a:ext>
              </a:extLst>
            </p:cNvPr>
            <p:cNvSpPr txBox="1"/>
            <p:nvPr/>
          </p:nvSpPr>
          <p:spPr>
            <a:xfrm>
              <a:off x="8245569" y="2496541"/>
              <a:ext cx="5838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IF in</a:t>
              </a:r>
            </a:p>
          </p:txBody>
        </p:sp>
        <p:cxnSp>
          <p:nvCxnSpPr>
            <p:cNvPr id="98" name="Straight Arrow Connector 97">
              <a:extLst>
                <a:ext uri="{FF2B5EF4-FFF2-40B4-BE49-F238E27FC236}">
                  <a16:creationId xmlns:a16="http://schemas.microsoft.com/office/drawing/2014/main" id="{414D0E39-2C45-AB40-BFC0-1B78AE440269}"/>
                </a:ext>
              </a:extLst>
            </p:cNvPr>
            <p:cNvCxnSpPr>
              <a:cxnSpLocks/>
            </p:cNvCxnSpPr>
            <p:nvPr/>
          </p:nvCxnSpPr>
          <p:spPr>
            <a:xfrm flipV="1">
              <a:off x="10484573" y="3407432"/>
              <a:ext cx="165646" cy="305588"/>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602DA78F-6470-9C46-B10D-ADCAC1118B9A}"/>
                </a:ext>
              </a:extLst>
            </p:cNvPr>
            <p:cNvCxnSpPr>
              <a:cxnSpLocks/>
            </p:cNvCxnSpPr>
            <p:nvPr/>
          </p:nvCxnSpPr>
          <p:spPr>
            <a:xfrm>
              <a:off x="9865781" y="3954070"/>
              <a:ext cx="687919"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9E204B3C-37A5-2C44-B7B4-629B63A553D0}"/>
                </a:ext>
              </a:extLst>
            </p:cNvPr>
            <p:cNvSpPr/>
            <p:nvPr/>
          </p:nvSpPr>
          <p:spPr>
            <a:xfrm>
              <a:off x="10512956" y="391347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8C25A6D1-98D1-544E-A9B1-380E7EDBEB59}"/>
                </a:ext>
              </a:extLst>
            </p:cNvPr>
            <p:cNvCxnSpPr>
              <a:cxnSpLocks/>
            </p:cNvCxnSpPr>
            <p:nvPr/>
          </p:nvCxnSpPr>
          <p:spPr>
            <a:xfrm>
              <a:off x="7831423" y="2751182"/>
              <a:ext cx="0" cy="544718"/>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99" name="Oval 98">
              <a:extLst>
                <a:ext uri="{FF2B5EF4-FFF2-40B4-BE49-F238E27FC236}">
                  <a16:creationId xmlns:a16="http://schemas.microsoft.com/office/drawing/2014/main" id="{911FFD38-2F66-7E4F-9CFD-3F042F4CC8AE}"/>
                </a:ext>
              </a:extLst>
            </p:cNvPr>
            <p:cNvSpPr/>
            <p:nvPr/>
          </p:nvSpPr>
          <p:spPr>
            <a:xfrm>
              <a:off x="7793709" y="271677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56855B85-2383-9F42-A531-81D03A8387C6}"/>
                </a:ext>
              </a:extLst>
            </p:cNvPr>
            <p:cNvSpPr txBox="1"/>
            <p:nvPr/>
          </p:nvSpPr>
          <p:spPr>
            <a:xfrm flipH="1">
              <a:off x="7613235" y="2312964"/>
              <a:ext cx="580428"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1.4V</a:t>
              </a:r>
              <a:endParaRPr lang="en-US" sz="1600" baseline="-25000" dirty="0">
                <a:solidFill>
                  <a:srgbClr val="000000"/>
                </a:solidFill>
                <a:latin typeface="Calibri"/>
                <a:ea typeface="Calibri"/>
                <a:cs typeface="Calibri"/>
                <a:sym typeface="Calibri"/>
              </a:endParaRPr>
            </a:p>
          </p:txBody>
        </p:sp>
        <p:sp>
          <p:nvSpPr>
            <p:cNvPr id="103" name="Oval 102">
              <a:extLst>
                <a:ext uri="{FF2B5EF4-FFF2-40B4-BE49-F238E27FC236}">
                  <a16:creationId xmlns:a16="http://schemas.microsoft.com/office/drawing/2014/main" id="{05397876-A468-F64B-9312-5E95CFDD3363}"/>
                </a:ext>
              </a:extLst>
            </p:cNvPr>
            <p:cNvSpPr/>
            <p:nvPr/>
          </p:nvSpPr>
          <p:spPr>
            <a:xfrm>
              <a:off x="7786617" y="3251953"/>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54A950A6-FE59-4D49-BEBC-F97F7E268729}"/>
              </a:ext>
            </a:extLst>
          </p:cNvPr>
          <p:cNvSpPr txBox="1"/>
          <p:nvPr/>
        </p:nvSpPr>
        <p:spPr>
          <a:xfrm>
            <a:off x="623685" y="1671349"/>
            <a:ext cx="6753442" cy="4897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Adjust C17 for minimum oscillation frequency and record it.</a:t>
            </a:r>
          </a:p>
          <a:p>
            <a:pPr marL="342900" indent="-342900" defTabSz="457200" hangingPunct="0">
              <a:buFont typeface="+mj-lt"/>
              <a:buAutoNum type="arabicPeriod"/>
            </a:pPr>
            <a:r>
              <a:rPr lang="en-US" sz="2000" dirty="0">
                <a:solidFill>
                  <a:srgbClr val="000000"/>
                </a:solidFill>
              </a:rPr>
              <a:t>Calculate the minimum oscillation frequency you’d expect.</a:t>
            </a:r>
          </a:p>
          <a:p>
            <a:pPr marL="342900" indent="-342900" defTabSz="457200" hangingPunct="0">
              <a:buFont typeface="+mj-lt"/>
              <a:buAutoNum type="arabicPeriod"/>
            </a:pPr>
            <a:r>
              <a:rPr lang="en-US" sz="2000" dirty="0">
                <a:solidFill>
                  <a:srgbClr val="000000"/>
                </a:solidFill>
              </a:rPr>
              <a:t>Measure the temperature coefficient for the BFO.</a:t>
            </a:r>
          </a:p>
          <a:p>
            <a:pPr marL="342900" indent="-342900" defTabSz="457200" hangingPunct="0">
              <a:buFont typeface="+mj-lt"/>
              <a:buAutoNum type="arabicPeriod"/>
            </a:pPr>
            <a:r>
              <a:rPr lang="en-US" sz="2000" dirty="0">
                <a:solidFill>
                  <a:srgbClr val="000000"/>
                </a:solidFill>
              </a:rPr>
              <a:t>Measure the gain through the receiver from the antenna through the product detector.</a:t>
            </a:r>
          </a:p>
          <a:p>
            <a:pPr marL="342900" indent="-342900" defTabSz="457200" hangingPunct="0">
              <a:buFont typeface="+mj-lt"/>
              <a:buAutoNum type="arabicPeriod"/>
            </a:pPr>
            <a:r>
              <a:rPr lang="en-US" sz="2000" dirty="0">
                <a:solidFill>
                  <a:srgbClr val="000000"/>
                </a:solidFill>
              </a:rPr>
              <a:t>Find the f5 spur calculate the expected f3.</a:t>
            </a:r>
          </a:p>
          <a:p>
            <a:pPr marL="342900" indent="-342900" defTabSz="457200" hangingPunct="0">
              <a:buFont typeface="+mj-lt"/>
              <a:buAutoNum type="arabicPeriod"/>
            </a:pPr>
            <a:r>
              <a:rPr lang="en-US" sz="2000" dirty="0">
                <a:solidFill>
                  <a:srgbClr val="000000"/>
                </a:solidFill>
              </a:rPr>
              <a:t>By how much is the if spur suppressed?</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sz="2000" dirty="0">
              <a:solidFill>
                <a:srgbClr val="000000"/>
              </a:solidFill>
            </a:endParaRPr>
          </a:p>
        </p:txBody>
      </p:sp>
    </p:spTree>
    <p:extLst>
      <p:ext uri="{BB962C8B-B14F-4D97-AF65-F5344CB8AC3E}">
        <p14:creationId xmlns:p14="http://schemas.microsoft.com/office/powerpoint/2010/main" val="783736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154379" y="163311"/>
            <a:ext cx="12037617"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30: Norcal transmit mixer and oscillator</a:t>
            </a:r>
            <a:endParaRPr sz="4400" dirty="0">
              <a:latin typeface="+mj-lt"/>
            </a:endParaRPr>
          </a:p>
        </p:txBody>
      </p:sp>
      <p:sp>
        <p:nvSpPr>
          <p:cNvPr id="2" name="Slide Number Placeholder 1">
            <a:extLst>
              <a:ext uri="{FF2B5EF4-FFF2-40B4-BE49-F238E27FC236}">
                <a16:creationId xmlns:a16="http://schemas.microsoft.com/office/drawing/2014/main" id="{B7214607-09D4-A544-A949-82658DCE0E12}"/>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95</a:t>
            </a:fld>
            <a:endParaRPr lang="en-US" dirty="0">
              <a:solidFill>
                <a:schemeClr val="tx1"/>
              </a:solidFill>
            </a:endParaRPr>
          </a:p>
        </p:txBody>
      </p:sp>
      <p:sp>
        <p:nvSpPr>
          <p:cNvPr id="123" name="TextBox 122">
            <a:extLst>
              <a:ext uri="{FF2B5EF4-FFF2-40B4-BE49-F238E27FC236}">
                <a16:creationId xmlns:a16="http://schemas.microsoft.com/office/drawing/2014/main" id="{C3405655-5B86-474A-9661-4740DD0F8927}"/>
              </a:ext>
            </a:extLst>
          </p:cNvPr>
          <p:cNvSpPr txBox="1"/>
          <p:nvPr/>
        </p:nvSpPr>
        <p:spPr>
          <a:xfrm>
            <a:off x="554875" y="1885740"/>
            <a:ext cx="6845880" cy="36120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How much would you expect the inductor to lower the oscillation frequency</a:t>
            </a:r>
          </a:p>
          <a:p>
            <a:pPr marL="342900" indent="-342900" defTabSz="457200" hangingPunct="0">
              <a:buFont typeface="+mj-lt"/>
              <a:buAutoNum type="arabicPeriod"/>
            </a:pPr>
            <a:r>
              <a:rPr lang="en-US" sz="2000" dirty="0">
                <a:solidFill>
                  <a:srgbClr val="000000"/>
                </a:solidFill>
              </a:rPr>
              <a:t>Use the TX VFO and the voltage attenuation to calculate the input power from the transmit mixer.  Calculate the gain through the entire chain</a:t>
            </a:r>
          </a:p>
          <a:p>
            <a:pPr marL="342900" indent="-342900" defTabSz="457200" hangingPunct="0">
              <a:buFont typeface="+mj-lt"/>
              <a:buAutoNum type="arabicPeriod"/>
            </a:pPr>
            <a:r>
              <a:rPr lang="en-US" sz="2000" dirty="0">
                <a:solidFill>
                  <a:srgbClr val="000000"/>
                </a:solidFill>
              </a:rPr>
              <a:t>Measure the rise and fall time of keying response</a:t>
            </a:r>
          </a:p>
          <a:p>
            <a:pPr marL="342900" indent="-342900" defTabSz="457200" hangingPunct="0">
              <a:buFont typeface="+mj-lt"/>
              <a:buAutoNum type="arabicPeriod"/>
            </a:pPr>
            <a:r>
              <a:rPr lang="en-US" sz="2000" dirty="0">
                <a:solidFill>
                  <a:srgbClr val="000000"/>
                </a:solidFill>
              </a:rPr>
              <a:t>There is a spurious </a:t>
            </a:r>
            <a:r>
              <a:rPr lang="en-US" sz="2000" dirty="0" err="1">
                <a:solidFill>
                  <a:srgbClr val="000000"/>
                </a:solidFill>
              </a:rPr>
              <a:t>f</a:t>
            </a:r>
            <a:r>
              <a:rPr lang="en-US" sz="2000" baseline="-25000" dirty="0" err="1">
                <a:solidFill>
                  <a:srgbClr val="000000"/>
                </a:solidFill>
              </a:rPr>
              <a:t>mn</a:t>
            </a:r>
            <a:r>
              <a:rPr lang="en-US" sz="2000" dirty="0">
                <a:solidFill>
                  <a:srgbClr val="000000"/>
                </a:solidFill>
              </a:rPr>
              <a:t>=</a:t>
            </a:r>
            <a:r>
              <a:rPr lang="en-US" sz="2000" dirty="0" err="1">
                <a:solidFill>
                  <a:srgbClr val="000000"/>
                </a:solidFill>
              </a:rPr>
              <a:t>mf</a:t>
            </a:r>
            <a:r>
              <a:rPr lang="en-US" sz="2000" baseline="-25000" dirty="0" err="1">
                <a:solidFill>
                  <a:srgbClr val="000000"/>
                </a:solidFill>
              </a:rPr>
              <a:t>vfo</a:t>
            </a:r>
            <a:r>
              <a:rPr lang="en-US" sz="2000" dirty="0" err="1">
                <a:solidFill>
                  <a:srgbClr val="000000"/>
                </a:solidFill>
              </a:rPr>
              <a:t>+nf</a:t>
            </a:r>
            <a:r>
              <a:rPr lang="en-US" sz="2000" baseline="-25000" dirty="0" err="1">
                <a:solidFill>
                  <a:srgbClr val="000000"/>
                </a:solidFill>
              </a:rPr>
              <a:t>to</a:t>
            </a:r>
            <a:r>
              <a:rPr lang="en-US" sz="2000" dirty="0">
                <a:solidFill>
                  <a:srgbClr val="000000"/>
                </a:solidFill>
              </a:rPr>
              <a:t>.</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a:p>
            <a:pPr defTabSz="457200" hangingPunct="0"/>
            <a:endParaRPr lang="en-US" dirty="0">
              <a:solidFill>
                <a:srgbClr val="000000"/>
              </a:solidFill>
            </a:endParaRPr>
          </a:p>
        </p:txBody>
      </p:sp>
      <p:grpSp>
        <p:nvGrpSpPr>
          <p:cNvPr id="3" name="Group 2">
            <a:extLst>
              <a:ext uri="{FF2B5EF4-FFF2-40B4-BE49-F238E27FC236}">
                <a16:creationId xmlns:a16="http://schemas.microsoft.com/office/drawing/2014/main" id="{0A427F02-1BD2-AC47-8040-0B3B18BA6B8B}"/>
              </a:ext>
            </a:extLst>
          </p:cNvPr>
          <p:cNvGrpSpPr/>
          <p:nvPr/>
        </p:nvGrpSpPr>
        <p:grpSpPr>
          <a:xfrm>
            <a:off x="7620000" y="2864971"/>
            <a:ext cx="4065485" cy="2784451"/>
            <a:chOff x="7927551" y="1603338"/>
            <a:chExt cx="4065485" cy="2784451"/>
          </a:xfrm>
        </p:grpSpPr>
        <p:sp>
          <p:nvSpPr>
            <p:cNvPr id="16" name="Shape 51">
              <a:extLst>
                <a:ext uri="{FF2B5EF4-FFF2-40B4-BE49-F238E27FC236}">
                  <a16:creationId xmlns:a16="http://schemas.microsoft.com/office/drawing/2014/main" id="{475EE5B6-E02A-A04D-B608-C37E82494806}"/>
                </a:ext>
              </a:extLst>
            </p:cNvPr>
            <p:cNvSpPr/>
            <p:nvPr/>
          </p:nvSpPr>
          <p:spPr>
            <a:xfrm>
              <a:off x="9192333" y="1985973"/>
              <a:ext cx="421413" cy="1672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600">
                  <a:latin typeface="Calibri"/>
                  <a:ea typeface="Calibri"/>
                  <a:cs typeface="Calibri"/>
                  <a:sym typeface="Calibri"/>
                </a:defRPr>
              </a:lvl1pPr>
            </a:lstStyle>
            <a:p>
              <a:pPr lvl="0">
                <a:defRPr sz="1800"/>
              </a:pPr>
              <a:r>
                <a:rPr lang="en-US" sz="1400" dirty="0"/>
                <a:t>SA602</a:t>
              </a:r>
              <a:endParaRPr sz="1400" dirty="0"/>
            </a:p>
          </p:txBody>
        </p:sp>
        <p:sp>
          <p:nvSpPr>
            <p:cNvPr id="17" name="Rectangle 16">
              <a:extLst>
                <a:ext uri="{FF2B5EF4-FFF2-40B4-BE49-F238E27FC236}">
                  <a16:creationId xmlns:a16="http://schemas.microsoft.com/office/drawing/2014/main" id="{F7DF77B2-7636-3948-9158-9D007AC3C809}"/>
                </a:ext>
              </a:extLst>
            </p:cNvPr>
            <p:cNvSpPr/>
            <p:nvPr/>
          </p:nvSpPr>
          <p:spPr>
            <a:xfrm>
              <a:off x="8924694" y="2281501"/>
              <a:ext cx="1036193" cy="1488485"/>
            </a:xfrm>
            <a:prstGeom prst="rect">
              <a:avLst/>
            </a:prstGeom>
            <a:solidFill>
              <a:srgbClr val="FFFFFF">
                <a:alpha val="0"/>
              </a:srgbClr>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ctr">
              <a:noAutofit/>
            </a:bodyPr>
            <a:lstStyle/>
            <a:p>
              <a:pPr defTabSz="457200" latinLnBrk="1" hangingPunct="0"/>
              <a:endParaRPr lang="en-US" dirty="0">
                <a:solidFill>
                  <a:srgbClr val="000000"/>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17A62F48-A48E-3A49-93F6-3FBDECAA1221}"/>
                </a:ext>
              </a:extLst>
            </p:cNvPr>
            <p:cNvSpPr txBox="1"/>
            <p:nvPr/>
          </p:nvSpPr>
          <p:spPr>
            <a:xfrm>
              <a:off x="8993467" y="227108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1</a:t>
              </a:r>
            </a:p>
          </p:txBody>
        </p:sp>
        <p:sp>
          <p:nvSpPr>
            <p:cNvPr id="19" name="TextBox 18">
              <a:extLst>
                <a:ext uri="{FF2B5EF4-FFF2-40B4-BE49-F238E27FC236}">
                  <a16:creationId xmlns:a16="http://schemas.microsoft.com/office/drawing/2014/main" id="{A4A77CE0-CC0B-8049-BFBE-08915605B72A}"/>
                </a:ext>
              </a:extLst>
            </p:cNvPr>
            <p:cNvSpPr txBox="1"/>
            <p:nvPr/>
          </p:nvSpPr>
          <p:spPr>
            <a:xfrm>
              <a:off x="8999355" y="2597608"/>
              <a:ext cx="523600"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2</a:t>
              </a:r>
              <a:endParaRPr lang="en-US" dirty="0">
                <a:solidFill>
                  <a:srgbClr val="000000"/>
                </a:solidFill>
                <a:latin typeface="Calibri"/>
                <a:ea typeface="Calibri"/>
                <a:cs typeface="Calibri"/>
                <a:sym typeface="Calibri"/>
              </a:endParaRPr>
            </a:p>
          </p:txBody>
        </p:sp>
        <p:sp>
          <p:nvSpPr>
            <p:cNvPr id="20" name="TextBox 19">
              <a:extLst>
                <a:ext uri="{FF2B5EF4-FFF2-40B4-BE49-F238E27FC236}">
                  <a16:creationId xmlns:a16="http://schemas.microsoft.com/office/drawing/2014/main" id="{9B5B5131-33E8-0D44-80AB-F0A413C76496}"/>
                </a:ext>
              </a:extLst>
            </p:cNvPr>
            <p:cNvSpPr txBox="1"/>
            <p:nvPr/>
          </p:nvSpPr>
          <p:spPr>
            <a:xfrm>
              <a:off x="9004206" y="288068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a:t>
              </a:r>
              <a:endParaRPr lang="en-US" sz="1400" dirty="0">
                <a:solidFill>
                  <a:srgbClr val="000000"/>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6E7C7ED7-D3C2-ED4E-99F3-A58ABBCD48D9}"/>
                </a:ext>
              </a:extLst>
            </p:cNvPr>
            <p:cNvSpPr txBox="1"/>
            <p:nvPr/>
          </p:nvSpPr>
          <p:spPr>
            <a:xfrm>
              <a:off x="8993467" y="3417842"/>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4</a:t>
              </a:r>
            </a:p>
          </p:txBody>
        </p:sp>
        <p:sp>
          <p:nvSpPr>
            <p:cNvPr id="22" name="TextBox 21">
              <a:extLst>
                <a:ext uri="{FF2B5EF4-FFF2-40B4-BE49-F238E27FC236}">
                  <a16:creationId xmlns:a16="http://schemas.microsoft.com/office/drawing/2014/main" id="{3FC54D8D-498D-1A44-B81E-D71B6AFC4A04}"/>
                </a:ext>
              </a:extLst>
            </p:cNvPr>
            <p:cNvSpPr txBox="1"/>
            <p:nvPr/>
          </p:nvSpPr>
          <p:spPr>
            <a:xfrm>
              <a:off x="9210528" y="2262635"/>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8</a:t>
              </a:r>
            </a:p>
          </p:txBody>
        </p:sp>
        <p:sp>
          <p:nvSpPr>
            <p:cNvPr id="23" name="TextBox 22">
              <a:extLst>
                <a:ext uri="{FF2B5EF4-FFF2-40B4-BE49-F238E27FC236}">
                  <a16:creationId xmlns:a16="http://schemas.microsoft.com/office/drawing/2014/main" id="{AA75B22F-394C-1847-A6A4-9ACE678F798B}"/>
                </a:ext>
              </a:extLst>
            </p:cNvPr>
            <p:cNvSpPr txBox="1"/>
            <p:nvPr/>
          </p:nvSpPr>
          <p:spPr>
            <a:xfrm>
              <a:off x="9201325" y="2563807"/>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7</a:t>
              </a:r>
              <a:endParaRPr lang="en-US" sz="1400" dirty="0">
                <a:solidFill>
                  <a:srgbClr val="000000"/>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E8B4F3A-00A3-EE43-9802-E61E4D847B41}"/>
                </a:ext>
              </a:extLst>
            </p:cNvPr>
            <p:cNvSpPr txBox="1"/>
            <p:nvPr/>
          </p:nvSpPr>
          <p:spPr>
            <a:xfrm>
              <a:off x="9208245" y="3083804"/>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6</a:t>
              </a:r>
              <a:endParaRPr lang="en-US" sz="1400" dirty="0">
                <a:solidFill>
                  <a:srgbClr val="000000"/>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7CB38E13-D8D3-4348-9AC5-F5C2A147C251}"/>
                </a:ext>
              </a:extLst>
            </p:cNvPr>
            <p:cNvSpPr txBox="1"/>
            <p:nvPr/>
          </p:nvSpPr>
          <p:spPr>
            <a:xfrm>
              <a:off x="9228850" y="3409469"/>
              <a:ext cx="633555"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rPr>
                <a:t>5</a:t>
              </a:r>
              <a:endParaRPr lang="en-US" sz="1400" dirty="0">
                <a:solidFill>
                  <a:srgbClr val="000000"/>
                </a:solidFill>
                <a:latin typeface="Calibri"/>
                <a:ea typeface="Calibri"/>
                <a:cs typeface="Calibri"/>
                <a:sym typeface="Calibri"/>
              </a:endParaRPr>
            </a:p>
          </p:txBody>
        </p:sp>
        <p:grpSp>
          <p:nvGrpSpPr>
            <p:cNvPr id="26" name="Group 342">
              <a:extLst>
                <a:ext uri="{FF2B5EF4-FFF2-40B4-BE49-F238E27FC236}">
                  <a16:creationId xmlns:a16="http://schemas.microsoft.com/office/drawing/2014/main" id="{2810DDD6-9ACB-F346-B02C-E7775112301A}"/>
                </a:ext>
              </a:extLst>
            </p:cNvPr>
            <p:cNvGrpSpPr>
              <a:grpSpLocks/>
            </p:cNvGrpSpPr>
            <p:nvPr/>
          </p:nvGrpSpPr>
          <p:grpSpPr bwMode="auto">
            <a:xfrm rot="5400000">
              <a:off x="10795612" y="2900232"/>
              <a:ext cx="217149" cy="677901"/>
              <a:chOff x="3917" y="605"/>
              <a:chExt cx="349" cy="633"/>
            </a:xfrm>
          </p:grpSpPr>
          <p:grpSp>
            <p:nvGrpSpPr>
              <p:cNvPr id="27" name="Group 221">
                <a:extLst>
                  <a:ext uri="{FF2B5EF4-FFF2-40B4-BE49-F238E27FC236}">
                    <a16:creationId xmlns:a16="http://schemas.microsoft.com/office/drawing/2014/main" id="{551617E6-C5F3-3241-9C84-D219CC32D79B}"/>
                  </a:ext>
                </a:extLst>
              </p:cNvPr>
              <p:cNvGrpSpPr>
                <a:grpSpLocks/>
              </p:cNvGrpSpPr>
              <p:nvPr/>
            </p:nvGrpSpPr>
            <p:grpSpPr bwMode="auto">
              <a:xfrm>
                <a:off x="3920" y="605"/>
                <a:ext cx="346" cy="633"/>
                <a:chOff x="2189" y="1066"/>
                <a:chExt cx="346" cy="633"/>
              </a:xfrm>
            </p:grpSpPr>
            <p:sp>
              <p:nvSpPr>
                <p:cNvPr id="29" name="Line 222">
                  <a:extLst>
                    <a:ext uri="{FF2B5EF4-FFF2-40B4-BE49-F238E27FC236}">
                      <a16:creationId xmlns:a16="http://schemas.microsoft.com/office/drawing/2014/main" id="{26CDEB41-F5FF-D54F-B9CE-58FFCEBD3C53}"/>
                    </a:ext>
                  </a:extLst>
                </p:cNvPr>
                <p:cNvSpPr>
                  <a:spLocks noChangeShapeType="1"/>
                </p:cNvSpPr>
                <p:nvPr/>
              </p:nvSpPr>
              <p:spPr bwMode="auto">
                <a:xfrm>
                  <a:off x="2189" y="1296"/>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23">
                  <a:extLst>
                    <a:ext uri="{FF2B5EF4-FFF2-40B4-BE49-F238E27FC236}">
                      <a16:creationId xmlns:a16="http://schemas.microsoft.com/office/drawing/2014/main" id="{5ECDF520-26F9-9843-A3B3-E320E4FA0C0A}"/>
                    </a:ext>
                  </a:extLst>
                </p:cNvPr>
                <p:cNvSpPr>
                  <a:spLocks noChangeShapeType="1"/>
                </p:cNvSpPr>
                <p:nvPr/>
              </p:nvSpPr>
              <p:spPr bwMode="auto">
                <a:xfrm>
                  <a:off x="2362" y="1066"/>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24">
                  <a:extLst>
                    <a:ext uri="{FF2B5EF4-FFF2-40B4-BE49-F238E27FC236}">
                      <a16:creationId xmlns:a16="http://schemas.microsoft.com/office/drawing/2014/main" id="{8AF05F25-78F1-564B-A373-892F62669976}"/>
                    </a:ext>
                  </a:extLst>
                </p:cNvPr>
                <p:cNvSpPr>
                  <a:spLocks noChangeShapeType="1"/>
                </p:cNvSpPr>
                <p:nvPr/>
              </p:nvSpPr>
              <p:spPr bwMode="auto">
                <a:xfrm>
                  <a:off x="2362" y="1469"/>
                  <a:ext cx="0" cy="23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25">
                  <a:extLst>
                    <a:ext uri="{FF2B5EF4-FFF2-40B4-BE49-F238E27FC236}">
                      <a16:creationId xmlns:a16="http://schemas.microsoft.com/office/drawing/2014/main" id="{FCFF4025-B077-6D45-A7E2-C661714FAE91}"/>
                    </a:ext>
                  </a:extLst>
                </p:cNvPr>
                <p:cNvSpPr>
                  <a:spLocks noChangeShapeType="1"/>
                </p:cNvSpPr>
                <p:nvPr/>
              </p:nvSpPr>
              <p:spPr bwMode="auto">
                <a:xfrm>
                  <a:off x="2189" y="1469"/>
                  <a:ext cx="34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27">
                  <a:extLst>
                    <a:ext uri="{FF2B5EF4-FFF2-40B4-BE49-F238E27FC236}">
                      <a16:creationId xmlns:a16="http://schemas.microsoft.com/office/drawing/2014/main" id="{C4D81F44-08F7-014C-B05E-A223AD6A1646}"/>
                    </a:ext>
                  </a:extLst>
                </p:cNvPr>
                <p:cNvSpPr>
                  <a:spLocks noChangeArrowheads="1"/>
                </p:cNvSpPr>
                <p:nvPr/>
              </p:nvSpPr>
              <p:spPr bwMode="auto">
                <a:xfrm>
                  <a:off x="2189" y="1354"/>
                  <a:ext cx="345" cy="5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6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1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a:p>
              </p:txBody>
            </p:sp>
          </p:grpSp>
          <p:sp>
            <p:nvSpPr>
              <p:cNvPr id="28" name="Freeform 341">
                <a:extLst>
                  <a:ext uri="{FF2B5EF4-FFF2-40B4-BE49-F238E27FC236}">
                    <a16:creationId xmlns:a16="http://schemas.microsoft.com/office/drawing/2014/main" id="{D32D41ED-CE4F-6244-8017-A31B32C346E3}"/>
                  </a:ext>
                </a:extLst>
              </p:cNvPr>
              <p:cNvSpPr>
                <a:spLocks/>
              </p:cNvSpPr>
              <p:nvPr/>
            </p:nvSpPr>
            <p:spPr bwMode="auto">
              <a:xfrm>
                <a:off x="3917" y="605"/>
                <a:ext cx="345" cy="633"/>
              </a:xfrm>
              <a:custGeom>
                <a:avLst/>
                <a:gdLst>
                  <a:gd name="T0" fmla="*/ 173 w 345"/>
                  <a:gd name="T1" fmla="*/ 0 h 633"/>
                  <a:gd name="T2" fmla="*/ 0 w 345"/>
                  <a:gd name="T3" fmla="*/ 230 h 633"/>
                  <a:gd name="T4" fmla="*/ 173 w 345"/>
                  <a:gd name="T5" fmla="*/ 633 h 633"/>
                  <a:gd name="T6" fmla="*/ 345 w 345"/>
                  <a:gd name="T7" fmla="*/ 230 h 633"/>
                  <a:gd name="T8" fmla="*/ 173 w 345"/>
                  <a:gd name="T9" fmla="*/ 0 h 633"/>
                  <a:gd name="T10" fmla="*/ 0 60000 65536"/>
                  <a:gd name="T11" fmla="*/ 0 60000 65536"/>
                  <a:gd name="T12" fmla="*/ 0 60000 65536"/>
                  <a:gd name="T13" fmla="*/ 0 60000 65536"/>
                  <a:gd name="T14" fmla="*/ 0 60000 65536"/>
                  <a:gd name="T15" fmla="*/ 0 w 345"/>
                  <a:gd name="T16" fmla="*/ 0 h 633"/>
                  <a:gd name="T17" fmla="*/ 345 w 345"/>
                  <a:gd name="T18" fmla="*/ 633 h 633"/>
                </a:gdLst>
                <a:ahLst/>
                <a:cxnLst>
                  <a:cxn ang="T10">
                    <a:pos x="T0" y="T1"/>
                  </a:cxn>
                  <a:cxn ang="T11">
                    <a:pos x="T2" y="T3"/>
                  </a:cxn>
                  <a:cxn ang="T12">
                    <a:pos x="T4" y="T5"/>
                  </a:cxn>
                  <a:cxn ang="T13">
                    <a:pos x="T6" y="T7"/>
                  </a:cxn>
                  <a:cxn ang="T14">
                    <a:pos x="T8" y="T9"/>
                  </a:cxn>
                </a:cxnLst>
                <a:rect l="T15" t="T16" r="T17" b="T18"/>
                <a:pathLst>
                  <a:path w="345" h="633">
                    <a:moveTo>
                      <a:pt x="173" y="0"/>
                    </a:moveTo>
                    <a:lnTo>
                      <a:pt x="0" y="230"/>
                    </a:lnTo>
                    <a:lnTo>
                      <a:pt x="173" y="633"/>
                    </a:lnTo>
                    <a:lnTo>
                      <a:pt x="345" y="230"/>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grpSp>
        <p:grpSp>
          <p:nvGrpSpPr>
            <p:cNvPr id="34" name="Group 210">
              <a:extLst>
                <a:ext uri="{FF2B5EF4-FFF2-40B4-BE49-F238E27FC236}">
                  <a16:creationId xmlns:a16="http://schemas.microsoft.com/office/drawing/2014/main" id="{8CFAED56-744D-5843-BC23-F01276C6AC9A}"/>
                </a:ext>
              </a:extLst>
            </p:cNvPr>
            <p:cNvGrpSpPr>
              <a:grpSpLocks/>
            </p:cNvGrpSpPr>
            <p:nvPr/>
          </p:nvGrpSpPr>
          <p:grpSpPr bwMode="auto">
            <a:xfrm>
              <a:off x="7927551" y="2711536"/>
              <a:ext cx="279194" cy="591510"/>
              <a:chOff x="3216" y="1728"/>
              <a:chExt cx="192" cy="480"/>
            </a:xfrm>
          </p:grpSpPr>
          <p:sp>
            <p:nvSpPr>
              <p:cNvPr id="35" name="Line 8">
                <a:extLst>
                  <a:ext uri="{FF2B5EF4-FFF2-40B4-BE49-F238E27FC236}">
                    <a16:creationId xmlns:a16="http://schemas.microsoft.com/office/drawing/2014/main" id="{C2D89133-B28E-5E4D-84AB-EB0F7A700FF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
                <a:extLst>
                  <a:ext uri="{FF2B5EF4-FFF2-40B4-BE49-F238E27FC236}">
                    <a16:creationId xmlns:a16="http://schemas.microsoft.com/office/drawing/2014/main" id="{92EAF44F-2634-974F-B061-40FB400E65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0">
                <a:extLst>
                  <a:ext uri="{FF2B5EF4-FFF2-40B4-BE49-F238E27FC236}">
                    <a16:creationId xmlns:a16="http://schemas.microsoft.com/office/drawing/2014/main" id="{7B263571-3B21-E245-A63B-2FFFBACFCB66}"/>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1">
                <a:extLst>
                  <a:ext uri="{FF2B5EF4-FFF2-40B4-BE49-F238E27FC236}">
                    <a16:creationId xmlns:a16="http://schemas.microsoft.com/office/drawing/2014/main" id="{5221A75A-95D9-6A42-A39D-E517B09AF65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 name="TextBox 38">
              <a:extLst>
                <a:ext uri="{FF2B5EF4-FFF2-40B4-BE49-F238E27FC236}">
                  <a16:creationId xmlns:a16="http://schemas.microsoft.com/office/drawing/2014/main" id="{C487DB4C-A004-9A4C-9FE9-2F620B7EBF7C}"/>
                </a:ext>
              </a:extLst>
            </p:cNvPr>
            <p:cNvSpPr txBox="1"/>
            <p:nvPr/>
          </p:nvSpPr>
          <p:spPr>
            <a:xfrm>
              <a:off x="10771665" y="2122333"/>
              <a:ext cx="39473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36</a:t>
              </a:r>
            </a:p>
          </p:txBody>
        </p:sp>
        <p:cxnSp>
          <p:nvCxnSpPr>
            <p:cNvPr id="40" name="Straight Connector 39">
              <a:extLst>
                <a:ext uri="{FF2B5EF4-FFF2-40B4-BE49-F238E27FC236}">
                  <a16:creationId xmlns:a16="http://schemas.microsoft.com/office/drawing/2014/main" id="{9BAB996F-A10E-A54E-8403-5CFF3DB45BE7}"/>
                </a:ext>
              </a:extLst>
            </p:cNvPr>
            <p:cNvCxnSpPr>
              <a:cxnSpLocks/>
            </p:cNvCxnSpPr>
            <p:nvPr/>
          </p:nvCxnSpPr>
          <p:spPr>
            <a:xfrm flipV="1">
              <a:off x="8056668" y="2709282"/>
              <a:ext cx="864202" cy="272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1" name="Group 222">
              <a:extLst>
                <a:ext uri="{FF2B5EF4-FFF2-40B4-BE49-F238E27FC236}">
                  <a16:creationId xmlns:a16="http://schemas.microsoft.com/office/drawing/2014/main" id="{EDE1E7FF-C612-494F-9F56-5BE3EB693D1F}"/>
                </a:ext>
              </a:extLst>
            </p:cNvPr>
            <p:cNvGrpSpPr>
              <a:grpSpLocks/>
            </p:cNvGrpSpPr>
            <p:nvPr/>
          </p:nvGrpSpPr>
          <p:grpSpPr bwMode="auto">
            <a:xfrm>
              <a:off x="7927551" y="3258847"/>
              <a:ext cx="279194" cy="295755"/>
              <a:chOff x="4272" y="3072"/>
              <a:chExt cx="192" cy="240"/>
            </a:xfrm>
          </p:grpSpPr>
          <p:sp>
            <p:nvSpPr>
              <p:cNvPr id="42" name="Line 99">
                <a:extLst>
                  <a:ext uri="{FF2B5EF4-FFF2-40B4-BE49-F238E27FC236}">
                    <a16:creationId xmlns:a16="http://schemas.microsoft.com/office/drawing/2014/main" id="{3D43EDBA-D1C3-9145-A05C-4A18D26E26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76FFC5D0-E792-204A-95FF-D75262CF81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3B908E12-FE00-FC40-8328-3814DFEFDD2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E409373F-B365-5249-ABFC-084E16426B13}"/>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6A959CBA-42B1-4F42-AE9B-62ABFE63731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F17D4CC1-33AA-CC47-907F-46716F48267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Connector 47">
              <a:extLst>
                <a:ext uri="{FF2B5EF4-FFF2-40B4-BE49-F238E27FC236}">
                  <a16:creationId xmlns:a16="http://schemas.microsoft.com/office/drawing/2014/main" id="{518FB6F7-E80D-444C-A561-F49E98613E49}"/>
                </a:ext>
              </a:extLst>
            </p:cNvPr>
            <p:cNvCxnSpPr>
              <a:cxnSpLocks/>
            </p:cNvCxnSpPr>
            <p:nvPr/>
          </p:nvCxnSpPr>
          <p:spPr>
            <a:xfrm>
              <a:off x="8549755" y="2977716"/>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49" name="Group 222">
              <a:extLst>
                <a:ext uri="{FF2B5EF4-FFF2-40B4-BE49-F238E27FC236}">
                  <a16:creationId xmlns:a16="http://schemas.microsoft.com/office/drawing/2014/main" id="{6985B807-F00E-CE41-A84C-7DCB3B739D17}"/>
                </a:ext>
              </a:extLst>
            </p:cNvPr>
            <p:cNvGrpSpPr>
              <a:grpSpLocks/>
            </p:cNvGrpSpPr>
            <p:nvPr/>
          </p:nvGrpSpPr>
          <p:grpSpPr bwMode="auto">
            <a:xfrm>
              <a:off x="8416417" y="2972805"/>
              <a:ext cx="279194" cy="295755"/>
              <a:chOff x="4272" y="3072"/>
              <a:chExt cx="192" cy="240"/>
            </a:xfrm>
          </p:grpSpPr>
          <p:sp>
            <p:nvSpPr>
              <p:cNvPr id="51" name="Line 99">
                <a:extLst>
                  <a:ext uri="{FF2B5EF4-FFF2-40B4-BE49-F238E27FC236}">
                    <a16:creationId xmlns:a16="http://schemas.microsoft.com/office/drawing/2014/main" id="{AD4BCFF7-6B6E-0942-9914-85D006EFBB9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75DF085E-0D52-3B40-A2B2-0F00CB238A9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5C4C75CA-711E-EB46-B3C0-A2314E9A9AB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32E29FE7-D8AD-4A4D-80A0-67224F5869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DBB03ED1-D144-224D-B0D5-5F1BC3CF6C2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3C1F33F-15D9-A44E-B68C-E64FFBA82A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 name="Group 210">
              <a:extLst>
                <a:ext uri="{FF2B5EF4-FFF2-40B4-BE49-F238E27FC236}">
                  <a16:creationId xmlns:a16="http://schemas.microsoft.com/office/drawing/2014/main" id="{C3C669DF-89B7-CB40-B24F-6A5F3ABC56DB}"/>
                </a:ext>
              </a:extLst>
            </p:cNvPr>
            <p:cNvGrpSpPr>
              <a:grpSpLocks/>
            </p:cNvGrpSpPr>
            <p:nvPr/>
          </p:nvGrpSpPr>
          <p:grpSpPr bwMode="auto">
            <a:xfrm>
              <a:off x="10425639" y="2650941"/>
              <a:ext cx="279194" cy="591510"/>
              <a:chOff x="3216" y="1728"/>
              <a:chExt cx="192" cy="480"/>
            </a:xfrm>
          </p:grpSpPr>
          <p:sp>
            <p:nvSpPr>
              <p:cNvPr id="58" name="Line 8">
                <a:extLst>
                  <a:ext uri="{FF2B5EF4-FFF2-40B4-BE49-F238E27FC236}">
                    <a16:creationId xmlns:a16="http://schemas.microsoft.com/office/drawing/2014/main" id="{3155FB00-BE3D-614A-9645-B6EB2EFDBED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
                <a:extLst>
                  <a:ext uri="{FF2B5EF4-FFF2-40B4-BE49-F238E27FC236}">
                    <a16:creationId xmlns:a16="http://schemas.microsoft.com/office/drawing/2014/main" id="{DA1024C7-4006-C94F-95F1-881CCB44568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10">
                <a:extLst>
                  <a:ext uri="{FF2B5EF4-FFF2-40B4-BE49-F238E27FC236}">
                    <a16:creationId xmlns:a16="http://schemas.microsoft.com/office/drawing/2014/main" id="{9EEFF975-CB25-B947-ABC1-7BCDC31776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11">
                <a:extLst>
                  <a:ext uri="{FF2B5EF4-FFF2-40B4-BE49-F238E27FC236}">
                    <a16:creationId xmlns:a16="http://schemas.microsoft.com/office/drawing/2014/main" id="{6B393C95-4D3E-594C-8806-BC8B91F66CE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2" name="Group 210">
              <a:extLst>
                <a:ext uri="{FF2B5EF4-FFF2-40B4-BE49-F238E27FC236}">
                  <a16:creationId xmlns:a16="http://schemas.microsoft.com/office/drawing/2014/main" id="{E9B14B9D-4D2F-784C-B6BE-19C064CD1004}"/>
                </a:ext>
              </a:extLst>
            </p:cNvPr>
            <p:cNvGrpSpPr>
              <a:grpSpLocks/>
            </p:cNvGrpSpPr>
            <p:nvPr/>
          </p:nvGrpSpPr>
          <p:grpSpPr bwMode="auto">
            <a:xfrm rot="5400000">
              <a:off x="10785814" y="2304901"/>
              <a:ext cx="236604" cy="697985"/>
              <a:chOff x="3216" y="1728"/>
              <a:chExt cx="192" cy="480"/>
            </a:xfrm>
          </p:grpSpPr>
          <p:sp>
            <p:nvSpPr>
              <p:cNvPr id="63" name="Line 8">
                <a:extLst>
                  <a:ext uri="{FF2B5EF4-FFF2-40B4-BE49-F238E27FC236}">
                    <a16:creationId xmlns:a16="http://schemas.microsoft.com/office/drawing/2014/main" id="{84C235E1-749E-7842-B64B-9AF60B7DAD8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9">
                <a:extLst>
                  <a:ext uri="{FF2B5EF4-FFF2-40B4-BE49-F238E27FC236}">
                    <a16:creationId xmlns:a16="http://schemas.microsoft.com/office/drawing/2014/main" id="{E273A84F-F405-3547-A57D-2D58D6800D7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0">
                <a:extLst>
                  <a:ext uri="{FF2B5EF4-FFF2-40B4-BE49-F238E27FC236}">
                    <a16:creationId xmlns:a16="http://schemas.microsoft.com/office/drawing/2014/main" id="{9904FBDD-A4DA-C249-AA7A-7E388E766AB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1">
                <a:extLst>
                  <a:ext uri="{FF2B5EF4-FFF2-40B4-BE49-F238E27FC236}">
                    <a16:creationId xmlns:a16="http://schemas.microsoft.com/office/drawing/2014/main" id="{1AB0FAA8-C430-F74C-84C4-9ACC894C480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7" name="Straight Connector 66">
              <a:extLst>
                <a:ext uri="{FF2B5EF4-FFF2-40B4-BE49-F238E27FC236}">
                  <a16:creationId xmlns:a16="http://schemas.microsoft.com/office/drawing/2014/main" id="{9D9B0BC5-F2A8-3441-96E7-4EEAF5C0C5DE}"/>
                </a:ext>
              </a:extLst>
            </p:cNvPr>
            <p:cNvCxnSpPr>
              <a:cxnSpLocks/>
            </p:cNvCxnSpPr>
            <p:nvPr/>
          </p:nvCxnSpPr>
          <p:spPr>
            <a:xfrm>
              <a:off x="9934596" y="2394291"/>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97E5213C-31CD-7546-8A6F-17E17499ED86}"/>
                </a:ext>
              </a:extLst>
            </p:cNvPr>
            <p:cNvCxnSpPr>
              <a:cxnSpLocks/>
            </p:cNvCxnSpPr>
            <p:nvPr/>
          </p:nvCxnSpPr>
          <p:spPr>
            <a:xfrm>
              <a:off x="10292875" y="1976148"/>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 name="Oval 68">
              <a:extLst>
                <a:ext uri="{FF2B5EF4-FFF2-40B4-BE49-F238E27FC236}">
                  <a16:creationId xmlns:a16="http://schemas.microsoft.com/office/drawing/2014/main" id="{B35419A4-5DBA-BC40-8DE6-DAA394165E18}"/>
                </a:ext>
              </a:extLst>
            </p:cNvPr>
            <p:cNvSpPr/>
            <p:nvPr/>
          </p:nvSpPr>
          <p:spPr>
            <a:xfrm>
              <a:off x="10258329" y="1949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9A4D7BD-C196-C043-BC23-EE3AA289C2BA}"/>
                </a:ext>
              </a:extLst>
            </p:cNvPr>
            <p:cNvSpPr txBox="1"/>
            <p:nvPr/>
          </p:nvSpPr>
          <p:spPr>
            <a:xfrm flipH="1">
              <a:off x="10138564" y="1603338"/>
              <a:ext cx="47575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600" dirty="0">
                  <a:solidFill>
                    <a:srgbClr val="000000"/>
                  </a:solidFill>
                </a:rPr>
                <a:t>12V</a:t>
              </a:r>
              <a:endParaRPr lang="en-US" sz="1600" baseline="-25000" dirty="0">
                <a:solidFill>
                  <a:srgbClr val="000000"/>
                </a:solidFill>
                <a:latin typeface="Calibri"/>
                <a:ea typeface="Calibri"/>
                <a:cs typeface="Calibri"/>
                <a:sym typeface="Calibri"/>
              </a:endParaRPr>
            </a:p>
          </p:txBody>
        </p:sp>
        <p:cxnSp>
          <p:nvCxnSpPr>
            <p:cNvPr id="71" name="Straight Connector 70">
              <a:extLst>
                <a:ext uri="{FF2B5EF4-FFF2-40B4-BE49-F238E27FC236}">
                  <a16:creationId xmlns:a16="http://schemas.microsoft.com/office/drawing/2014/main" id="{CBD12472-4FCB-EE4D-BC4C-22EABA251ED9}"/>
                </a:ext>
              </a:extLst>
            </p:cNvPr>
            <p:cNvCxnSpPr>
              <a:cxnSpLocks/>
            </p:cNvCxnSpPr>
            <p:nvPr/>
          </p:nvCxnSpPr>
          <p:spPr>
            <a:xfrm>
              <a:off x="8549755" y="357396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E4B8EDC-52EE-824A-A85F-96F3A855261E}"/>
                </a:ext>
              </a:extLst>
            </p:cNvPr>
            <p:cNvCxnSpPr>
              <a:cxnSpLocks/>
            </p:cNvCxnSpPr>
            <p:nvPr/>
          </p:nvCxnSpPr>
          <p:spPr>
            <a:xfrm>
              <a:off x="9954419" y="2656760"/>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74" name="Oval 73">
              <a:extLst>
                <a:ext uri="{FF2B5EF4-FFF2-40B4-BE49-F238E27FC236}">
                  <a16:creationId xmlns:a16="http://schemas.microsoft.com/office/drawing/2014/main" id="{E5554BA2-2439-AF41-848D-15D80EECEC11}"/>
                </a:ext>
              </a:extLst>
            </p:cNvPr>
            <p:cNvSpPr/>
            <p:nvPr/>
          </p:nvSpPr>
          <p:spPr>
            <a:xfrm>
              <a:off x="10517582" y="2617003"/>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3B59A18-2CB6-6740-A167-CF591FD58BAB}"/>
                </a:ext>
              </a:extLst>
            </p:cNvPr>
            <p:cNvCxnSpPr>
              <a:cxnSpLocks/>
            </p:cNvCxnSpPr>
            <p:nvPr/>
          </p:nvCxnSpPr>
          <p:spPr>
            <a:xfrm>
              <a:off x="11856943" y="2643038"/>
              <a:ext cx="0" cy="90510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76" name="Group 222">
              <a:extLst>
                <a:ext uri="{FF2B5EF4-FFF2-40B4-BE49-F238E27FC236}">
                  <a16:creationId xmlns:a16="http://schemas.microsoft.com/office/drawing/2014/main" id="{39C65D11-E840-0B4D-9195-0F327921E2AA}"/>
                </a:ext>
              </a:extLst>
            </p:cNvPr>
            <p:cNvGrpSpPr>
              <a:grpSpLocks/>
            </p:cNvGrpSpPr>
            <p:nvPr/>
          </p:nvGrpSpPr>
          <p:grpSpPr bwMode="auto">
            <a:xfrm>
              <a:off x="11713842" y="3446735"/>
              <a:ext cx="279194" cy="295755"/>
              <a:chOff x="4272" y="3072"/>
              <a:chExt cx="192" cy="240"/>
            </a:xfrm>
          </p:grpSpPr>
          <p:sp>
            <p:nvSpPr>
              <p:cNvPr id="77" name="Line 99">
                <a:extLst>
                  <a:ext uri="{FF2B5EF4-FFF2-40B4-BE49-F238E27FC236}">
                    <a16:creationId xmlns:a16="http://schemas.microsoft.com/office/drawing/2014/main" id="{09E81F49-0FFE-3A4C-BB07-84969EE0DE4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0">
                <a:extLst>
                  <a:ext uri="{FF2B5EF4-FFF2-40B4-BE49-F238E27FC236}">
                    <a16:creationId xmlns:a16="http://schemas.microsoft.com/office/drawing/2014/main" id="{10170E6F-5459-2F4E-A065-9203D3FA08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1">
                <a:extLst>
                  <a:ext uri="{FF2B5EF4-FFF2-40B4-BE49-F238E27FC236}">
                    <a16:creationId xmlns:a16="http://schemas.microsoft.com/office/drawing/2014/main" id="{D10A9E84-C725-8646-8D53-B606E9EFA682}"/>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2">
                <a:extLst>
                  <a:ext uri="{FF2B5EF4-FFF2-40B4-BE49-F238E27FC236}">
                    <a16:creationId xmlns:a16="http://schemas.microsoft.com/office/drawing/2014/main" id="{E73AE25A-ACC2-974D-9436-30AEA7769C1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3">
                <a:extLst>
                  <a:ext uri="{FF2B5EF4-FFF2-40B4-BE49-F238E27FC236}">
                    <a16:creationId xmlns:a16="http://schemas.microsoft.com/office/drawing/2014/main" id="{DD69266F-FEFC-D548-AFAC-FFB251F564B1}"/>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4">
                <a:extLst>
                  <a:ext uri="{FF2B5EF4-FFF2-40B4-BE49-F238E27FC236}">
                    <a16:creationId xmlns:a16="http://schemas.microsoft.com/office/drawing/2014/main" id="{A9026A73-3D13-5648-BF72-D5E1DB7C979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3" name="Straight Connector 82">
              <a:extLst>
                <a:ext uri="{FF2B5EF4-FFF2-40B4-BE49-F238E27FC236}">
                  <a16:creationId xmlns:a16="http://schemas.microsoft.com/office/drawing/2014/main" id="{73CD4AC8-50F6-2247-9933-92C7EBC8329F}"/>
                </a:ext>
              </a:extLst>
            </p:cNvPr>
            <p:cNvCxnSpPr>
              <a:cxnSpLocks/>
            </p:cNvCxnSpPr>
            <p:nvPr/>
          </p:nvCxnSpPr>
          <p:spPr>
            <a:xfrm>
              <a:off x="8565301" y="357210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4C0CD11B-DCC7-BF46-A081-76846A0C0B74}"/>
                </a:ext>
              </a:extLst>
            </p:cNvPr>
            <p:cNvSpPr/>
            <p:nvPr/>
          </p:nvSpPr>
          <p:spPr>
            <a:xfrm>
              <a:off x="8523570" y="385444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78058BF-382F-F542-8E45-4E8A9DB0066D}"/>
                </a:ext>
              </a:extLst>
            </p:cNvPr>
            <p:cNvSpPr txBox="1"/>
            <p:nvPr/>
          </p:nvSpPr>
          <p:spPr>
            <a:xfrm>
              <a:off x="8196742" y="2707053"/>
              <a:ext cx="466391"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33</a:t>
              </a:r>
            </a:p>
          </p:txBody>
        </p:sp>
        <p:sp>
          <p:nvSpPr>
            <p:cNvPr id="88" name="TextBox 87">
              <a:extLst>
                <a:ext uri="{FF2B5EF4-FFF2-40B4-BE49-F238E27FC236}">
                  <a16:creationId xmlns:a16="http://schemas.microsoft.com/office/drawing/2014/main" id="{3A1CE062-5DE1-2045-9119-A17C4F8795A2}"/>
                </a:ext>
              </a:extLst>
            </p:cNvPr>
            <p:cNvSpPr txBox="1"/>
            <p:nvPr/>
          </p:nvSpPr>
          <p:spPr>
            <a:xfrm>
              <a:off x="10083384" y="2821684"/>
              <a:ext cx="39702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34</a:t>
              </a:r>
            </a:p>
          </p:txBody>
        </p:sp>
        <p:sp>
          <p:nvSpPr>
            <p:cNvPr id="89" name="TextBox 88">
              <a:extLst>
                <a:ext uri="{FF2B5EF4-FFF2-40B4-BE49-F238E27FC236}">
                  <a16:creationId xmlns:a16="http://schemas.microsoft.com/office/drawing/2014/main" id="{175A2BD4-4A63-134B-8CB4-7123AA4688B4}"/>
                </a:ext>
              </a:extLst>
            </p:cNvPr>
            <p:cNvSpPr txBox="1"/>
            <p:nvPr/>
          </p:nvSpPr>
          <p:spPr>
            <a:xfrm>
              <a:off x="10483178" y="3405949"/>
              <a:ext cx="87405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4.91 MHz</a:t>
              </a:r>
            </a:p>
          </p:txBody>
        </p:sp>
        <p:sp>
          <p:nvSpPr>
            <p:cNvPr id="91" name="TextBox 90">
              <a:extLst>
                <a:ext uri="{FF2B5EF4-FFF2-40B4-BE49-F238E27FC236}">
                  <a16:creationId xmlns:a16="http://schemas.microsoft.com/office/drawing/2014/main" id="{45638F3E-2B5F-C74A-A1E2-84B289DEB832}"/>
                </a:ext>
              </a:extLst>
            </p:cNvPr>
            <p:cNvSpPr txBox="1"/>
            <p:nvPr/>
          </p:nvSpPr>
          <p:spPr>
            <a:xfrm>
              <a:off x="8425978" y="395115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sp>
          <p:nvSpPr>
            <p:cNvPr id="94" name="TextBox 93">
              <a:extLst>
                <a:ext uri="{FF2B5EF4-FFF2-40B4-BE49-F238E27FC236}">
                  <a16:creationId xmlns:a16="http://schemas.microsoft.com/office/drawing/2014/main" id="{982AAA41-0845-9A41-A12F-522A90B05AED}"/>
                </a:ext>
              </a:extLst>
            </p:cNvPr>
            <p:cNvSpPr txBox="1"/>
            <p:nvPr/>
          </p:nvSpPr>
          <p:spPr>
            <a:xfrm>
              <a:off x="7927551" y="1678183"/>
              <a:ext cx="724159" cy="2389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TX VFO</a:t>
              </a:r>
            </a:p>
          </p:txBody>
        </p:sp>
        <p:cxnSp>
          <p:nvCxnSpPr>
            <p:cNvPr id="95" name="Straight Arrow Connector 94">
              <a:extLst>
                <a:ext uri="{FF2B5EF4-FFF2-40B4-BE49-F238E27FC236}">
                  <a16:creationId xmlns:a16="http://schemas.microsoft.com/office/drawing/2014/main" id="{440FF5F0-FF9C-E847-97AB-4D519D46F1EA}"/>
                </a:ext>
              </a:extLst>
            </p:cNvPr>
            <p:cNvCxnSpPr>
              <a:cxnSpLocks/>
            </p:cNvCxnSpPr>
            <p:nvPr/>
          </p:nvCxnSpPr>
          <p:spPr>
            <a:xfrm flipV="1">
              <a:off x="10498308" y="2803504"/>
              <a:ext cx="151730" cy="237216"/>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02A077C-A9EC-7048-ADC1-6C5C01109B60}"/>
                </a:ext>
              </a:extLst>
            </p:cNvPr>
            <p:cNvCxnSpPr>
              <a:cxnSpLocks/>
            </p:cNvCxnSpPr>
            <p:nvPr/>
          </p:nvCxnSpPr>
          <p:spPr>
            <a:xfrm>
              <a:off x="9953005" y="3236691"/>
              <a:ext cx="630127"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7" name="Group 209">
              <a:extLst>
                <a:ext uri="{FF2B5EF4-FFF2-40B4-BE49-F238E27FC236}">
                  <a16:creationId xmlns:a16="http://schemas.microsoft.com/office/drawing/2014/main" id="{5D1F0EB9-C78D-CF4F-AF85-1D46E9F95113}"/>
                </a:ext>
              </a:extLst>
            </p:cNvPr>
            <p:cNvGrpSpPr>
              <a:grpSpLocks/>
            </p:cNvGrpSpPr>
            <p:nvPr/>
          </p:nvGrpSpPr>
          <p:grpSpPr bwMode="auto">
            <a:xfrm rot="16200000">
              <a:off x="11436812" y="2895484"/>
              <a:ext cx="118302" cy="697985"/>
              <a:chOff x="3935" y="1728"/>
              <a:chExt cx="96" cy="480"/>
            </a:xfrm>
          </p:grpSpPr>
          <p:sp>
            <p:nvSpPr>
              <p:cNvPr id="98" name="Arc 59">
                <a:extLst>
                  <a:ext uri="{FF2B5EF4-FFF2-40B4-BE49-F238E27FC236}">
                    <a16:creationId xmlns:a16="http://schemas.microsoft.com/office/drawing/2014/main" id="{45C41F85-5FAF-9746-B67A-6FAA0AB1A9B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9" name="Arc 60">
                <a:extLst>
                  <a:ext uri="{FF2B5EF4-FFF2-40B4-BE49-F238E27FC236}">
                    <a16:creationId xmlns:a16="http://schemas.microsoft.com/office/drawing/2014/main" id="{C32F439F-152C-0840-A362-32880F58DC33}"/>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 name="Arc 61">
                <a:extLst>
                  <a:ext uri="{FF2B5EF4-FFF2-40B4-BE49-F238E27FC236}">
                    <a16:creationId xmlns:a16="http://schemas.microsoft.com/office/drawing/2014/main" id="{10FD1C63-1F65-9840-90F9-B5DBD183AF51}"/>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1" name="Arc 62">
                <a:extLst>
                  <a:ext uri="{FF2B5EF4-FFF2-40B4-BE49-F238E27FC236}">
                    <a16:creationId xmlns:a16="http://schemas.microsoft.com/office/drawing/2014/main" id="{4387DC06-A0E5-F04A-808B-52C039D869A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Line 63">
                <a:extLst>
                  <a:ext uri="{FF2B5EF4-FFF2-40B4-BE49-F238E27FC236}">
                    <a16:creationId xmlns:a16="http://schemas.microsoft.com/office/drawing/2014/main" id="{B2ED6753-BCEC-074D-B552-F1A65C85928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64">
                <a:extLst>
                  <a:ext uri="{FF2B5EF4-FFF2-40B4-BE49-F238E27FC236}">
                    <a16:creationId xmlns:a16="http://schemas.microsoft.com/office/drawing/2014/main" id="{40329D44-F6EB-4945-A244-DF9476D3E3C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Arc 65">
                <a:extLst>
                  <a:ext uri="{FF2B5EF4-FFF2-40B4-BE49-F238E27FC236}">
                    <a16:creationId xmlns:a16="http://schemas.microsoft.com/office/drawing/2014/main" id="{25E26BD8-9E40-974A-8D08-5B57B43C2096}"/>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 name="Arc 66">
                <a:extLst>
                  <a:ext uri="{FF2B5EF4-FFF2-40B4-BE49-F238E27FC236}">
                    <a16:creationId xmlns:a16="http://schemas.microsoft.com/office/drawing/2014/main" id="{18E53918-8919-1941-B3F3-45009A5919F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 name="Arc 67">
                <a:extLst>
                  <a:ext uri="{FF2B5EF4-FFF2-40B4-BE49-F238E27FC236}">
                    <a16:creationId xmlns:a16="http://schemas.microsoft.com/office/drawing/2014/main" id="{054D714D-5443-704C-A247-5D912AC2B0E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lnTo>
                      <a:pt x="0" y="20662"/>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7" name="Arc 68">
                <a:extLst>
                  <a:ext uri="{FF2B5EF4-FFF2-40B4-BE49-F238E27FC236}">
                    <a16:creationId xmlns:a16="http://schemas.microsoft.com/office/drawing/2014/main" id="{615A4F96-2E12-F14F-8B31-D01EF0C3406A}"/>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 name="Arc 69">
                <a:extLst>
                  <a:ext uri="{FF2B5EF4-FFF2-40B4-BE49-F238E27FC236}">
                    <a16:creationId xmlns:a16="http://schemas.microsoft.com/office/drawing/2014/main" id="{90F19C97-F205-744D-AF34-5F59475D4EF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9" name="Arc 70">
                <a:extLst>
                  <a:ext uri="{FF2B5EF4-FFF2-40B4-BE49-F238E27FC236}">
                    <a16:creationId xmlns:a16="http://schemas.microsoft.com/office/drawing/2014/main" id="{4460C07E-E890-914D-932B-33885A07F1D7}"/>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0" name="Arc 71">
                <a:extLst>
                  <a:ext uri="{FF2B5EF4-FFF2-40B4-BE49-F238E27FC236}">
                    <a16:creationId xmlns:a16="http://schemas.microsoft.com/office/drawing/2014/main" id="{370EC1CE-01EB-6049-8E46-2BB04E8B192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lnTo>
                      <a:pt x="17" y="2248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111" name="Straight Connector 110">
              <a:extLst>
                <a:ext uri="{FF2B5EF4-FFF2-40B4-BE49-F238E27FC236}">
                  <a16:creationId xmlns:a16="http://schemas.microsoft.com/office/drawing/2014/main" id="{5E56B973-AA93-8642-B883-7EEDA37572D0}"/>
                </a:ext>
              </a:extLst>
            </p:cNvPr>
            <p:cNvCxnSpPr>
              <a:cxnSpLocks/>
            </p:cNvCxnSpPr>
            <p:nvPr/>
          </p:nvCxnSpPr>
          <p:spPr>
            <a:xfrm>
              <a:off x="11107948" y="2650417"/>
              <a:ext cx="745524"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B74A2B4F-444C-4D46-8B74-EFC4213306C7}"/>
                </a:ext>
              </a:extLst>
            </p:cNvPr>
            <p:cNvSpPr txBox="1"/>
            <p:nvPr/>
          </p:nvSpPr>
          <p:spPr>
            <a:xfrm>
              <a:off x="11280109" y="2880689"/>
              <a:ext cx="46921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457200" latinLnBrk="1" hangingPunct="0"/>
              <a:r>
                <a:rPr lang="en-US" sz="1400" dirty="0">
                  <a:solidFill>
                    <a:srgbClr val="000000"/>
                  </a:solidFill>
                </a:rPr>
                <a:t>L</a:t>
              </a:r>
              <a:r>
                <a:rPr lang="en-US" sz="1400" baseline="-25000" dirty="0">
                  <a:solidFill>
                    <a:srgbClr val="000000"/>
                  </a:solidFill>
                </a:rPr>
                <a:t>5</a:t>
              </a:r>
            </a:p>
          </p:txBody>
        </p:sp>
        <p:grpSp>
          <p:nvGrpSpPr>
            <p:cNvPr id="113" name="Group 210">
              <a:extLst>
                <a:ext uri="{FF2B5EF4-FFF2-40B4-BE49-F238E27FC236}">
                  <a16:creationId xmlns:a16="http://schemas.microsoft.com/office/drawing/2014/main" id="{DF013AC9-4BFF-CD41-8ADB-E62DE2E82322}"/>
                </a:ext>
              </a:extLst>
            </p:cNvPr>
            <p:cNvGrpSpPr>
              <a:grpSpLocks/>
            </p:cNvGrpSpPr>
            <p:nvPr/>
          </p:nvGrpSpPr>
          <p:grpSpPr bwMode="auto">
            <a:xfrm rot="5400000">
              <a:off x="8441772" y="2035407"/>
              <a:ext cx="236604" cy="697985"/>
              <a:chOff x="3216" y="1728"/>
              <a:chExt cx="192" cy="480"/>
            </a:xfrm>
          </p:grpSpPr>
          <p:sp>
            <p:nvSpPr>
              <p:cNvPr id="114" name="Line 8">
                <a:extLst>
                  <a:ext uri="{FF2B5EF4-FFF2-40B4-BE49-F238E27FC236}">
                    <a16:creationId xmlns:a16="http://schemas.microsoft.com/office/drawing/2014/main" id="{F16CF77F-7751-5241-AF3F-04B17D92199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9">
                <a:extLst>
                  <a:ext uri="{FF2B5EF4-FFF2-40B4-BE49-F238E27FC236}">
                    <a16:creationId xmlns:a16="http://schemas.microsoft.com/office/drawing/2014/main" id="{3498E83C-1CC5-8E4C-9CB4-156E5ADC249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0">
                <a:extLst>
                  <a:ext uri="{FF2B5EF4-FFF2-40B4-BE49-F238E27FC236}">
                    <a16:creationId xmlns:a16="http://schemas.microsoft.com/office/drawing/2014/main" id="{609B30EF-B225-D341-A563-868CB29AED1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
                <a:extLst>
                  <a:ext uri="{FF2B5EF4-FFF2-40B4-BE49-F238E27FC236}">
                    <a16:creationId xmlns:a16="http://schemas.microsoft.com/office/drawing/2014/main" id="{507B1E53-A93F-F84E-BA71-A3EA691852A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8" name="TextBox 117">
              <a:extLst>
                <a:ext uri="{FF2B5EF4-FFF2-40B4-BE49-F238E27FC236}">
                  <a16:creationId xmlns:a16="http://schemas.microsoft.com/office/drawing/2014/main" id="{54A6454E-283C-1C40-B265-FC7E50D4CE31}"/>
                </a:ext>
              </a:extLst>
            </p:cNvPr>
            <p:cNvSpPr txBox="1"/>
            <p:nvPr/>
          </p:nvSpPr>
          <p:spPr>
            <a:xfrm>
              <a:off x="8369850" y="1903216"/>
              <a:ext cx="62074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31</a:t>
              </a:r>
            </a:p>
          </p:txBody>
        </p:sp>
        <p:cxnSp>
          <p:nvCxnSpPr>
            <p:cNvPr id="119" name="Straight Connector 118">
              <a:extLst>
                <a:ext uri="{FF2B5EF4-FFF2-40B4-BE49-F238E27FC236}">
                  <a16:creationId xmlns:a16="http://schemas.microsoft.com/office/drawing/2014/main" id="{4AD75414-A82D-5045-9939-84ACD420925C}"/>
                </a:ext>
              </a:extLst>
            </p:cNvPr>
            <p:cNvCxnSpPr>
              <a:cxnSpLocks/>
            </p:cNvCxnSpPr>
            <p:nvPr/>
          </p:nvCxnSpPr>
          <p:spPr>
            <a:xfrm>
              <a:off x="8221641" y="1970642"/>
              <a:ext cx="0" cy="42284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0" name="Oval 119">
              <a:extLst>
                <a:ext uri="{FF2B5EF4-FFF2-40B4-BE49-F238E27FC236}">
                  <a16:creationId xmlns:a16="http://schemas.microsoft.com/office/drawing/2014/main" id="{B97D4DA0-272C-C945-9995-4B99F31604DF}"/>
                </a:ext>
              </a:extLst>
            </p:cNvPr>
            <p:cNvSpPr/>
            <p:nvPr/>
          </p:nvSpPr>
          <p:spPr>
            <a:xfrm>
              <a:off x="8187095" y="1943934"/>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8F0C212-111E-424C-80D8-4B2FD118A2A5}"/>
                </a:ext>
              </a:extLst>
            </p:cNvPr>
            <p:cNvSpPr/>
            <p:nvPr/>
          </p:nvSpPr>
          <p:spPr>
            <a:xfrm>
              <a:off x="10530562" y="3197509"/>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5B3FF1D-A0D8-4B42-A189-CAD2F0CCF969}"/>
                </a:ext>
              </a:extLst>
            </p:cNvPr>
            <p:cNvSpPr/>
            <p:nvPr/>
          </p:nvSpPr>
          <p:spPr>
            <a:xfrm>
              <a:off x="11819400" y="3208511"/>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960060C9-A893-254D-B258-181A02D52406}"/>
                </a:ext>
              </a:extLst>
            </p:cNvPr>
            <p:cNvCxnSpPr>
              <a:cxnSpLocks/>
            </p:cNvCxnSpPr>
            <p:nvPr/>
          </p:nvCxnSpPr>
          <p:spPr>
            <a:xfrm>
              <a:off x="9952561" y="3553643"/>
              <a:ext cx="371115"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7953DEE3-4BEB-384A-BB94-DFF07EB70B69}"/>
                </a:ext>
              </a:extLst>
            </p:cNvPr>
            <p:cNvCxnSpPr>
              <a:cxnSpLocks/>
            </p:cNvCxnSpPr>
            <p:nvPr/>
          </p:nvCxnSpPr>
          <p:spPr>
            <a:xfrm>
              <a:off x="10302661" y="3551784"/>
              <a:ext cx="0" cy="28905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26" name="Oval 125">
              <a:extLst>
                <a:ext uri="{FF2B5EF4-FFF2-40B4-BE49-F238E27FC236}">
                  <a16:creationId xmlns:a16="http://schemas.microsoft.com/office/drawing/2014/main" id="{96F36094-1ED8-E245-B0DA-8645B4E1C90E}"/>
                </a:ext>
              </a:extLst>
            </p:cNvPr>
            <p:cNvSpPr/>
            <p:nvPr/>
          </p:nvSpPr>
          <p:spPr>
            <a:xfrm>
              <a:off x="10260930" y="3834120"/>
              <a:ext cx="83758" cy="7098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56E4134C-A376-1846-B2EA-13F115F1D32B}"/>
                </a:ext>
              </a:extLst>
            </p:cNvPr>
            <p:cNvSpPr txBox="1"/>
            <p:nvPr/>
          </p:nvSpPr>
          <p:spPr>
            <a:xfrm>
              <a:off x="10000778" y="3981636"/>
              <a:ext cx="724159" cy="40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Buffer</a:t>
              </a:r>
            </a:p>
            <a:p>
              <a:pPr defTabSz="457200" latinLnBrk="1" hangingPunct="0"/>
              <a:r>
                <a:rPr lang="en-US" sz="1400" dirty="0">
                  <a:solidFill>
                    <a:srgbClr val="000000"/>
                  </a:solidFill>
                </a:rPr>
                <a:t>Amp</a:t>
              </a:r>
            </a:p>
          </p:txBody>
        </p:sp>
      </p:grpSp>
    </p:spTree>
    <p:extLst>
      <p:ext uri="{BB962C8B-B14F-4D97-AF65-F5344CB8AC3E}">
        <p14:creationId xmlns:p14="http://schemas.microsoft.com/office/powerpoint/2010/main" val="156985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61256" y="182744"/>
            <a:ext cx="11958446"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31: Norcal Audio Amp</a:t>
            </a:r>
            <a:endParaRPr sz="4400" dirty="0">
              <a:latin typeface="+mj-lt"/>
            </a:endParaRPr>
          </a:p>
        </p:txBody>
      </p:sp>
      <p:sp>
        <p:nvSpPr>
          <p:cNvPr id="3" name="Slide Number Placeholder 2">
            <a:extLst>
              <a:ext uri="{FF2B5EF4-FFF2-40B4-BE49-F238E27FC236}">
                <a16:creationId xmlns:a16="http://schemas.microsoft.com/office/drawing/2014/main" id="{ACC8C1AD-E2AE-574D-8A07-ADB040A0A26A}"/>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96</a:t>
            </a:fld>
            <a:endParaRPr lang="en-US" dirty="0">
              <a:solidFill>
                <a:schemeClr val="tx1"/>
              </a:solidFill>
            </a:endParaRPr>
          </a:p>
        </p:txBody>
      </p:sp>
      <p:grpSp>
        <p:nvGrpSpPr>
          <p:cNvPr id="9" name="Group 8">
            <a:extLst>
              <a:ext uri="{FF2B5EF4-FFF2-40B4-BE49-F238E27FC236}">
                <a16:creationId xmlns:a16="http://schemas.microsoft.com/office/drawing/2014/main" id="{CC2B986B-E274-5745-B57C-8FF5E29AD44B}"/>
              </a:ext>
            </a:extLst>
          </p:cNvPr>
          <p:cNvGrpSpPr/>
          <p:nvPr/>
        </p:nvGrpSpPr>
        <p:grpSpPr>
          <a:xfrm>
            <a:off x="7537515" y="1490216"/>
            <a:ext cx="4357857" cy="4401696"/>
            <a:chOff x="7400999" y="1386980"/>
            <a:chExt cx="4406242" cy="4401696"/>
          </a:xfrm>
        </p:grpSpPr>
        <p:grpSp>
          <p:nvGrpSpPr>
            <p:cNvPr id="6" name="Group 39">
              <a:extLst>
                <a:ext uri="{FF2B5EF4-FFF2-40B4-BE49-F238E27FC236}">
                  <a16:creationId xmlns:a16="http://schemas.microsoft.com/office/drawing/2014/main" id="{D24F353C-F923-ED43-B677-A95643C03211}"/>
                </a:ext>
              </a:extLst>
            </p:cNvPr>
            <p:cNvGrpSpPr>
              <a:grpSpLocks/>
            </p:cNvGrpSpPr>
            <p:nvPr/>
          </p:nvGrpSpPr>
          <p:grpSpPr bwMode="auto">
            <a:xfrm>
              <a:off x="8453191" y="2824702"/>
              <a:ext cx="1012371" cy="881743"/>
              <a:chOff x="2496" y="1968"/>
              <a:chExt cx="1056" cy="864"/>
            </a:xfrm>
          </p:grpSpPr>
          <p:sp>
            <p:nvSpPr>
              <p:cNvPr id="11" name="Line 40">
                <a:extLst>
                  <a:ext uri="{FF2B5EF4-FFF2-40B4-BE49-F238E27FC236}">
                    <a16:creationId xmlns:a16="http://schemas.microsoft.com/office/drawing/2014/main" id="{158F0731-9F04-5849-9942-2817DDF4CAF3}"/>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41">
                <a:extLst>
                  <a:ext uri="{FF2B5EF4-FFF2-40B4-BE49-F238E27FC236}">
                    <a16:creationId xmlns:a16="http://schemas.microsoft.com/office/drawing/2014/main" id="{F5FA6F0E-0EF0-DF4C-8F2B-CE5B46E70997}"/>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2">
                <a:extLst>
                  <a:ext uri="{FF2B5EF4-FFF2-40B4-BE49-F238E27FC236}">
                    <a16:creationId xmlns:a16="http://schemas.microsoft.com/office/drawing/2014/main" id="{2CDD1DF0-7933-5C44-8F67-F3EDF30C1870}"/>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43">
                <a:extLst>
                  <a:ext uri="{FF2B5EF4-FFF2-40B4-BE49-F238E27FC236}">
                    <a16:creationId xmlns:a16="http://schemas.microsoft.com/office/drawing/2014/main" id="{3C5F354D-1FA6-6E40-AEB5-DDCE7B257121}"/>
                  </a:ext>
                </a:extLst>
              </p:cNvPr>
              <p:cNvSpPr>
                <a:spLocks/>
              </p:cNvSpPr>
              <p:nvPr/>
            </p:nvSpPr>
            <p:spPr bwMode="auto">
              <a:xfrm>
                <a:off x="2688" y="1968"/>
                <a:ext cx="672" cy="864"/>
              </a:xfrm>
              <a:custGeom>
                <a:avLst/>
                <a:gdLst>
                  <a:gd name="T0" fmla="*/ 6120 w 432"/>
                  <a:gd name="T1" fmla="*/ 779 h 768"/>
                  <a:gd name="T2" fmla="*/ 0 w 432"/>
                  <a:gd name="T3" fmla="*/ 1558 h 768"/>
                  <a:gd name="T4" fmla="*/ 0 w 432"/>
                  <a:gd name="T5" fmla="*/ 0 h 768"/>
                  <a:gd name="T6" fmla="*/ 6120 w 432"/>
                  <a:gd name="T7" fmla="*/ 779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extBox 1">
              <a:extLst>
                <a:ext uri="{FF2B5EF4-FFF2-40B4-BE49-F238E27FC236}">
                  <a16:creationId xmlns:a16="http://schemas.microsoft.com/office/drawing/2014/main" id="{71D676C6-EDE4-964B-BB24-FD819F1025A8}"/>
                </a:ext>
              </a:extLst>
            </p:cNvPr>
            <p:cNvSpPr txBox="1"/>
            <p:nvPr/>
          </p:nvSpPr>
          <p:spPr>
            <a:xfrm>
              <a:off x="8637256" y="286675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9AA87C8E-9119-A744-8FE2-85E028E3F148}"/>
                </a:ext>
              </a:extLst>
            </p:cNvPr>
            <p:cNvSpPr txBox="1"/>
            <p:nvPr/>
          </p:nvSpPr>
          <p:spPr>
            <a:xfrm>
              <a:off x="8651111" y="335661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9DBD6A93-E0EF-1E46-A370-996F2DB016F3}"/>
                </a:ext>
              </a:extLst>
            </p:cNvPr>
            <p:cNvSpPr txBox="1"/>
            <p:nvPr/>
          </p:nvSpPr>
          <p:spPr>
            <a:xfrm>
              <a:off x="8693665" y="313890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386</a:t>
              </a:r>
              <a:endParaRPr lang="en-US" dirty="0">
                <a:solidFill>
                  <a:srgbClr val="000000"/>
                </a:solidFill>
                <a:latin typeface="Calibri"/>
                <a:ea typeface="Calibri"/>
                <a:cs typeface="Calibri"/>
                <a:sym typeface="Calibri"/>
              </a:endParaRPr>
            </a:p>
          </p:txBody>
        </p:sp>
        <p:sp>
          <p:nvSpPr>
            <p:cNvPr id="33" name="TextBox 32">
              <a:extLst>
                <a:ext uri="{FF2B5EF4-FFF2-40B4-BE49-F238E27FC236}">
                  <a16:creationId xmlns:a16="http://schemas.microsoft.com/office/drawing/2014/main" id="{8C2F0CCD-AF43-CE40-A0D0-134BFE7C1E34}"/>
                </a:ext>
              </a:extLst>
            </p:cNvPr>
            <p:cNvSpPr txBox="1"/>
            <p:nvPr/>
          </p:nvSpPr>
          <p:spPr>
            <a:xfrm>
              <a:off x="8393234" y="271474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2</a:t>
              </a:r>
              <a:endParaRPr lang="en-US" dirty="0">
                <a:solidFill>
                  <a:srgbClr val="000000"/>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DE57A89-3445-874F-8AC6-ACE2D136A463}"/>
                </a:ext>
              </a:extLst>
            </p:cNvPr>
            <p:cNvSpPr txBox="1"/>
            <p:nvPr/>
          </p:nvSpPr>
          <p:spPr>
            <a:xfrm>
              <a:off x="8403129" y="321153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3</a:t>
              </a:r>
              <a:endParaRPr lang="en-US" dirty="0">
                <a:solidFill>
                  <a:srgbClr val="000000"/>
                </a:solidFill>
                <a:latin typeface="Calibri"/>
                <a:ea typeface="Calibri"/>
                <a:cs typeface="Calibri"/>
                <a:sym typeface="Calibri"/>
              </a:endParaRPr>
            </a:p>
          </p:txBody>
        </p:sp>
        <p:sp>
          <p:nvSpPr>
            <p:cNvPr id="40" name="Freeform 12">
              <a:extLst>
                <a:ext uri="{FF2B5EF4-FFF2-40B4-BE49-F238E27FC236}">
                  <a16:creationId xmlns:a16="http://schemas.microsoft.com/office/drawing/2014/main" id="{51A617DA-8068-B84D-8B8D-24DFB5494EEB}"/>
                </a:ext>
              </a:extLst>
            </p:cNvPr>
            <p:cNvSpPr>
              <a:spLocks noChangeAspect="1"/>
            </p:cNvSpPr>
            <p:nvPr/>
          </p:nvSpPr>
          <p:spPr bwMode="auto">
            <a:xfrm>
              <a:off x="9645543" y="425494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TextBox 41">
              <a:extLst>
                <a:ext uri="{FF2B5EF4-FFF2-40B4-BE49-F238E27FC236}">
                  <a16:creationId xmlns:a16="http://schemas.microsoft.com/office/drawing/2014/main" id="{23A975FD-1BF3-734B-BB95-64E4A753512F}"/>
                </a:ext>
              </a:extLst>
            </p:cNvPr>
            <p:cNvSpPr txBox="1"/>
            <p:nvPr/>
          </p:nvSpPr>
          <p:spPr>
            <a:xfrm>
              <a:off x="9233051" y="3005465"/>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5</a:t>
              </a:r>
              <a:endParaRPr lang="en-US" dirty="0">
                <a:solidFill>
                  <a:srgbClr val="000000"/>
                </a:solidFill>
                <a:latin typeface="Calibri"/>
                <a:ea typeface="Calibri"/>
                <a:cs typeface="Calibri"/>
                <a:sym typeface="Calibri"/>
              </a:endParaRPr>
            </a:p>
          </p:txBody>
        </p:sp>
        <p:sp>
          <p:nvSpPr>
            <p:cNvPr id="43" name="TextBox 42">
              <a:extLst>
                <a:ext uri="{FF2B5EF4-FFF2-40B4-BE49-F238E27FC236}">
                  <a16:creationId xmlns:a16="http://schemas.microsoft.com/office/drawing/2014/main" id="{1F333425-E756-4840-A517-9EE45877680D}"/>
                </a:ext>
              </a:extLst>
            </p:cNvPr>
            <p:cNvSpPr txBox="1"/>
            <p:nvPr/>
          </p:nvSpPr>
          <p:spPr>
            <a:xfrm>
              <a:off x="8959375" y="3395645"/>
              <a:ext cx="54618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6</a:t>
              </a:r>
              <a:endParaRPr lang="en-US" dirty="0">
                <a:solidFill>
                  <a:srgbClr val="000000"/>
                </a:solidFill>
                <a:latin typeface="Calibri"/>
                <a:ea typeface="Calibri"/>
                <a:cs typeface="Calibri"/>
                <a:sym typeface="Calibri"/>
              </a:endParaRPr>
            </a:p>
          </p:txBody>
        </p:sp>
        <p:grpSp>
          <p:nvGrpSpPr>
            <p:cNvPr id="44" name="Group 210">
              <a:extLst>
                <a:ext uri="{FF2B5EF4-FFF2-40B4-BE49-F238E27FC236}">
                  <a16:creationId xmlns:a16="http://schemas.microsoft.com/office/drawing/2014/main" id="{1764A9AD-E01F-A743-9478-94401EBE4009}"/>
                </a:ext>
              </a:extLst>
            </p:cNvPr>
            <p:cNvGrpSpPr>
              <a:grpSpLocks/>
            </p:cNvGrpSpPr>
            <p:nvPr/>
          </p:nvGrpSpPr>
          <p:grpSpPr bwMode="auto">
            <a:xfrm>
              <a:off x="9568660" y="3532183"/>
              <a:ext cx="304800" cy="762000"/>
              <a:chOff x="3216" y="1728"/>
              <a:chExt cx="192" cy="480"/>
            </a:xfrm>
          </p:grpSpPr>
          <p:sp>
            <p:nvSpPr>
              <p:cNvPr id="45" name="Line 8">
                <a:extLst>
                  <a:ext uri="{FF2B5EF4-FFF2-40B4-BE49-F238E27FC236}">
                    <a16:creationId xmlns:a16="http://schemas.microsoft.com/office/drawing/2014/main" id="{14A88A13-4798-594D-A9B2-49270D41FED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
                <a:extLst>
                  <a:ext uri="{FF2B5EF4-FFF2-40B4-BE49-F238E27FC236}">
                    <a16:creationId xmlns:a16="http://schemas.microsoft.com/office/drawing/2014/main" id="{3AAF9849-CA5B-5A43-8964-E474D175D5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
                <a:extLst>
                  <a:ext uri="{FF2B5EF4-FFF2-40B4-BE49-F238E27FC236}">
                    <a16:creationId xmlns:a16="http://schemas.microsoft.com/office/drawing/2014/main" id="{EC1E0F76-3B95-494C-ABF7-2FE5027B64B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1">
                <a:extLst>
                  <a:ext uri="{FF2B5EF4-FFF2-40B4-BE49-F238E27FC236}">
                    <a16:creationId xmlns:a16="http://schemas.microsoft.com/office/drawing/2014/main" id="{C329472E-5E52-604F-8761-67FEFDC355F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 name="Group 222">
              <a:extLst>
                <a:ext uri="{FF2B5EF4-FFF2-40B4-BE49-F238E27FC236}">
                  <a16:creationId xmlns:a16="http://schemas.microsoft.com/office/drawing/2014/main" id="{360742C3-9F11-224A-8D6D-181A3A8AA5A3}"/>
                </a:ext>
              </a:extLst>
            </p:cNvPr>
            <p:cNvGrpSpPr>
              <a:grpSpLocks/>
            </p:cNvGrpSpPr>
            <p:nvPr/>
          </p:nvGrpSpPr>
          <p:grpSpPr bwMode="auto">
            <a:xfrm>
              <a:off x="9566641" y="4902220"/>
              <a:ext cx="304800" cy="381000"/>
              <a:chOff x="4272" y="3072"/>
              <a:chExt cx="192" cy="240"/>
            </a:xfrm>
          </p:grpSpPr>
          <p:sp>
            <p:nvSpPr>
              <p:cNvPr id="51" name="Line 99">
                <a:extLst>
                  <a:ext uri="{FF2B5EF4-FFF2-40B4-BE49-F238E27FC236}">
                    <a16:creationId xmlns:a16="http://schemas.microsoft.com/office/drawing/2014/main" id="{D4910F34-B47C-A542-BC44-0959F9BB97B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0">
                <a:extLst>
                  <a:ext uri="{FF2B5EF4-FFF2-40B4-BE49-F238E27FC236}">
                    <a16:creationId xmlns:a16="http://schemas.microsoft.com/office/drawing/2014/main" id="{95F7B59C-10D4-D647-A973-29ECAC94B5B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1">
                <a:extLst>
                  <a:ext uri="{FF2B5EF4-FFF2-40B4-BE49-F238E27FC236}">
                    <a16:creationId xmlns:a16="http://schemas.microsoft.com/office/drawing/2014/main" id="{8FCF236E-786C-5841-95A1-D6309E11267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102">
                <a:extLst>
                  <a:ext uri="{FF2B5EF4-FFF2-40B4-BE49-F238E27FC236}">
                    <a16:creationId xmlns:a16="http://schemas.microsoft.com/office/drawing/2014/main" id="{65D8CE63-D18B-1942-A1EC-23E306140C6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103">
                <a:extLst>
                  <a:ext uri="{FF2B5EF4-FFF2-40B4-BE49-F238E27FC236}">
                    <a16:creationId xmlns:a16="http://schemas.microsoft.com/office/drawing/2014/main" id="{3C76A0C2-9818-1540-9B63-E7A3485B48E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104">
                <a:extLst>
                  <a:ext uri="{FF2B5EF4-FFF2-40B4-BE49-F238E27FC236}">
                    <a16:creationId xmlns:a16="http://schemas.microsoft.com/office/drawing/2014/main" id="{C1353876-F56F-1E47-B7C3-2480DF3D628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7" name="Straight Connector 56">
              <a:extLst>
                <a:ext uri="{FF2B5EF4-FFF2-40B4-BE49-F238E27FC236}">
                  <a16:creationId xmlns:a16="http://schemas.microsoft.com/office/drawing/2014/main" id="{E42C984F-F2B5-7C4E-BBBC-D15FE24DFAA7}"/>
                </a:ext>
              </a:extLst>
            </p:cNvPr>
            <p:cNvCxnSpPr>
              <a:cxnSpLocks/>
            </p:cNvCxnSpPr>
            <p:nvPr/>
          </p:nvCxnSpPr>
          <p:spPr>
            <a:xfrm>
              <a:off x="10792418" y="1806011"/>
              <a:ext cx="0" cy="165433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8816B190-35CC-DF4F-9312-862BE3B2C062}"/>
                </a:ext>
              </a:extLst>
            </p:cNvPr>
            <p:cNvSpPr/>
            <p:nvPr/>
          </p:nvSpPr>
          <p:spPr>
            <a:xfrm>
              <a:off x="10756865" y="173966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2B67E498-990A-6649-A289-7B973202519E}"/>
                </a:ext>
              </a:extLst>
            </p:cNvPr>
            <p:cNvSpPr txBox="1"/>
            <p:nvPr/>
          </p:nvSpPr>
          <p:spPr>
            <a:xfrm>
              <a:off x="7400999" y="397600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30</a:t>
              </a:r>
              <a:r>
                <a:rPr lang="en-US" sz="1400" dirty="0">
                  <a:solidFill>
                    <a:srgbClr val="000000"/>
                  </a:solidFill>
                  <a:latin typeface="Calibri"/>
                  <a:ea typeface="Calibri"/>
                  <a:cs typeface="Calibri"/>
                  <a:sym typeface="Calibri"/>
                </a:rPr>
                <a:t> (</a:t>
              </a:r>
              <a:r>
                <a:rPr lang="en-US" sz="1400" dirty="0">
                  <a:solidFill>
                    <a:srgbClr val="000000"/>
                  </a:solidFill>
                </a:rPr>
                <a:t>2.2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3" name="TextBox 62">
              <a:extLst>
                <a:ext uri="{FF2B5EF4-FFF2-40B4-BE49-F238E27FC236}">
                  <a16:creationId xmlns:a16="http://schemas.microsoft.com/office/drawing/2014/main" id="{7AD7F54C-B429-8742-A4B7-D1EE163984DF}"/>
                </a:ext>
              </a:extLst>
            </p:cNvPr>
            <p:cNvSpPr txBox="1"/>
            <p:nvPr/>
          </p:nvSpPr>
          <p:spPr>
            <a:xfrm>
              <a:off x="9919132" y="3776578"/>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27</a:t>
              </a:r>
              <a:r>
                <a:rPr lang="en-US" sz="1400" dirty="0">
                  <a:solidFill>
                    <a:srgbClr val="000000"/>
                  </a:solidFill>
                  <a:latin typeface="Calibri"/>
                  <a:ea typeface="Calibri"/>
                  <a:cs typeface="Calibri"/>
                  <a:sym typeface="Calibri"/>
                </a:rPr>
                <a:t> (100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sp>
          <p:nvSpPr>
            <p:cNvPr id="64" name="TextBox 63">
              <a:extLst>
                <a:ext uri="{FF2B5EF4-FFF2-40B4-BE49-F238E27FC236}">
                  <a16:creationId xmlns:a16="http://schemas.microsoft.com/office/drawing/2014/main" id="{789A593C-DFC8-084F-969C-480A9BF409C0}"/>
                </a:ext>
              </a:extLst>
            </p:cNvPr>
            <p:cNvSpPr txBox="1"/>
            <p:nvPr/>
          </p:nvSpPr>
          <p:spPr>
            <a:xfrm>
              <a:off x="9772159" y="365464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cxnSp>
          <p:nvCxnSpPr>
            <p:cNvPr id="67" name="Straight Connector 66">
              <a:extLst>
                <a:ext uri="{FF2B5EF4-FFF2-40B4-BE49-F238E27FC236}">
                  <a16:creationId xmlns:a16="http://schemas.microsoft.com/office/drawing/2014/main" id="{7A74B5D5-FC68-8E48-A9A4-95EEF7C18104}"/>
                </a:ext>
              </a:extLst>
            </p:cNvPr>
            <p:cNvCxnSpPr>
              <a:cxnSpLocks/>
            </p:cNvCxnSpPr>
            <p:nvPr/>
          </p:nvCxnSpPr>
          <p:spPr>
            <a:xfrm flipV="1">
              <a:off x="9029142" y="3452229"/>
              <a:ext cx="1784514" cy="289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69" name="Group 210">
              <a:extLst>
                <a:ext uri="{FF2B5EF4-FFF2-40B4-BE49-F238E27FC236}">
                  <a16:creationId xmlns:a16="http://schemas.microsoft.com/office/drawing/2014/main" id="{BAB1E7D8-54C2-1B4E-9B5B-7476EF64ACF2}"/>
                </a:ext>
              </a:extLst>
            </p:cNvPr>
            <p:cNvGrpSpPr>
              <a:grpSpLocks/>
            </p:cNvGrpSpPr>
            <p:nvPr/>
          </p:nvGrpSpPr>
          <p:grpSpPr bwMode="auto">
            <a:xfrm>
              <a:off x="10404096" y="4718808"/>
              <a:ext cx="304800" cy="762000"/>
              <a:chOff x="3216" y="1728"/>
              <a:chExt cx="192" cy="480"/>
            </a:xfrm>
          </p:grpSpPr>
          <p:sp>
            <p:nvSpPr>
              <p:cNvPr id="70" name="Line 8">
                <a:extLst>
                  <a:ext uri="{FF2B5EF4-FFF2-40B4-BE49-F238E27FC236}">
                    <a16:creationId xmlns:a16="http://schemas.microsoft.com/office/drawing/2014/main" id="{2BA5AFB8-20B1-FB47-A478-992AA918BE0F}"/>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
                <a:extLst>
                  <a:ext uri="{FF2B5EF4-FFF2-40B4-BE49-F238E27FC236}">
                    <a16:creationId xmlns:a16="http://schemas.microsoft.com/office/drawing/2014/main" id="{A41C5A7D-F326-844E-A505-5A78CBD4573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
                <a:extLst>
                  <a:ext uri="{FF2B5EF4-FFF2-40B4-BE49-F238E27FC236}">
                    <a16:creationId xmlns:a16="http://schemas.microsoft.com/office/drawing/2014/main" id="{6C8D1C59-56E0-5F42-B56F-5B109B6154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1">
                <a:extLst>
                  <a:ext uri="{FF2B5EF4-FFF2-40B4-BE49-F238E27FC236}">
                    <a16:creationId xmlns:a16="http://schemas.microsoft.com/office/drawing/2014/main" id="{280ACD24-7CC2-5D45-8204-C7CE1FB88CC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 name="Group 222">
              <a:extLst>
                <a:ext uri="{FF2B5EF4-FFF2-40B4-BE49-F238E27FC236}">
                  <a16:creationId xmlns:a16="http://schemas.microsoft.com/office/drawing/2014/main" id="{21B8111C-8073-6A4F-8C9B-A03E0CBED96A}"/>
                </a:ext>
              </a:extLst>
            </p:cNvPr>
            <p:cNvGrpSpPr>
              <a:grpSpLocks/>
            </p:cNvGrpSpPr>
            <p:nvPr/>
          </p:nvGrpSpPr>
          <p:grpSpPr bwMode="auto">
            <a:xfrm>
              <a:off x="10405825" y="5407676"/>
              <a:ext cx="304800" cy="381000"/>
              <a:chOff x="4272" y="3072"/>
              <a:chExt cx="192" cy="240"/>
            </a:xfrm>
          </p:grpSpPr>
          <p:sp>
            <p:nvSpPr>
              <p:cNvPr id="75" name="Line 99">
                <a:extLst>
                  <a:ext uri="{FF2B5EF4-FFF2-40B4-BE49-F238E27FC236}">
                    <a16:creationId xmlns:a16="http://schemas.microsoft.com/office/drawing/2014/main" id="{9EA3021F-69F8-274E-A4B1-434E53EBD7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0">
                <a:extLst>
                  <a:ext uri="{FF2B5EF4-FFF2-40B4-BE49-F238E27FC236}">
                    <a16:creationId xmlns:a16="http://schemas.microsoft.com/office/drawing/2014/main" id="{7431724E-3CAD-2847-A1A7-9E2A2F5594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1">
                <a:extLst>
                  <a:ext uri="{FF2B5EF4-FFF2-40B4-BE49-F238E27FC236}">
                    <a16:creationId xmlns:a16="http://schemas.microsoft.com/office/drawing/2014/main" id="{FEA23118-FF70-7645-B44C-BE18C488059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2">
                <a:extLst>
                  <a:ext uri="{FF2B5EF4-FFF2-40B4-BE49-F238E27FC236}">
                    <a16:creationId xmlns:a16="http://schemas.microsoft.com/office/drawing/2014/main" id="{573B9CE0-4771-6948-A394-07C0D796683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3">
                <a:extLst>
                  <a:ext uri="{FF2B5EF4-FFF2-40B4-BE49-F238E27FC236}">
                    <a16:creationId xmlns:a16="http://schemas.microsoft.com/office/drawing/2014/main" id="{6E20AF95-3EFA-534C-B80F-2EABCDCE0E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4">
                <a:extLst>
                  <a:ext uri="{FF2B5EF4-FFF2-40B4-BE49-F238E27FC236}">
                    <a16:creationId xmlns:a16="http://schemas.microsoft.com/office/drawing/2014/main" id="{FB05C888-E1F3-734D-9A42-13B4C54BFE6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2" name="TextBox 81">
              <a:extLst>
                <a:ext uri="{FF2B5EF4-FFF2-40B4-BE49-F238E27FC236}">
                  <a16:creationId xmlns:a16="http://schemas.microsoft.com/office/drawing/2014/main" id="{3F9A329A-2B9A-D14B-B25F-6D34244650CE}"/>
                </a:ext>
              </a:extLst>
            </p:cNvPr>
            <p:cNvSpPr txBox="1"/>
            <p:nvPr/>
          </p:nvSpPr>
          <p:spPr>
            <a:xfrm>
              <a:off x="10622667" y="1386980"/>
              <a:ext cx="4725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83" name="TextBox 82">
              <a:extLst>
                <a:ext uri="{FF2B5EF4-FFF2-40B4-BE49-F238E27FC236}">
                  <a16:creationId xmlns:a16="http://schemas.microsoft.com/office/drawing/2014/main" id="{83A4450C-98C7-AD46-AB53-22B7C3D6AEF3}"/>
                </a:ext>
              </a:extLst>
            </p:cNvPr>
            <p:cNvSpPr txBox="1"/>
            <p:nvPr/>
          </p:nvSpPr>
          <p:spPr>
            <a:xfrm>
              <a:off x="8745936" y="2074808"/>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84" name="TextBox 83">
              <a:extLst>
                <a:ext uri="{FF2B5EF4-FFF2-40B4-BE49-F238E27FC236}">
                  <a16:creationId xmlns:a16="http://schemas.microsoft.com/office/drawing/2014/main" id="{9931B52A-5145-604A-AC89-6A5D9E604C38}"/>
                </a:ext>
              </a:extLst>
            </p:cNvPr>
            <p:cNvSpPr txBox="1"/>
            <p:nvPr/>
          </p:nvSpPr>
          <p:spPr>
            <a:xfrm>
              <a:off x="9725004" y="1962399"/>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55</a:t>
              </a:r>
              <a:r>
                <a:rPr lang="en-US" sz="1400" dirty="0">
                  <a:solidFill>
                    <a:srgbClr val="000000"/>
                  </a:solidFill>
                  <a:latin typeface="Calibri"/>
                  <a:ea typeface="Calibri"/>
                  <a:cs typeface="Calibri"/>
                  <a:sym typeface="Calibri"/>
                </a:rPr>
                <a:t> (10 </a:t>
              </a:r>
              <a:r>
                <a:rPr lang="en-US" sz="1400" dirty="0" err="1">
                  <a:solidFill>
                    <a:srgbClr val="000000"/>
                  </a:solidFill>
                  <a:latin typeface="Calibri"/>
                  <a:ea typeface="Calibri"/>
                  <a:cs typeface="Calibri"/>
                  <a:sym typeface="Calibri"/>
                </a:rPr>
                <a:t>nF</a:t>
              </a:r>
              <a:r>
                <a:rPr lang="en-US" sz="1400" dirty="0">
                  <a:solidFill>
                    <a:srgbClr val="000000"/>
                  </a:solidFill>
                  <a:latin typeface="Calibri"/>
                  <a:ea typeface="Calibri"/>
                  <a:cs typeface="Calibri"/>
                  <a:sym typeface="Calibri"/>
                </a:rPr>
                <a:t>)</a:t>
              </a:r>
            </a:p>
          </p:txBody>
        </p:sp>
        <p:cxnSp>
          <p:nvCxnSpPr>
            <p:cNvPr id="81" name="Straight Connector 80">
              <a:extLst>
                <a:ext uri="{FF2B5EF4-FFF2-40B4-BE49-F238E27FC236}">
                  <a16:creationId xmlns:a16="http://schemas.microsoft.com/office/drawing/2014/main" id="{792646B1-7B05-8141-AF5B-61D713CDDFF8}"/>
                </a:ext>
              </a:extLst>
            </p:cNvPr>
            <p:cNvCxnSpPr>
              <a:cxnSpLocks/>
            </p:cNvCxnSpPr>
            <p:nvPr/>
          </p:nvCxnSpPr>
          <p:spPr>
            <a:xfrm>
              <a:off x="7973645" y="3778214"/>
              <a:ext cx="174557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5" name="Oval 84">
              <a:extLst>
                <a:ext uri="{FF2B5EF4-FFF2-40B4-BE49-F238E27FC236}">
                  <a16:creationId xmlns:a16="http://schemas.microsoft.com/office/drawing/2014/main" id="{2B9F8334-9394-E741-80EE-35EEE9359F93}"/>
                </a:ext>
              </a:extLst>
            </p:cNvPr>
            <p:cNvSpPr/>
            <p:nvPr/>
          </p:nvSpPr>
          <p:spPr>
            <a:xfrm>
              <a:off x="7528831" y="3731494"/>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AE7E0B-B79D-2741-85FC-775743D6AC46}"/>
                </a:ext>
              </a:extLst>
            </p:cNvPr>
            <p:cNvCxnSpPr>
              <a:cxnSpLocks/>
            </p:cNvCxnSpPr>
            <p:nvPr/>
          </p:nvCxnSpPr>
          <p:spPr>
            <a:xfrm flipH="1">
              <a:off x="9807215" y="4728252"/>
              <a:ext cx="1429268" cy="378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86" name="Oval 85">
              <a:extLst>
                <a:ext uri="{FF2B5EF4-FFF2-40B4-BE49-F238E27FC236}">
                  <a16:creationId xmlns:a16="http://schemas.microsoft.com/office/drawing/2014/main" id="{95C3431C-7763-BC4B-8612-020BC964B01F}"/>
                </a:ext>
              </a:extLst>
            </p:cNvPr>
            <p:cNvSpPr/>
            <p:nvPr/>
          </p:nvSpPr>
          <p:spPr>
            <a:xfrm>
              <a:off x="11217615" y="4687337"/>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024B538-1A7A-3A42-ACAC-5D25F2F60F4A}"/>
                </a:ext>
              </a:extLst>
            </p:cNvPr>
            <p:cNvSpPr txBox="1"/>
            <p:nvPr/>
          </p:nvSpPr>
          <p:spPr>
            <a:xfrm>
              <a:off x="10713289" y="4325752"/>
              <a:ext cx="78371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defTabSz="457200" latinLnBrk="1" hangingPunct="0"/>
              <a:r>
                <a:rPr lang="en-US" sz="1400" dirty="0">
                  <a:solidFill>
                    <a:srgbClr val="000000"/>
                  </a:solidFill>
                  <a:latin typeface="Calibri"/>
                  <a:ea typeface="Calibri"/>
                  <a:cs typeface="Calibri"/>
                  <a:sym typeface="Calibri"/>
                </a:rPr>
                <a:t>Speaker</a:t>
              </a:r>
            </a:p>
          </p:txBody>
        </p:sp>
        <p:sp>
          <p:nvSpPr>
            <p:cNvPr id="88" name="TextBox 87">
              <a:extLst>
                <a:ext uri="{FF2B5EF4-FFF2-40B4-BE49-F238E27FC236}">
                  <a16:creationId xmlns:a16="http://schemas.microsoft.com/office/drawing/2014/main" id="{24716FA9-B47C-A242-A062-820EB6508737}"/>
                </a:ext>
              </a:extLst>
            </p:cNvPr>
            <p:cNvSpPr txBox="1"/>
            <p:nvPr/>
          </p:nvSpPr>
          <p:spPr>
            <a:xfrm>
              <a:off x="10719430" y="4941301"/>
              <a:ext cx="108781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rPr>
                <a:t>26</a:t>
              </a:r>
              <a:r>
                <a:rPr lang="en-US" sz="1400" dirty="0">
                  <a:solidFill>
                    <a:srgbClr val="000000"/>
                  </a:solidFill>
                  <a:latin typeface="Calibri"/>
                  <a:ea typeface="Calibri"/>
                  <a:cs typeface="Calibri"/>
                  <a:sym typeface="Calibri"/>
                </a:rPr>
                <a:t> (10 </a:t>
              </a:r>
              <a:r>
                <a:rPr lang="en-US" sz="1400" dirty="0" err="1">
                  <a:solidFill>
                    <a:srgbClr val="000000"/>
                  </a:solidFill>
                </a:rPr>
                <a:t>u</a:t>
              </a:r>
              <a:r>
                <a:rPr lang="en-US" sz="1400" dirty="0" err="1">
                  <a:solidFill>
                    <a:srgbClr val="000000"/>
                  </a:solidFill>
                  <a:latin typeface="Calibri"/>
                  <a:ea typeface="Calibri"/>
                  <a:cs typeface="Calibri"/>
                  <a:sym typeface="Calibri"/>
                </a:rPr>
                <a:t>F</a:t>
              </a:r>
              <a:r>
                <a:rPr lang="en-US" sz="1400" dirty="0">
                  <a:solidFill>
                    <a:srgbClr val="000000"/>
                  </a:solidFill>
                  <a:latin typeface="Calibri"/>
                  <a:ea typeface="Calibri"/>
                  <a:cs typeface="Calibri"/>
                  <a:sym typeface="Calibri"/>
                </a:rPr>
                <a:t>)</a:t>
              </a:r>
            </a:p>
          </p:txBody>
        </p:sp>
        <p:cxnSp>
          <p:nvCxnSpPr>
            <p:cNvPr id="89" name="Straight Connector 88">
              <a:extLst>
                <a:ext uri="{FF2B5EF4-FFF2-40B4-BE49-F238E27FC236}">
                  <a16:creationId xmlns:a16="http://schemas.microsoft.com/office/drawing/2014/main" id="{197601BC-B77C-FA4B-96DE-B4417C58894C}"/>
                </a:ext>
              </a:extLst>
            </p:cNvPr>
            <p:cNvCxnSpPr>
              <a:cxnSpLocks/>
            </p:cNvCxnSpPr>
            <p:nvPr/>
          </p:nvCxnSpPr>
          <p:spPr>
            <a:xfrm>
              <a:off x="9399773" y="3267788"/>
              <a:ext cx="3262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0" name="Group 210">
              <a:extLst>
                <a:ext uri="{FF2B5EF4-FFF2-40B4-BE49-F238E27FC236}">
                  <a16:creationId xmlns:a16="http://schemas.microsoft.com/office/drawing/2014/main" id="{255D9E4B-E567-B344-BC13-9CD269179675}"/>
                </a:ext>
              </a:extLst>
            </p:cNvPr>
            <p:cNvGrpSpPr>
              <a:grpSpLocks/>
            </p:cNvGrpSpPr>
            <p:nvPr/>
          </p:nvGrpSpPr>
          <p:grpSpPr bwMode="auto">
            <a:xfrm rot="5400000">
              <a:off x="7783145" y="3397212"/>
              <a:ext cx="304800" cy="762000"/>
              <a:chOff x="3216" y="1728"/>
              <a:chExt cx="192" cy="480"/>
            </a:xfrm>
          </p:grpSpPr>
          <p:sp>
            <p:nvSpPr>
              <p:cNvPr id="91" name="Line 8">
                <a:extLst>
                  <a:ext uri="{FF2B5EF4-FFF2-40B4-BE49-F238E27FC236}">
                    <a16:creationId xmlns:a16="http://schemas.microsoft.com/office/drawing/2014/main" id="{8C5201AF-7DBD-5848-8939-A95D6ACCE4C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
                <a:extLst>
                  <a:ext uri="{FF2B5EF4-FFF2-40B4-BE49-F238E27FC236}">
                    <a16:creationId xmlns:a16="http://schemas.microsoft.com/office/drawing/2014/main" id="{04634427-B176-B34F-AB7D-246255F2403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
                <a:extLst>
                  <a:ext uri="{FF2B5EF4-FFF2-40B4-BE49-F238E27FC236}">
                    <a16:creationId xmlns:a16="http://schemas.microsoft.com/office/drawing/2014/main" id="{A9484A46-8D81-FF43-889F-04BD963C666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1">
                <a:extLst>
                  <a:ext uri="{FF2B5EF4-FFF2-40B4-BE49-F238E27FC236}">
                    <a16:creationId xmlns:a16="http://schemas.microsoft.com/office/drawing/2014/main" id="{5957E07D-1FF8-B341-A188-737B7EFCD30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5" name="Oval 94">
              <a:extLst>
                <a:ext uri="{FF2B5EF4-FFF2-40B4-BE49-F238E27FC236}">
                  <a16:creationId xmlns:a16="http://schemas.microsoft.com/office/drawing/2014/main" id="{D4171A5A-E814-E347-B340-AA1817AE8337}"/>
                </a:ext>
              </a:extLst>
            </p:cNvPr>
            <p:cNvSpPr/>
            <p:nvPr/>
          </p:nvSpPr>
          <p:spPr>
            <a:xfrm>
              <a:off x="9675880" y="3731509"/>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70D6AB2-0C55-0447-BE4D-F200987EEE88}"/>
                </a:ext>
              </a:extLst>
            </p:cNvPr>
            <p:cNvSpPr txBox="1"/>
            <p:nvPr/>
          </p:nvSpPr>
          <p:spPr>
            <a:xfrm flipH="1">
              <a:off x="7425965" y="3338911"/>
              <a:ext cx="77091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AGC </a:t>
              </a:r>
              <a:r>
                <a:rPr lang="en-US" sz="1400" dirty="0" err="1">
                  <a:solidFill>
                    <a:srgbClr val="000000"/>
                  </a:solidFill>
                </a:rPr>
                <a:t>pt</a:t>
              </a:r>
              <a:endParaRPr lang="en-US" sz="1400" dirty="0">
                <a:solidFill>
                  <a:srgbClr val="000000"/>
                </a:solidFill>
                <a:latin typeface="Calibri"/>
                <a:ea typeface="Calibri"/>
                <a:cs typeface="Calibri"/>
                <a:sym typeface="Calibri"/>
              </a:endParaRPr>
            </a:p>
          </p:txBody>
        </p:sp>
        <p:grpSp>
          <p:nvGrpSpPr>
            <p:cNvPr id="97" name="Group 210">
              <a:extLst>
                <a:ext uri="{FF2B5EF4-FFF2-40B4-BE49-F238E27FC236}">
                  <a16:creationId xmlns:a16="http://schemas.microsoft.com/office/drawing/2014/main" id="{B4115E1C-46C2-604B-BD41-B3892ACA129F}"/>
                </a:ext>
              </a:extLst>
            </p:cNvPr>
            <p:cNvGrpSpPr>
              <a:grpSpLocks/>
            </p:cNvGrpSpPr>
            <p:nvPr/>
          </p:nvGrpSpPr>
          <p:grpSpPr bwMode="auto">
            <a:xfrm>
              <a:off x="9573310" y="1963362"/>
              <a:ext cx="304800" cy="675678"/>
              <a:chOff x="3216" y="1728"/>
              <a:chExt cx="192" cy="480"/>
            </a:xfrm>
          </p:grpSpPr>
          <p:sp>
            <p:nvSpPr>
              <p:cNvPr id="98" name="Line 8">
                <a:extLst>
                  <a:ext uri="{FF2B5EF4-FFF2-40B4-BE49-F238E27FC236}">
                    <a16:creationId xmlns:a16="http://schemas.microsoft.com/office/drawing/2014/main" id="{5440ABDE-3A71-544B-9A82-B86D0B92815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
                <a:extLst>
                  <a:ext uri="{FF2B5EF4-FFF2-40B4-BE49-F238E27FC236}">
                    <a16:creationId xmlns:a16="http://schemas.microsoft.com/office/drawing/2014/main" id="{CFD3A027-6B9D-7E46-AD0B-14989FBD0BC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10">
                <a:extLst>
                  <a:ext uri="{FF2B5EF4-FFF2-40B4-BE49-F238E27FC236}">
                    <a16:creationId xmlns:a16="http://schemas.microsoft.com/office/drawing/2014/main" id="{55B63A76-0F63-684D-9C29-6270C5143D7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1">
                <a:extLst>
                  <a:ext uri="{FF2B5EF4-FFF2-40B4-BE49-F238E27FC236}">
                    <a16:creationId xmlns:a16="http://schemas.microsoft.com/office/drawing/2014/main" id="{640B4762-4144-9447-83E8-44194F5065E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7" name="Freeform 12">
              <a:extLst>
                <a:ext uri="{FF2B5EF4-FFF2-40B4-BE49-F238E27FC236}">
                  <a16:creationId xmlns:a16="http://schemas.microsoft.com/office/drawing/2014/main" id="{A081556A-30A7-2546-8A55-E11DBD7B94D1}"/>
                </a:ext>
              </a:extLst>
            </p:cNvPr>
            <p:cNvSpPr>
              <a:spLocks noChangeAspect="1"/>
            </p:cNvSpPr>
            <p:nvPr/>
          </p:nvSpPr>
          <p:spPr bwMode="auto">
            <a:xfrm>
              <a:off x="9649083" y="2525373"/>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8" name="Straight Connector 107">
              <a:extLst>
                <a:ext uri="{FF2B5EF4-FFF2-40B4-BE49-F238E27FC236}">
                  <a16:creationId xmlns:a16="http://schemas.microsoft.com/office/drawing/2014/main" id="{46AEED4D-0335-E54C-8E6D-4EC6C21C0F4B}"/>
                </a:ext>
              </a:extLst>
            </p:cNvPr>
            <p:cNvCxnSpPr>
              <a:cxnSpLocks/>
            </p:cNvCxnSpPr>
            <p:nvPr/>
          </p:nvCxnSpPr>
          <p:spPr>
            <a:xfrm flipH="1">
              <a:off x="9721821" y="3118774"/>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09" name="TextBox 108">
              <a:extLst>
                <a:ext uri="{FF2B5EF4-FFF2-40B4-BE49-F238E27FC236}">
                  <a16:creationId xmlns:a16="http://schemas.microsoft.com/office/drawing/2014/main" id="{176FEF38-25E8-0D4D-871C-311A6ACC5E53}"/>
                </a:ext>
              </a:extLst>
            </p:cNvPr>
            <p:cNvSpPr txBox="1"/>
            <p:nvPr/>
          </p:nvSpPr>
          <p:spPr>
            <a:xfrm>
              <a:off x="8959375" y="276458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8</a:t>
              </a:r>
              <a:endParaRPr lang="en-US" dirty="0">
                <a:solidFill>
                  <a:srgbClr val="000000"/>
                </a:solidFill>
                <a:latin typeface="Calibri"/>
                <a:ea typeface="Calibri"/>
                <a:cs typeface="Calibri"/>
                <a:sym typeface="Calibri"/>
              </a:endParaRPr>
            </a:p>
          </p:txBody>
        </p:sp>
        <p:cxnSp>
          <p:nvCxnSpPr>
            <p:cNvPr id="110" name="Straight Connector 109">
              <a:extLst>
                <a:ext uri="{FF2B5EF4-FFF2-40B4-BE49-F238E27FC236}">
                  <a16:creationId xmlns:a16="http://schemas.microsoft.com/office/drawing/2014/main" id="{D42C29F2-8E82-664A-BD5B-355342E56617}"/>
                </a:ext>
              </a:extLst>
            </p:cNvPr>
            <p:cNvCxnSpPr>
              <a:cxnSpLocks/>
            </p:cNvCxnSpPr>
            <p:nvPr/>
          </p:nvCxnSpPr>
          <p:spPr>
            <a:xfrm flipH="1">
              <a:off x="9184044" y="1968764"/>
              <a:ext cx="2280" cy="117043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BD041593-267D-7E4B-B832-BE94A389DA54}"/>
                </a:ext>
              </a:extLst>
            </p:cNvPr>
            <p:cNvCxnSpPr>
              <a:cxnSpLocks/>
            </p:cNvCxnSpPr>
            <p:nvPr/>
          </p:nvCxnSpPr>
          <p:spPr>
            <a:xfrm>
              <a:off x="9173976" y="1975549"/>
              <a:ext cx="56112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12" name="Group 210">
              <a:extLst>
                <a:ext uri="{FF2B5EF4-FFF2-40B4-BE49-F238E27FC236}">
                  <a16:creationId xmlns:a16="http://schemas.microsoft.com/office/drawing/2014/main" id="{8D3C6727-5295-A14F-A32D-0175D67E959B}"/>
                </a:ext>
              </a:extLst>
            </p:cNvPr>
            <p:cNvGrpSpPr>
              <a:grpSpLocks/>
            </p:cNvGrpSpPr>
            <p:nvPr/>
          </p:nvGrpSpPr>
          <p:grpSpPr bwMode="auto">
            <a:xfrm rot="5400000">
              <a:off x="8846308" y="2122892"/>
              <a:ext cx="212169" cy="462215"/>
              <a:chOff x="3216" y="1728"/>
              <a:chExt cx="192" cy="480"/>
            </a:xfrm>
          </p:grpSpPr>
          <p:sp>
            <p:nvSpPr>
              <p:cNvPr id="113" name="Line 8">
                <a:extLst>
                  <a:ext uri="{FF2B5EF4-FFF2-40B4-BE49-F238E27FC236}">
                    <a16:creationId xmlns:a16="http://schemas.microsoft.com/office/drawing/2014/main" id="{76AD03BF-E3B1-AA42-A689-13DB45A5BB2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9">
                <a:extLst>
                  <a:ext uri="{FF2B5EF4-FFF2-40B4-BE49-F238E27FC236}">
                    <a16:creationId xmlns:a16="http://schemas.microsoft.com/office/drawing/2014/main" id="{37E72CF5-B591-A440-AE04-D77C5341284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0">
                <a:extLst>
                  <a:ext uri="{FF2B5EF4-FFF2-40B4-BE49-F238E27FC236}">
                    <a16:creationId xmlns:a16="http://schemas.microsoft.com/office/drawing/2014/main" id="{C342DA07-F84C-2F48-AE00-ACBF720395F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
                <a:extLst>
                  <a:ext uri="{FF2B5EF4-FFF2-40B4-BE49-F238E27FC236}">
                    <a16:creationId xmlns:a16="http://schemas.microsoft.com/office/drawing/2014/main" id="{5B0D3611-DD39-6B4A-8499-5A84EA76EFE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17" name="Straight Connector 116">
              <a:extLst>
                <a:ext uri="{FF2B5EF4-FFF2-40B4-BE49-F238E27FC236}">
                  <a16:creationId xmlns:a16="http://schemas.microsoft.com/office/drawing/2014/main" id="{B75EB1C2-A645-8547-ADBD-93661428045B}"/>
                </a:ext>
              </a:extLst>
            </p:cNvPr>
            <p:cNvCxnSpPr>
              <a:cxnSpLocks/>
            </p:cNvCxnSpPr>
            <p:nvPr/>
          </p:nvCxnSpPr>
          <p:spPr>
            <a:xfrm flipH="1">
              <a:off x="8724524" y="2343365"/>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8F0DC166-7751-454A-A871-67E99FB08DF3}"/>
                </a:ext>
              </a:extLst>
            </p:cNvPr>
            <p:cNvSpPr txBox="1"/>
            <p:nvPr/>
          </p:nvSpPr>
          <p:spPr>
            <a:xfrm>
              <a:off x="8729292" y="2576251"/>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a:t>
              </a:r>
              <a:endParaRPr lang="en-US" dirty="0">
                <a:solidFill>
                  <a:srgbClr val="000000"/>
                </a:solidFill>
                <a:latin typeface="Calibri"/>
                <a:ea typeface="Calibri"/>
                <a:cs typeface="Calibri"/>
                <a:sym typeface="Calibri"/>
              </a:endParaRPr>
            </a:p>
          </p:txBody>
        </p:sp>
        <p:sp>
          <p:nvSpPr>
            <p:cNvPr id="119" name="TextBox 118">
              <a:extLst>
                <a:ext uri="{FF2B5EF4-FFF2-40B4-BE49-F238E27FC236}">
                  <a16:creationId xmlns:a16="http://schemas.microsoft.com/office/drawing/2014/main" id="{4AEFCDEA-765C-5C48-A648-AAB774A5CF6F}"/>
                </a:ext>
              </a:extLst>
            </p:cNvPr>
            <p:cNvSpPr txBox="1"/>
            <p:nvPr/>
          </p:nvSpPr>
          <p:spPr>
            <a:xfrm>
              <a:off x="8526071" y="1732282"/>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C</a:t>
              </a:r>
              <a:r>
                <a:rPr lang="en-US" sz="1400" baseline="-25000" dirty="0">
                  <a:solidFill>
                    <a:srgbClr val="000000"/>
                  </a:solidFill>
                  <a:latin typeface="Calibri"/>
                  <a:ea typeface="Calibri"/>
                  <a:cs typeface="Calibri"/>
                  <a:sym typeface="Calibri"/>
                </a:rPr>
                <a:t>23</a:t>
              </a:r>
              <a:r>
                <a:rPr lang="en-US" sz="1400" dirty="0">
                  <a:solidFill>
                    <a:srgbClr val="000000"/>
                  </a:solidFill>
                  <a:latin typeface="Calibri"/>
                  <a:ea typeface="Calibri"/>
                  <a:cs typeface="Calibri"/>
                  <a:sym typeface="Calibri"/>
                </a:rPr>
                <a:t> </a:t>
              </a:r>
            </a:p>
            <a:p>
              <a:pPr defTabSz="457200" latinLnBrk="1" hangingPunct="0"/>
              <a:r>
                <a:rPr lang="en-US" sz="1400" dirty="0">
                  <a:solidFill>
                    <a:srgbClr val="000000"/>
                  </a:solidFill>
                  <a:latin typeface="Calibri"/>
                  <a:ea typeface="Calibri"/>
                  <a:cs typeface="Calibri"/>
                  <a:sym typeface="Calibri"/>
                </a:rPr>
                <a:t>2.2uF</a:t>
              </a:r>
            </a:p>
          </p:txBody>
        </p:sp>
        <p:sp>
          <p:nvSpPr>
            <p:cNvPr id="120" name="TextBox 119">
              <a:extLst>
                <a:ext uri="{FF2B5EF4-FFF2-40B4-BE49-F238E27FC236}">
                  <a16:creationId xmlns:a16="http://schemas.microsoft.com/office/drawing/2014/main" id="{2C1BCDDA-F120-E540-9C16-F1DE6F039A79}"/>
                </a:ext>
              </a:extLst>
            </p:cNvPr>
            <p:cNvSpPr txBox="1"/>
            <p:nvPr/>
          </p:nvSpPr>
          <p:spPr>
            <a:xfrm>
              <a:off x="7979527" y="3530592"/>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sp>
          <p:nvSpPr>
            <p:cNvPr id="121" name="TextBox 120">
              <a:extLst>
                <a:ext uri="{FF2B5EF4-FFF2-40B4-BE49-F238E27FC236}">
                  <a16:creationId xmlns:a16="http://schemas.microsoft.com/office/drawing/2014/main" id="{D05688AF-B1E1-7D46-A9DF-834DA5DB1164}"/>
                </a:ext>
              </a:extLst>
            </p:cNvPr>
            <p:cNvSpPr txBox="1"/>
            <p:nvPr/>
          </p:nvSpPr>
          <p:spPr>
            <a:xfrm>
              <a:off x="8665171" y="3342327"/>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4</a:t>
              </a:r>
              <a:endParaRPr lang="en-US" dirty="0">
                <a:solidFill>
                  <a:srgbClr val="000000"/>
                </a:solidFill>
                <a:latin typeface="Calibri"/>
                <a:ea typeface="Calibri"/>
                <a:cs typeface="Calibri"/>
                <a:sym typeface="Calibri"/>
              </a:endParaRPr>
            </a:p>
          </p:txBody>
        </p:sp>
        <p:grpSp>
          <p:nvGrpSpPr>
            <p:cNvPr id="122" name="Group 222">
              <a:extLst>
                <a:ext uri="{FF2B5EF4-FFF2-40B4-BE49-F238E27FC236}">
                  <a16:creationId xmlns:a16="http://schemas.microsoft.com/office/drawing/2014/main" id="{59BE270A-8DC0-AD46-B8F4-EBA8F618221C}"/>
                </a:ext>
              </a:extLst>
            </p:cNvPr>
            <p:cNvGrpSpPr>
              <a:grpSpLocks/>
            </p:cNvGrpSpPr>
            <p:nvPr/>
          </p:nvGrpSpPr>
          <p:grpSpPr bwMode="auto">
            <a:xfrm>
              <a:off x="8601004" y="4025714"/>
              <a:ext cx="304800" cy="381000"/>
              <a:chOff x="4272" y="3072"/>
              <a:chExt cx="192" cy="240"/>
            </a:xfrm>
          </p:grpSpPr>
          <p:sp>
            <p:nvSpPr>
              <p:cNvPr id="123" name="Line 99">
                <a:extLst>
                  <a:ext uri="{FF2B5EF4-FFF2-40B4-BE49-F238E27FC236}">
                    <a16:creationId xmlns:a16="http://schemas.microsoft.com/office/drawing/2014/main" id="{F7F383A6-D3FA-7C41-ADA7-AA3C1C73567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0">
                <a:extLst>
                  <a:ext uri="{FF2B5EF4-FFF2-40B4-BE49-F238E27FC236}">
                    <a16:creationId xmlns:a16="http://schemas.microsoft.com/office/drawing/2014/main" id="{6DB7F1E4-8407-124D-B0B3-5C2618F2891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01">
                <a:extLst>
                  <a:ext uri="{FF2B5EF4-FFF2-40B4-BE49-F238E27FC236}">
                    <a16:creationId xmlns:a16="http://schemas.microsoft.com/office/drawing/2014/main" id="{4CB93BE3-BC72-914B-B82B-BBBECC8F7DF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02">
                <a:extLst>
                  <a:ext uri="{FF2B5EF4-FFF2-40B4-BE49-F238E27FC236}">
                    <a16:creationId xmlns:a16="http://schemas.microsoft.com/office/drawing/2014/main" id="{E5A5C2A4-A57B-474F-B6CF-295E807BA93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03">
                <a:extLst>
                  <a:ext uri="{FF2B5EF4-FFF2-40B4-BE49-F238E27FC236}">
                    <a16:creationId xmlns:a16="http://schemas.microsoft.com/office/drawing/2014/main" id="{20A8E74A-83A1-3947-B35D-81F3EFCE847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4">
                <a:extLst>
                  <a:ext uri="{FF2B5EF4-FFF2-40B4-BE49-F238E27FC236}">
                    <a16:creationId xmlns:a16="http://schemas.microsoft.com/office/drawing/2014/main" id="{0E8C63BC-158A-9845-85F7-72A1B5322F2E}"/>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29" name="Straight Connector 128">
              <a:extLst>
                <a:ext uri="{FF2B5EF4-FFF2-40B4-BE49-F238E27FC236}">
                  <a16:creationId xmlns:a16="http://schemas.microsoft.com/office/drawing/2014/main" id="{C10684ED-7AF9-EC4A-BB4F-B6601D836AD3}"/>
                </a:ext>
              </a:extLst>
            </p:cNvPr>
            <p:cNvCxnSpPr>
              <a:cxnSpLocks/>
            </p:cNvCxnSpPr>
            <p:nvPr/>
          </p:nvCxnSpPr>
          <p:spPr>
            <a:xfrm flipH="1">
              <a:off x="8752209" y="3618733"/>
              <a:ext cx="465" cy="55109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887C5E16-A777-BE40-8842-BA17040C180E}"/>
                </a:ext>
              </a:extLst>
            </p:cNvPr>
            <p:cNvSpPr/>
            <p:nvPr/>
          </p:nvSpPr>
          <p:spPr>
            <a:xfrm>
              <a:off x="9679422" y="322468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AC96FA6A-D76F-9B44-B0F1-19BB15B57AB8}"/>
                </a:ext>
              </a:extLst>
            </p:cNvPr>
            <p:cNvSpPr txBox="1"/>
            <p:nvPr/>
          </p:nvSpPr>
          <p:spPr>
            <a:xfrm>
              <a:off x="9793715" y="2722106"/>
              <a:ext cx="108781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latin typeface="Calibri"/>
                  <a:ea typeface="Calibri"/>
                  <a:cs typeface="Calibri"/>
                  <a:sym typeface="Calibri"/>
                </a:rPr>
                <a:t>22</a:t>
              </a:r>
              <a:endParaRPr lang="en-US" sz="1400" baseline="-25000" dirty="0">
                <a:solidFill>
                  <a:srgbClr val="000000"/>
                </a:solidFill>
              </a:endParaRPr>
            </a:p>
            <a:p>
              <a:pPr defTabSz="457200" latinLnBrk="1" hangingPunct="0"/>
              <a:r>
                <a:rPr lang="en-US" sz="1400" dirty="0">
                  <a:solidFill>
                    <a:srgbClr val="000000"/>
                  </a:solidFill>
                </a:rPr>
                <a:t>1.8K</a:t>
              </a:r>
              <a:endParaRPr lang="en-US" sz="1400" dirty="0">
                <a:solidFill>
                  <a:srgbClr val="000000"/>
                </a:solidFill>
                <a:latin typeface="Calibri"/>
                <a:ea typeface="Calibri"/>
                <a:cs typeface="Calibri"/>
                <a:sym typeface="Calibri"/>
              </a:endParaRPr>
            </a:p>
          </p:txBody>
        </p:sp>
        <p:sp>
          <p:nvSpPr>
            <p:cNvPr id="135" name="Oval 134">
              <a:extLst>
                <a:ext uri="{FF2B5EF4-FFF2-40B4-BE49-F238E27FC236}">
                  <a16:creationId xmlns:a16="http://schemas.microsoft.com/office/drawing/2014/main" id="{65283C8F-EF26-4042-8EAF-DA93BF6C50D7}"/>
                </a:ext>
              </a:extLst>
            </p:cNvPr>
            <p:cNvSpPr/>
            <p:nvPr/>
          </p:nvSpPr>
          <p:spPr>
            <a:xfrm>
              <a:off x="8421242" y="2965962"/>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2D83DF-2BED-CF45-BC2B-5CDF4C043994}"/>
                </a:ext>
              </a:extLst>
            </p:cNvPr>
            <p:cNvSpPr/>
            <p:nvPr/>
          </p:nvSpPr>
          <p:spPr>
            <a:xfrm>
              <a:off x="8392887" y="3469241"/>
              <a:ext cx="9144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40E89190-87AD-DC4F-8434-6B914FB0A182}"/>
                </a:ext>
              </a:extLst>
            </p:cNvPr>
            <p:cNvSpPr txBox="1"/>
            <p:nvPr/>
          </p:nvSpPr>
          <p:spPr>
            <a:xfrm flipH="1">
              <a:off x="7724821" y="3028979"/>
              <a:ext cx="118871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8A47843-1F22-B449-888B-90EDFB81753B}"/>
                    </a:ext>
                  </a:extLst>
                </p:cNvPr>
                <p:cNvSpPr txBox="1"/>
                <p:nvPr/>
              </p:nvSpPr>
              <p:spPr>
                <a:xfrm>
                  <a:off x="9140288" y="4251819"/>
                  <a:ext cx="648026"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R</a:t>
                  </a:r>
                  <a:r>
                    <a:rPr lang="en-US" sz="1400" baseline="-25000" dirty="0">
                      <a:solidFill>
                        <a:srgbClr val="000000"/>
                      </a:solidFill>
                    </a:rPr>
                    <a:t>6</a:t>
                  </a:r>
                </a:p>
                <a:p>
                  <a:pPr defTabSz="457200" latinLnBrk="1" hangingPunct="0"/>
                  <a:r>
                    <a:rPr lang="en-US" sz="1400" dirty="0">
                      <a:solidFill>
                        <a:srgbClr val="000000"/>
                      </a:solidFill>
                    </a:rPr>
                    <a:t>500</a:t>
                  </a: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Ω</m:t>
                      </m:r>
                    </m:oMath>
                  </a14:m>
                  <a:endParaRPr lang="en-US" sz="1400" dirty="0">
                    <a:solidFill>
                      <a:srgbClr val="000000"/>
                    </a:solidFill>
                  </a:endParaRPr>
                </a:p>
              </p:txBody>
            </p:sp>
          </mc:Choice>
          <mc:Fallback xmlns="">
            <p:sp>
              <p:nvSpPr>
                <p:cNvPr id="139" name="TextBox 138">
                  <a:extLst>
                    <a:ext uri="{FF2B5EF4-FFF2-40B4-BE49-F238E27FC236}">
                      <a16:creationId xmlns:a16="http://schemas.microsoft.com/office/drawing/2014/main" id="{88A47843-1F22-B449-888B-90EDFB81753B}"/>
                    </a:ext>
                  </a:extLst>
                </p:cNvPr>
                <p:cNvSpPr txBox="1">
                  <a:spLocks noRot="1" noChangeAspect="1" noMove="1" noResize="1" noEditPoints="1" noAdjustHandles="1" noChangeArrowheads="1" noChangeShapeType="1" noTextEdit="1"/>
                </p:cNvSpPr>
                <p:nvPr/>
              </p:nvSpPr>
              <p:spPr>
                <a:xfrm>
                  <a:off x="9140288" y="4251819"/>
                  <a:ext cx="648026" cy="523218"/>
                </a:xfrm>
                <a:prstGeom prst="rect">
                  <a:avLst/>
                </a:prstGeom>
                <a:blipFill>
                  <a:blip r:embed="rId3"/>
                  <a:stretch>
                    <a:fillRect l="-9615" b="-14286"/>
                  </a:stretch>
                </a:blipFill>
                <a:ln w="12700" cap="flat">
                  <a:noFill/>
                  <a:miter lim="400000"/>
                </a:ln>
                <a:effectLst/>
              </p:spPr>
              <p:txBody>
                <a:bodyPr/>
                <a:lstStyle/>
                <a:p>
                  <a:r>
                    <a:rPr lang="en-US">
                      <a:noFill/>
                    </a:rPr>
                    <a:t> </a:t>
                  </a:r>
                </a:p>
              </p:txBody>
            </p:sp>
          </mc:Fallback>
        </mc:AlternateContent>
        <p:sp>
          <p:nvSpPr>
            <p:cNvPr id="140" name="TextBox 139">
              <a:extLst>
                <a:ext uri="{FF2B5EF4-FFF2-40B4-BE49-F238E27FC236}">
                  <a16:creationId xmlns:a16="http://schemas.microsoft.com/office/drawing/2014/main" id="{791BFED1-4F8B-AD41-9A3F-1E636F890BA7}"/>
                </a:ext>
              </a:extLst>
            </p:cNvPr>
            <p:cNvSpPr txBox="1"/>
            <p:nvPr/>
          </p:nvSpPr>
          <p:spPr>
            <a:xfrm>
              <a:off x="10573279" y="4753934"/>
              <a:ext cx="391886"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a:t>
              </a:r>
              <a:endParaRPr lang="en-US" dirty="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9F942C-695B-C740-B58B-84F96D2E83F1}"/>
                  </a:ext>
                </a:extLst>
              </p:cNvPr>
              <p:cNvSpPr txBox="1"/>
              <p:nvPr/>
            </p:nvSpPr>
            <p:spPr>
              <a:xfrm>
                <a:off x="425199" y="1621353"/>
                <a:ext cx="6986704" cy="44356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mj-lt"/>
                  <a:buAutoNum type="arabicPeriod"/>
                </a:pPr>
                <a:r>
                  <a:rPr lang="en-US" sz="2000" dirty="0">
                    <a:solidFill>
                      <a:srgbClr val="000000"/>
                    </a:solidFill>
                  </a:rPr>
                  <a:t>Calculate input V</a:t>
                </a:r>
                <a:r>
                  <a:rPr lang="en-US" sz="2000" baseline="-25000" dirty="0">
                    <a:solidFill>
                      <a:srgbClr val="000000"/>
                    </a:solidFill>
                  </a:rPr>
                  <a:t>i</a:t>
                </a:r>
                <a:r>
                  <a:rPr lang="en-US" sz="2000" dirty="0">
                    <a:solidFill>
                      <a:srgbClr val="000000"/>
                    </a:solidFill>
                  </a:rPr>
                  <a:t> assuming very high input impedance</a:t>
                </a:r>
              </a:p>
              <a:p>
                <a:pPr marL="342900" indent="-342900" defTabSz="457200" hangingPunct="0">
                  <a:buFont typeface="+mj-lt"/>
                  <a:buAutoNum type="arabicPeriod"/>
                </a:pPr>
                <a:r>
                  <a:rPr lang="en-US" sz="2000" dirty="0">
                    <a:solidFill>
                      <a:srgbClr val="000000"/>
                    </a:solidFill>
                  </a:rPr>
                  <a:t>Measure the voltage gain </a:t>
                </a:r>
                <a:r>
                  <a:rPr lang="en-US" sz="2000" dirty="0" err="1">
                    <a:solidFill>
                      <a:srgbClr val="000000"/>
                    </a:solidFill>
                  </a:rPr>
                  <a:t>G</a:t>
                </a:r>
                <a:r>
                  <a:rPr lang="en-US" sz="2000" baseline="-25000" dirty="0" err="1">
                    <a:solidFill>
                      <a:srgbClr val="000000"/>
                    </a:solidFill>
                  </a:rPr>
                  <a:t>v</a:t>
                </a:r>
                <a:r>
                  <a:rPr lang="en-US" sz="2000" dirty="0">
                    <a:solidFill>
                      <a:srgbClr val="000000"/>
                    </a:solidFill>
                  </a:rPr>
                  <a:t> at high frequency and 3dB roll-off</a:t>
                </a:r>
              </a:p>
              <a:p>
                <a:pPr marL="342900" indent="-342900" defTabSz="457200" hangingPunct="0">
                  <a:buFont typeface="+mj-lt"/>
                  <a:buAutoNum type="arabicPeriod"/>
                </a:pPr>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rgbClr val="000000"/>
                    </a:solidFill>
                  </a:rPr>
                  <a:t>Input impedance is high.</a:t>
                </a:r>
              </a:p>
              <a:p>
                <a:pPr marL="342900" indent="-342900" defTabSz="457200" hangingPunct="0">
                  <a:buFont typeface="Arial" panose="020B0604020202020204" pitchFamily="34" charset="0"/>
                  <a:buChar char="•"/>
                </a:pPr>
                <a:r>
                  <a:rPr lang="en-US" sz="2000" dirty="0">
                    <a:solidFill>
                      <a:srgbClr val="000000"/>
                    </a:solidFill>
                  </a:rPr>
                  <a:t>The 386 acts like a non-inverting op amp. The internal feedback resistor is </a:t>
                </a:r>
                <a14:m>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𝑓</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r>
                      <a:rPr lang="en-US" sz="2000" b="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  </a:t>
                </a:r>
                <a14:m>
                  <m:oMath xmlns:m="http://schemas.openxmlformats.org/officeDocument/2006/math">
                    <m:r>
                      <a:rPr lang="en-US" sz="2000" b="0" i="1" dirty="0" smtClean="0">
                        <a:solidFill>
                          <a:srgbClr val="000000"/>
                        </a:solidFill>
                        <a:latin typeface="Cambria Math" panose="02040503050406030204" pitchFamily="18" charset="0"/>
                      </a:rPr>
                      <m:t>𝐺</m:t>
                    </m:r>
                    <m:r>
                      <a:rPr lang="en-US" sz="2000" b="0" i="1" dirty="0" smtClean="0">
                        <a:solidFill>
                          <a:srgbClr val="000000"/>
                        </a:solidFill>
                        <a:latin typeface="Cambria Math" panose="02040503050406030204" pitchFamily="18" charset="0"/>
                      </a:rPr>
                      <m:t>=2</m:t>
                    </m:r>
                    <m:f>
                      <m:fPr>
                        <m:ctrlPr>
                          <a:rPr lang="en-US" sz="2000" b="0" i="1" dirty="0" smtClean="0">
                            <a:solidFill>
                              <a:srgbClr val="000000"/>
                            </a:solidFill>
                            <a:latin typeface="Cambria Math" panose="02040503050406030204" pitchFamily="18" charset="0"/>
                          </a:rPr>
                        </m:ctrlPr>
                      </m:fPr>
                      <m:num>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𝑓</m:t>
                            </m:r>
                          </m:sub>
                        </m:sSub>
                      </m:num>
                      <m:den>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𝑅</m:t>
                            </m:r>
                          </m:e>
                          <m:sub>
                            <m:r>
                              <a:rPr lang="en-US" sz="2000" b="0" i="1" dirty="0" smtClean="0">
                                <a:solidFill>
                                  <a:srgbClr val="000000"/>
                                </a:solidFill>
                                <a:latin typeface="Cambria Math" panose="02040503050406030204" pitchFamily="18" charset="0"/>
                              </a:rPr>
                              <m:t>𝑒</m:t>
                            </m:r>
                          </m:sub>
                        </m:sSub>
                      </m:den>
                    </m:f>
                  </m:oMath>
                </a14:m>
                <a:r>
                  <a:rPr lang="en-US" sz="2000" dirty="0">
                    <a:solidFill>
                      <a:srgbClr val="000000"/>
                    </a:solidFill>
                  </a:rPr>
                  <a:t>.  With pins 1, 8 open,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r>
                      <a:rPr lang="en-US" sz="2000" b="0" i="1" smtClean="0">
                        <a:solidFill>
                          <a:srgbClr val="000000"/>
                        </a:solidFill>
                        <a:latin typeface="Cambria Math" panose="02040503050406030204" pitchFamily="18" charset="0"/>
                      </a:rPr>
                      <m:t>=1.5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so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0" dirty="0" smtClean="0">
                        <a:solidFill>
                          <a:srgbClr val="000000"/>
                        </a:solidFill>
                        <a:latin typeface="Cambria Math" panose="02040503050406030204" pitchFamily="18" charset="0"/>
                      </a:rPr>
                      <m:t>=20.</m:t>
                    </m:r>
                  </m:oMath>
                </a14:m>
                <a:r>
                  <a:rPr lang="en-US" sz="2000" dirty="0">
                    <a:solidFill>
                      <a:srgbClr val="000000"/>
                    </a:solidFill>
                  </a:rPr>
                  <a:t>  pins 1 and 8 go across </a:t>
                </a:r>
                <a14:m>
                  <m:oMath xmlns:m="http://schemas.openxmlformats.org/officeDocument/2006/math">
                    <m:r>
                      <a:rPr lang="en-US" sz="2000" b="0" i="1" smtClean="0">
                        <a:solidFill>
                          <a:srgbClr val="000000"/>
                        </a:solidFill>
                        <a:latin typeface="Cambria Math" panose="02040503050406030204" pitchFamily="18" charset="0"/>
                      </a:rPr>
                      <m:t>1.35</m:t>
                    </m:r>
                    <m:r>
                      <a:rPr lang="en-US" sz="2000" b="0" i="1" smtClean="0">
                        <a:solidFill>
                          <a:srgbClr val="000000"/>
                        </a:solidFill>
                        <a:latin typeface="Cambria Math" panose="02040503050406030204" pitchFamily="18" charset="0"/>
                      </a:rPr>
                      <m:t>𝑘</m:t>
                    </m:r>
                    <m:r>
                      <m:rPr>
                        <m:sty m:val="p"/>
                      </m:rPr>
                      <a:rPr lang="el-GR" sz="2000" b="0" i="1" smtClean="0">
                        <a:solidFill>
                          <a:srgbClr val="000000"/>
                        </a:solidFill>
                        <a:latin typeface="Cambria Math" panose="02040503050406030204" pitchFamily="18" charset="0"/>
                        <a:ea typeface="Cambria Math" panose="02040503050406030204" pitchFamily="18" charset="0"/>
                      </a:rPr>
                      <m:t>Ω</m:t>
                    </m:r>
                  </m:oMath>
                </a14:m>
                <a:r>
                  <a:rPr lang="en-US" sz="2000" dirty="0">
                    <a:solidFill>
                      <a:srgbClr val="000000"/>
                    </a:solidFill>
                  </a:rPr>
                  <a:t> of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𝑅</m:t>
                        </m:r>
                      </m:e>
                      <m:sub>
                        <m:r>
                          <a:rPr lang="en-US" sz="2000" b="0" i="1" smtClean="0">
                            <a:solidFill>
                              <a:srgbClr val="000000"/>
                            </a:solidFill>
                            <a:latin typeface="Cambria Math" panose="02040503050406030204" pitchFamily="18" charset="0"/>
                          </a:rPr>
                          <m:t>𝑒</m:t>
                        </m:r>
                      </m:sub>
                    </m:sSub>
                  </m:oMath>
                </a14:m>
                <a:r>
                  <a:rPr lang="en-US" sz="2000" dirty="0">
                    <a:solidFill>
                      <a:srgbClr val="000000"/>
                    </a:solidFill>
                  </a:rPr>
                  <a:t>.  So, shorting them (using the non-inverting gain circuit) results in a gain of </a:t>
                </a:r>
                <a14:m>
                  <m:oMath xmlns:m="http://schemas.openxmlformats.org/officeDocument/2006/math">
                    <m:r>
                      <a:rPr lang="en-US" sz="2000" i="1" dirty="0">
                        <a:solidFill>
                          <a:srgbClr val="000000"/>
                        </a:solidFill>
                        <a:latin typeface="Cambria Math" panose="02040503050406030204" pitchFamily="18" charset="0"/>
                      </a:rPr>
                      <m:t>𝐺</m:t>
                    </m:r>
                    <m:r>
                      <a:rPr lang="en-US" sz="2000" i="1" dirty="0">
                        <a:solidFill>
                          <a:srgbClr val="000000"/>
                        </a:solidFill>
                        <a:latin typeface="Cambria Math" panose="02040503050406030204" pitchFamily="18" charset="0"/>
                      </a:rPr>
                      <m:t>=2</m:t>
                    </m:r>
                    <m:f>
                      <m:fPr>
                        <m:ctrlPr>
                          <a:rPr lang="en-US" sz="2000" i="1" dirty="0">
                            <a:solidFill>
                              <a:srgbClr val="000000"/>
                            </a:solidFill>
                            <a:latin typeface="Cambria Math" panose="02040503050406030204" pitchFamily="18" charset="0"/>
                          </a:rPr>
                        </m:ctrlPr>
                      </m:fPr>
                      <m:num>
                        <m:r>
                          <a:rPr lang="en-US" sz="2000" b="0" i="1" dirty="0" smtClean="0">
                            <a:solidFill>
                              <a:srgbClr val="000000"/>
                            </a:solidFill>
                            <a:latin typeface="Cambria Math" panose="02040503050406030204" pitchFamily="18" charset="0"/>
                          </a:rPr>
                          <m:t>15</m:t>
                        </m:r>
                      </m:num>
                      <m:den>
                        <m:r>
                          <a:rPr lang="en-US" sz="2000" b="0" i="1" dirty="0" smtClean="0">
                            <a:solidFill>
                              <a:srgbClr val="000000"/>
                            </a:solidFill>
                            <a:latin typeface="Cambria Math" panose="02040503050406030204" pitchFamily="18" charset="0"/>
                          </a:rPr>
                          <m:t>.15</m:t>
                        </m:r>
                      </m:den>
                    </m:f>
                    <m:r>
                      <a:rPr lang="en-US" sz="2000" b="0" i="1" dirty="0" smtClean="0">
                        <a:solidFill>
                          <a:srgbClr val="000000"/>
                        </a:solidFill>
                        <a:latin typeface="Cambria Math" panose="02040503050406030204" pitchFamily="18" charset="0"/>
                      </a:rPr>
                      <m:t>=200.</m:t>
                    </m:r>
                  </m:oMath>
                </a14:m>
                <a:endParaRPr lang="en-US" sz="2000" dirty="0">
                  <a:solidFill>
                    <a:srgbClr val="000000"/>
                  </a:solidFill>
                </a:endParaRPr>
              </a:p>
            </p:txBody>
          </p:sp>
        </mc:Choice>
        <mc:Fallback xmlns="">
          <p:sp>
            <p:nvSpPr>
              <p:cNvPr id="102" name="TextBox 101">
                <a:extLst>
                  <a:ext uri="{FF2B5EF4-FFF2-40B4-BE49-F238E27FC236}">
                    <a16:creationId xmlns:a16="http://schemas.microsoft.com/office/drawing/2014/main" id="{CD9F942C-695B-C740-B58B-84F96D2E83F1}"/>
                  </a:ext>
                </a:extLst>
              </p:cNvPr>
              <p:cNvSpPr txBox="1">
                <a:spLocks noRot="1" noChangeAspect="1" noMove="1" noResize="1" noEditPoints="1" noAdjustHandles="1" noChangeArrowheads="1" noChangeShapeType="1" noTextEdit="1"/>
              </p:cNvSpPr>
              <p:nvPr/>
            </p:nvSpPr>
            <p:spPr>
              <a:xfrm>
                <a:off x="425199" y="1621353"/>
                <a:ext cx="6986704" cy="4435688"/>
              </a:xfrm>
              <a:prstGeom prst="rect">
                <a:avLst/>
              </a:prstGeom>
              <a:blipFill>
                <a:blip r:embed="rId4"/>
                <a:stretch>
                  <a:fillRect l="-1633" t="-855" r="-3085"/>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1797182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142997" y="9217524"/>
            <a:ext cx="342902" cy="2"/>
          </a:xfrm>
          <a:prstGeom prst="line">
            <a:avLst/>
          </a:prstGeom>
          <a:ln w="6350">
            <a:solidFill/>
            <a:round/>
          </a:ln>
        </p:spPr>
        <p:txBody>
          <a:bodyPr lIns="0" tIns="0" rIns="0" bIns="0"/>
          <a:lstStyle/>
          <a:p>
            <a:pPr lvl="0">
              <a:defRPr sz="1200"/>
            </a:pPr>
            <a:endParaRPr sz="1200"/>
          </a:p>
        </p:txBody>
      </p:sp>
      <p:sp>
        <p:nvSpPr>
          <p:cNvPr id="166" name="Shape 51">
            <a:extLst>
              <a:ext uri="{FF2B5EF4-FFF2-40B4-BE49-F238E27FC236}">
                <a16:creationId xmlns:a16="http://schemas.microsoft.com/office/drawing/2014/main" id="{5CFC68EA-908F-0148-9A24-5F33514662D4}"/>
              </a:ext>
            </a:extLst>
          </p:cNvPr>
          <p:cNvSpPr/>
          <p:nvPr/>
        </p:nvSpPr>
        <p:spPr>
          <a:xfrm>
            <a:off x="224174" y="140959"/>
            <a:ext cx="11593874"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600">
                <a:latin typeface="Calibri"/>
                <a:ea typeface="Calibri"/>
                <a:cs typeface="Calibri"/>
                <a:sym typeface="Calibri"/>
              </a:defRPr>
            </a:lvl1pPr>
          </a:lstStyle>
          <a:p>
            <a:pPr lvl="0" algn="ctr">
              <a:defRPr sz="1800"/>
            </a:pPr>
            <a:r>
              <a:rPr lang="en-US" sz="4400" dirty="0">
                <a:latin typeface="+mj-lt"/>
              </a:rPr>
              <a:t>Exercise 32: Norcal AGC</a:t>
            </a:r>
            <a:endParaRPr sz="4400" dirty="0">
              <a:latin typeface="+mj-lt"/>
            </a:endParaRPr>
          </a:p>
        </p:txBody>
      </p:sp>
      <p:sp>
        <p:nvSpPr>
          <p:cNvPr id="2" name="Slide Number Placeholder 1">
            <a:extLst>
              <a:ext uri="{FF2B5EF4-FFF2-40B4-BE49-F238E27FC236}">
                <a16:creationId xmlns:a16="http://schemas.microsoft.com/office/drawing/2014/main" id="{2F1C74A0-FA88-EA41-9ED2-A81181A45239}"/>
              </a:ext>
            </a:extLst>
          </p:cNvPr>
          <p:cNvSpPr>
            <a:spLocks noGrp="1"/>
          </p:cNvSpPr>
          <p:nvPr>
            <p:ph type="sldNum" sz="quarter" idx="2"/>
          </p:nvPr>
        </p:nvSpPr>
        <p:spPr>
          <a:xfrm>
            <a:off x="6553200" y="6400413"/>
            <a:ext cx="2133600" cy="276999"/>
          </a:xfrm>
          <a:prstGeom prst="rect">
            <a:avLst/>
          </a:prstGeom>
          <a:ln w="12700">
            <a:miter lim="400000"/>
          </a:ln>
        </p:spPr>
        <p:txBody>
          <a:bodyPr lIns="45719" rIns="45719" anchor="ctr">
            <a:spAutoFit/>
          </a:bodyPr>
          <a:lstStyle>
            <a:lvl1pPr algn="r" defTabSz="457200">
              <a:defRPr sz="1200">
                <a:solidFill>
                  <a:srgbClr val="888888"/>
                </a:solidFill>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lvl="0"/>
            <a:fld id="{86CB4B4D-7CA3-9044-876B-883B54F8677D}" type="slidenum">
              <a:rPr lang="en-US" smtClean="0">
                <a:solidFill>
                  <a:schemeClr val="tx1"/>
                </a:solidFill>
              </a:rPr>
              <a:pPr lvl="0"/>
              <a:t>97</a:t>
            </a:fld>
            <a:endParaRPr lang="en-US" dirty="0">
              <a:solidFill>
                <a:schemeClr val="tx1"/>
              </a:solidFill>
            </a:endParaRPr>
          </a:p>
        </p:txBody>
      </p:sp>
      <mc:AlternateContent xmlns:mc="http://schemas.openxmlformats.org/markup-compatibility/2006">
        <mc:Choice xmlns:a14="http://schemas.microsoft.com/office/drawing/2010/main" Requires="a14">
          <p:sp>
            <p:nvSpPr>
              <p:cNvPr id="204" name="TextBox 203">
                <a:extLst>
                  <a:ext uri="{FF2B5EF4-FFF2-40B4-BE49-F238E27FC236}">
                    <a16:creationId xmlns:a16="http://schemas.microsoft.com/office/drawing/2014/main" id="{4DACC612-65BB-8541-914E-042D823640D1}"/>
                  </a:ext>
                </a:extLst>
              </p:cNvPr>
              <p:cNvSpPr txBox="1"/>
              <p:nvPr/>
            </p:nvSpPr>
            <p:spPr>
              <a:xfrm>
                <a:off x="663188" y="1913057"/>
                <a:ext cx="6655181" cy="39941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19" rIns="45719" bIns="45719" numCol="1" spcCol="38100" rtlCol="0" anchor="t">
                <a:noAutofit/>
              </a:bodyPr>
              <a:lstStyle/>
              <a:p>
                <a:pPr marL="342900" indent="-342900" defTabSz="457200" hangingPunct="0">
                  <a:buFont typeface="Arial" panose="020B0604020202020204" pitchFamily="34" charset="0"/>
                  <a:buChar char="•"/>
                </a:pPr>
                <a:r>
                  <a:rPr lang="en-US" sz="2000" dirty="0">
                    <a:solidFill>
                      <a:srgbClr val="000000"/>
                    </a:solidFill>
                  </a:rPr>
                  <a:t>Connect function generator through 300K resistor to AF2 (620Hz sine, R</a:t>
                </a:r>
                <a:r>
                  <a:rPr lang="en-US" sz="2000" baseline="-25000" dirty="0">
                    <a:solidFill>
                      <a:srgbClr val="000000"/>
                    </a:solidFill>
                  </a:rPr>
                  <a:t>6</a:t>
                </a:r>
                <a:r>
                  <a:rPr lang="en-US" sz="2000" dirty="0">
                    <a:solidFill>
                      <a:srgbClr val="000000"/>
                    </a:solidFill>
                  </a:rPr>
                  <a:t> fully counterclockwise)  and oscilloscope to audio output.  Adjust input so output is 1V rms.  Connect multimeter to P.</a:t>
                </a:r>
              </a:p>
              <a:p>
                <a:pPr defTabSz="457200" hangingPunct="0"/>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Plot audio output v dc control</a:t>
                </a:r>
              </a:p>
              <a:p>
                <a:pPr marL="342900" indent="-342900" defTabSz="457200" hangingPunct="0">
                  <a:buFont typeface="+mj-lt"/>
                  <a:buAutoNum type="arabicPeriod"/>
                </a:pPr>
                <a:r>
                  <a:rPr lang="en-US" sz="2000" dirty="0">
                    <a:solidFill>
                      <a:srgbClr val="000000"/>
                    </a:solidFill>
                  </a:rPr>
                  <a:t>What is the maximum control voltage we can measure?  Infer cutoff voltage </a:t>
                </a:r>
                <a14:m>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𝑉</m:t>
                        </m:r>
                      </m:e>
                      <m:sub>
                        <m:r>
                          <a:rPr lang="en-US" sz="2000" b="0" i="1" smtClean="0">
                            <a:solidFill>
                              <a:srgbClr val="000000"/>
                            </a:solidFill>
                            <a:latin typeface="Cambria Math" panose="02040503050406030204" pitchFamily="18" charset="0"/>
                          </a:rPr>
                          <m:t>𝑐</m:t>
                        </m:r>
                      </m:sub>
                    </m:sSub>
                  </m:oMath>
                </a14:m>
                <a:endParaRPr lang="en-US" sz="2000" dirty="0">
                  <a:solidFill>
                    <a:srgbClr val="000000"/>
                  </a:solidFill>
                </a:endParaRPr>
              </a:p>
              <a:p>
                <a:pPr marL="342900" indent="-342900" defTabSz="457200" hangingPunct="0">
                  <a:buFont typeface="+mj-lt"/>
                  <a:buAutoNum type="arabicPeriod"/>
                </a:pPr>
                <a:r>
                  <a:rPr lang="en-US" sz="2000" dirty="0">
                    <a:solidFill>
                      <a:srgbClr val="000000"/>
                    </a:solidFill>
                  </a:rPr>
                  <a:t>What is the minimum control voltage?</a:t>
                </a:r>
              </a:p>
              <a:p>
                <a:pPr defTabSz="457200" hangingPunct="0"/>
                <a:endParaRPr lang="en-US" sz="2000" dirty="0">
                  <a:solidFill>
                    <a:srgbClr val="000000"/>
                  </a:solidFill>
                </a:endParaRPr>
              </a:p>
              <a:p>
                <a:pPr marL="342900" indent="-342900" defTabSz="457200" hangingPunct="0">
                  <a:buFont typeface="Arial" panose="020B0604020202020204" pitchFamily="34" charset="0"/>
                  <a:buChar char="•"/>
                </a:pPr>
                <a:r>
                  <a:rPr lang="en-US" sz="2000" dirty="0">
                    <a:solidFill>
                      <a:schemeClr val="accent1"/>
                    </a:solidFill>
                    <a:ea typeface="Calibri"/>
                    <a:cs typeface="Calibri"/>
                    <a:sym typeface="Calibri"/>
                  </a:rPr>
                  <a:t>Need measurements</a:t>
                </a:r>
              </a:p>
            </p:txBody>
          </p:sp>
        </mc:Choice>
        <mc:Fallback>
          <p:sp>
            <p:nvSpPr>
              <p:cNvPr id="204" name="TextBox 203">
                <a:extLst>
                  <a:ext uri="{FF2B5EF4-FFF2-40B4-BE49-F238E27FC236}">
                    <a16:creationId xmlns:a16="http://schemas.microsoft.com/office/drawing/2014/main" id="{4DACC612-65BB-8541-914E-042D823640D1}"/>
                  </a:ext>
                </a:extLst>
              </p:cNvPr>
              <p:cNvSpPr txBox="1">
                <a:spLocks noRot="1" noChangeAspect="1" noMove="1" noResize="1" noEditPoints="1" noAdjustHandles="1" noChangeArrowheads="1" noChangeShapeType="1" noTextEdit="1"/>
              </p:cNvSpPr>
              <p:nvPr/>
            </p:nvSpPr>
            <p:spPr>
              <a:xfrm>
                <a:off x="663188" y="1913057"/>
                <a:ext cx="6655181" cy="3994119"/>
              </a:xfrm>
              <a:prstGeom prst="rect">
                <a:avLst/>
              </a:prstGeom>
              <a:blipFill>
                <a:blip r:embed="rId3"/>
                <a:stretch>
                  <a:fillRect l="-1714" t="-949"/>
                </a:stretch>
              </a:blipFill>
              <a:ln w="12700" cap="flat">
                <a:noFill/>
                <a:miter lim="400000"/>
              </a:ln>
              <a:effectLst/>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FB275B16-65AF-6D43-BEF8-CEF215C3B6E6}"/>
              </a:ext>
            </a:extLst>
          </p:cNvPr>
          <p:cNvGrpSpPr/>
          <p:nvPr/>
        </p:nvGrpSpPr>
        <p:grpSpPr>
          <a:xfrm>
            <a:off x="7620000" y="2158205"/>
            <a:ext cx="4379884" cy="3982506"/>
            <a:chOff x="7623519" y="1878506"/>
            <a:chExt cx="4379884" cy="3982506"/>
          </a:xfrm>
        </p:grpSpPr>
        <p:grpSp>
          <p:nvGrpSpPr>
            <p:cNvPr id="21" name="Group 218">
              <a:extLst>
                <a:ext uri="{FF2B5EF4-FFF2-40B4-BE49-F238E27FC236}">
                  <a16:creationId xmlns:a16="http://schemas.microsoft.com/office/drawing/2014/main" id="{F290FA59-D5D9-7B44-9D75-8B89C34A7C48}"/>
                </a:ext>
              </a:extLst>
            </p:cNvPr>
            <p:cNvGrpSpPr>
              <a:grpSpLocks/>
            </p:cNvGrpSpPr>
            <p:nvPr/>
          </p:nvGrpSpPr>
          <p:grpSpPr bwMode="auto">
            <a:xfrm rot="10800000">
              <a:off x="8843689" y="3179740"/>
              <a:ext cx="142367" cy="762000"/>
              <a:chOff x="5280" y="1200"/>
              <a:chExt cx="96" cy="480"/>
            </a:xfrm>
          </p:grpSpPr>
          <p:sp>
            <p:nvSpPr>
              <p:cNvPr id="22" name="Line 106">
                <a:extLst>
                  <a:ext uri="{FF2B5EF4-FFF2-40B4-BE49-F238E27FC236}">
                    <a16:creationId xmlns:a16="http://schemas.microsoft.com/office/drawing/2014/main" id="{A152338D-C2E7-4447-9946-569C486A0F45}"/>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7">
                <a:extLst>
                  <a:ext uri="{FF2B5EF4-FFF2-40B4-BE49-F238E27FC236}">
                    <a16:creationId xmlns:a16="http://schemas.microsoft.com/office/drawing/2014/main" id="{8333DC25-6AA4-4A4E-8DA6-9B2C5BB4460F}"/>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108">
                <a:extLst>
                  <a:ext uri="{FF2B5EF4-FFF2-40B4-BE49-F238E27FC236}">
                    <a16:creationId xmlns:a16="http://schemas.microsoft.com/office/drawing/2014/main" id="{792B1F8D-800B-C147-813B-519A5974C73D}"/>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25" name="Line 109">
                <a:extLst>
                  <a:ext uri="{FF2B5EF4-FFF2-40B4-BE49-F238E27FC236}">
                    <a16:creationId xmlns:a16="http://schemas.microsoft.com/office/drawing/2014/main" id="{32CAC183-FE4A-7948-A77E-57248F18181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 name="Group 25">
              <a:extLst>
                <a:ext uri="{FF2B5EF4-FFF2-40B4-BE49-F238E27FC236}">
                  <a16:creationId xmlns:a16="http://schemas.microsoft.com/office/drawing/2014/main" id="{CC1354CA-0163-5049-9D3A-C7218FF8B321}"/>
                </a:ext>
              </a:extLst>
            </p:cNvPr>
            <p:cNvGrpSpPr/>
            <p:nvPr/>
          </p:nvGrpSpPr>
          <p:grpSpPr>
            <a:xfrm rot="16200000">
              <a:off x="8517006" y="2586242"/>
              <a:ext cx="796405" cy="485157"/>
              <a:chOff x="2940494" y="1205494"/>
              <a:chExt cx="796405" cy="519348"/>
            </a:xfrm>
          </p:grpSpPr>
          <p:sp>
            <p:nvSpPr>
              <p:cNvPr id="27" name="Oval 26">
                <a:extLst>
                  <a:ext uri="{FF2B5EF4-FFF2-40B4-BE49-F238E27FC236}">
                    <a16:creationId xmlns:a16="http://schemas.microsoft.com/office/drawing/2014/main" id="{4268A716-2FC7-6948-B134-B183116B1A19}"/>
                  </a:ext>
                </a:extLst>
              </p:cNvPr>
              <p:cNvSpPr/>
              <p:nvPr/>
            </p:nvSpPr>
            <p:spPr>
              <a:xfrm>
                <a:off x="3104707" y="1205494"/>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28" name="Straight Connector 27">
                <a:extLst>
                  <a:ext uri="{FF2B5EF4-FFF2-40B4-BE49-F238E27FC236}">
                    <a16:creationId xmlns:a16="http://schemas.microsoft.com/office/drawing/2014/main" id="{4D38056F-3648-B649-A43E-27B624BFF76C}"/>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903BD616-D923-4748-A167-EBBD02CAE40A}"/>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0A95535D-571A-B74C-B5D1-D11D3B59BC85}"/>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3B6AB5E-8E9C-8042-B39D-6EFF9D334AE5}"/>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D0C8FB8-B0F1-5342-9483-1FADE4E87809}"/>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40" name="TextBox 39">
              <a:extLst>
                <a:ext uri="{FF2B5EF4-FFF2-40B4-BE49-F238E27FC236}">
                  <a16:creationId xmlns:a16="http://schemas.microsoft.com/office/drawing/2014/main" id="{8510553E-FE83-A547-999F-D79AD8EDE00C}"/>
                </a:ext>
              </a:extLst>
            </p:cNvPr>
            <p:cNvSpPr txBox="1"/>
            <p:nvPr/>
          </p:nvSpPr>
          <p:spPr>
            <a:xfrm flipH="1">
              <a:off x="8381638" y="4004193"/>
              <a:ext cx="41126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28</a:t>
              </a:r>
            </a:p>
          </p:txBody>
        </p:sp>
        <p:cxnSp>
          <p:nvCxnSpPr>
            <p:cNvPr id="44" name="Straight Connector 43">
              <a:extLst>
                <a:ext uri="{FF2B5EF4-FFF2-40B4-BE49-F238E27FC236}">
                  <a16:creationId xmlns:a16="http://schemas.microsoft.com/office/drawing/2014/main" id="{32789654-A631-7A44-9551-167517E50B2B}"/>
                </a:ext>
              </a:extLst>
            </p:cNvPr>
            <p:cNvCxnSpPr>
              <a:cxnSpLocks/>
            </p:cNvCxnSpPr>
            <p:nvPr/>
          </p:nvCxnSpPr>
          <p:spPr>
            <a:xfrm flipH="1">
              <a:off x="7838948" y="2430046"/>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5" name="Oval 44">
              <a:extLst>
                <a:ext uri="{FF2B5EF4-FFF2-40B4-BE49-F238E27FC236}">
                  <a16:creationId xmlns:a16="http://schemas.microsoft.com/office/drawing/2014/main" id="{9F565CC0-0306-7948-9299-8BDB881EC3E7}"/>
                </a:ext>
              </a:extLst>
            </p:cNvPr>
            <p:cNvSpPr/>
            <p:nvPr/>
          </p:nvSpPr>
          <p:spPr>
            <a:xfrm>
              <a:off x="7798428" y="238355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222">
              <a:extLst>
                <a:ext uri="{FF2B5EF4-FFF2-40B4-BE49-F238E27FC236}">
                  <a16:creationId xmlns:a16="http://schemas.microsoft.com/office/drawing/2014/main" id="{2FC29EE7-005B-B649-9B1D-F9C2E4EE4A4A}"/>
                </a:ext>
              </a:extLst>
            </p:cNvPr>
            <p:cNvGrpSpPr>
              <a:grpSpLocks/>
            </p:cNvGrpSpPr>
            <p:nvPr/>
          </p:nvGrpSpPr>
          <p:grpSpPr bwMode="auto">
            <a:xfrm>
              <a:off x="10899144" y="4245299"/>
              <a:ext cx="284734" cy="381000"/>
              <a:chOff x="4272" y="3072"/>
              <a:chExt cx="192" cy="240"/>
            </a:xfrm>
          </p:grpSpPr>
          <p:sp>
            <p:nvSpPr>
              <p:cNvPr id="47" name="Line 99">
                <a:extLst>
                  <a:ext uri="{FF2B5EF4-FFF2-40B4-BE49-F238E27FC236}">
                    <a16:creationId xmlns:a16="http://schemas.microsoft.com/office/drawing/2014/main" id="{DA54065F-477B-E843-A43D-62CCC643A6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AE6A6682-5E2D-5B48-A5D1-EF2EF15E5DB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AFF69BCA-7E95-ED49-B58B-AE07A84D0AC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EFCD329B-D942-394A-8B2F-943D7DCBDCF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E3323266-6A64-4740-A80E-61AE46DC1EFD}"/>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09F18BFC-1690-E44C-8010-4CE4F055BFB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Connector 53">
              <a:extLst>
                <a:ext uri="{FF2B5EF4-FFF2-40B4-BE49-F238E27FC236}">
                  <a16:creationId xmlns:a16="http://schemas.microsoft.com/office/drawing/2014/main" id="{C47D29B2-8971-834B-9E38-75A2D94AA95B}"/>
                </a:ext>
              </a:extLst>
            </p:cNvPr>
            <p:cNvCxnSpPr>
              <a:cxnSpLocks/>
            </p:cNvCxnSpPr>
            <p:nvPr/>
          </p:nvCxnSpPr>
          <p:spPr>
            <a:xfrm flipV="1">
              <a:off x="10245280" y="3998261"/>
              <a:ext cx="2070" cy="690673"/>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55" name="Group 218">
              <a:extLst>
                <a:ext uri="{FF2B5EF4-FFF2-40B4-BE49-F238E27FC236}">
                  <a16:creationId xmlns:a16="http://schemas.microsoft.com/office/drawing/2014/main" id="{79661CA2-CB51-6E43-A41D-3E33E31E2236}"/>
                </a:ext>
              </a:extLst>
            </p:cNvPr>
            <p:cNvGrpSpPr>
              <a:grpSpLocks/>
            </p:cNvGrpSpPr>
            <p:nvPr/>
          </p:nvGrpSpPr>
          <p:grpSpPr bwMode="auto">
            <a:xfrm>
              <a:off x="8848935" y="3915111"/>
              <a:ext cx="142367" cy="762000"/>
              <a:chOff x="5280" y="1200"/>
              <a:chExt cx="96" cy="480"/>
            </a:xfrm>
          </p:grpSpPr>
          <p:sp>
            <p:nvSpPr>
              <p:cNvPr id="56" name="Line 106">
                <a:extLst>
                  <a:ext uri="{FF2B5EF4-FFF2-40B4-BE49-F238E27FC236}">
                    <a16:creationId xmlns:a16="http://schemas.microsoft.com/office/drawing/2014/main" id="{A898C69E-D348-FF43-B406-281F8419BFA9}"/>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107">
                <a:extLst>
                  <a:ext uri="{FF2B5EF4-FFF2-40B4-BE49-F238E27FC236}">
                    <a16:creationId xmlns:a16="http://schemas.microsoft.com/office/drawing/2014/main" id="{4CC2D767-E03B-1847-AA3C-E2028C580A48}"/>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Freeform 108">
                <a:extLst>
                  <a:ext uri="{FF2B5EF4-FFF2-40B4-BE49-F238E27FC236}">
                    <a16:creationId xmlns:a16="http://schemas.microsoft.com/office/drawing/2014/main" id="{F7B3F819-2E42-8E4C-A3A9-1244AEFECE3A}"/>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59" name="Line 109">
                <a:extLst>
                  <a:ext uri="{FF2B5EF4-FFF2-40B4-BE49-F238E27FC236}">
                    <a16:creationId xmlns:a16="http://schemas.microsoft.com/office/drawing/2014/main" id="{1666C85C-453D-014D-8D69-BF88FE0A2E3C}"/>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0" name="Group 59">
              <a:extLst>
                <a:ext uri="{FF2B5EF4-FFF2-40B4-BE49-F238E27FC236}">
                  <a16:creationId xmlns:a16="http://schemas.microsoft.com/office/drawing/2014/main" id="{D996327D-ADBD-3E4A-B923-55D67846E25A}"/>
                </a:ext>
              </a:extLst>
            </p:cNvPr>
            <p:cNvGrpSpPr/>
            <p:nvPr/>
          </p:nvGrpSpPr>
          <p:grpSpPr>
            <a:xfrm rot="5400000">
              <a:off x="8517005" y="4755116"/>
              <a:ext cx="796405" cy="485157"/>
              <a:chOff x="2940494" y="1205493"/>
              <a:chExt cx="796405" cy="519348"/>
            </a:xfrm>
          </p:grpSpPr>
          <p:sp>
            <p:nvSpPr>
              <p:cNvPr id="61" name="Oval 60">
                <a:extLst>
                  <a:ext uri="{FF2B5EF4-FFF2-40B4-BE49-F238E27FC236}">
                    <a16:creationId xmlns:a16="http://schemas.microsoft.com/office/drawing/2014/main" id="{FE571E27-F92F-A441-BA93-23ECBEEE5295}"/>
                  </a:ext>
                </a:extLst>
              </p:cNvPr>
              <p:cNvSpPr/>
              <p:nvPr/>
            </p:nvSpPr>
            <p:spPr>
              <a:xfrm>
                <a:off x="3104708" y="1205493"/>
                <a:ext cx="548640" cy="519348"/>
              </a:xfrm>
              <a:prstGeom prst="ellipse">
                <a:avLst/>
              </a:prstGeom>
              <a:solidFill>
                <a:srgbClr val="FFFFFF"/>
              </a:solidFill>
              <a:ln w="25400" cap="flat">
                <a:solidFill>
                  <a:schemeClr val="tx1"/>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457200" latinLnBrk="1" hangingPunct="0"/>
                <a:endParaRPr lang="en-US">
                  <a:solidFill>
                    <a:srgbClr val="000000"/>
                  </a:solidFill>
                  <a:latin typeface="Calibri"/>
                  <a:ea typeface="Calibri"/>
                  <a:cs typeface="Calibri"/>
                  <a:sym typeface="Calibri"/>
                </a:endParaRPr>
              </a:p>
            </p:txBody>
          </p:sp>
          <p:cxnSp>
            <p:nvCxnSpPr>
              <p:cNvPr id="62" name="Straight Connector 61">
                <a:extLst>
                  <a:ext uri="{FF2B5EF4-FFF2-40B4-BE49-F238E27FC236}">
                    <a16:creationId xmlns:a16="http://schemas.microsoft.com/office/drawing/2014/main" id="{0BA34C5E-E199-D745-BB52-6074D23A7E64}"/>
                  </a:ext>
                </a:extLst>
              </p:cNvPr>
              <p:cNvCxnSpPr/>
              <p:nvPr/>
            </p:nvCxnSpPr>
            <p:spPr>
              <a:xfrm>
                <a:off x="3375378" y="1303161"/>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C8E3C9F8-F1F4-C842-8081-A9ED7EC4D9C5}"/>
                  </a:ext>
                </a:extLst>
              </p:cNvPr>
              <p:cNvCxnSpPr/>
              <p:nvPr/>
            </p:nvCxnSpPr>
            <p:spPr>
              <a:xfrm>
                <a:off x="2940494" y="1465136"/>
                <a:ext cx="365760"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52CA291E-BEB5-6741-8A9D-DE6DABFB4E18}"/>
                  </a:ext>
                </a:extLst>
              </p:cNvPr>
              <p:cNvCxnSpPr>
                <a:cxnSpLocks/>
              </p:cNvCxnSpPr>
              <p:nvPr/>
            </p:nvCxnSpPr>
            <p:spPr>
              <a:xfrm>
                <a:off x="3365496" y="1298216"/>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F3D52C24-C733-1E44-B19F-F807F4F0CFA1}"/>
                  </a:ext>
                </a:extLst>
              </p:cNvPr>
              <p:cNvCxnSpPr>
                <a:cxnSpLocks/>
              </p:cNvCxnSpPr>
              <p:nvPr/>
            </p:nvCxnSpPr>
            <p:spPr>
              <a:xfrm>
                <a:off x="3371139" y="1608662"/>
                <a:ext cx="365760"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27A3780-4944-6245-B11B-C39BA6F1DFA1}"/>
                  </a:ext>
                </a:extLst>
              </p:cNvPr>
              <p:cNvCxnSpPr/>
              <p:nvPr/>
            </p:nvCxnSpPr>
            <p:spPr>
              <a:xfrm>
                <a:off x="3301998" y="1297515"/>
                <a:ext cx="0" cy="313569"/>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grpSp>
          <p:nvGrpSpPr>
            <p:cNvPr id="67" name="Group 210">
              <a:extLst>
                <a:ext uri="{FF2B5EF4-FFF2-40B4-BE49-F238E27FC236}">
                  <a16:creationId xmlns:a16="http://schemas.microsoft.com/office/drawing/2014/main" id="{1A494400-8874-6A43-9984-6FBE1564CA1A}"/>
                </a:ext>
              </a:extLst>
            </p:cNvPr>
            <p:cNvGrpSpPr>
              <a:grpSpLocks/>
            </p:cNvGrpSpPr>
            <p:nvPr/>
          </p:nvGrpSpPr>
          <p:grpSpPr bwMode="auto">
            <a:xfrm rot="5400000">
              <a:off x="8417042" y="3562988"/>
              <a:ext cx="304800" cy="711834"/>
              <a:chOff x="3216" y="1728"/>
              <a:chExt cx="192" cy="480"/>
            </a:xfrm>
          </p:grpSpPr>
          <p:sp>
            <p:nvSpPr>
              <p:cNvPr id="68" name="Line 8">
                <a:extLst>
                  <a:ext uri="{FF2B5EF4-FFF2-40B4-BE49-F238E27FC236}">
                    <a16:creationId xmlns:a16="http://schemas.microsoft.com/office/drawing/2014/main" id="{9F1ADAFD-029F-D842-A305-CA45F021B11B}"/>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
                <a:extLst>
                  <a:ext uri="{FF2B5EF4-FFF2-40B4-BE49-F238E27FC236}">
                    <a16:creationId xmlns:a16="http://schemas.microsoft.com/office/drawing/2014/main" id="{B8F1682F-DCD3-EA4E-A85B-EDEEFA02AC7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0">
                <a:extLst>
                  <a:ext uri="{FF2B5EF4-FFF2-40B4-BE49-F238E27FC236}">
                    <a16:creationId xmlns:a16="http://schemas.microsoft.com/office/drawing/2014/main" id="{0FAF2128-0C16-4248-A640-DCDC86D68807}"/>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1">
                <a:extLst>
                  <a:ext uri="{FF2B5EF4-FFF2-40B4-BE49-F238E27FC236}">
                    <a16:creationId xmlns:a16="http://schemas.microsoft.com/office/drawing/2014/main" id="{B1620506-357C-7643-8270-16353FC7028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 name="Group 222">
              <a:extLst>
                <a:ext uri="{FF2B5EF4-FFF2-40B4-BE49-F238E27FC236}">
                  <a16:creationId xmlns:a16="http://schemas.microsoft.com/office/drawing/2014/main" id="{063A8FE7-7632-C647-8831-0EB72EDC8D50}"/>
                </a:ext>
              </a:extLst>
            </p:cNvPr>
            <p:cNvGrpSpPr>
              <a:grpSpLocks/>
            </p:cNvGrpSpPr>
            <p:nvPr/>
          </p:nvGrpSpPr>
          <p:grpSpPr bwMode="auto">
            <a:xfrm>
              <a:off x="8082036" y="3904863"/>
              <a:ext cx="284734" cy="381000"/>
              <a:chOff x="4272" y="3072"/>
              <a:chExt cx="192" cy="240"/>
            </a:xfrm>
          </p:grpSpPr>
          <p:sp>
            <p:nvSpPr>
              <p:cNvPr id="73" name="Line 99">
                <a:extLst>
                  <a:ext uri="{FF2B5EF4-FFF2-40B4-BE49-F238E27FC236}">
                    <a16:creationId xmlns:a16="http://schemas.microsoft.com/office/drawing/2014/main" id="{C90039D4-878E-9447-9518-476464EB484A}"/>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0">
                <a:extLst>
                  <a:ext uri="{FF2B5EF4-FFF2-40B4-BE49-F238E27FC236}">
                    <a16:creationId xmlns:a16="http://schemas.microsoft.com/office/drawing/2014/main" id="{7F271614-896A-9F4E-8864-FCE7CD3ED88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1">
                <a:extLst>
                  <a:ext uri="{FF2B5EF4-FFF2-40B4-BE49-F238E27FC236}">
                    <a16:creationId xmlns:a16="http://schemas.microsoft.com/office/drawing/2014/main" id="{D446063A-E548-BF4B-BE48-98FBA062BA6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2">
                <a:extLst>
                  <a:ext uri="{FF2B5EF4-FFF2-40B4-BE49-F238E27FC236}">
                    <a16:creationId xmlns:a16="http://schemas.microsoft.com/office/drawing/2014/main" id="{27AD84D7-7C69-3B4E-AAD1-75C9B148924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103">
                <a:extLst>
                  <a:ext uri="{FF2B5EF4-FFF2-40B4-BE49-F238E27FC236}">
                    <a16:creationId xmlns:a16="http://schemas.microsoft.com/office/drawing/2014/main" id="{A2735121-CE13-8C40-A3BF-91F374B0EE08}"/>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104">
                <a:extLst>
                  <a:ext uri="{FF2B5EF4-FFF2-40B4-BE49-F238E27FC236}">
                    <a16:creationId xmlns:a16="http://schemas.microsoft.com/office/drawing/2014/main" id="{B356B735-EF73-D547-9BA0-DFC4D2DD459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4" name="Oval 83">
              <a:extLst>
                <a:ext uri="{FF2B5EF4-FFF2-40B4-BE49-F238E27FC236}">
                  <a16:creationId xmlns:a16="http://schemas.microsoft.com/office/drawing/2014/main" id="{F196A604-03AD-5140-A2B1-7A27506AFF1A}"/>
                </a:ext>
              </a:extLst>
            </p:cNvPr>
            <p:cNvSpPr/>
            <p:nvPr/>
          </p:nvSpPr>
          <p:spPr>
            <a:xfrm>
              <a:off x="8869662" y="386210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12">
              <a:extLst>
                <a:ext uri="{FF2B5EF4-FFF2-40B4-BE49-F238E27FC236}">
                  <a16:creationId xmlns:a16="http://schemas.microsoft.com/office/drawing/2014/main" id="{A5220537-4063-704E-9B39-6B5DAA69E9A4}"/>
                </a:ext>
              </a:extLst>
            </p:cNvPr>
            <p:cNvSpPr>
              <a:spLocks noChangeAspect="1"/>
            </p:cNvSpPr>
            <p:nvPr/>
          </p:nvSpPr>
          <p:spPr bwMode="auto">
            <a:xfrm rot="5400000">
              <a:off x="8480255" y="2957187"/>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12">
              <a:extLst>
                <a:ext uri="{FF2B5EF4-FFF2-40B4-BE49-F238E27FC236}">
                  <a16:creationId xmlns:a16="http://schemas.microsoft.com/office/drawing/2014/main" id="{109F6345-0E16-0848-8490-5CBCC62A73BB}"/>
                </a:ext>
              </a:extLst>
            </p:cNvPr>
            <p:cNvSpPr>
              <a:spLocks noChangeAspect="1"/>
            </p:cNvSpPr>
            <p:nvPr/>
          </p:nvSpPr>
          <p:spPr bwMode="auto">
            <a:xfrm rot="5400000">
              <a:off x="9213428" y="2969668"/>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a:extLst>
                <a:ext uri="{FF2B5EF4-FFF2-40B4-BE49-F238E27FC236}">
                  <a16:creationId xmlns:a16="http://schemas.microsoft.com/office/drawing/2014/main" id="{DDAC9E68-563B-B241-9E95-41101578EAF7}"/>
                </a:ext>
              </a:extLst>
            </p:cNvPr>
            <p:cNvSpPr>
              <a:spLocks noChangeAspect="1"/>
            </p:cNvSpPr>
            <p:nvPr/>
          </p:nvSpPr>
          <p:spPr bwMode="auto">
            <a:xfrm rot="5400000">
              <a:off x="8494983" y="4234190"/>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12">
              <a:extLst>
                <a:ext uri="{FF2B5EF4-FFF2-40B4-BE49-F238E27FC236}">
                  <a16:creationId xmlns:a16="http://schemas.microsoft.com/office/drawing/2014/main" id="{1D71EBEF-6842-4B45-A1EF-E6F3D209BB52}"/>
                </a:ext>
              </a:extLst>
            </p:cNvPr>
            <p:cNvSpPr>
              <a:spLocks noChangeAspect="1"/>
            </p:cNvSpPr>
            <p:nvPr/>
          </p:nvSpPr>
          <p:spPr bwMode="auto">
            <a:xfrm rot="5400000">
              <a:off x="9202476" y="4239216"/>
              <a:ext cx="152400" cy="711834"/>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Oval 89">
              <a:extLst>
                <a:ext uri="{FF2B5EF4-FFF2-40B4-BE49-F238E27FC236}">
                  <a16:creationId xmlns:a16="http://schemas.microsoft.com/office/drawing/2014/main" id="{9FE10675-888F-7949-B9F0-9F0D89C913F3}"/>
                </a:ext>
              </a:extLst>
            </p:cNvPr>
            <p:cNvSpPr/>
            <p:nvPr/>
          </p:nvSpPr>
          <p:spPr>
            <a:xfrm>
              <a:off x="8874573" y="3268271"/>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6095AA8-BC1E-9B4E-8591-09EA758C10D5}"/>
                </a:ext>
              </a:extLst>
            </p:cNvPr>
            <p:cNvSpPr/>
            <p:nvPr/>
          </p:nvSpPr>
          <p:spPr>
            <a:xfrm>
              <a:off x="8879484" y="454527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210">
              <a:extLst>
                <a:ext uri="{FF2B5EF4-FFF2-40B4-BE49-F238E27FC236}">
                  <a16:creationId xmlns:a16="http://schemas.microsoft.com/office/drawing/2014/main" id="{8089A91C-0F82-7B49-A162-7A470DD5D467}"/>
                </a:ext>
              </a:extLst>
            </p:cNvPr>
            <p:cNvGrpSpPr>
              <a:grpSpLocks/>
            </p:cNvGrpSpPr>
            <p:nvPr/>
          </p:nvGrpSpPr>
          <p:grpSpPr bwMode="auto">
            <a:xfrm rot="5400000">
              <a:off x="9237836" y="2065298"/>
              <a:ext cx="304800" cy="711834"/>
              <a:chOff x="3216" y="1728"/>
              <a:chExt cx="192" cy="480"/>
            </a:xfrm>
          </p:grpSpPr>
          <p:sp>
            <p:nvSpPr>
              <p:cNvPr id="94" name="Line 8">
                <a:extLst>
                  <a:ext uri="{FF2B5EF4-FFF2-40B4-BE49-F238E27FC236}">
                    <a16:creationId xmlns:a16="http://schemas.microsoft.com/office/drawing/2014/main" id="{D8366A7B-56CA-D244-86EE-0533ACC7656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9">
                <a:extLst>
                  <a:ext uri="{FF2B5EF4-FFF2-40B4-BE49-F238E27FC236}">
                    <a16:creationId xmlns:a16="http://schemas.microsoft.com/office/drawing/2014/main" id="{4433CD28-9C13-7349-96D5-548E5E9B842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
                <a:extLst>
                  <a:ext uri="{FF2B5EF4-FFF2-40B4-BE49-F238E27FC236}">
                    <a16:creationId xmlns:a16="http://schemas.microsoft.com/office/drawing/2014/main" id="{A04FE1B9-AB2E-9F47-B53D-F090E3DC3E5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11">
                <a:extLst>
                  <a:ext uri="{FF2B5EF4-FFF2-40B4-BE49-F238E27FC236}">
                    <a16:creationId xmlns:a16="http://schemas.microsoft.com/office/drawing/2014/main" id="{6EE6D08D-5D00-0341-BB0D-A51EA59098B0}"/>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9" name="Oval 108">
              <a:extLst>
                <a:ext uri="{FF2B5EF4-FFF2-40B4-BE49-F238E27FC236}">
                  <a16:creationId xmlns:a16="http://schemas.microsoft.com/office/drawing/2014/main" id="{3128DDB0-7A63-D04B-AA74-34EB3D670EAD}"/>
                </a:ext>
              </a:extLst>
            </p:cNvPr>
            <p:cNvSpPr/>
            <p:nvPr/>
          </p:nvSpPr>
          <p:spPr>
            <a:xfrm>
              <a:off x="7790649" y="534393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A3CD9F09-8C1C-AD4F-9422-64FB853A021A}"/>
                </a:ext>
              </a:extLst>
            </p:cNvPr>
            <p:cNvSpPr txBox="1"/>
            <p:nvPr/>
          </p:nvSpPr>
          <p:spPr>
            <a:xfrm flipH="1">
              <a:off x="7623519" y="4973943"/>
              <a:ext cx="395169"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AF1</a:t>
              </a:r>
              <a:endParaRPr lang="en-US" sz="1400" dirty="0">
                <a:solidFill>
                  <a:srgbClr val="000000"/>
                </a:solidFill>
                <a:latin typeface="Calibri"/>
                <a:ea typeface="Calibri"/>
                <a:cs typeface="Calibri"/>
                <a:sym typeface="Calibri"/>
              </a:endParaRPr>
            </a:p>
          </p:txBody>
        </p:sp>
        <p:grpSp>
          <p:nvGrpSpPr>
            <p:cNvPr id="111" name="Group 210">
              <a:extLst>
                <a:ext uri="{FF2B5EF4-FFF2-40B4-BE49-F238E27FC236}">
                  <a16:creationId xmlns:a16="http://schemas.microsoft.com/office/drawing/2014/main" id="{2679F7D1-2124-7846-99B8-9088C65194D8}"/>
                </a:ext>
              </a:extLst>
            </p:cNvPr>
            <p:cNvGrpSpPr>
              <a:grpSpLocks/>
            </p:cNvGrpSpPr>
            <p:nvPr/>
          </p:nvGrpSpPr>
          <p:grpSpPr bwMode="auto">
            <a:xfrm rot="5400000">
              <a:off x="9260310" y="5043195"/>
              <a:ext cx="304800" cy="711834"/>
              <a:chOff x="3216" y="1728"/>
              <a:chExt cx="192" cy="480"/>
            </a:xfrm>
          </p:grpSpPr>
          <p:sp>
            <p:nvSpPr>
              <p:cNvPr id="112" name="Line 8">
                <a:extLst>
                  <a:ext uri="{FF2B5EF4-FFF2-40B4-BE49-F238E27FC236}">
                    <a16:creationId xmlns:a16="http://schemas.microsoft.com/office/drawing/2014/main" id="{066445E3-78DF-F644-AF77-3A90E5D982E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9">
                <a:extLst>
                  <a:ext uri="{FF2B5EF4-FFF2-40B4-BE49-F238E27FC236}">
                    <a16:creationId xmlns:a16="http://schemas.microsoft.com/office/drawing/2014/main" id="{063ED5A5-C1D6-DF4C-B63A-E45609B775F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0">
                <a:extLst>
                  <a:ext uri="{FF2B5EF4-FFF2-40B4-BE49-F238E27FC236}">
                    <a16:creationId xmlns:a16="http://schemas.microsoft.com/office/drawing/2014/main" id="{24D36626-63B9-1048-8BF6-6A7479D20ADD}"/>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
                <a:extLst>
                  <a:ext uri="{FF2B5EF4-FFF2-40B4-BE49-F238E27FC236}">
                    <a16:creationId xmlns:a16="http://schemas.microsoft.com/office/drawing/2014/main" id="{B0C876EE-3FF9-7D4E-8BBD-65427A64B0B6}"/>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 name="Oval 115">
              <a:extLst>
                <a:ext uri="{FF2B5EF4-FFF2-40B4-BE49-F238E27FC236}">
                  <a16:creationId xmlns:a16="http://schemas.microsoft.com/office/drawing/2014/main" id="{94A077BF-1AF9-8A45-BE37-597B9C271BCE}"/>
                </a:ext>
              </a:extLst>
            </p:cNvPr>
            <p:cNvSpPr/>
            <p:nvPr/>
          </p:nvSpPr>
          <p:spPr>
            <a:xfrm>
              <a:off x="10202570" y="396608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BF08ADDE-EDE4-3A45-B0BD-536A50DA52CA}"/>
                </a:ext>
              </a:extLst>
            </p:cNvPr>
            <p:cNvCxnSpPr>
              <a:cxnSpLocks/>
            </p:cNvCxnSpPr>
            <p:nvPr/>
          </p:nvCxnSpPr>
          <p:spPr>
            <a:xfrm flipV="1">
              <a:off x="9632096" y="3327311"/>
              <a:ext cx="1" cy="1267822"/>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126" name="Group 218">
              <a:extLst>
                <a:ext uri="{FF2B5EF4-FFF2-40B4-BE49-F238E27FC236}">
                  <a16:creationId xmlns:a16="http://schemas.microsoft.com/office/drawing/2014/main" id="{934488E4-D69B-F147-9BFF-FE60CE42FAE6}"/>
                </a:ext>
              </a:extLst>
            </p:cNvPr>
            <p:cNvGrpSpPr>
              <a:grpSpLocks/>
            </p:cNvGrpSpPr>
            <p:nvPr/>
          </p:nvGrpSpPr>
          <p:grpSpPr bwMode="auto">
            <a:xfrm rot="5400000">
              <a:off x="9923733" y="3656791"/>
              <a:ext cx="152400" cy="711834"/>
              <a:chOff x="5280" y="1200"/>
              <a:chExt cx="96" cy="480"/>
            </a:xfrm>
          </p:grpSpPr>
          <p:sp>
            <p:nvSpPr>
              <p:cNvPr id="127" name="Line 106">
                <a:extLst>
                  <a:ext uri="{FF2B5EF4-FFF2-40B4-BE49-F238E27FC236}">
                    <a16:creationId xmlns:a16="http://schemas.microsoft.com/office/drawing/2014/main" id="{0F152310-F3D4-E546-9250-454F2F39DF3E}"/>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07">
                <a:extLst>
                  <a:ext uri="{FF2B5EF4-FFF2-40B4-BE49-F238E27FC236}">
                    <a16:creationId xmlns:a16="http://schemas.microsoft.com/office/drawing/2014/main" id="{E634AB88-651D-8E4C-93E5-C57153D17E2C}"/>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9" name="Freeform 108">
                <a:extLst>
                  <a:ext uri="{FF2B5EF4-FFF2-40B4-BE49-F238E27FC236}">
                    <a16:creationId xmlns:a16="http://schemas.microsoft.com/office/drawing/2014/main" id="{44DEE616-5614-DD4D-813F-551356108D8B}"/>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0" name="Line 109">
                <a:extLst>
                  <a:ext uri="{FF2B5EF4-FFF2-40B4-BE49-F238E27FC236}">
                    <a16:creationId xmlns:a16="http://schemas.microsoft.com/office/drawing/2014/main" id="{1E961A3B-22AB-2E40-BAEC-4C365EA76BB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1" name="Group 218">
              <a:extLst>
                <a:ext uri="{FF2B5EF4-FFF2-40B4-BE49-F238E27FC236}">
                  <a16:creationId xmlns:a16="http://schemas.microsoft.com/office/drawing/2014/main" id="{435D8AE2-3082-D34A-8996-9E4863E2F330}"/>
                </a:ext>
              </a:extLst>
            </p:cNvPr>
            <p:cNvGrpSpPr>
              <a:grpSpLocks/>
            </p:cNvGrpSpPr>
            <p:nvPr/>
          </p:nvGrpSpPr>
          <p:grpSpPr bwMode="auto">
            <a:xfrm rot="5400000">
              <a:off x="10405653" y="3662060"/>
              <a:ext cx="152400" cy="711834"/>
              <a:chOff x="5280" y="1200"/>
              <a:chExt cx="96" cy="480"/>
            </a:xfrm>
          </p:grpSpPr>
          <p:sp>
            <p:nvSpPr>
              <p:cNvPr id="132" name="Line 106">
                <a:extLst>
                  <a:ext uri="{FF2B5EF4-FFF2-40B4-BE49-F238E27FC236}">
                    <a16:creationId xmlns:a16="http://schemas.microsoft.com/office/drawing/2014/main" id="{417DA3D4-60E4-2840-9320-C961BE49BC22}"/>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07">
                <a:extLst>
                  <a:ext uri="{FF2B5EF4-FFF2-40B4-BE49-F238E27FC236}">
                    <a16:creationId xmlns:a16="http://schemas.microsoft.com/office/drawing/2014/main" id="{C4CB43F9-48AD-BA4C-B109-C8C8EB24690E}"/>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08">
                <a:extLst>
                  <a:ext uri="{FF2B5EF4-FFF2-40B4-BE49-F238E27FC236}">
                    <a16:creationId xmlns:a16="http://schemas.microsoft.com/office/drawing/2014/main" id="{33C3DA75-EC64-224E-ABBD-8FD1F0170126}"/>
                  </a:ext>
                </a:extLst>
              </p:cNvPr>
              <p:cNvSpPr>
                <a:spLocks noChangeAspect="1"/>
              </p:cNvSpPr>
              <p:nvPr/>
            </p:nvSpPr>
            <p:spPr bwMode="auto">
              <a:xfrm>
                <a:off x="5280" y="1392"/>
                <a:ext cx="96" cy="96"/>
              </a:xfrm>
              <a:custGeom>
                <a:avLst/>
                <a:gdLst>
                  <a:gd name="T0" fmla="*/ 0 w 288"/>
                  <a:gd name="T1" fmla="*/ 0 h 240"/>
                  <a:gd name="T2" fmla="*/ 0 w 288"/>
                  <a:gd name="T3" fmla="*/ 1 h 240"/>
                  <a:gd name="T4" fmla="*/ 0 w 288"/>
                  <a:gd name="T5" fmla="*/ 1 h 240"/>
                  <a:gd name="T6" fmla="*/ 0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p>
                <a:endParaRPr lang="en-US"/>
              </a:p>
            </p:txBody>
          </p:sp>
          <p:sp>
            <p:nvSpPr>
              <p:cNvPr id="135" name="Line 109">
                <a:extLst>
                  <a:ext uri="{FF2B5EF4-FFF2-40B4-BE49-F238E27FC236}">
                    <a16:creationId xmlns:a16="http://schemas.microsoft.com/office/drawing/2014/main" id="{2C02AA91-DF05-BE41-BEB8-BA201B1FAAE3}"/>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136" name="Straight Connector 135">
              <a:extLst>
                <a:ext uri="{FF2B5EF4-FFF2-40B4-BE49-F238E27FC236}">
                  <a16:creationId xmlns:a16="http://schemas.microsoft.com/office/drawing/2014/main" id="{A0051F7E-F8D8-F442-9273-1B7BEF5C9D02}"/>
                </a:ext>
              </a:extLst>
            </p:cNvPr>
            <p:cNvCxnSpPr>
              <a:cxnSpLocks/>
            </p:cNvCxnSpPr>
            <p:nvPr/>
          </p:nvCxnSpPr>
          <p:spPr>
            <a:xfrm flipV="1">
              <a:off x="8201445" y="2439333"/>
              <a:ext cx="3746" cy="877824"/>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714C4AA9-FE31-4E4A-B629-F0E080184ABD}"/>
                </a:ext>
              </a:extLst>
            </p:cNvPr>
            <p:cNvSpPr txBox="1"/>
            <p:nvPr/>
          </p:nvSpPr>
          <p:spPr>
            <a:xfrm flipH="1">
              <a:off x="7808956" y="1976283"/>
              <a:ext cx="49271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AF2</a:t>
              </a:r>
              <a:endParaRPr lang="en-US" sz="1400" dirty="0">
                <a:solidFill>
                  <a:srgbClr val="000000"/>
                </a:solidFill>
                <a:latin typeface="Calibri"/>
                <a:ea typeface="Calibri"/>
                <a:cs typeface="Calibri"/>
                <a:sym typeface="Calibri"/>
              </a:endParaRPr>
            </a:p>
          </p:txBody>
        </p:sp>
        <p:sp>
          <p:nvSpPr>
            <p:cNvPr id="142" name="Freeform 12">
              <a:extLst>
                <a:ext uri="{FF2B5EF4-FFF2-40B4-BE49-F238E27FC236}">
                  <a16:creationId xmlns:a16="http://schemas.microsoft.com/office/drawing/2014/main" id="{B48933F4-1633-EE49-B62D-894DD5105BA9}"/>
                </a:ext>
              </a:extLst>
            </p:cNvPr>
            <p:cNvSpPr>
              <a:spLocks noChangeAspect="1"/>
            </p:cNvSpPr>
            <p:nvPr/>
          </p:nvSpPr>
          <p:spPr bwMode="auto">
            <a:xfrm>
              <a:off x="10970327" y="3614762"/>
              <a:ext cx="142367"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45" name="Straight Arrow Connector 144">
              <a:extLst>
                <a:ext uri="{FF2B5EF4-FFF2-40B4-BE49-F238E27FC236}">
                  <a16:creationId xmlns:a16="http://schemas.microsoft.com/office/drawing/2014/main" id="{6DAC34D5-E38A-5B47-91A4-7A6953108B38}"/>
                </a:ext>
              </a:extLst>
            </p:cNvPr>
            <p:cNvCxnSpPr>
              <a:cxnSpLocks/>
            </p:cNvCxnSpPr>
            <p:nvPr/>
          </p:nvCxnSpPr>
          <p:spPr>
            <a:xfrm>
              <a:off x="10552444" y="4003563"/>
              <a:ext cx="410242" cy="0"/>
            </a:xfrm>
            <a:prstGeom prst="straightConnector1">
              <a:avLst/>
            </a:prstGeom>
            <a:noFill/>
            <a:ln w="25400" cap="flat">
              <a:solidFill>
                <a:schemeClr val="tx1"/>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4" name="Oval 173">
              <a:extLst>
                <a:ext uri="{FF2B5EF4-FFF2-40B4-BE49-F238E27FC236}">
                  <a16:creationId xmlns:a16="http://schemas.microsoft.com/office/drawing/2014/main" id="{0A5C53A1-6F43-A34C-B1DF-87DA2AFB3A46}"/>
                </a:ext>
              </a:extLst>
            </p:cNvPr>
            <p:cNvSpPr/>
            <p:nvPr/>
          </p:nvSpPr>
          <p:spPr>
            <a:xfrm>
              <a:off x="10996744" y="3557354"/>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94C3393E-6505-A846-A692-62AAD58DB3C4}"/>
                </a:ext>
              </a:extLst>
            </p:cNvPr>
            <p:cNvSpPr txBox="1"/>
            <p:nvPr/>
          </p:nvSpPr>
          <p:spPr>
            <a:xfrm flipH="1">
              <a:off x="10902414" y="3265672"/>
              <a:ext cx="4629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12V</a:t>
              </a:r>
              <a:endParaRPr lang="en-US" sz="1400" dirty="0">
                <a:solidFill>
                  <a:srgbClr val="000000"/>
                </a:solidFill>
                <a:latin typeface="Calibri"/>
                <a:ea typeface="Calibri"/>
                <a:cs typeface="Calibri"/>
                <a:sym typeface="Calibri"/>
              </a:endParaRPr>
            </a:p>
          </p:txBody>
        </p:sp>
        <p:sp>
          <p:nvSpPr>
            <p:cNvPr id="180" name="Oval 179">
              <a:extLst>
                <a:ext uri="{FF2B5EF4-FFF2-40B4-BE49-F238E27FC236}">
                  <a16:creationId xmlns:a16="http://schemas.microsoft.com/office/drawing/2014/main" id="{7A422F6C-491A-BA47-98CD-A49B0B96D36D}"/>
                </a:ext>
              </a:extLst>
            </p:cNvPr>
            <p:cNvSpPr/>
            <p:nvPr/>
          </p:nvSpPr>
          <p:spPr>
            <a:xfrm>
              <a:off x="9739833" y="5349187"/>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46235861-91EF-D24C-AAB3-A931405A9A56}"/>
                </a:ext>
              </a:extLst>
            </p:cNvPr>
            <p:cNvSpPr txBox="1"/>
            <p:nvPr/>
          </p:nvSpPr>
          <p:spPr>
            <a:xfrm flipH="1">
              <a:off x="9678245" y="5473590"/>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182" name="Oval 181">
              <a:extLst>
                <a:ext uri="{FF2B5EF4-FFF2-40B4-BE49-F238E27FC236}">
                  <a16:creationId xmlns:a16="http://schemas.microsoft.com/office/drawing/2014/main" id="{CC69E43C-B217-0F4A-887B-1C4BACF15864}"/>
                </a:ext>
              </a:extLst>
            </p:cNvPr>
            <p:cNvSpPr/>
            <p:nvPr/>
          </p:nvSpPr>
          <p:spPr>
            <a:xfrm>
              <a:off x="10196029" y="4638039"/>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F71BC373-800C-434F-A7C2-4C4E75C89B0D}"/>
                </a:ext>
              </a:extLst>
            </p:cNvPr>
            <p:cNvSpPr txBox="1"/>
            <p:nvPr/>
          </p:nvSpPr>
          <p:spPr>
            <a:xfrm flipH="1">
              <a:off x="10268303" y="4830723"/>
              <a:ext cx="11816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amp out</a:t>
              </a:r>
              <a:endParaRPr lang="en-US" sz="1400" dirty="0">
                <a:solidFill>
                  <a:srgbClr val="000000"/>
                </a:solidFill>
                <a:latin typeface="Calibri"/>
                <a:ea typeface="Calibri"/>
                <a:cs typeface="Calibri"/>
                <a:sym typeface="Calibri"/>
              </a:endParaRPr>
            </a:p>
          </p:txBody>
        </p:sp>
        <p:sp>
          <p:nvSpPr>
            <p:cNvPr id="185" name="TextBox 184">
              <a:extLst>
                <a:ext uri="{FF2B5EF4-FFF2-40B4-BE49-F238E27FC236}">
                  <a16:creationId xmlns:a16="http://schemas.microsoft.com/office/drawing/2014/main" id="{CAFF6F3B-EE7E-944D-BA0E-769B97FDFEA1}"/>
                </a:ext>
              </a:extLst>
            </p:cNvPr>
            <p:cNvSpPr txBox="1"/>
            <p:nvPr/>
          </p:nvSpPr>
          <p:spPr>
            <a:xfrm flipH="1">
              <a:off x="9197415" y="2962130"/>
              <a:ext cx="35708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5c</a:t>
              </a:r>
            </a:p>
          </p:txBody>
        </p:sp>
        <p:sp>
          <p:nvSpPr>
            <p:cNvPr id="187" name="TextBox 186">
              <a:extLst>
                <a:ext uri="{FF2B5EF4-FFF2-40B4-BE49-F238E27FC236}">
                  <a16:creationId xmlns:a16="http://schemas.microsoft.com/office/drawing/2014/main" id="{24A180D5-AEB9-BB4C-89CC-A185C712EED3}"/>
                </a:ext>
              </a:extLst>
            </p:cNvPr>
            <p:cNvSpPr txBox="1"/>
            <p:nvPr/>
          </p:nvSpPr>
          <p:spPr>
            <a:xfrm flipH="1">
              <a:off x="8391062" y="2942384"/>
              <a:ext cx="490778"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5a</a:t>
              </a:r>
            </a:p>
          </p:txBody>
        </p:sp>
        <p:sp>
          <p:nvSpPr>
            <p:cNvPr id="188" name="TextBox 187">
              <a:extLst>
                <a:ext uri="{FF2B5EF4-FFF2-40B4-BE49-F238E27FC236}">
                  <a16:creationId xmlns:a16="http://schemas.microsoft.com/office/drawing/2014/main" id="{AA527C45-3A6B-3C41-8F53-DD2F053A6462}"/>
                </a:ext>
              </a:extLst>
            </p:cNvPr>
            <p:cNvSpPr txBox="1"/>
            <p:nvPr/>
          </p:nvSpPr>
          <p:spPr>
            <a:xfrm flipH="1">
              <a:off x="8412275" y="4618621"/>
              <a:ext cx="350607"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5b</a:t>
              </a:r>
            </a:p>
          </p:txBody>
        </p:sp>
        <p:sp>
          <p:nvSpPr>
            <p:cNvPr id="189" name="TextBox 188">
              <a:extLst>
                <a:ext uri="{FF2B5EF4-FFF2-40B4-BE49-F238E27FC236}">
                  <a16:creationId xmlns:a16="http://schemas.microsoft.com/office/drawing/2014/main" id="{F9F0F16D-5770-2849-9975-B9CCCB5E1385}"/>
                </a:ext>
              </a:extLst>
            </p:cNvPr>
            <p:cNvSpPr txBox="1"/>
            <p:nvPr/>
          </p:nvSpPr>
          <p:spPr>
            <a:xfrm flipH="1">
              <a:off x="9203130" y="4629090"/>
              <a:ext cx="36149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5d</a:t>
              </a:r>
            </a:p>
          </p:txBody>
        </p:sp>
        <p:sp>
          <p:nvSpPr>
            <p:cNvPr id="195" name="TextBox 194">
              <a:extLst>
                <a:ext uri="{FF2B5EF4-FFF2-40B4-BE49-F238E27FC236}">
                  <a16:creationId xmlns:a16="http://schemas.microsoft.com/office/drawing/2014/main" id="{DA8BB4A1-A269-D949-95AA-974B3B4E8B30}"/>
                </a:ext>
              </a:extLst>
            </p:cNvPr>
            <p:cNvSpPr txBox="1"/>
            <p:nvPr/>
          </p:nvSpPr>
          <p:spPr>
            <a:xfrm flipH="1">
              <a:off x="9177119" y="1878506"/>
              <a:ext cx="350521"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55</a:t>
              </a:r>
            </a:p>
          </p:txBody>
        </p:sp>
        <p:sp>
          <p:nvSpPr>
            <p:cNvPr id="197" name="TextBox 196">
              <a:extLst>
                <a:ext uri="{FF2B5EF4-FFF2-40B4-BE49-F238E27FC236}">
                  <a16:creationId xmlns:a16="http://schemas.microsoft.com/office/drawing/2014/main" id="{A25868BF-D3DA-D74C-BC79-F14D8C5AC619}"/>
                </a:ext>
              </a:extLst>
            </p:cNvPr>
            <p:cNvSpPr txBox="1"/>
            <p:nvPr/>
          </p:nvSpPr>
          <p:spPr>
            <a:xfrm flipH="1">
              <a:off x="9252642" y="5553237"/>
              <a:ext cx="342383"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C</a:t>
              </a:r>
              <a:r>
                <a:rPr lang="en-US" sz="1400" baseline="-25000" dirty="0">
                  <a:solidFill>
                    <a:srgbClr val="000000"/>
                  </a:solidFill>
                </a:rPr>
                <a:t>21</a:t>
              </a:r>
            </a:p>
          </p:txBody>
        </p:sp>
        <p:sp>
          <p:nvSpPr>
            <p:cNvPr id="198" name="TextBox 197">
              <a:extLst>
                <a:ext uri="{FF2B5EF4-FFF2-40B4-BE49-F238E27FC236}">
                  <a16:creationId xmlns:a16="http://schemas.microsoft.com/office/drawing/2014/main" id="{27E18434-DCDE-2946-A80B-46477AF8F97D}"/>
                </a:ext>
              </a:extLst>
            </p:cNvPr>
            <p:cNvSpPr txBox="1"/>
            <p:nvPr/>
          </p:nvSpPr>
          <p:spPr>
            <a:xfrm flipH="1">
              <a:off x="8211619" y="2492512"/>
              <a:ext cx="74968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J309</a:t>
              </a:r>
            </a:p>
          </p:txBody>
        </p:sp>
        <p:sp>
          <p:nvSpPr>
            <p:cNvPr id="184" name="TextBox 183">
              <a:extLst>
                <a:ext uri="{FF2B5EF4-FFF2-40B4-BE49-F238E27FC236}">
                  <a16:creationId xmlns:a16="http://schemas.microsoft.com/office/drawing/2014/main" id="{FFB68EEE-FD82-E142-A6D4-9DB243A94715}"/>
                </a:ext>
              </a:extLst>
            </p:cNvPr>
            <p:cNvSpPr txBox="1"/>
            <p:nvPr/>
          </p:nvSpPr>
          <p:spPr>
            <a:xfrm flipH="1">
              <a:off x="11122498" y="3633828"/>
              <a:ext cx="880905" cy="7386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R</a:t>
              </a:r>
              <a:r>
                <a:rPr lang="en-US" sz="1400" baseline="-25000" dirty="0">
                  <a:solidFill>
                    <a:srgbClr val="000000"/>
                  </a:solidFill>
                </a:rPr>
                <a:t>6</a:t>
              </a:r>
            </a:p>
            <a:p>
              <a:pPr defTabSz="457200" latinLnBrk="1" hangingPunct="0"/>
              <a:r>
                <a:rPr lang="en-US" sz="1400" dirty="0">
                  <a:solidFill>
                    <a:srgbClr val="000000"/>
                  </a:solidFill>
                </a:rPr>
                <a:t>10</a:t>
              </a:r>
              <a:r>
                <a:rPr lang="en-US" sz="1400" dirty="0">
                  <a:solidFill>
                    <a:srgbClr val="000000"/>
                  </a:solidFill>
                  <a:latin typeface="Calibri"/>
                  <a:ea typeface="Calibri"/>
                  <a:cs typeface="Calibri"/>
                  <a:sym typeface="Calibri"/>
                </a:rPr>
                <a:t>K</a:t>
              </a:r>
            </a:p>
            <a:p>
              <a:pPr defTabSz="457200" latinLnBrk="1" hangingPunct="0"/>
              <a:r>
                <a:rPr lang="en-US" sz="1400" dirty="0">
                  <a:solidFill>
                    <a:srgbClr val="000000"/>
                  </a:solidFill>
                </a:rPr>
                <a:t>Threshold</a:t>
              </a:r>
              <a:endParaRPr lang="en-US" sz="1400" dirty="0">
                <a:solidFill>
                  <a:srgbClr val="000000"/>
                </a:solidFill>
                <a:latin typeface="Calibri"/>
                <a:ea typeface="Calibri"/>
                <a:cs typeface="Calibri"/>
                <a:sym typeface="Calibri"/>
              </a:endParaRPr>
            </a:p>
          </p:txBody>
        </p:sp>
        <p:sp>
          <p:nvSpPr>
            <p:cNvPr id="186" name="TextBox 185">
              <a:extLst>
                <a:ext uri="{FF2B5EF4-FFF2-40B4-BE49-F238E27FC236}">
                  <a16:creationId xmlns:a16="http://schemas.microsoft.com/office/drawing/2014/main" id="{DCD3B257-5E91-E646-9058-08B177E6058E}"/>
                </a:ext>
              </a:extLst>
            </p:cNvPr>
            <p:cNvSpPr txBox="1"/>
            <p:nvPr/>
          </p:nvSpPr>
          <p:spPr>
            <a:xfrm flipH="1">
              <a:off x="10554894" y="3596512"/>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6</a:t>
              </a:r>
            </a:p>
          </p:txBody>
        </p:sp>
        <p:sp>
          <p:nvSpPr>
            <p:cNvPr id="199" name="TextBox 198">
              <a:extLst>
                <a:ext uri="{FF2B5EF4-FFF2-40B4-BE49-F238E27FC236}">
                  <a16:creationId xmlns:a16="http://schemas.microsoft.com/office/drawing/2014/main" id="{7197AA3D-1B77-794B-B123-D878BD53D603}"/>
                </a:ext>
              </a:extLst>
            </p:cNvPr>
            <p:cNvSpPr txBox="1"/>
            <p:nvPr/>
          </p:nvSpPr>
          <p:spPr>
            <a:xfrm flipH="1">
              <a:off x="9904131" y="3627246"/>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5</a:t>
              </a:r>
            </a:p>
          </p:txBody>
        </p:sp>
        <p:sp>
          <p:nvSpPr>
            <p:cNvPr id="201" name="TextBox 200">
              <a:extLst>
                <a:ext uri="{FF2B5EF4-FFF2-40B4-BE49-F238E27FC236}">
                  <a16:creationId xmlns:a16="http://schemas.microsoft.com/office/drawing/2014/main" id="{025E7916-CF17-4248-862D-95A6E8888B24}"/>
                </a:ext>
              </a:extLst>
            </p:cNvPr>
            <p:cNvSpPr txBox="1"/>
            <p:nvPr/>
          </p:nvSpPr>
          <p:spPr>
            <a:xfrm flipH="1">
              <a:off x="9035951" y="4129563"/>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2</a:t>
              </a:r>
            </a:p>
          </p:txBody>
        </p:sp>
        <p:sp>
          <p:nvSpPr>
            <p:cNvPr id="202" name="TextBox 201">
              <a:extLst>
                <a:ext uri="{FF2B5EF4-FFF2-40B4-BE49-F238E27FC236}">
                  <a16:creationId xmlns:a16="http://schemas.microsoft.com/office/drawing/2014/main" id="{0DD9EE9C-1580-0B44-9952-4572172F8960}"/>
                </a:ext>
              </a:extLst>
            </p:cNvPr>
            <p:cNvSpPr txBox="1"/>
            <p:nvPr/>
          </p:nvSpPr>
          <p:spPr>
            <a:xfrm flipH="1">
              <a:off x="8512764" y="3391537"/>
              <a:ext cx="518545"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D</a:t>
              </a:r>
              <a:r>
                <a:rPr lang="en-US" sz="1400" baseline="-25000" dirty="0">
                  <a:solidFill>
                    <a:srgbClr val="000000"/>
                  </a:solidFill>
                </a:rPr>
                <a:t>1</a:t>
              </a:r>
            </a:p>
          </p:txBody>
        </p:sp>
        <p:cxnSp>
          <p:nvCxnSpPr>
            <p:cNvPr id="205" name="Straight Connector 204">
              <a:extLst>
                <a:ext uri="{FF2B5EF4-FFF2-40B4-BE49-F238E27FC236}">
                  <a16:creationId xmlns:a16="http://schemas.microsoft.com/office/drawing/2014/main" id="{FA147F99-B9E5-7343-8F67-A6611F38D97A}"/>
                </a:ext>
              </a:extLst>
            </p:cNvPr>
            <p:cNvCxnSpPr>
              <a:cxnSpLocks/>
            </p:cNvCxnSpPr>
            <p:nvPr/>
          </p:nvCxnSpPr>
          <p:spPr>
            <a:xfrm flipV="1">
              <a:off x="8234021" y="4581174"/>
              <a:ext cx="0" cy="809081"/>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7D98CB9B-5CDC-BF43-AE37-EE0D35EE40E2}"/>
                </a:ext>
              </a:extLst>
            </p:cNvPr>
            <p:cNvCxnSpPr>
              <a:cxnSpLocks/>
            </p:cNvCxnSpPr>
            <p:nvPr/>
          </p:nvCxnSpPr>
          <p:spPr>
            <a:xfrm flipH="1">
              <a:off x="7855421" y="5387439"/>
              <a:ext cx="931296"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07" name="Oval 206">
              <a:extLst>
                <a:ext uri="{FF2B5EF4-FFF2-40B4-BE49-F238E27FC236}">
                  <a16:creationId xmlns:a16="http://schemas.microsoft.com/office/drawing/2014/main" id="{DB7E08AC-3A60-9B4C-ACA8-20495D96BA44}"/>
                </a:ext>
              </a:extLst>
            </p:cNvPr>
            <p:cNvSpPr/>
            <p:nvPr/>
          </p:nvSpPr>
          <p:spPr>
            <a:xfrm>
              <a:off x="9694526" y="2375318"/>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298EDB3-D815-4646-BEB9-6E3F8268ED76}"/>
                </a:ext>
              </a:extLst>
            </p:cNvPr>
            <p:cNvSpPr txBox="1"/>
            <p:nvPr/>
          </p:nvSpPr>
          <p:spPr>
            <a:xfrm flipH="1">
              <a:off x="9534084" y="2017806"/>
              <a:ext cx="890434"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Audio in</a:t>
              </a:r>
              <a:endParaRPr lang="en-US" sz="1400" dirty="0">
                <a:solidFill>
                  <a:srgbClr val="000000"/>
                </a:solidFill>
                <a:latin typeface="Calibri"/>
                <a:ea typeface="Calibri"/>
                <a:cs typeface="Calibri"/>
                <a:sym typeface="Calibri"/>
              </a:endParaRPr>
            </a:p>
          </p:txBody>
        </p:sp>
        <p:sp>
          <p:nvSpPr>
            <p:cNvPr id="209" name="Oval 208">
              <a:extLst>
                <a:ext uri="{FF2B5EF4-FFF2-40B4-BE49-F238E27FC236}">
                  <a16:creationId xmlns:a16="http://schemas.microsoft.com/office/drawing/2014/main" id="{CEA91086-E6F5-C04B-8B8A-8B4BC352F454}"/>
                </a:ext>
              </a:extLst>
            </p:cNvPr>
            <p:cNvSpPr/>
            <p:nvPr/>
          </p:nvSpPr>
          <p:spPr>
            <a:xfrm>
              <a:off x="9594664" y="3962532"/>
              <a:ext cx="85420" cy="9144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BD2A3FE-86C9-5D4C-9CAB-1303557C2487}"/>
                </a:ext>
              </a:extLst>
            </p:cNvPr>
            <p:cNvSpPr txBox="1"/>
            <p:nvPr/>
          </p:nvSpPr>
          <p:spPr>
            <a:xfrm flipH="1">
              <a:off x="9394748" y="3846280"/>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rPr>
                <a:t>P</a:t>
              </a:r>
              <a:endParaRPr lang="en-US" sz="1400" dirty="0">
                <a:solidFill>
                  <a:srgbClr val="000000"/>
                </a:solidFill>
                <a:latin typeface="Calibri"/>
                <a:ea typeface="Calibri"/>
                <a:cs typeface="Calibri"/>
                <a:sym typeface="Calibri"/>
              </a:endParaRPr>
            </a:p>
          </p:txBody>
        </p:sp>
        <p:sp>
          <p:nvSpPr>
            <p:cNvPr id="211" name="TextBox 210">
              <a:extLst>
                <a:ext uri="{FF2B5EF4-FFF2-40B4-BE49-F238E27FC236}">
                  <a16:creationId xmlns:a16="http://schemas.microsoft.com/office/drawing/2014/main" id="{200CF71C-4D46-204D-93F5-7F98B75FA1FE}"/>
                </a:ext>
              </a:extLst>
            </p:cNvPr>
            <p:cNvSpPr txBox="1"/>
            <p:nvPr/>
          </p:nvSpPr>
          <p:spPr>
            <a:xfrm flipH="1">
              <a:off x="10177344" y="3677404"/>
              <a:ext cx="257842" cy="307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latinLnBrk="1" hangingPunct="0"/>
              <a:r>
                <a:rPr lang="en-US" sz="1400" dirty="0">
                  <a:solidFill>
                    <a:srgbClr val="000000"/>
                  </a:solidFill>
                  <a:latin typeface="Calibri"/>
                  <a:ea typeface="Calibri"/>
                  <a:cs typeface="Calibri"/>
                  <a:sym typeface="Calibri"/>
                </a:rPr>
                <a:t>Q</a:t>
              </a:r>
            </a:p>
          </p:txBody>
        </p:sp>
      </p:grpSp>
    </p:spTree>
    <p:extLst>
      <p:ext uri="{BB962C8B-B14F-4D97-AF65-F5344CB8AC3E}">
        <p14:creationId xmlns:p14="http://schemas.microsoft.com/office/powerpoint/2010/main" val="1331193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000" dirty="0">
                <a:latin typeface="+mn-lt"/>
                <a:cs typeface="Arial" panose="020B0604020202020204" pitchFamily="34" charset="0"/>
              </a:rPr>
              <a:t>Logic symbols, flip flops, latches and shift registers</a:t>
            </a:r>
          </a:p>
        </p:txBody>
      </p:sp>
      <p:sp>
        <p:nvSpPr>
          <p:cNvPr id="3" name="Content Placeholder 2"/>
          <p:cNvSpPr>
            <a:spLocks noGrp="1"/>
          </p:cNvSpPr>
          <p:nvPr>
            <p:ph idx="1"/>
          </p:nvPr>
        </p:nvSpPr>
        <p:spPr>
          <a:xfrm>
            <a:off x="237485" y="3275390"/>
            <a:ext cx="8296915" cy="1970436"/>
          </a:xfrm>
        </p:spPr>
        <p:txBody>
          <a:bodyPr>
            <a:noAutofit/>
          </a:bodyPr>
          <a:lstStyle/>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circuit on the right is an S-R flip flop. </a:t>
            </a:r>
          </a:p>
          <a:p>
            <a:pPr marL="342900" indent="-342900" algn="l">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QB = ¬Q, always. If EN=0, i</a:t>
            </a:r>
            <a:r>
              <a:rPr lang="en-US" sz="2000" baseline="-25000" dirty="0">
                <a:latin typeface="Calibri" panose="020F0502020204030204" pitchFamily="34" charset="0"/>
                <a:ea typeface="Arial" charset="0"/>
                <a:cs typeface="Calibri" panose="020F0502020204030204" pitchFamily="34" charset="0"/>
              </a:rPr>
              <a:t>1</a:t>
            </a:r>
            <a:r>
              <a:rPr lang="en-US" sz="2000" dirty="0">
                <a:latin typeface="Calibri" panose="020F0502020204030204" pitchFamily="34" charset="0"/>
                <a:ea typeface="Arial" charset="0"/>
                <a:cs typeface="Calibri" panose="020F0502020204030204" pitchFamily="34" charset="0"/>
              </a:rPr>
              <a:t>=i</a:t>
            </a:r>
            <a:r>
              <a:rPr lang="en-US" sz="2000" baseline="-25000" dirty="0">
                <a:latin typeface="Calibri" panose="020F0502020204030204" pitchFamily="34" charset="0"/>
                <a:ea typeface="Arial" charset="0"/>
                <a:cs typeface="Calibri" panose="020F0502020204030204" pitchFamily="34" charset="0"/>
              </a:rPr>
              <a:t>2</a:t>
            </a:r>
            <a:r>
              <a:rPr lang="en-US" sz="2000" dirty="0">
                <a:latin typeface="Calibri" panose="020F0502020204030204" pitchFamily="34" charset="0"/>
                <a:ea typeface="Arial" charset="0"/>
                <a:cs typeface="Calibri" panose="020F0502020204030204" pitchFamily="34" charset="0"/>
              </a:rPr>
              <a:t>=1,  the other NAND input will be Q.  ¬Q and Q will keep whatever values they had.  If EN=1, S=1 and R=0, Q=1 and QB=0. If EN=1, S=0 and R=1, Q=0 and QB=1.  The output is undefined if EN=1, and S and R have the same value.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grpSp>
        <p:nvGrpSpPr>
          <p:cNvPr id="49" name="Group 48">
            <a:extLst>
              <a:ext uri="{FF2B5EF4-FFF2-40B4-BE49-F238E27FC236}">
                <a16:creationId xmlns:a16="http://schemas.microsoft.com/office/drawing/2014/main" id="{906B92E7-336B-F912-8C31-80FDD24921F8}"/>
              </a:ext>
            </a:extLst>
          </p:cNvPr>
          <p:cNvGrpSpPr/>
          <p:nvPr/>
        </p:nvGrpSpPr>
        <p:grpSpPr>
          <a:xfrm>
            <a:off x="1499044" y="1916395"/>
            <a:ext cx="5154213" cy="1020866"/>
            <a:chOff x="1499044" y="1916395"/>
            <a:chExt cx="5154213" cy="1020866"/>
          </a:xfrm>
        </p:grpSpPr>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19163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19246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19246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19163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25359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25679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25530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2549350"/>
              <a:ext cx="838691" cy="369332"/>
            </a:xfrm>
            <a:prstGeom prst="rect">
              <a:avLst/>
            </a:prstGeom>
            <a:noFill/>
          </p:spPr>
          <p:txBody>
            <a:bodyPr wrap="none" rtlCol="0">
              <a:spAutoFit/>
            </a:bodyPr>
            <a:lstStyle/>
            <a:p>
              <a:r>
                <a:rPr lang="en-US"/>
                <a:t>not or</a:t>
              </a:r>
            </a:p>
          </p:txBody>
        </p:sp>
      </p:grpSp>
      <p:grpSp>
        <p:nvGrpSpPr>
          <p:cNvPr id="50" name="Group 49">
            <a:extLst>
              <a:ext uri="{FF2B5EF4-FFF2-40B4-BE49-F238E27FC236}">
                <a16:creationId xmlns:a16="http://schemas.microsoft.com/office/drawing/2014/main" id="{13F81021-8E1C-231B-16B9-20CC0E13D838}"/>
              </a:ext>
            </a:extLst>
          </p:cNvPr>
          <p:cNvGrpSpPr/>
          <p:nvPr/>
        </p:nvGrpSpPr>
        <p:grpSpPr>
          <a:xfrm>
            <a:off x="9379827" y="3186941"/>
            <a:ext cx="2560636" cy="1996152"/>
            <a:chOff x="9379827" y="3186941"/>
            <a:chExt cx="2560636" cy="1996152"/>
          </a:xfrm>
        </p:grpSpPr>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32622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6" name="TextBox 5">
              <a:extLst>
                <a:ext uri="{FF2B5EF4-FFF2-40B4-BE49-F238E27FC236}">
                  <a16:creationId xmlns:a16="http://schemas.microsoft.com/office/drawing/2014/main" id="{6300F4DE-7519-C54F-8EC8-EAAB49343EA2}"/>
                </a:ext>
              </a:extLst>
            </p:cNvPr>
            <p:cNvSpPr txBox="1"/>
            <p:nvPr/>
          </p:nvSpPr>
          <p:spPr>
            <a:xfrm>
              <a:off x="10607104" y="3186941"/>
              <a:ext cx="532550" cy="307777"/>
            </a:xfrm>
            <a:prstGeom prst="rect">
              <a:avLst/>
            </a:prstGeom>
            <a:noFill/>
          </p:spPr>
          <p:txBody>
            <a:bodyPr wrap="square" rtlCol="0">
              <a:spAutoFit/>
            </a:bodyPr>
            <a:lstStyle/>
            <a:p>
              <a:r>
                <a:rPr lang="en-US" sz="1400" dirty="0"/>
                <a:t>i</a:t>
              </a:r>
              <a:r>
                <a:rPr lang="en-US" sz="1400" baseline="-25000" dirty="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537525" y="4595747"/>
              <a:ext cx="532550" cy="307777"/>
            </a:xfrm>
            <a:prstGeom prst="rect">
              <a:avLst/>
            </a:prstGeom>
            <a:noFill/>
          </p:spPr>
          <p:txBody>
            <a:bodyPr wrap="square" rtlCol="0">
              <a:spAutoFit/>
            </a:bodyPr>
            <a:lstStyle/>
            <a:p>
              <a:r>
                <a:rPr lang="en-US" sz="1400"/>
                <a:t>i</a:t>
              </a:r>
              <a:r>
                <a:rPr lang="en-US" sz="1400" baseline="-25000"/>
                <a:t>2</a:t>
              </a:r>
            </a:p>
          </p:txBody>
        </p:sp>
      </p:grpSp>
    </p:spTree>
    <p:extLst>
      <p:ext uri="{BB962C8B-B14F-4D97-AF65-F5344CB8AC3E}">
        <p14:creationId xmlns:p14="http://schemas.microsoft.com/office/powerpoint/2010/main" val="3674300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99</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9059</TotalTime>
  <Words>14138</Words>
  <Application>Microsoft Macintosh PowerPoint</Application>
  <PresentationFormat>Widescreen</PresentationFormat>
  <Paragraphs>2526</Paragraphs>
  <Slides>106</Slides>
  <Notes>86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Calibri Light</vt:lpstr>
      <vt:lpstr>Cambria Math</vt:lpstr>
      <vt:lpstr>Times New Roman</vt:lpstr>
      <vt:lpstr>Office Theme</vt:lpstr>
      <vt:lpstr>Electronics of Radio, Part 1 Notes on David Rutledge’s book</vt:lpstr>
      <vt:lpstr>Basic concepts</vt:lpstr>
      <vt:lpstr>Resistors, capacitors, inductors</vt:lpstr>
      <vt:lpstr>Diodes, transformers</vt:lpstr>
      <vt:lpstr>Simple circuit analysis with Kirchhoff</vt:lpstr>
      <vt:lpstr>Simple circuit analysis with Kirchhoff</vt:lpstr>
      <vt:lpstr>RC/RL circuit analysis with Kirchhoff</vt:lpstr>
      <vt:lpstr>PowerPoint Presentation</vt:lpstr>
      <vt:lpstr>Phasors</vt:lpstr>
      <vt:lpstr>Circuit analysis and impedance</vt:lpstr>
      <vt:lpstr>Phasors, impedance and power</vt:lpstr>
      <vt:lpstr>Q and phasors</vt:lpstr>
      <vt:lpstr>Resonance and Q</vt:lpstr>
      <vt:lpstr>Phasors, impedance and power</vt:lpstr>
      <vt:lpstr>Thevenin and Norton</vt:lpstr>
      <vt:lpstr>Thevenin and Norton</vt:lpstr>
      <vt:lpstr>Exercise 1: Resistors</vt:lpstr>
      <vt:lpstr>Exercise 3: Capacitors </vt:lpstr>
      <vt:lpstr>Signals and modulation</vt:lpstr>
      <vt:lpstr>Exercise 4: Diode detectors</vt:lpstr>
      <vt:lpstr>AM Modulator for previous exercise</vt:lpstr>
      <vt:lpstr>Exercise 5: Inductors </vt:lpstr>
      <vt:lpstr>PowerPoint Presentation</vt:lpstr>
      <vt:lpstr>Exercise 6: Diodes and snubbers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experiment</vt:lpstr>
      <vt:lpstr>Turn the transistor experiment into a CE amplifier</vt:lpstr>
      <vt:lpstr>Transistor experiment - Thevenin equivalent DC </vt:lpstr>
      <vt:lpstr>BJT common emitter amplifier</vt:lpstr>
      <vt:lpstr>PowerPoint Presentation</vt:lpstr>
      <vt:lpstr>BJT common emitter amplifier (PNP)</vt:lpstr>
      <vt:lpstr>BJT common collector amplifier</vt:lpstr>
      <vt:lpstr>BJT common base amplifier</vt:lpstr>
      <vt:lpstr>PowerPoint Presentation</vt:lpstr>
      <vt:lpstr>PowerPoint Presentation</vt:lpstr>
      <vt:lpstr>PowerPoint Presentation</vt:lpstr>
      <vt:lpstr>JFET common gate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 symbols, flip flops, latches and shift registers</vt:lpstr>
      <vt:lpstr>IC’s: 555 Timer</vt:lpstr>
      <vt:lpstr>PowerPoint Presentation</vt:lpstr>
      <vt:lpstr>PowerPoint Presentation</vt:lpstr>
      <vt:lpstr>Using the 555 to generate a clock</vt:lpstr>
      <vt:lpstr>Using the 555 to clock a counter</vt:lpstr>
      <vt:lpstr>Using the 555 to generate a pulse</vt:lpstr>
      <vt:lpstr>More circuits</vt:lpstr>
      <vt:lpstr>More Circuits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of Radio,1</dc:title>
  <dc:subject/>
  <dc:creator>John Manferdelli</dc:creator>
  <cp:keywords/>
  <dc:description/>
  <cp:lastModifiedBy>John Manferdelli</cp:lastModifiedBy>
  <cp:revision>1111</cp:revision>
  <cp:lastPrinted>2025-07-02T00:40:55Z</cp:lastPrinted>
  <dcterms:created xsi:type="dcterms:W3CDTF">2021-07-06T18:24:07Z</dcterms:created>
  <dcterms:modified xsi:type="dcterms:W3CDTF">2025-07-03T19:36:50Z</dcterms:modified>
  <cp:category/>
</cp:coreProperties>
</file>